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Merriweather"/>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erriweather-bold.fntdata"/><Relationship Id="rId23" Type="http://schemas.openxmlformats.org/officeDocument/2006/relationships/font" Target="fonts/Merriweather-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Italic.fntdata"/><Relationship Id="rId25"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ead74f1c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ead74f1c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ad29aed0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1ad29aed0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ead74f1c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ead74f1c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ead74f1c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ead74f1c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1ead74f1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1ead74f1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1fb965d1e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1fb965d1e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17e6d45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17e6d45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17e6d453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17e6d453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17e6d453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17e6d453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17e6d453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17e6d453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ead74f1c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ead74f1c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ead74f1c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ead74f1c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n.wikipedia.org/wiki/Computer" TargetMode="External"/><Relationship Id="rId4" Type="http://schemas.openxmlformats.org/officeDocument/2006/relationships/hyperlink" Target="https://en.wikipedia.org/wiki/Computer_network" TargetMode="External"/><Relationship Id="rId5" Type="http://schemas.openxmlformats.org/officeDocument/2006/relationships/hyperlink" Target="https://www.pandasecurity.com/mediacenter/panda-security/business-email-compromise/" TargetMode="External"/><Relationship Id="rId6" Type="http://schemas.openxmlformats.org/officeDocument/2006/relationships/hyperlink" Target="https://www.youtube.com/watch?v=qqfP6ZllYYw"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Cyber Crimes and Security</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Made by: Haris Kabir, Saad Dar, Abdullah Gohar and Sohaib Shamsi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t>Some tips to remain safe from cyber crimes:  </a:t>
            </a:r>
            <a:endParaRPr sz="3200"/>
          </a:p>
        </p:txBody>
      </p:sp>
      <p:sp>
        <p:nvSpPr>
          <p:cNvPr id="120" name="Google Shape;120;p22"/>
          <p:cNvSpPr txBox="1"/>
          <p:nvPr>
            <p:ph idx="1" type="body"/>
          </p:nvPr>
        </p:nvSpPr>
        <p:spPr>
          <a:xfrm>
            <a:off x="4294500" y="41375"/>
            <a:ext cx="4693800" cy="5059800"/>
          </a:xfrm>
          <a:prstGeom prst="rect">
            <a:avLst/>
          </a:prstGeom>
        </p:spPr>
        <p:txBody>
          <a:bodyPr anchorCtr="0" anchor="t" bIns="91425" lIns="91425" spcFirstLastPara="1" rIns="91425" wrap="square" tIns="91425">
            <a:normAutofit lnSpcReduction="20000"/>
          </a:bodyPr>
          <a:lstStyle/>
          <a:p>
            <a:pPr indent="-355600" lvl="0" marL="457200" rtl="0" algn="l">
              <a:lnSpc>
                <a:spcPct val="100000"/>
              </a:lnSpc>
              <a:spcBef>
                <a:spcPts val="0"/>
              </a:spcBef>
              <a:spcAft>
                <a:spcPts val="0"/>
              </a:spcAft>
              <a:buClr>
                <a:schemeClr val="dk1"/>
              </a:buClr>
              <a:buSzPts val="2000"/>
              <a:buChar char="●"/>
            </a:pPr>
            <a:r>
              <a:rPr lang="en" sz="2000">
                <a:solidFill>
                  <a:schemeClr val="dk1"/>
                </a:solidFill>
                <a:highlight>
                  <a:schemeClr val="lt1"/>
                </a:highlight>
              </a:rPr>
              <a:t>Keeping the strong password: </a:t>
            </a:r>
            <a:endParaRPr sz="2000">
              <a:solidFill>
                <a:schemeClr val="dk1"/>
              </a:solidFill>
              <a:highlight>
                <a:schemeClr val="lt1"/>
              </a:highlight>
            </a:endParaRPr>
          </a:p>
          <a:p>
            <a:pPr indent="0" lvl="0" marL="457200" rtl="0" algn="l">
              <a:lnSpc>
                <a:spcPct val="100000"/>
              </a:lnSpc>
              <a:spcBef>
                <a:spcPts val="0"/>
              </a:spcBef>
              <a:spcAft>
                <a:spcPts val="0"/>
              </a:spcAft>
              <a:buNone/>
            </a:pPr>
            <a:r>
              <a:rPr lang="en" sz="1650">
                <a:solidFill>
                  <a:schemeClr val="dk1"/>
                </a:solidFill>
                <a:highlight>
                  <a:schemeClr val="lt1"/>
                </a:highlight>
              </a:rPr>
              <a:t>protect your password by using a trusted password generator or having a combination of alphabets, numbers and symbols in the chosen password</a:t>
            </a:r>
            <a:endParaRPr sz="1650">
              <a:solidFill>
                <a:schemeClr val="dk1"/>
              </a:solidFill>
              <a:highlight>
                <a:schemeClr val="lt1"/>
              </a:highlight>
            </a:endParaRPr>
          </a:p>
          <a:p>
            <a:pPr indent="-355600" lvl="0" marL="457200" rtl="0" algn="l">
              <a:lnSpc>
                <a:spcPct val="100000"/>
              </a:lnSpc>
              <a:spcBef>
                <a:spcPts val="0"/>
              </a:spcBef>
              <a:spcAft>
                <a:spcPts val="0"/>
              </a:spcAft>
              <a:buClr>
                <a:schemeClr val="dk1"/>
              </a:buClr>
              <a:buSzPts val="2000"/>
              <a:buChar char="●"/>
            </a:pPr>
            <a:r>
              <a:rPr lang="en" sz="2000">
                <a:solidFill>
                  <a:schemeClr val="dk1"/>
                </a:solidFill>
                <a:highlight>
                  <a:schemeClr val="lt1"/>
                </a:highlight>
              </a:rPr>
              <a:t>Keeping the anti-virus softwares updated: </a:t>
            </a:r>
            <a:endParaRPr sz="2000">
              <a:solidFill>
                <a:schemeClr val="dk1"/>
              </a:solidFill>
              <a:highlight>
                <a:schemeClr val="lt1"/>
              </a:highlight>
            </a:endParaRPr>
          </a:p>
          <a:p>
            <a:pPr indent="0" lvl="0" marL="457200" rtl="0" algn="l">
              <a:lnSpc>
                <a:spcPct val="100000"/>
              </a:lnSpc>
              <a:spcBef>
                <a:spcPts val="0"/>
              </a:spcBef>
              <a:spcAft>
                <a:spcPts val="0"/>
              </a:spcAft>
              <a:buNone/>
            </a:pPr>
            <a:r>
              <a:rPr lang="en" sz="1650">
                <a:solidFill>
                  <a:schemeClr val="dk1"/>
                </a:solidFill>
                <a:highlight>
                  <a:schemeClr val="lt1"/>
                </a:highlight>
              </a:rPr>
              <a:t>The anti-virus updates contain the latest files needed to combat new viruses and protect your computer. </a:t>
            </a:r>
            <a:endParaRPr sz="1650">
              <a:solidFill>
                <a:schemeClr val="dk1"/>
              </a:solidFill>
              <a:highlight>
                <a:schemeClr val="lt1"/>
              </a:highlight>
            </a:endParaRPr>
          </a:p>
          <a:p>
            <a:pPr indent="-355600" lvl="0" marL="457200" rtl="0" algn="l">
              <a:lnSpc>
                <a:spcPct val="100000"/>
              </a:lnSpc>
              <a:spcBef>
                <a:spcPts val="0"/>
              </a:spcBef>
              <a:spcAft>
                <a:spcPts val="0"/>
              </a:spcAft>
              <a:buClr>
                <a:schemeClr val="dk1"/>
              </a:buClr>
              <a:buSzPts val="2000"/>
              <a:buChar char="●"/>
            </a:pPr>
            <a:r>
              <a:rPr lang="en" sz="2000">
                <a:solidFill>
                  <a:schemeClr val="dk1"/>
                </a:solidFill>
                <a:highlight>
                  <a:schemeClr val="lt1"/>
                </a:highlight>
              </a:rPr>
              <a:t>Do not post your personal and private information: </a:t>
            </a:r>
            <a:endParaRPr sz="1400">
              <a:solidFill>
                <a:schemeClr val="dk1"/>
              </a:solidFill>
              <a:highlight>
                <a:schemeClr val="lt1"/>
              </a:highlight>
            </a:endParaRPr>
          </a:p>
          <a:p>
            <a:pPr indent="0" lvl="0" marL="0" rtl="0" algn="l">
              <a:lnSpc>
                <a:spcPct val="100000"/>
              </a:lnSpc>
              <a:spcBef>
                <a:spcPts val="0"/>
              </a:spcBef>
              <a:spcAft>
                <a:spcPts val="0"/>
              </a:spcAft>
              <a:buNone/>
            </a:pPr>
            <a:r>
              <a:rPr lang="en" sz="1400">
                <a:solidFill>
                  <a:schemeClr val="dk1"/>
                </a:solidFill>
                <a:highlight>
                  <a:schemeClr val="lt1"/>
                </a:highlight>
              </a:rPr>
              <a:t>	</a:t>
            </a:r>
            <a:r>
              <a:rPr lang="en" sz="1650">
                <a:solidFill>
                  <a:schemeClr val="dk1"/>
                </a:solidFill>
                <a:highlight>
                  <a:schemeClr val="lt1"/>
                </a:highlight>
              </a:rPr>
              <a:t>The name of your pets, your pre school etc etc </a:t>
            </a:r>
            <a:endParaRPr sz="1650">
              <a:solidFill>
                <a:schemeClr val="dk1"/>
              </a:solidFill>
              <a:highlight>
                <a:schemeClr val="lt1"/>
              </a:highlight>
            </a:endParaRPr>
          </a:p>
          <a:p>
            <a:pPr indent="0" lvl="0" marL="457200" rtl="0" algn="l">
              <a:lnSpc>
                <a:spcPct val="100000"/>
              </a:lnSpc>
              <a:spcBef>
                <a:spcPts val="0"/>
              </a:spcBef>
              <a:spcAft>
                <a:spcPts val="0"/>
              </a:spcAft>
              <a:buNone/>
            </a:pPr>
            <a:r>
              <a:rPr lang="en" sz="1650">
                <a:solidFill>
                  <a:schemeClr val="dk1"/>
                </a:solidFill>
                <a:highlight>
                  <a:schemeClr val="lt1"/>
                </a:highlight>
              </a:rPr>
              <a:t>this should not be posted many websites ask these questions to be answered in case of forgetting the password or suspicion</a:t>
            </a:r>
            <a:endParaRPr sz="1650">
              <a:solidFill>
                <a:schemeClr val="dk1"/>
              </a:solidFill>
              <a:highlight>
                <a:schemeClr val="lt1"/>
              </a:highlight>
            </a:endParaRPr>
          </a:p>
          <a:p>
            <a:pPr indent="-355600" lvl="0" marL="457200" rtl="0" algn="l">
              <a:lnSpc>
                <a:spcPct val="100000"/>
              </a:lnSpc>
              <a:spcBef>
                <a:spcPts val="0"/>
              </a:spcBef>
              <a:spcAft>
                <a:spcPts val="0"/>
              </a:spcAft>
              <a:buClr>
                <a:schemeClr val="dk1"/>
              </a:buClr>
              <a:buSzPts val="2000"/>
              <a:buChar char="●"/>
            </a:pPr>
            <a:r>
              <a:rPr lang="en" sz="2000">
                <a:solidFill>
                  <a:schemeClr val="dk1"/>
                </a:solidFill>
                <a:highlight>
                  <a:schemeClr val="lt1"/>
                </a:highlight>
              </a:rPr>
              <a:t>Always check padlock sign and the link for https: </a:t>
            </a:r>
            <a:endParaRPr sz="2000">
              <a:solidFill>
                <a:schemeClr val="dk1"/>
              </a:solidFill>
              <a:highlight>
                <a:schemeClr val="lt1"/>
              </a:highlight>
            </a:endParaRPr>
          </a:p>
          <a:p>
            <a:pPr indent="0" lvl="0" marL="457200" rtl="0" algn="l">
              <a:lnSpc>
                <a:spcPct val="100000"/>
              </a:lnSpc>
              <a:spcBef>
                <a:spcPts val="0"/>
              </a:spcBef>
              <a:spcAft>
                <a:spcPts val="0"/>
              </a:spcAft>
              <a:buNone/>
            </a:pPr>
            <a:r>
              <a:rPr lang="en" sz="1650">
                <a:solidFill>
                  <a:schemeClr val="dk1"/>
                </a:solidFill>
                <a:highlight>
                  <a:schemeClr val="lt1"/>
                </a:highlight>
              </a:rPr>
              <a:t>Do not enter any financial information incase you feel website </a:t>
            </a:r>
            <a:endParaRPr sz="1650">
              <a:solidFill>
                <a:schemeClr val="dk1"/>
              </a:solidFill>
              <a:highlight>
                <a:schemeClr val="lt1"/>
              </a:highlight>
            </a:endParaRPr>
          </a:p>
          <a:p>
            <a:pPr indent="0" lvl="0" marL="457200" rtl="0" algn="l">
              <a:lnSpc>
                <a:spcPct val="100000"/>
              </a:lnSpc>
              <a:spcBef>
                <a:spcPts val="0"/>
              </a:spcBef>
              <a:spcAft>
                <a:spcPts val="0"/>
              </a:spcAft>
              <a:buNone/>
            </a:pPr>
            <a:r>
              <a:rPr lang="en" sz="1650">
                <a:solidFill>
                  <a:schemeClr val="dk1"/>
                </a:solidFill>
                <a:highlight>
                  <a:schemeClr val="lt1"/>
                </a:highlight>
              </a:rPr>
              <a:t>is suspicious. </a:t>
            </a:r>
            <a:endParaRPr sz="1650">
              <a:solidFill>
                <a:schemeClr val="dk1"/>
              </a:solidFill>
              <a:highlight>
                <a:schemeClr val="lt1"/>
              </a:highlight>
            </a:endParaRPr>
          </a:p>
        </p:txBody>
      </p:sp>
      <p:pic>
        <p:nvPicPr>
          <p:cNvPr id="121" name="Google Shape;121;p22"/>
          <p:cNvPicPr preferRelativeResize="0"/>
          <p:nvPr/>
        </p:nvPicPr>
        <p:blipFill>
          <a:blip r:embed="rId3">
            <a:alphaModFix/>
          </a:blip>
          <a:stretch>
            <a:fillRect/>
          </a:stretch>
        </p:blipFill>
        <p:spPr>
          <a:xfrm>
            <a:off x="3239650" y="4147650"/>
            <a:ext cx="1257300" cy="914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3"/>
          <p:cNvPicPr preferRelativeResize="0"/>
          <p:nvPr/>
        </p:nvPicPr>
        <p:blipFill>
          <a:blip r:embed="rId3">
            <a:alphaModFix/>
          </a:blip>
          <a:stretch>
            <a:fillRect/>
          </a:stretch>
        </p:blipFill>
        <p:spPr>
          <a:xfrm>
            <a:off x="863575" y="229213"/>
            <a:ext cx="6246774" cy="4685075"/>
          </a:xfrm>
          <a:prstGeom prst="rect">
            <a:avLst/>
          </a:prstGeom>
          <a:noFill/>
          <a:ln>
            <a:noFill/>
          </a:ln>
        </p:spPr>
      </p:pic>
      <p:sp>
        <p:nvSpPr>
          <p:cNvPr id="127" name="Google Shape;127;p23"/>
          <p:cNvSpPr txBox="1"/>
          <p:nvPr/>
        </p:nvSpPr>
        <p:spPr>
          <a:xfrm>
            <a:off x="7244775" y="3575075"/>
            <a:ext cx="17757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Roboto"/>
                <a:ea typeface="Roboto"/>
                <a:cs typeface="Roboto"/>
                <a:sym typeface="Roboto"/>
              </a:rPr>
              <a:t>Some tips to remain safe from financial frauds from major bank in Pakistan</a:t>
            </a:r>
            <a:endParaRPr sz="15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25" y="500925"/>
            <a:ext cx="3706500" cy="154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Measures </a:t>
            </a:r>
            <a:r>
              <a:rPr lang="en"/>
              <a:t>in case</a:t>
            </a:r>
            <a:r>
              <a:rPr lang="en"/>
              <a:t> of Cyber Attack in Pakistan: </a:t>
            </a:r>
            <a:endParaRPr/>
          </a:p>
        </p:txBody>
      </p:sp>
      <p:pic>
        <p:nvPicPr>
          <p:cNvPr id="133" name="Google Shape;133;p24"/>
          <p:cNvPicPr preferRelativeResize="0"/>
          <p:nvPr/>
        </p:nvPicPr>
        <p:blipFill>
          <a:blip r:embed="rId3">
            <a:alphaModFix/>
          </a:blip>
          <a:stretch>
            <a:fillRect/>
          </a:stretch>
        </p:blipFill>
        <p:spPr>
          <a:xfrm>
            <a:off x="3349575" y="1577725"/>
            <a:ext cx="5766125" cy="3530400"/>
          </a:xfrm>
          <a:prstGeom prst="rect">
            <a:avLst/>
          </a:prstGeom>
          <a:noFill/>
          <a:ln>
            <a:noFill/>
          </a:ln>
        </p:spPr>
      </p:pic>
      <p:sp>
        <p:nvSpPr>
          <p:cNvPr id="134" name="Google Shape;134;p24"/>
          <p:cNvSpPr txBox="1"/>
          <p:nvPr/>
        </p:nvSpPr>
        <p:spPr>
          <a:xfrm>
            <a:off x="5412350" y="49525"/>
            <a:ext cx="2476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Section VI, Th</a:t>
            </a:r>
            <a:r>
              <a:rPr lang="en"/>
              <a:t>e Prevention of Electronic Crimes Act, 2016.</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Rules and Regulations for Cyber Crimes in Pakistan</a:t>
            </a:r>
            <a:endParaRPr/>
          </a:p>
        </p:txBody>
      </p:sp>
      <p:sp>
        <p:nvSpPr>
          <p:cNvPr id="140" name="Google Shape;140;p2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b="1" lang="en"/>
              <a:t>Unauthorized access to information system or data</a:t>
            </a:r>
            <a:r>
              <a:rPr lang="en"/>
              <a:t>.- Whoever with dishonest intention gains </a:t>
            </a:r>
            <a:r>
              <a:rPr lang="en"/>
              <a:t>unauthorized</a:t>
            </a:r>
            <a:r>
              <a:rPr lang="en"/>
              <a:t> </a:t>
            </a:r>
            <a:r>
              <a:rPr lang="en"/>
              <a:t>access</a:t>
            </a:r>
            <a:r>
              <a:rPr lang="en"/>
              <a:t> to any information system or data shall be punished with </a:t>
            </a:r>
            <a:r>
              <a:rPr b="1" lang="en" u="sng"/>
              <a:t>imprisonment</a:t>
            </a:r>
            <a:r>
              <a:rPr lang="en"/>
              <a:t> for a term which may extend to </a:t>
            </a:r>
            <a:r>
              <a:rPr b="1" lang="en" u="sng"/>
              <a:t>three months</a:t>
            </a:r>
            <a:r>
              <a:rPr lang="en" u="sng"/>
              <a:t> </a:t>
            </a:r>
            <a:r>
              <a:rPr lang="en"/>
              <a:t>or with </a:t>
            </a:r>
            <a:r>
              <a:rPr b="1" lang="en" u="sng"/>
              <a:t>fine</a:t>
            </a:r>
            <a:r>
              <a:rPr lang="en" u="sng"/>
              <a:t> </a:t>
            </a:r>
            <a:r>
              <a:rPr lang="en"/>
              <a:t>which may extend to </a:t>
            </a:r>
            <a:r>
              <a:rPr b="1" lang="en" u="sng"/>
              <a:t>fifty thousand rupees</a:t>
            </a:r>
            <a:r>
              <a:rPr lang="en" u="sng"/>
              <a:t> </a:t>
            </a:r>
            <a:r>
              <a:rPr lang="en"/>
              <a:t>or with both.</a:t>
            </a:r>
            <a:endParaRPr/>
          </a:p>
          <a:p>
            <a:pPr indent="-311150" lvl="0" marL="457200" rtl="0" algn="l">
              <a:spcBef>
                <a:spcPts val="0"/>
              </a:spcBef>
              <a:spcAft>
                <a:spcPts val="0"/>
              </a:spcAft>
              <a:buSzPts val="1300"/>
              <a:buChar char="●"/>
            </a:pPr>
            <a:r>
              <a:rPr b="1" lang="en"/>
              <a:t>Malicious code</a:t>
            </a:r>
            <a:r>
              <a:rPr lang="en"/>
              <a:t>.-Whoever willfully and without </a:t>
            </a:r>
            <a:r>
              <a:rPr lang="en"/>
              <a:t>authorization</a:t>
            </a:r>
            <a:r>
              <a:rPr lang="en"/>
              <a:t> writes, offers, makes available, distributes or </a:t>
            </a:r>
            <a:r>
              <a:rPr lang="en"/>
              <a:t>transmits</a:t>
            </a:r>
            <a:r>
              <a:rPr lang="en"/>
              <a:t> malicious </a:t>
            </a:r>
            <a:r>
              <a:rPr lang="en"/>
              <a:t>code</a:t>
            </a:r>
            <a:r>
              <a:rPr lang="en"/>
              <a:t> through an information system or device, with intent to cause harm to any information system or data resulting in the corruption, destruction, alteration, suppression, theft or loss of the information system or data shall be punished with </a:t>
            </a:r>
            <a:r>
              <a:rPr b="1" lang="en" u="sng"/>
              <a:t>imprisonment </a:t>
            </a:r>
            <a:r>
              <a:rPr lang="en"/>
              <a:t>for a term which may extend to </a:t>
            </a:r>
            <a:r>
              <a:rPr b="1" lang="en" u="sng"/>
              <a:t>two years</a:t>
            </a:r>
            <a:r>
              <a:rPr lang="en"/>
              <a:t> or with fine </a:t>
            </a:r>
            <a:r>
              <a:rPr lang="en"/>
              <a:t>which</a:t>
            </a:r>
            <a:r>
              <a:rPr lang="en"/>
              <a:t> may extend to </a:t>
            </a:r>
            <a:r>
              <a:rPr b="1" lang="en" u="sng"/>
              <a:t>one million </a:t>
            </a:r>
            <a:r>
              <a:rPr b="1" lang="en" u="sng"/>
              <a:t>rupees</a:t>
            </a:r>
            <a:r>
              <a:rPr lang="en"/>
              <a:t> or with both.</a:t>
            </a:r>
            <a:endParaRPr/>
          </a:p>
        </p:txBody>
      </p:sp>
      <p:sp>
        <p:nvSpPr>
          <p:cNvPr id="141" name="Google Shape;141;p25"/>
          <p:cNvSpPr txBox="1"/>
          <p:nvPr/>
        </p:nvSpPr>
        <p:spPr>
          <a:xfrm>
            <a:off x="6204900" y="4497000"/>
            <a:ext cx="2939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Section II, The Prevention of Electronic Crimes Act, 2016.</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00" y="290850"/>
            <a:ext cx="3905100" cy="193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20"/>
              <a:t>Computers and risks: </a:t>
            </a:r>
            <a:endParaRPr sz="3220"/>
          </a:p>
        </p:txBody>
      </p:sp>
      <p:sp>
        <p:nvSpPr>
          <p:cNvPr id="71" name="Google Shape;71;p14"/>
          <p:cNvSpPr txBox="1"/>
          <p:nvPr>
            <p:ph idx="1" type="body"/>
          </p:nvPr>
        </p:nvSpPr>
        <p:spPr>
          <a:xfrm>
            <a:off x="4287425" y="70750"/>
            <a:ext cx="4789800" cy="5030400"/>
          </a:xfrm>
          <a:prstGeom prst="rect">
            <a:avLst/>
          </a:prstGeom>
        </p:spPr>
        <p:txBody>
          <a:bodyPr anchorCtr="0" anchor="t" bIns="91425" lIns="91425" spcFirstLastPara="1" rIns="91425" wrap="square" tIns="91425">
            <a:noAutofit/>
          </a:bodyPr>
          <a:lstStyle/>
          <a:p>
            <a:pPr indent="-361950" lvl="0" marL="457200" rtl="0" algn="l">
              <a:lnSpc>
                <a:spcPct val="95000"/>
              </a:lnSpc>
              <a:spcBef>
                <a:spcPts val="0"/>
              </a:spcBef>
              <a:spcAft>
                <a:spcPts val="0"/>
              </a:spcAft>
              <a:buSzPts val="2100"/>
              <a:buChar char="●"/>
            </a:pPr>
            <a:r>
              <a:rPr b="1" lang="en" sz="2100">
                <a:highlight>
                  <a:schemeClr val="lt1"/>
                </a:highlight>
              </a:rPr>
              <a:t>Everything is stored on computers: </a:t>
            </a:r>
            <a:endParaRPr b="1" sz="2100">
              <a:highlight>
                <a:schemeClr val="lt1"/>
              </a:highlight>
            </a:endParaRPr>
          </a:p>
          <a:p>
            <a:pPr indent="0" lvl="0" marL="0" rtl="0" algn="l">
              <a:lnSpc>
                <a:spcPct val="95000"/>
              </a:lnSpc>
              <a:spcBef>
                <a:spcPts val="1200"/>
              </a:spcBef>
              <a:spcAft>
                <a:spcPts val="0"/>
              </a:spcAft>
              <a:buNone/>
            </a:pPr>
            <a:r>
              <a:rPr lang="en" sz="2000">
                <a:highlight>
                  <a:schemeClr val="lt1"/>
                </a:highlight>
              </a:rPr>
              <a:t>Pictures and personal data in case of individuals and complete records in case of companies.</a:t>
            </a:r>
            <a:endParaRPr sz="2000">
              <a:highlight>
                <a:schemeClr val="lt1"/>
              </a:highlight>
            </a:endParaRPr>
          </a:p>
          <a:p>
            <a:pPr indent="-361950" lvl="0" marL="457200" rtl="0" algn="l">
              <a:lnSpc>
                <a:spcPct val="95000"/>
              </a:lnSpc>
              <a:spcBef>
                <a:spcPts val="1200"/>
              </a:spcBef>
              <a:spcAft>
                <a:spcPts val="0"/>
              </a:spcAft>
              <a:buSzPts val="2100"/>
              <a:buChar char="●"/>
            </a:pPr>
            <a:r>
              <a:rPr b="1" lang="en" sz="2100">
                <a:highlight>
                  <a:schemeClr val="lt1"/>
                </a:highlight>
              </a:rPr>
              <a:t>This data can be damaged </a:t>
            </a:r>
            <a:r>
              <a:rPr b="1" lang="en" sz="2100">
                <a:highlight>
                  <a:schemeClr val="lt1"/>
                </a:highlight>
              </a:rPr>
              <a:t>accidentally:</a:t>
            </a:r>
            <a:endParaRPr b="1" sz="2100">
              <a:highlight>
                <a:schemeClr val="lt1"/>
              </a:highlight>
            </a:endParaRPr>
          </a:p>
          <a:p>
            <a:pPr indent="0" lvl="0" marL="0" rtl="0" algn="l">
              <a:lnSpc>
                <a:spcPct val="95000"/>
              </a:lnSpc>
              <a:spcBef>
                <a:spcPts val="1200"/>
              </a:spcBef>
              <a:spcAft>
                <a:spcPts val="0"/>
              </a:spcAft>
              <a:buNone/>
            </a:pPr>
            <a:r>
              <a:rPr lang="en" sz="2000">
                <a:highlight>
                  <a:schemeClr val="lt1"/>
                </a:highlight>
              </a:rPr>
              <a:t>Destruction due to fire or water, accidental deletion, file corruption.</a:t>
            </a:r>
            <a:endParaRPr sz="2000">
              <a:highlight>
                <a:schemeClr val="lt1"/>
              </a:highlight>
            </a:endParaRPr>
          </a:p>
          <a:p>
            <a:pPr indent="-361950" lvl="0" marL="457200" rtl="0" algn="l">
              <a:lnSpc>
                <a:spcPct val="95000"/>
              </a:lnSpc>
              <a:spcBef>
                <a:spcPts val="1200"/>
              </a:spcBef>
              <a:spcAft>
                <a:spcPts val="0"/>
              </a:spcAft>
              <a:buSzPts val="2100"/>
              <a:buChar char="●"/>
            </a:pPr>
            <a:r>
              <a:rPr b="1" lang="en" sz="2100">
                <a:highlight>
                  <a:schemeClr val="lt1"/>
                </a:highlight>
              </a:rPr>
              <a:t>Or this data can be damaged intentionally:</a:t>
            </a:r>
            <a:endParaRPr b="1" sz="2100">
              <a:highlight>
                <a:schemeClr val="lt1"/>
              </a:highlight>
            </a:endParaRPr>
          </a:p>
          <a:p>
            <a:pPr indent="0" lvl="0" marL="0" rtl="0" algn="l">
              <a:lnSpc>
                <a:spcPct val="95000"/>
              </a:lnSpc>
              <a:spcBef>
                <a:spcPts val="1200"/>
              </a:spcBef>
              <a:spcAft>
                <a:spcPts val="1200"/>
              </a:spcAft>
              <a:buNone/>
            </a:pPr>
            <a:r>
              <a:rPr lang="en" sz="2000">
                <a:highlight>
                  <a:schemeClr val="lt1"/>
                </a:highlight>
              </a:rPr>
              <a:t>Accessing data remotely or destruction of data to revenge or to give trouble for personal benefits.</a:t>
            </a:r>
            <a:endParaRPr sz="2000">
              <a:highlight>
                <a:schemeClr val="l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t>What is Cyber Crime?</a:t>
            </a:r>
            <a:endParaRPr sz="3200"/>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52901" lvl="0" marL="457200" rtl="0" algn="l">
              <a:lnSpc>
                <a:spcPct val="95000"/>
              </a:lnSpc>
              <a:spcBef>
                <a:spcPts val="0"/>
              </a:spcBef>
              <a:spcAft>
                <a:spcPts val="0"/>
              </a:spcAft>
              <a:buClr>
                <a:schemeClr val="dk1"/>
              </a:buClr>
              <a:buSzPts val="1958"/>
              <a:buChar char="●"/>
            </a:pPr>
            <a:r>
              <a:rPr lang="en" sz="1957">
                <a:solidFill>
                  <a:schemeClr val="dk1"/>
                </a:solidFill>
                <a:highlight>
                  <a:srgbClr val="FFFFFF"/>
                </a:highlight>
              </a:rPr>
              <a:t>A crime that involves a </a:t>
            </a:r>
            <a:r>
              <a:rPr lang="en" sz="1957">
                <a:solidFill>
                  <a:schemeClr val="dk1"/>
                </a:solidFill>
                <a:highlight>
                  <a:srgbClr val="FFFFFF"/>
                </a:highlight>
                <a:uFill>
                  <a:noFill/>
                </a:uFill>
                <a:hlinkClick r:id="rId3">
                  <a:extLst>
                    <a:ext uri="{A12FA001-AC4F-418D-AE19-62706E023703}">
                      <ahyp:hlinkClr val="tx"/>
                    </a:ext>
                  </a:extLst>
                </a:hlinkClick>
              </a:rPr>
              <a:t>computer</a:t>
            </a:r>
            <a:r>
              <a:rPr lang="en" sz="1957">
                <a:solidFill>
                  <a:schemeClr val="dk1"/>
                </a:solidFill>
                <a:highlight>
                  <a:srgbClr val="FFFFFF"/>
                </a:highlight>
              </a:rPr>
              <a:t> and a </a:t>
            </a:r>
            <a:r>
              <a:rPr lang="en" sz="1957">
                <a:solidFill>
                  <a:schemeClr val="dk1"/>
                </a:solidFill>
                <a:highlight>
                  <a:srgbClr val="FFFFFF"/>
                </a:highlight>
                <a:uFill>
                  <a:noFill/>
                </a:uFill>
                <a:hlinkClick r:id="rId4">
                  <a:extLst>
                    <a:ext uri="{A12FA001-AC4F-418D-AE19-62706E023703}">
                      <ahyp:hlinkClr val="tx"/>
                    </a:ext>
                  </a:extLst>
                </a:hlinkClick>
              </a:rPr>
              <a:t>network</a:t>
            </a:r>
            <a:r>
              <a:rPr lang="en" sz="1957">
                <a:solidFill>
                  <a:schemeClr val="dk1"/>
                </a:solidFill>
                <a:highlight>
                  <a:srgbClr val="FFFFFF"/>
                </a:highlight>
              </a:rPr>
              <a:t>.</a:t>
            </a:r>
            <a:endParaRPr sz="1957">
              <a:solidFill>
                <a:schemeClr val="dk1"/>
              </a:solidFill>
              <a:highlight>
                <a:srgbClr val="FFFFFF"/>
              </a:highlight>
            </a:endParaRPr>
          </a:p>
          <a:p>
            <a:pPr indent="-352901" lvl="0" marL="457200" rtl="0" algn="l">
              <a:lnSpc>
                <a:spcPct val="95000"/>
              </a:lnSpc>
              <a:spcBef>
                <a:spcPts val="0"/>
              </a:spcBef>
              <a:spcAft>
                <a:spcPts val="0"/>
              </a:spcAft>
              <a:buClr>
                <a:schemeClr val="dk1"/>
              </a:buClr>
              <a:buSzPts val="1958"/>
              <a:buChar char="●"/>
            </a:pPr>
            <a:r>
              <a:rPr lang="en" sz="1957">
                <a:solidFill>
                  <a:schemeClr val="dk1"/>
                </a:solidFill>
                <a:highlight>
                  <a:srgbClr val="FFFFFF"/>
                </a:highlight>
              </a:rPr>
              <a:t>Computer may have been used in the commission of a crime, or it may be the target.</a:t>
            </a:r>
            <a:endParaRPr sz="1957">
              <a:solidFill>
                <a:schemeClr val="dk1"/>
              </a:solidFill>
              <a:highlight>
                <a:srgbClr val="FFFFFF"/>
              </a:highlight>
            </a:endParaRPr>
          </a:p>
          <a:p>
            <a:pPr indent="-352901" lvl="0" marL="457200" rtl="0" algn="l">
              <a:lnSpc>
                <a:spcPct val="95000"/>
              </a:lnSpc>
              <a:spcBef>
                <a:spcPts val="0"/>
              </a:spcBef>
              <a:spcAft>
                <a:spcPts val="0"/>
              </a:spcAft>
              <a:buClr>
                <a:schemeClr val="dk1"/>
              </a:buClr>
              <a:buSzPts val="1958"/>
              <a:buChar char="●"/>
            </a:pPr>
            <a:r>
              <a:rPr lang="en" sz="1957">
                <a:solidFill>
                  <a:schemeClr val="dk1"/>
                </a:solidFill>
                <a:highlight>
                  <a:srgbClr val="FFFFFF"/>
                </a:highlight>
              </a:rPr>
              <a:t>Used steal user’s personal information, </a:t>
            </a:r>
            <a:r>
              <a:rPr lang="en" sz="1957">
                <a:solidFill>
                  <a:schemeClr val="dk1"/>
                </a:solidFill>
                <a:highlight>
                  <a:srgbClr val="FFFFFF"/>
                </a:highlight>
                <a:uFill>
                  <a:noFill/>
                </a:uFill>
                <a:hlinkClick r:id="rId5">
                  <a:extLst>
                    <a:ext uri="{A12FA001-AC4F-418D-AE19-62706E023703}">
                      <ahyp:hlinkClr val="tx"/>
                    </a:ext>
                  </a:extLst>
                </a:hlinkClick>
              </a:rPr>
              <a:t>confidential business information</a:t>
            </a:r>
            <a:r>
              <a:rPr lang="en" sz="1957">
                <a:solidFill>
                  <a:schemeClr val="dk1"/>
                </a:solidFill>
                <a:highlight>
                  <a:srgbClr val="FFFFFF"/>
                </a:highlight>
              </a:rPr>
              <a:t>, government information, or disable a device. </a:t>
            </a:r>
            <a:endParaRPr sz="1957">
              <a:solidFill>
                <a:schemeClr val="dk1"/>
              </a:solidFill>
              <a:highlight>
                <a:srgbClr val="FFFFFF"/>
              </a:highlight>
            </a:endParaRPr>
          </a:p>
          <a:p>
            <a:pPr indent="-352901" lvl="0" marL="457200" rtl="0" algn="l">
              <a:lnSpc>
                <a:spcPct val="95000"/>
              </a:lnSpc>
              <a:spcBef>
                <a:spcPts val="0"/>
              </a:spcBef>
              <a:spcAft>
                <a:spcPts val="0"/>
              </a:spcAft>
              <a:buClr>
                <a:schemeClr val="dk1"/>
              </a:buClr>
              <a:buSzPts val="1958"/>
              <a:buChar char="●"/>
            </a:pPr>
            <a:r>
              <a:rPr lang="en" sz="1957">
                <a:solidFill>
                  <a:schemeClr val="dk1"/>
                </a:solidFill>
                <a:highlight>
                  <a:srgbClr val="FFFFFF"/>
                </a:highlight>
              </a:rPr>
              <a:t>It is also a </a:t>
            </a:r>
            <a:r>
              <a:rPr lang="en" sz="1957">
                <a:solidFill>
                  <a:schemeClr val="dk1"/>
                </a:solidFill>
                <a:highlight>
                  <a:srgbClr val="FFFFFF"/>
                </a:highlight>
                <a:uFill>
                  <a:noFill/>
                </a:uFill>
                <a:hlinkClick r:id="rId6">
                  <a:extLst>
                    <a:ext uri="{A12FA001-AC4F-418D-AE19-62706E023703}">
                      <ahyp:hlinkClr val="tx"/>
                    </a:ext>
                  </a:extLst>
                </a:hlinkClick>
              </a:rPr>
              <a:t>cybercrime</a:t>
            </a:r>
            <a:r>
              <a:rPr lang="en" sz="1957">
                <a:solidFill>
                  <a:schemeClr val="dk1"/>
                </a:solidFill>
                <a:highlight>
                  <a:srgbClr val="FFFFFF"/>
                </a:highlight>
              </a:rPr>
              <a:t> to sell or extort the above information online.</a:t>
            </a:r>
            <a:endParaRPr b="1" sz="1957">
              <a:solidFill>
                <a:schemeClr val="dk1"/>
              </a:solidFill>
            </a:endParaRPr>
          </a:p>
          <a:p>
            <a:pPr indent="0" lvl="0" marL="457200" rtl="0" algn="l">
              <a:lnSpc>
                <a:spcPct val="95000"/>
              </a:lnSpc>
              <a:spcBef>
                <a:spcPts val="1200"/>
              </a:spcBef>
              <a:spcAft>
                <a:spcPts val="1200"/>
              </a:spcAft>
              <a:buSzPts val="1018"/>
              <a:buNone/>
            </a:pPr>
            <a:r>
              <a:t/>
            </a:r>
            <a:endParaRPr sz="1402">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00"/>
              <a:t>What is a cyber attack?</a:t>
            </a:r>
            <a:endParaRPr sz="3300"/>
          </a:p>
        </p:txBody>
      </p:sp>
      <p:sp>
        <p:nvSpPr>
          <p:cNvPr id="83" name="Google Shape;83;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74650" lvl="0" marL="457200" rtl="0" algn="l">
              <a:lnSpc>
                <a:spcPct val="100000"/>
              </a:lnSpc>
              <a:spcBef>
                <a:spcPts val="0"/>
              </a:spcBef>
              <a:spcAft>
                <a:spcPts val="0"/>
              </a:spcAft>
              <a:buClr>
                <a:srgbClr val="000000"/>
              </a:buClr>
              <a:buSzPts val="2300"/>
              <a:buFont typeface="Merriweather"/>
              <a:buChar char="●"/>
            </a:pPr>
            <a:r>
              <a:rPr lang="en" sz="2300">
                <a:solidFill>
                  <a:srgbClr val="000000"/>
                </a:solidFill>
                <a:latin typeface="Merriweather"/>
                <a:ea typeface="Merriweather"/>
                <a:cs typeface="Merriweather"/>
                <a:sym typeface="Merriweather"/>
              </a:rPr>
              <a:t>Saad ,shopping cart.com and his important credentials.</a:t>
            </a:r>
            <a:endParaRPr sz="2300">
              <a:solidFill>
                <a:srgbClr val="000000"/>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2300">
              <a:solidFill>
                <a:srgbClr val="000000"/>
              </a:solidFill>
              <a:latin typeface="Merriweather"/>
              <a:ea typeface="Merriweather"/>
              <a:cs typeface="Merriweather"/>
              <a:sym typeface="Merriweather"/>
            </a:endParaRPr>
          </a:p>
          <a:p>
            <a:pPr indent="-374650" lvl="0" marL="457200" rtl="0" algn="l">
              <a:lnSpc>
                <a:spcPct val="100000"/>
              </a:lnSpc>
              <a:spcBef>
                <a:spcPts val="0"/>
              </a:spcBef>
              <a:spcAft>
                <a:spcPts val="0"/>
              </a:spcAft>
              <a:buClr>
                <a:srgbClr val="000000"/>
              </a:buClr>
              <a:buSzPts val="2300"/>
              <a:buFont typeface="Merriweather"/>
              <a:buChar char="●"/>
            </a:pPr>
            <a:r>
              <a:rPr lang="en" sz="2300">
                <a:solidFill>
                  <a:srgbClr val="000000"/>
                </a:solidFill>
                <a:latin typeface="Merriweather"/>
                <a:ea typeface="Merriweather"/>
                <a:cs typeface="Merriweather"/>
                <a:sym typeface="Merriweather"/>
              </a:rPr>
              <a:t>Faster and hassle free shopping experience.</a:t>
            </a:r>
            <a:endParaRPr sz="2300">
              <a:solidFill>
                <a:srgbClr val="000000"/>
              </a:solidFill>
              <a:latin typeface="Merriweather"/>
              <a:ea typeface="Merriweather"/>
              <a:cs typeface="Merriweather"/>
              <a:sym typeface="Merriweather"/>
            </a:endParaRPr>
          </a:p>
          <a:p>
            <a:pPr indent="0" lvl="0" marL="0" rtl="0" algn="l">
              <a:spcBef>
                <a:spcPts val="0"/>
              </a:spcBef>
              <a:spcAft>
                <a:spcPts val="1200"/>
              </a:spcAft>
              <a:buNone/>
            </a:pPr>
            <a:r>
              <a:t/>
            </a:r>
            <a:endParaRPr sz="23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00"/>
              <a:t>The phishing Email</a:t>
            </a:r>
            <a:endParaRPr sz="3300"/>
          </a:p>
        </p:txBody>
      </p:sp>
      <p:sp>
        <p:nvSpPr>
          <p:cNvPr id="89" name="Google Shape;89;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500">
                <a:solidFill>
                  <a:schemeClr val="dk1"/>
                </a:solidFill>
                <a:latin typeface="Merriweather"/>
                <a:ea typeface="Merriweather"/>
                <a:cs typeface="Merriweather"/>
                <a:sym typeface="Merriweather"/>
              </a:rPr>
              <a:t>Saad does not realise the danger and loses all of his savings.</a:t>
            </a:r>
            <a:endParaRPr sz="2500">
              <a:solidFill>
                <a:schemeClr val="dk1"/>
              </a:solidFill>
              <a:latin typeface="Merriweather"/>
              <a:ea typeface="Merriweather"/>
              <a:cs typeface="Merriweather"/>
              <a:sym typeface="Merriweather"/>
            </a:endParaRPr>
          </a:p>
          <a:p>
            <a:pPr indent="0" lvl="0" marL="0" rtl="0" algn="l">
              <a:spcBef>
                <a:spcPts val="0"/>
              </a:spcBef>
              <a:spcAft>
                <a:spcPts val="1200"/>
              </a:spcAft>
              <a:buNone/>
            </a:pPr>
            <a:r>
              <a:t/>
            </a:r>
            <a:endParaRPr sz="25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t>How do you think this happened?</a:t>
            </a:r>
            <a:endParaRPr sz="3200"/>
          </a:p>
        </p:txBody>
      </p:sp>
      <p:sp>
        <p:nvSpPr>
          <p:cNvPr id="95" name="Google Shape;95;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3000">
                <a:solidFill>
                  <a:schemeClr val="dk1"/>
                </a:solidFill>
                <a:latin typeface="Merriweather"/>
                <a:ea typeface="Merriweather"/>
                <a:cs typeface="Merriweather"/>
                <a:sym typeface="Merriweather"/>
              </a:rPr>
              <a:t>Yes, fake email which lead to unauthorized third-party access.</a:t>
            </a:r>
            <a:endParaRPr sz="3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00"/>
              <a:t>Types of Cyber attacks: </a:t>
            </a:r>
            <a:endParaRPr sz="3300"/>
          </a:p>
        </p:txBody>
      </p:sp>
      <p:sp>
        <p:nvSpPr>
          <p:cNvPr id="101" name="Google Shape;101;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87350" lvl="0" marL="457200" rtl="0" algn="l">
              <a:lnSpc>
                <a:spcPct val="100000"/>
              </a:lnSpc>
              <a:spcBef>
                <a:spcPts val="0"/>
              </a:spcBef>
              <a:spcAft>
                <a:spcPts val="0"/>
              </a:spcAft>
              <a:buClr>
                <a:schemeClr val="dk1"/>
              </a:buClr>
              <a:buSzPts val="2500"/>
              <a:buFont typeface="Merriweather"/>
              <a:buChar char="●"/>
            </a:pPr>
            <a:r>
              <a:rPr lang="en" sz="2500">
                <a:solidFill>
                  <a:schemeClr val="dk1"/>
                </a:solidFill>
                <a:latin typeface="Merriweather"/>
                <a:ea typeface="Merriweather"/>
                <a:cs typeface="Merriweather"/>
                <a:sym typeface="Merriweather"/>
              </a:rPr>
              <a:t>Malware attacks</a:t>
            </a:r>
            <a:endParaRPr sz="2500">
              <a:solidFill>
                <a:schemeClr val="dk1"/>
              </a:solidFill>
              <a:latin typeface="Merriweather"/>
              <a:ea typeface="Merriweather"/>
              <a:cs typeface="Merriweather"/>
              <a:sym typeface="Merriweather"/>
            </a:endParaRPr>
          </a:p>
          <a:p>
            <a:pPr indent="-387350" lvl="0" marL="457200" rtl="0" algn="l">
              <a:lnSpc>
                <a:spcPct val="100000"/>
              </a:lnSpc>
              <a:spcBef>
                <a:spcPts val="0"/>
              </a:spcBef>
              <a:spcAft>
                <a:spcPts val="0"/>
              </a:spcAft>
              <a:buClr>
                <a:schemeClr val="dk1"/>
              </a:buClr>
              <a:buSzPts val="2500"/>
              <a:buFont typeface="Merriweather"/>
              <a:buChar char="●"/>
            </a:pPr>
            <a:r>
              <a:rPr lang="en" sz="2500">
                <a:solidFill>
                  <a:schemeClr val="dk1"/>
                </a:solidFill>
                <a:latin typeface="Merriweather"/>
                <a:ea typeface="Merriweather"/>
                <a:cs typeface="Merriweather"/>
                <a:sym typeface="Merriweather"/>
              </a:rPr>
              <a:t>Phishing attack</a:t>
            </a:r>
            <a:endParaRPr sz="2500">
              <a:solidFill>
                <a:schemeClr val="dk1"/>
              </a:solidFill>
              <a:latin typeface="Merriweather"/>
              <a:ea typeface="Merriweather"/>
              <a:cs typeface="Merriweather"/>
              <a:sym typeface="Merriweather"/>
            </a:endParaRPr>
          </a:p>
          <a:p>
            <a:pPr indent="-387350" lvl="0" marL="457200" rtl="0" algn="l">
              <a:lnSpc>
                <a:spcPct val="100000"/>
              </a:lnSpc>
              <a:spcBef>
                <a:spcPts val="0"/>
              </a:spcBef>
              <a:spcAft>
                <a:spcPts val="0"/>
              </a:spcAft>
              <a:buClr>
                <a:schemeClr val="dk1"/>
              </a:buClr>
              <a:buSzPts val="2500"/>
              <a:buFont typeface="Merriweather"/>
              <a:buChar char="●"/>
            </a:pPr>
            <a:r>
              <a:rPr lang="en" sz="2500">
                <a:solidFill>
                  <a:schemeClr val="dk1"/>
                </a:solidFill>
                <a:latin typeface="Merriweather"/>
                <a:ea typeface="Merriweather"/>
                <a:cs typeface="Merriweather"/>
                <a:sym typeface="Merriweather"/>
              </a:rPr>
              <a:t>Man-in-the-middle attack</a:t>
            </a:r>
            <a:endParaRPr sz="2500">
              <a:solidFill>
                <a:schemeClr val="dk1"/>
              </a:solidFill>
              <a:latin typeface="Merriweather"/>
              <a:ea typeface="Merriweather"/>
              <a:cs typeface="Merriweather"/>
              <a:sym typeface="Merriweather"/>
            </a:endParaRPr>
          </a:p>
          <a:p>
            <a:pPr indent="-387350" lvl="0" marL="457200" rtl="0" algn="l">
              <a:lnSpc>
                <a:spcPct val="100000"/>
              </a:lnSpc>
              <a:spcBef>
                <a:spcPts val="0"/>
              </a:spcBef>
              <a:spcAft>
                <a:spcPts val="0"/>
              </a:spcAft>
              <a:buClr>
                <a:schemeClr val="dk1"/>
              </a:buClr>
              <a:buSzPts val="2500"/>
              <a:buFont typeface="Merriweather"/>
              <a:buChar char="●"/>
            </a:pPr>
            <a:r>
              <a:rPr lang="en" sz="2500">
                <a:solidFill>
                  <a:schemeClr val="dk1"/>
                </a:solidFill>
                <a:latin typeface="Merriweather"/>
                <a:ea typeface="Merriweather"/>
                <a:cs typeface="Merriweather"/>
                <a:sym typeface="Merriweather"/>
              </a:rPr>
              <a:t>Password attack</a:t>
            </a:r>
            <a:endParaRPr sz="25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0"/>
          <p:cNvPicPr preferRelativeResize="0"/>
          <p:nvPr/>
        </p:nvPicPr>
        <p:blipFill>
          <a:blip r:embed="rId3">
            <a:alphaModFix/>
          </a:blip>
          <a:stretch>
            <a:fillRect/>
          </a:stretch>
        </p:blipFill>
        <p:spPr>
          <a:xfrm>
            <a:off x="115150" y="1050476"/>
            <a:ext cx="6058425" cy="4031600"/>
          </a:xfrm>
          <a:prstGeom prst="rect">
            <a:avLst/>
          </a:prstGeom>
          <a:noFill/>
          <a:ln>
            <a:noFill/>
          </a:ln>
        </p:spPr>
      </p:pic>
      <p:sp>
        <p:nvSpPr>
          <p:cNvPr id="107" name="Google Shape;107;p2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37502" lvl="0" marL="457200" rtl="0" algn="l">
              <a:lnSpc>
                <a:spcPct val="95000"/>
              </a:lnSpc>
              <a:spcBef>
                <a:spcPts val="0"/>
              </a:spcBef>
              <a:spcAft>
                <a:spcPts val="0"/>
              </a:spcAft>
              <a:buSzPts val="1715"/>
              <a:buChar char="●"/>
            </a:pPr>
            <a:r>
              <a:rPr b="1" lang="en" sz="1715">
                <a:highlight>
                  <a:schemeClr val="lt1"/>
                </a:highlight>
              </a:rPr>
              <a:t>Viruses</a:t>
            </a:r>
            <a:r>
              <a:rPr lang="en" sz="1715">
                <a:highlight>
                  <a:schemeClr val="lt1"/>
                </a:highlight>
              </a:rPr>
              <a:t> are malware that are attached to other files in your system and may be used to destroy your data. Viruses have many capabilities and require human interaction to spread from system to system.    </a:t>
            </a:r>
            <a:endParaRPr sz="1715">
              <a:highlight>
                <a:schemeClr val="lt1"/>
              </a:highlight>
            </a:endParaRPr>
          </a:p>
          <a:p>
            <a:pPr indent="-337502" lvl="0" marL="457200" rtl="0" algn="l">
              <a:lnSpc>
                <a:spcPct val="95000"/>
              </a:lnSpc>
              <a:spcBef>
                <a:spcPts val="0"/>
              </a:spcBef>
              <a:spcAft>
                <a:spcPts val="0"/>
              </a:spcAft>
              <a:buSzPts val="1715"/>
              <a:buChar char="●"/>
            </a:pPr>
            <a:r>
              <a:rPr b="1" lang="en" sz="1587">
                <a:highlight>
                  <a:schemeClr val="lt1"/>
                </a:highlight>
              </a:rPr>
              <a:t>Spyware</a:t>
            </a:r>
            <a:r>
              <a:rPr lang="en" sz="1587">
                <a:highlight>
                  <a:schemeClr val="lt1"/>
                </a:highlight>
              </a:rPr>
              <a:t> is malware that steals your data and may be used to spy on you by using your webcam or microphone without your knowledge. </a:t>
            </a:r>
            <a:endParaRPr sz="1587">
              <a:highlight>
                <a:schemeClr val="lt1"/>
              </a:highlight>
            </a:endParaRPr>
          </a:p>
          <a:p>
            <a:pPr indent="-329406" lvl="0" marL="457200" rtl="0" algn="l">
              <a:lnSpc>
                <a:spcPct val="95000"/>
              </a:lnSpc>
              <a:spcBef>
                <a:spcPts val="0"/>
              </a:spcBef>
              <a:spcAft>
                <a:spcPts val="0"/>
              </a:spcAft>
              <a:buSzPts val="1588"/>
              <a:buChar char="●"/>
            </a:pPr>
            <a:r>
              <a:rPr b="1" lang="en" sz="1715">
                <a:highlight>
                  <a:schemeClr val="lt1"/>
                </a:highlight>
              </a:rPr>
              <a:t>Ransomware</a:t>
            </a:r>
            <a:r>
              <a:rPr lang="en" sz="1715">
                <a:highlight>
                  <a:schemeClr val="lt1"/>
                </a:highlight>
              </a:rPr>
              <a:t> is a relatively new term for malware that makes all of your files unreadable, holding your data hostage until you pay the hacker the ransom.</a:t>
            </a:r>
            <a:endParaRPr sz="1587">
              <a:highlight>
                <a:schemeClr val="lt1"/>
              </a:highlight>
            </a:endParaRPr>
          </a:p>
        </p:txBody>
      </p:sp>
      <p:sp>
        <p:nvSpPr>
          <p:cNvPr id="108" name="Google Shape;108;p20"/>
          <p:cNvSpPr txBox="1"/>
          <p:nvPr>
            <p:ph type="title"/>
          </p:nvPr>
        </p:nvSpPr>
        <p:spPr>
          <a:xfrm>
            <a:off x="115150" y="62849"/>
            <a:ext cx="3706500" cy="121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t>Virus, spyware, ransomware </a:t>
            </a:r>
            <a:endParaRPr sz="3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00"/>
              <a:t>How can they be harmful for user?</a:t>
            </a:r>
            <a:endParaRPr sz="3300"/>
          </a:p>
        </p:txBody>
      </p:sp>
      <p:sp>
        <p:nvSpPr>
          <p:cNvPr id="114" name="Google Shape;114;p2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Can cause financial losses to individuals and corporate sector</a:t>
            </a:r>
            <a:endParaRPr sz="2000"/>
          </a:p>
          <a:p>
            <a:pPr indent="-355600" lvl="0" marL="457200" rtl="0" algn="l">
              <a:spcBef>
                <a:spcPts val="0"/>
              </a:spcBef>
              <a:spcAft>
                <a:spcPts val="0"/>
              </a:spcAft>
              <a:buSzPts val="2000"/>
              <a:buChar char="●"/>
            </a:pPr>
            <a:r>
              <a:rPr lang="en" sz="2000"/>
              <a:t>Privacy of </a:t>
            </a:r>
            <a:r>
              <a:rPr lang="en" sz="2000"/>
              <a:t>individuals</a:t>
            </a:r>
            <a:r>
              <a:rPr lang="en" sz="2000"/>
              <a:t> is </a:t>
            </a:r>
            <a:r>
              <a:rPr lang="en" sz="2000"/>
              <a:t>compromised</a:t>
            </a:r>
            <a:endParaRPr sz="2000"/>
          </a:p>
          <a:p>
            <a:pPr indent="-355600" lvl="0" marL="457200" rtl="0" algn="l">
              <a:spcBef>
                <a:spcPts val="0"/>
              </a:spcBef>
              <a:spcAft>
                <a:spcPts val="0"/>
              </a:spcAft>
              <a:buSzPts val="2000"/>
              <a:buChar char="●"/>
            </a:pPr>
            <a:r>
              <a:rPr lang="en" sz="2000"/>
              <a:t>In case cyber attack at government or defence sector, then capabilities to defend an incoming attack are exposed</a:t>
            </a:r>
            <a:endParaRPr sz="2000"/>
          </a:p>
          <a:p>
            <a:pPr indent="-355600" lvl="0" marL="457200" rtl="0" algn="l">
              <a:spcBef>
                <a:spcPts val="0"/>
              </a:spcBef>
              <a:spcAft>
                <a:spcPts val="0"/>
              </a:spcAft>
              <a:buSzPts val="2000"/>
              <a:buChar char="●"/>
            </a:pPr>
            <a:r>
              <a:rPr lang="en" sz="2000"/>
              <a:t>Important or secrete data can be exposed or leak</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