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2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7"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8"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9"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982E099-6C03-4457-B8D6-122AA07BB5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hyperlink" Target="https://registry.terraform.io/"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380880" y="685800"/>
            <a:ext cx="6092280" cy="3425400"/>
          </a:xfrm>
          <a:prstGeom prst="rect">
            <a:avLst/>
          </a:prstGeom>
          <a:ln w="0">
            <a:noFill/>
          </a:ln>
        </p:spPr>
      </p:sp>
      <p:sp>
        <p:nvSpPr>
          <p:cNvPr id="168" name="PlaceHolder 2"/>
          <p:cNvSpPr>
            <a:spLocks noGrp="1"/>
          </p:cNvSpPr>
          <p:nvPr>
            <p:ph type="body"/>
          </p:nvPr>
        </p:nvSpPr>
        <p:spPr>
          <a:xfrm>
            <a:off x="685800" y="4343400"/>
            <a:ext cx="5482800" cy="411120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solidFill>
                  <a:srgbClr val="000000"/>
                </a:solidFill>
                <a:latin typeface="Arial"/>
                <a:ea typeface="Arial"/>
              </a:rPr>
              <a:t>Terraform creates and manages resources on cloud platforms and other services through their application programming interfaces (APIs). Providers enable Terraform to work with virtually any platform or service with an accessible API.</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solidFill>
                  <a:srgbClr val="000000"/>
                </a:solidFill>
                <a:latin typeface="Arial"/>
                <a:ea typeface="Arial"/>
              </a:rPr>
              <a:t>HashiCorp and the Terraform community have already written </a:t>
            </a:r>
            <a:r>
              <a:rPr b="1" lang="en-US" sz="1100" spc="-1" strike="noStrike">
                <a:solidFill>
                  <a:srgbClr val="000000"/>
                </a:solidFill>
                <a:latin typeface="Arial"/>
                <a:ea typeface="Arial"/>
              </a:rPr>
              <a:t>more than 1700 providers</a:t>
            </a:r>
            <a:r>
              <a:rPr b="0" lang="en-US" sz="1100" spc="-1" strike="noStrike">
                <a:solidFill>
                  <a:srgbClr val="000000"/>
                </a:solidFill>
                <a:latin typeface="Arial"/>
                <a:ea typeface="Arial"/>
              </a:rPr>
              <a:t> to manage thousands of different types of resources and services, and this number continues to grow. You can find all publicly available providers on the </a:t>
            </a:r>
            <a:r>
              <a:rPr b="0" lang="en-US" sz="1100" spc="-1" strike="noStrike" u="sng">
                <a:solidFill>
                  <a:srgbClr val="000000"/>
                </a:solidFill>
                <a:uFillTx/>
                <a:latin typeface="Arial"/>
                <a:ea typeface="Arial"/>
                <a:hlinkClick r:id="rId1"/>
              </a:rPr>
              <a:t>Terraform Registry</a:t>
            </a:r>
            <a:r>
              <a:rPr b="0" lang="en-US" sz="1100" spc="-1" strike="noStrike">
                <a:solidFill>
                  <a:srgbClr val="000000"/>
                </a:solidFill>
                <a:latin typeface="Arial"/>
                <a:ea typeface="Arial"/>
              </a:rPr>
              <a:t>, including Amazon Web Services (AWS), Azure, Google Cloud Platform (GCP), Kubernetes, Helm, GitHub, Splunk, DataDog, and many more.</a:t>
            </a:r>
            <a:endParaRPr b="0" lang="en-U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solidFill>
                  <a:srgbClr val="000000"/>
                </a:solidFill>
                <a:latin typeface="Arial"/>
                <a:ea typeface="Arial"/>
              </a:rPr>
              <a:t>The core Terraform workflow consists of three stages:</a:t>
            </a:r>
            <a:endParaRPr b="0" lang="en-US" sz="1100" spc="-1" strike="noStrike">
              <a:latin typeface="Arial"/>
            </a:endParaRPr>
          </a:p>
          <a:p>
            <a:pPr marL="457200" indent="-298440">
              <a:lnSpc>
                <a:spcPct val="100000"/>
              </a:lnSpc>
              <a:buClr>
                <a:srgbClr val="000000"/>
              </a:buClr>
              <a:buFont typeface="Wingdings" charset="2"/>
              <a:buChar char=""/>
              <a:tabLst>
                <a:tab algn="l" pos="0"/>
              </a:tabLst>
            </a:pPr>
            <a:r>
              <a:rPr b="1" lang="en-US" sz="1100" spc="-1" strike="noStrike">
                <a:solidFill>
                  <a:srgbClr val="000000"/>
                </a:solidFill>
                <a:latin typeface="Arial"/>
                <a:ea typeface="Arial"/>
              </a:rPr>
              <a:t>Write:</a:t>
            </a:r>
            <a:r>
              <a:rPr b="0" lang="en-US" sz="1100" spc="-1" strike="noStrike">
                <a:solidFill>
                  <a:srgbClr val="000000"/>
                </a:solidFill>
                <a:latin typeface="Arial"/>
                <a:ea typeface="Arial"/>
              </a:rPr>
              <a:t> You define resources, which may be across multiple cloud providers and services. For example, you might create a configuration to deploy an application on virtual machines in a Virtual Private Cloud (VPC) network with security groups and a load balancer.</a:t>
            </a:r>
            <a:endParaRPr b="0" lang="en-US" sz="1100" spc="-1" strike="noStrike">
              <a:latin typeface="Arial"/>
            </a:endParaRPr>
          </a:p>
          <a:p>
            <a:pPr marL="457200" indent="-298440">
              <a:lnSpc>
                <a:spcPct val="100000"/>
              </a:lnSpc>
              <a:buClr>
                <a:srgbClr val="000000"/>
              </a:buClr>
              <a:buFont typeface="Wingdings" charset="2"/>
              <a:buChar char=""/>
              <a:tabLst>
                <a:tab algn="l" pos="0"/>
              </a:tabLst>
            </a:pPr>
            <a:r>
              <a:rPr b="1" lang="en-US" sz="1100" spc="-1" strike="noStrike">
                <a:solidFill>
                  <a:srgbClr val="000000"/>
                </a:solidFill>
                <a:latin typeface="Arial"/>
                <a:ea typeface="Arial"/>
              </a:rPr>
              <a:t>Plan:</a:t>
            </a:r>
            <a:r>
              <a:rPr b="0" lang="en-US" sz="1100" spc="-1" strike="noStrike">
                <a:solidFill>
                  <a:srgbClr val="000000"/>
                </a:solidFill>
                <a:latin typeface="Arial"/>
                <a:ea typeface="Arial"/>
              </a:rPr>
              <a:t> Terraform creates an execution plan describing the infrastructure it will create, update, or destroy based on the existing infrastructure and your configuration.</a:t>
            </a:r>
            <a:endParaRPr b="0" lang="en-US" sz="1100" spc="-1" strike="noStrike">
              <a:latin typeface="Arial"/>
            </a:endParaRPr>
          </a:p>
          <a:p>
            <a:pPr marL="457200" indent="-298440">
              <a:lnSpc>
                <a:spcPct val="100000"/>
              </a:lnSpc>
              <a:buClr>
                <a:srgbClr val="000000"/>
              </a:buClr>
              <a:buFont typeface="Wingdings" charset="2"/>
              <a:buChar char=""/>
              <a:tabLst>
                <a:tab algn="l" pos="0"/>
              </a:tabLst>
            </a:pPr>
            <a:r>
              <a:rPr b="1" lang="en-US" sz="1100" spc="-1" strike="noStrike">
                <a:solidFill>
                  <a:srgbClr val="000000"/>
                </a:solidFill>
                <a:latin typeface="Arial"/>
                <a:ea typeface="Arial"/>
              </a:rPr>
              <a:t>Apply:</a:t>
            </a:r>
            <a:r>
              <a:rPr b="0" lang="en-US" sz="1100" spc="-1" strike="noStrike">
                <a:solidFill>
                  <a:srgbClr val="000000"/>
                </a:solidFill>
                <a:latin typeface="Arial"/>
                <a:ea typeface="Arial"/>
              </a:rPr>
              <a:t>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b="0" lang="en-US" sz="1100" spc="-1" strike="noStrike">
              <a:latin typeface="Arial"/>
            </a:endParaRPr>
          </a:p>
          <a:p>
            <a:pPr>
              <a:lnSpc>
                <a:spcPct val="100000"/>
              </a:lnSpc>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36555C20-15F8-4D8D-8DEA-CD87E36B771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F264746A-1B7D-4BA1-B7CB-0A83EB7E1FE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8E030D18-3E8F-4AE2-A6B9-70B7958692F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074F18B0-74C4-4141-983D-3C299E67599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1E0C437-DEFD-4200-9E41-B719E3C2902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D47BD7C2-9F00-4F1D-9242-7354FA8FD14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7C407CBF-CEFC-4ACF-BA84-4EA421C6F03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0A313A44-6DC1-4CE8-9721-B1228D95A89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A55234F5-B060-4E1B-9316-83C48DFB4FF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272139C9-6DBE-4070-8694-05125D38CBB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F7BE4D7C-2BE6-44BB-9425-22EDA03D951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891E269D-3364-41EF-B92B-94FF2E3DA89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21682D74-BB00-4F1F-8A5B-F0AC841C334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5A9A8D88-37E4-461A-9782-D9660E0A4BF2}"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A2DA926F-DF21-45DD-B258-5EA84E0DCDB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F446A4A1-E0D4-47F4-84E6-888145CFE29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B5E42AF4-60A3-4274-8E14-F79F4DAB45E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F9124F0-E184-4DBB-8247-D4945C36677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6C53D83F-74BC-486C-881A-33CAA750680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25BC67EA-BC69-4B12-8E35-A2220CD6DFF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6F61DB38-CFF3-4333-A3FE-1C11213B0B9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3"/>
          </p:nvPr>
        </p:nvSpPr>
        <p:spPr/>
        <p:txBody>
          <a:bodyPr/>
          <a:p>
            <a:fld id="{73302C16-BA04-478E-846D-B3EA7DD5C24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FEDDAD2F-53ED-4F84-9996-521A76BE49C3}"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03673387-50FD-4E3A-81E0-1B0222A435B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5F798FF7-62A9-41F5-9195-DDC8C55CBD2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DA980E35-AEC8-4D5F-92F9-5040B56AF07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B19ADF2A-E338-4F93-BE57-E89123444962}"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535DF884-8986-49E7-9A9B-DACABC3008F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C1998ED5-3D42-410B-A1F8-C4CAA182A0A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C2B1C9C7-7407-4EDF-99C2-847EBF26A6D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EB6E6CCB-6D86-4147-8CF6-4E133089660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7AA59A31-255A-4A46-88AD-A1AE85F1EEA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5FF03000-5638-475F-933B-94CCED70397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F2FC49C-ADCF-4FCB-B2E0-EBB1F9B4615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FB846F3-EA8C-48E8-8A7A-940B2C201D4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94EF3FBF-C100-4CC0-8E54-20A3181F6FA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oogle Shape;63;p15"/>
          <p:cNvGrpSpPr/>
          <p:nvPr/>
        </p:nvGrpSpPr>
        <p:grpSpPr>
          <a:xfrm>
            <a:off x="530280" y="1208880"/>
            <a:ext cx="1339560" cy="14040"/>
            <a:chOff x="530280" y="1208880"/>
            <a:chExt cx="1339560" cy="14040"/>
          </a:xfrm>
        </p:grpSpPr>
        <p:sp>
          <p:nvSpPr>
            <p:cNvPr id="1" name="Google Shape;64;p15"/>
            <p:cNvSpPr/>
            <p:nvPr/>
          </p:nvSpPr>
          <p:spPr>
            <a:xfrm rot="16200000">
              <a:off x="1380600" y="733680"/>
              <a:ext cx="14040" cy="964080"/>
            </a:xfrm>
            <a:prstGeom prst="rect">
              <a:avLst/>
            </a:prstGeom>
            <a:solidFill>
              <a:schemeClr val="lt1"/>
            </a:solidFill>
            <a:ln w="0">
              <a:noFill/>
            </a:ln>
          </p:spPr>
          <p:style>
            <a:lnRef idx="0"/>
            <a:fillRef idx="0"/>
            <a:effectRef idx="0"/>
            <a:fontRef idx="minor"/>
          </p:style>
        </p:sp>
        <p:sp>
          <p:nvSpPr>
            <p:cNvPr id="2" name="Google Shape;65;p15"/>
            <p:cNvSpPr/>
            <p:nvPr/>
          </p:nvSpPr>
          <p:spPr>
            <a:xfrm rot="16200000">
              <a:off x="1009440" y="729720"/>
              <a:ext cx="14040" cy="972360"/>
            </a:xfrm>
            <a:prstGeom prst="rect">
              <a:avLst/>
            </a:prstGeom>
            <a:solidFill>
              <a:schemeClr val="lt1"/>
            </a:solidFill>
            <a:ln w="0">
              <a:noFill/>
            </a:ln>
          </p:spPr>
          <p:style>
            <a:lnRef idx="0"/>
            <a:fillRef idx="0"/>
            <a:effectRef idx="0"/>
            <a:fontRef idx="minor"/>
          </p:style>
        </p:sp>
      </p:grpSp>
      <p:sp>
        <p:nvSpPr>
          <p:cNvPr id="3" name="PlaceHolder 1"/>
          <p:cNvSpPr>
            <a:spLocks noGrp="1"/>
          </p:cNvSpPr>
          <p:nvPr>
            <p:ph type="sldNum" idx="1"/>
          </p:nvPr>
        </p:nvSpPr>
        <p:spPr>
          <a:xfrm>
            <a:off x="8536320" y="4749840"/>
            <a:ext cx="545040" cy="38988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4009FF2D-F5B6-442E-B81E-B13A9D9EA7BC}" type="slidenum">
              <a:rPr b="0" lang="en" sz="1000" spc="-1" strike="noStrike">
                <a:solidFill>
                  <a:srgbClr val="ffffff"/>
                </a:solidFill>
                <a:latin typeface="Lato"/>
                <a:ea typeface="Lato"/>
              </a:rPr>
              <a:t>&lt;number&gt;</a:t>
            </a:fld>
            <a:endParaRPr b="0" lang="en-US" sz="1000" spc="-1" strike="noStrike">
              <a:latin typeface="Times New Roman"/>
            </a:endParaRPr>
          </a:p>
        </p:txBody>
      </p:sp>
      <p:sp>
        <p:nvSpPr>
          <p:cNvPr id="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Google Shape;69;p16"/>
          <p:cNvSpPr/>
          <p:nvPr/>
        </p:nvSpPr>
        <p:spPr>
          <a:xfrm>
            <a:off x="0" y="0"/>
            <a:ext cx="9140400" cy="484200"/>
          </a:xfrm>
          <a:prstGeom prst="rect">
            <a:avLst/>
          </a:prstGeom>
          <a:solidFill>
            <a:schemeClr val="lt2"/>
          </a:solidFill>
          <a:ln w="0">
            <a:noFill/>
          </a:ln>
        </p:spPr>
        <p:style>
          <a:lnRef idx="0"/>
          <a:fillRef idx="0"/>
          <a:effectRef idx="0"/>
          <a:fontRef idx="minor"/>
        </p:style>
      </p:sp>
      <p:grpSp>
        <p:nvGrpSpPr>
          <p:cNvPr id="43" name="Google Shape;70;p16"/>
          <p:cNvGrpSpPr/>
          <p:nvPr/>
        </p:nvGrpSpPr>
        <p:grpSpPr>
          <a:xfrm>
            <a:off x="530280" y="1208880"/>
            <a:ext cx="1339560" cy="14040"/>
            <a:chOff x="530280" y="1208880"/>
            <a:chExt cx="1339560" cy="14040"/>
          </a:xfrm>
        </p:grpSpPr>
        <p:sp>
          <p:nvSpPr>
            <p:cNvPr id="44" name="Google Shape;71;p16"/>
            <p:cNvSpPr/>
            <p:nvPr/>
          </p:nvSpPr>
          <p:spPr>
            <a:xfrm rot="16200000">
              <a:off x="1380600" y="733680"/>
              <a:ext cx="14040" cy="964080"/>
            </a:xfrm>
            <a:prstGeom prst="rect">
              <a:avLst/>
            </a:prstGeom>
            <a:solidFill>
              <a:schemeClr val="accent3"/>
            </a:solidFill>
            <a:ln w="0">
              <a:noFill/>
            </a:ln>
          </p:spPr>
          <p:style>
            <a:lnRef idx="0"/>
            <a:fillRef idx="0"/>
            <a:effectRef idx="0"/>
            <a:fontRef idx="minor"/>
          </p:style>
        </p:sp>
        <p:sp>
          <p:nvSpPr>
            <p:cNvPr id="45" name="Google Shape;72;p16"/>
            <p:cNvSpPr/>
            <p:nvPr/>
          </p:nvSpPr>
          <p:spPr>
            <a:xfrm rot="16200000">
              <a:off x="1009440" y="729720"/>
              <a:ext cx="14040" cy="972360"/>
            </a:xfrm>
            <a:prstGeom prst="rect">
              <a:avLst/>
            </a:prstGeom>
            <a:solidFill>
              <a:schemeClr val="dk1"/>
            </a:solidFill>
            <a:ln w="0">
              <a:noFill/>
            </a:ln>
          </p:spPr>
          <p:style>
            <a:lnRef idx="0"/>
            <a:fillRef idx="0"/>
            <a:effectRef idx="0"/>
            <a:fontRef idx="minor"/>
          </p:style>
        </p:sp>
      </p:grpSp>
      <p:sp>
        <p:nvSpPr>
          <p:cNvPr id="46" name="PlaceHolder 1"/>
          <p:cNvSpPr>
            <a:spLocks noGrp="1"/>
          </p:cNvSpPr>
          <p:nvPr>
            <p:ph type="sldNum" idx="2"/>
          </p:nvPr>
        </p:nvSpPr>
        <p:spPr>
          <a:xfrm>
            <a:off x="8536320" y="4749840"/>
            <a:ext cx="545040" cy="38988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Lato"/>
                <a:ea typeface="Lato"/>
              </a:defRPr>
            </a:lvl1pPr>
          </a:lstStyle>
          <a:p>
            <a:pPr algn="r">
              <a:lnSpc>
                <a:spcPct val="100000"/>
              </a:lnSpc>
              <a:buNone/>
              <a:tabLst>
                <a:tab algn="l" pos="0"/>
              </a:tabLst>
            </a:pPr>
            <a:fld id="{55993903-D30F-4D30-BD7B-9539478E1776}"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4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5" name="PlaceHolder 1"/>
          <p:cNvSpPr>
            <a:spLocks noGrp="1"/>
          </p:cNvSpPr>
          <p:nvPr>
            <p:ph type="sldNum" idx="3"/>
          </p:nvPr>
        </p:nvSpPr>
        <p:spPr>
          <a:xfrm>
            <a:off x="8536320" y="4749840"/>
            <a:ext cx="545040" cy="38988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Lato"/>
                <a:ea typeface="Lato"/>
              </a:defRPr>
            </a:lvl1pPr>
          </a:lstStyle>
          <a:p>
            <a:pPr algn="r">
              <a:lnSpc>
                <a:spcPct val="100000"/>
              </a:lnSpc>
              <a:buNone/>
              <a:tabLst>
                <a:tab algn="l" pos="0"/>
              </a:tabLst>
            </a:pPr>
            <a:fld id="{119BEDB2-F9F8-4E21-9E03-3175C93C1A1C}"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8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4"/>
          <p:cNvSpPr/>
          <p:nvPr/>
        </p:nvSpPr>
        <p:spPr>
          <a:xfrm>
            <a:off x="3672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131" name="Image 2" descr=""/>
          <p:cNvPicPr/>
          <p:nvPr/>
        </p:nvPicPr>
        <p:blipFill>
          <a:blip r:embed="rId1"/>
          <a:stretch/>
        </p:blipFill>
        <p:spPr>
          <a:xfrm>
            <a:off x="0" y="0"/>
            <a:ext cx="1536120" cy="1536120"/>
          </a:xfrm>
          <a:prstGeom prst="rect">
            <a:avLst/>
          </a:prstGeom>
          <a:ln w="0">
            <a:noFill/>
          </a:ln>
        </p:spPr>
      </p:pic>
      <p:sp>
        <p:nvSpPr>
          <p:cNvPr id="132" name="Outline 1"/>
          <p:cNvSpPr txBox="1"/>
          <p:nvPr/>
        </p:nvSpPr>
        <p:spPr>
          <a:xfrm>
            <a:off x="1828800" y="1381680"/>
            <a:ext cx="5483160" cy="901080"/>
          </a:xfrm>
          <a:prstGeom prst="rect">
            <a:avLst/>
          </a:prstGeom>
        </p:spPr>
        <p:txBody>
          <a:bodyPr wrap="none" lIns="99720" rIns="99720" tIns="56880" bIns="56880" anchor="ctr">
            <a:prstTxWarp prst="textStop">
              <a:avLst>
                <a:gd name="adj" fmla="val 12500"/>
              </a:avLst>
            </a:prstTxWarp>
            <a:noAutofit/>
          </a:bodyPr>
          <a:p>
            <a:pPr>
              <a:lnSpc>
                <a:spcPct val="100000"/>
              </a:lnSpc>
              <a:buNone/>
            </a:pPr>
            <a:r>
              <a:rPr b="1" lang="en-US" sz="2400" spc="-1" strike="noStrike">
                <a:ln w="0">
                  <a:noFill/>
                </a:ln>
                <a:solidFill>
                  <a:srgbClr val="ffffff"/>
                </a:solidFill>
                <a:latin typeface="Noto Sans"/>
                <a:ea typeface="MS Gothic"/>
              </a:rPr>
              <a:t>Singleton Pattern</a:t>
            </a:r>
            <a:endParaRPr b="0" lang="en-US" sz="2400" spc="-1" strike="noStrike">
              <a:ln w="0">
                <a:noFill/>
              </a:ln>
              <a:solidFill>
                <a:srgbClr val="ffffff"/>
              </a:solidFill>
              <a:latin typeface="Arial"/>
            </a:endParaRPr>
          </a:p>
          <a:p>
            <a:pPr>
              <a:lnSpc>
                <a:spcPct val="100000"/>
              </a:lnSpc>
              <a:buNone/>
            </a:pPr>
            <a:endParaRPr b="0" lang="en-US" sz="2400" spc="-1" strike="noStrike">
              <a:ln w="0">
                <a:noFill/>
              </a:ln>
              <a:solidFill>
                <a:srgbClr val="ffffff"/>
              </a:solidFill>
              <a:latin typeface="Arial"/>
            </a:endParaRPr>
          </a:p>
        </p:txBody>
      </p:sp>
      <p:sp>
        <p:nvSpPr>
          <p:cNvPr id="133" name=""/>
          <p:cNvSpPr/>
          <p:nvPr/>
        </p:nvSpPr>
        <p:spPr>
          <a:xfrm>
            <a:off x="7086600" y="4595400"/>
            <a:ext cx="179460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Nimbus Roman"/>
                <a:ea typeface="DejaVu Sans"/>
              </a:rPr>
              <a:t>Sohaib MANAH</a:t>
            </a:r>
            <a:endParaRPr b="0" lang="en-US" sz="1800" spc="-1" strike="noStrike">
              <a:latin typeface="Arial"/>
            </a:endParaRPr>
          </a:p>
        </p:txBody>
      </p:sp>
      <p:sp>
        <p:nvSpPr>
          <p:cNvPr id="134" name=""/>
          <p:cNvSpPr/>
          <p:nvPr/>
        </p:nvSpPr>
        <p:spPr>
          <a:xfrm>
            <a:off x="6401880" y="4226760"/>
            <a:ext cx="15969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Presented by</a:t>
            </a:r>
            <a:endParaRPr b="0" lang="en-US" sz="1800" spc="-1" strike="noStrike">
              <a:latin typeface="Arial"/>
            </a:endParaRPr>
          </a:p>
        </p:txBody>
      </p:sp>
      <p:sp>
        <p:nvSpPr>
          <p:cNvPr id="135" name="Simple 1"/>
          <p:cNvSpPr txBox="1"/>
          <p:nvPr/>
        </p:nvSpPr>
        <p:spPr>
          <a:xfrm>
            <a:off x="1600200" y="2067840"/>
            <a:ext cx="5483880" cy="901440"/>
          </a:xfrm>
          <a:prstGeom prst="rect">
            <a:avLst/>
          </a:prstGeom>
        </p:spPr>
        <p:txBody>
          <a:bodyPr wrap="none" lIns="94680" rIns="94680" tIns="51480" bIns="51480" anchor="ctr">
            <a:prstTxWarp prst="textPlain">
              <a:avLst>
                <a:gd name="adj" fmla="val 50000"/>
              </a:avLst>
            </a:prstTxWarp>
            <a:noAutofit/>
          </a:bodyPr>
          <a:p>
            <a:pPr>
              <a:lnSpc>
                <a:spcPct val="100000"/>
              </a:lnSpc>
              <a:buNone/>
            </a:pPr>
            <a:r>
              <a:rPr b="1" lang="en-US" sz="2400" spc="-1" strike="noStrike">
                <a:ln w="0">
                  <a:noFill/>
                </a:ln>
                <a:solidFill>
                  <a:srgbClr val="ffffff"/>
                </a:solidFill>
                <a:latin typeface="Noto Sans"/>
                <a:ea typeface="MS Gothic"/>
              </a:rPr>
              <a:t>Singelton Pattern</a:t>
            </a:r>
            <a:endParaRPr b="0" lang="en-US" sz="2400" spc="-1" strike="noStrike">
              <a:ln w="0">
                <a:noFill/>
              </a:ln>
              <a:solidFill>
                <a:srgbClr val="ffffff"/>
              </a:solidFill>
              <a:latin typeface="Arial"/>
            </a:endParaRPr>
          </a:p>
          <a:p>
            <a:pPr>
              <a:lnSpc>
                <a:spcPct val="100000"/>
              </a:lnSpc>
              <a:buNone/>
            </a:pPr>
            <a:endParaRPr b="0" lang="en-US" sz="2400" spc="-1" strike="noStrike">
              <a:ln w="0">
                <a:noFill/>
              </a:ln>
              <a:solidFill>
                <a:srgbClr val="ffffff"/>
              </a:solidFill>
              <a:latin typeface="Arial"/>
            </a:endParaRPr>
          </a:p>
        </p:txBody>
      </p:sp>
      <p:pic>
        <p:nvPicPr>
          <p:cNvPr id="136" name="" descr=""/>
          <p:cNvPicPr/>
          <p:nvPr/>
        </p:nvPicPr>
        <p:blipFill>
          <a:blip r:embed="rId2"/>
          <a:stretch/>
        </p:blipFill>
        <p:spPr>
          <a:xfrm>
            <a:off x="1143000" y="685800"/>
            <a:ext cx="6092280" cy="3806280"/>
          </a:xfrm>
          <a:prstGeom prst="rect">
            <a:avLst/>
          </a:prstGeom>
          <a:ln w="0">
            <a:noFill/>
          </a:ln>
        </p:spPr>
      </p:pic>
      <p:sp>
        <p:nvSpPr>
          <p:cNvPr id="137" name="PlaceHolder 3"/>
          <p:cNvSpPr/>
          <p:nvPr/>
        </p:nvSpPr>
        <p:spPr>
          <a:xfrm>
            <a:off x="2163600" y="108000"/>
            <a:ext cx="5268240" cy="531720"/>
          </a:xfrm>
          <a:prstGeom prst="rect">
            <a:avLst/>
          </a:prstGeom>
          <a:noFill/>
          <a:ln w="0">
            <a:noFill/>
          </a:ln>
        </p:spPr>
        <p:style>
          <a:lnRef idx="0"/>
          <a:fillRef idx="0"/>
          <a:effectRef idx="0"/>
          <a:fontRef idx="minor"/>
        </p:style>
        <p:txBody>
          <a:bodyPr lIns="0" rIns="0" tIns="91440" bIns="91440" anchor="t">
            <a:noAutofit/>
          </a:bodyPr>
          <a:p>
            <a:pPr>
              <a:lnSpc>
                <a:spcPct val="100000"/>
              </a:lnSpc>
              <a:buNone/>
              <a:tabLst>
                <a:tab algn="l" pos="0"/>
              </a:tabLst>
            </a:pPr>
            <a:r>
              <a:rPr b="1" lang="en" sz="2600" spc="-1" strike="noStrike">
                <a:solidFill>
                  <a:srgbClr val="1a1a1a"/>
                </a:solidFill>
                <a:latin typeface="Raleway"/>
                <a:ea typeface="Raleway"/>
              </a:rPr>
              <a:t>The Singleton Pattern </a:t>
            </a:r>
            <a:endParaRPr b="0" lang="en-US" sz="2600" spc="-1" strike="noStrike">
              <a:latin typeface="Arial"/>
            </a:endParaRPr>
          </a:p>
        </p:txBody>
      </p:sp>
    </p:spTree>
  </p:cSld>
  <p:transition spd="slow">
    <p:wipe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729360" y="554040"/>
            <a:ext cx="7685280" cy="531720"/>
          </a:xfrm>
          <a:prstGeom prst="rect">
            <a:avLst/>
          </a:prstGeom>
          <a:noFill/>
          <a:ln w="0">
            <a:noFill/>
          </a:ln>
        </p:spPr>
        <p:txBody>
          <a:bodyPr lIns="0" rIns="0" tIns="91440" bIns="91440" anchor="t">
            <a:noAutofit/>
          </a:bodyPr>
          <a:p>
            <a:pPr>
              <a:lnSpc>
                <a:spcPct val="100000"/>
              </a:lnSpc>
              <a:buNone/>
              <a:tabLst>
                <a:tab algn="l" pos="0"/>
              </a:tabLst>
            </a:pPr>
            <a:r>
              <a:rPr b="1" lang="en" sz="2600" spc="-1" strike="noStrike">
                <a:solidFill>
                  <a:srgbClr val="1a1a1a"/>
                </a:solidFill>
                <a:latin typeface="Raleway"/>
                <a:ea typeface="Raleway"/>
              </a:rPr>
              <a:t>Outlines</a:t>
            </a:r>
            <a:endParaRPr b="0" lang="en-US" sz="2600" spc="-1" strike="noStrike">
              <a:latin typeface="Arial"/>
            </a:endParaRPr>
          </a:p>
        </p:txBody>
      </p:sp>
      <p:sp>
        <p:nvSpPr>
          <p:cNvPr id="139" name="PlaceHolder 2"/>
          <p:cNvSpPr>
            <a:spLocks noGrp="1"/>
          </p:cNvSpPr>
          <p:nvPr>
            <p:ph/>
          </p:nvPr>
        </p:nvSpPr>
        <p:spPr>
          <a:xfrm>
            <a:off x="914400" y="1371600"/>
            <a:ext cx="7685280" cy="3048120"/>
          </a:xfrm>
          <a:prstGeom prst="rect">
            <a:avLst/>
          </a:prstGeom>
          <a:noFill/>
          <a:ln w="0">
            <a:noFill/>
          </a:ln>
        </p:spPr>
        <p:txBody>
          <a:bodyPr lIns="0" rIns="0" tIns="91440" bIns="91440" anchor="t">
            <a:noAutofit/>
          </a:bodyPr>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What Is Singelton Pattern ?</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Why to use it?</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How to implement it in your code ?</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Disadvantes of it ?</a:t>
            </a:r>
            <a:endParaRPr b="0" lang="en-US" sz="1600" spc="-1" strike="noStrike">
              <a:latin typeface="Arial"/>
            </a:endParaRPr>
          </a:p>
        </p:txBody>
      </p:sp>
      <p:sp>
        <p:nvSpPr>
          <p:cNvPr id="140" name="Rectangle 2"/>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1500">
        <p:split dir="out" orient="vert"/>
      </p:transition>
    </mc:Choice>
    <mc:Fallback>
      <p:transition spd="slow">
        <p:split dir="out" orient="vert"/>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17280" y="-6480"/>
            <a:ext cx="9159480" cy="5141520"/>
          </a:xfrm>
          <a:prstGeom prst="rect">
            <a:avLst/>
          </a:prstGeom>
          <a:ln w="0">
            <a:noFill/>
          </a:ln>
        </p:spPr>
      </p:pic>
    </p:spTree>
  </p:cSld>
  <p:transition spd="slow">
    <p:cover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p:nvPr/>
        </p:nvSpPr>
        <p:spPr>
          <a:xfrm>
            <a:off x="1004040" y="1143000"/>
            <a:ext cx="5168160" cy="23270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729"/>
              </a:spcBef>
              <a:buNone/>
            </a:pPr>
            <a:endParaRPr b="0" lang="en-US" sz="1600" spc="-1" strike="noStrike">
              <a:latin typeface="Arial"/>
            </a:endParaRPr>
          </a:p>
          <a:p>
            <a:pPr>
              <a:lnSpc>
                <a:spcPct val="100000"/>
              </a:lnSpc>
              <a:spcBef>
                <a:spcPts val="1729"/>
              </a:spcBef>
              <a:buNone/>
            </a:pPr>
            <a:endParaRPr b="0" lang="en-US" sz="1000" spc="-1" strike="noStrike">
              <a:latin typeface="Arial"/>
            </a:endParaRPr>
          </a:p>
          <a:p>
            <a:pPr>
              <a:lnSpc>
                <a:spcPct val="100000"/>
              </a:lnSpc>
              <a:spcBef>
                <a:spcPts val="1729"/>
              </a:spcBef>
              <a:buNone/>
            </a:pPr>
            <a:r>
              <a:rPr b="0" lang="en-US" sz="1000" spc="-1" strike="noStrike">
                <a:solidFill>
                  <a:srgbClr val="000000"/>
                </a:solidFill>
                <a:latin typeface="Arial"/>
                <a:ea typeface="DejaVu Sans"/>
              </a:rPr>
              <a:t>The global nature leads to dependency hiding.</a:t>
            </a:r>
            <a:endParaRPr b="0" lang="en-US" sz="1000" spc="-1" strike="noStrike">
              <a:latin typeface="Arial"/>
            </a:endParaRPr>
          </a:p>
          <a:p>
            <a:pPr>
              <a:lnSpc>
                <a:spcPct val="100000"/>
              </a:lnSpc>
              <a:spcBef>
                <a:spcPts val="1729"/>
              </a:spcBef>
              <a:buNone/>
            </a:pPr>
            <a:r>
              <a:rPr b="0" lang="en-US" sz="1000" spc="-1" strike="noStrike">
                <a:solidFill>
                  <a:srgbClr val="000000"/>
                </a:solidFill>
                <a:latin typeface="Arial"/>
                <a:ea typeface="DejaVu Sans"/>
              </a:rPr>
              <a:t>It can be difficult to unit test the code.</a:t>
            </a:r>
            <a:endParaRPr b="0" lang="en-US" sz="1000" spc="-1" strike="noStrike">
              <a:latin typeface="Arial"/>
            </a:endParaRPr>
          </a:p>
          <a:p>
            <a:pPr>
              <a:lnSpc>
                <a:spcPct val="100000"/>
              </a:lnSpc>
              <a:spcBef>
                <a:spcPts val="1729"/>
              </a:spcBef>
              <a:buNone/>
            </a:pPr>
            <a:r>
              <a:rPr b="0" lang="en-US" sz="1000" spc="-1" strike="noStrike">
                <a:solidFill>
                  <a:srgbClr val="000000"/>
                </a:solidFill>
                <a:latin typeface="Arial"/>
                <a:ea typeface="DejaVu Sans"/>
              </a:rPr>
              <a:t>It can lead to tightly coupled code.</a:t>
            </a:r>
            <a:endParaRPr b="0" lang="en-US" sz="1000" spc="-1" strike="noStrike">
              <a:latin typeface="Arial"/>
            </a:endParaRPr>
          </a:p>
          <a:p>
            <a:pPr>
              <a:lnSpc>
                <a:spcPct val="100000"/>
              </a:lnSpc>
              <a:spcBef>
                <a:spcPts val="1729"/>
              </a:spcBef>
              <a:buNone/>
            </a:pPr>
            <a:r>
              <a:rPr b="0" lang="en-US" sz="1000" spc="-1" strike="noStrike">
                <a:solidFill>
                  <a:srgbClr val="000000"/>
                </a:solidFill>
                <a:latin typeface="Arial"/>
                <a:ea typeface="DejaVu Sans"/>
              </a:rPr>
              <a:t>If the single Instance of the object becomes corrupted, the entire system is compromised.</a:t>
            </a:r>
            <a:endParaRPr b="0" lang="en-US" sz="1000" spc="-1" strike="noStrike">
              <a:latin typeface="Arial"/>
            </a:endParaRPr>
          </a:p>
          <a:p>
            <a:pPr>
              <a:lnSpc>
                <a:spcPct val="100000"/>
              </a:lnSpc>
              <a:spcBef>
                <a:spcPts val="1729"/>
              </a:spcBef>
              <a:buNone/>
            </a:pPr>
            <a:endParaRPr b="0" lang="en-US" sz="1000" spc="-1" strike="noStrike">
              <a:latin typeface="Arial"/>
            </a:endParaRPr>
          </a:p>
        </p:txBody>
      </p:sp>
      <p:sp>
        <p:nvSpPr>
          <p:cNvPr id="143" name="Rectangle 1"/>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144" name=""/>
          <p:cNvSpPr txBox="1"/>
          <p:nvPr/>
        </p:nvSpPr>
        <p:spPr>
          <a:xfrm>
            <a:off x="457200" y="372600"/>
            <a:ext cx="6670080" cy="541800"/>
          </a:xfrm>
          <a:prstGeom prst="rect">
            <a:avLst/>
          </a:prstGeom>
          <a:noFill/>
          <a:ln w="0">
            <a:noFill/>
          </a:ln>
        </p:spPr>
        <p:txBody>
          <a:bodyPr lIns="90000" rIns="90000" tIns="45000" bIns="45000" anchor="t">
            <a:noAutofit/>
          </a:bodyPr>
          <a:p>
            <a:pPr>
              <a:lnSpc>
                <a:spcPct val="100000"/>
              </a:lnSpc>
              <a:buNone/>
            </a:pPr>
            <a:r>
              <a:rPr b="1" lang="en-US" sz="1600" spc="-1" strike="noStrike">
                <a:solidFill>
                  <a:srgbClr val="000000"/>
                </a:solidFill>
                <a:latin typeface="Arial"/>
                <a:ea typeface="DejaVu Sans"/>
              </a:rPr>
              <a:t>The disadvantages of the Singleton design pattern :</a:t>
            </a:r>
            <a:endParaRPr b="0" lang="en-US" sz="1600" spc="-1" strike="noStrike">
              <a:latin typeface="Arial"/>
            </a:endParaRPr>
          </a:p>
        </p:txBody>
      </p:sp>
    </p:spTree>
  </p:cSld>
  <p:transition spd="slow">
    <p:cover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2057400" y="991080"/>
            <a:ext cx="6095160" cy="3809160"/>
          </a:xfrm>
          <a:prstGeom prst="rect">
            <a:avLst/>
          </a:prstGeom>
          <a:ln w="0">
            <a:noFill/>
          </a:ln>
        </p:spPr>
      </p:pic>
      <p:sp>
        <p:nvSpPr>
          <p:cNvPr id="146" name="Rectangle 5"/>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147" name=""/>
          <p:cNvSpPr/>
          <p:nvPr/>
        </p:nvSpPr>
        <p:spPr>
          <a:xfrm>
            <a:off x="457200" y="76320"/>
            <a:ext cx="5714640" cy="47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2600" spc="-1" strike="noStrike">
                <a:solidFill>
                  <a:srgbClr val="1a1a1a"/>
                </a:solidFill>
                <a:latin typeface="Raleway"/>
                <a:ea typeface="Raleway"/>
              </a:rPr>
              <a:t>The builder Pattern </a:t>
            </a:r>
            <a:endParaRPr b="0" lang="en-US" sz="2600" spc="-1" strike="noStrike">
              <a:latin typeface="Arial"/>
            </a:endParaRPr>
          </a:p>
        </p:txBody>
      </p:sp>
    </p:spTree>
  </p:cSld>
  <p:transition spd="slow">
    <p:cover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729360" y="554040"/>
            <a:ext cx="7685280" cy="531720"/>
          </a:xfrm>
          <a:prstGeom prst="rect">
            <a:avLst/>
          </a:prstGeom>
          <a:noFill/>
          <a:ln w="0">
            <a:noFill/>
          </a:ln>
        </p:spPr>
        <p:txBody>
          <a:bodyPr lIns="0" rIns="0" tIns="91440" bIns="91440" anchor="t">
            <a:noAutofit/>
          </a:bodyPr>
          <a:p>
            <a:pPr>
              <a:lnSpc>
                <a:spcPct val="100000"/>
              </a:lnSpc>
              <a:buNone/>
              <a:tabLst>
                <a:tab algn="l" pos="0"/>
              </a:tabLst>
            </a:pPr>
            <a:r>
              <a:rPr b="1" lang="en" sz="2600" spc="-1" strike="noStrike">
                <a:solidFill>
                  <a:srgbClr val="1a1a1a"/>
                </a:solidFill>
                <a:latin typeface="Raleway"/>
                <a:ea typeface="Raleway"/>
              </a:rPr>
              <a:t>Outlines</a:t>
            </a:r>
            <a:endParaRPr b="0" lang="en-US" sz="2600" spc="-1" strike="noStrike">
              <a:latin typeface="Arial"/>
            </a:endParaRPr>
          </a:p>
        </p:txBody>
      </p:sp>
      <p:sp>
        <p:nvSpPr>
          <p:cNvPr id="149" name="PlaceHolder 2"/>
          <p:cNvSpPr>
            <a:spLocks noGrp="1"/>
          </p:cNvSpPr>
          <p:nvPr>
            <p:ph/>
          </p:nvPr>
        </p:nvSpPr>
        <p:spPr>
          <a:xfrm>
            <a:off x="914400" y="1371600"/>
            <a:ext cx="7685280" cy="3048120"/>
          </a:xfrm>
          <a:prstGeom prst="rect">
            <a:avLst/>
          </a:prstGeom>
          <a:noFill/>
          <a:ln w="0">
            <a:noFill/>
          </a:ln>
        </p:spPr>
        <p:txBody>
          <a:bodyPr lIns="0" rIns="0" tIns="91440" bIns="91440" anchor="t">
            <a:noAutofit/>
          </a:bodyPr>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What Is Builder Pattern ?</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Why to use it?</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How to implement it in your code ?</a:t>
            </a:r>
            <a:endParaRPr b="0" lang="en-US" sz="1600" spc="-1" strike="noStrike">
              <a:latin typeface="Arial"/>
            </a:endParaRPr>
          </a:p>
          <a:p>
            <a:pPr marL="457200" indent="-330120">
              <a:lnSpc>
                <a:spcPct val="115000"/>
              </a:lnSpc>
              <a:buClr>
                <a:srgbClr val="595959"/>
              </a:buClr>
              <a:buFont typeface="Lato"/>
              <a:buAutoNum type="arabicPeriod"/>
            </a:pPr>
            <a:r>
              <a:rPr b="1" lang="fr-FR" sz="1600" spc="-1" strike="noStrike">
                <a:solidFill>
                  <a:srgbClr val="595959"/>
                </a:solidFill>
                <a:latin typeface="Lato"/>
                <a:ea typeface="Lato"/>
              </a:rPr>
              <a:t>Disadvantes of it ?</a:t>
            </a:r>
            <a:endParaRPr b="0" lang="en-US" sz="1600" spc="-1" strike="noStrike">
              <a:latin typeface="Arial"/>
            </a:endParaRPr>
          </a:p>
        </p:txBody>
      </p:sp>
      <p:sp>
        <p:nvSpPr>
          <p:cNvPr id="150" name="Rectangle 6"/>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1500">
        <p:split dir="out" orient="vert"/>
      </p:transition>
    </mc:Choice>
    <mc:Fallback>
      <p:transition spd="slow">
        <p:split dir="out" orient="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Rectangle 8"/>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152" name="" descr=""/>
          <p:cNvPicPr/>
          <p:nvPr/>
        </p:nvPicPr>
        <p:blipFill>
          <a:blip r:embed="rId1"/>
          <a:stretch/>
        </p:blipFill>
        <p:spPr>
          <a:xfrm>
            <a:off x="914400" y="685800"/>
            <a:ext cx="7313760" cy="4113720"/>
          </a:xfrm>
          <a:prstGeom prst="rect">
            <a:avLst/>
          </a:prstGeom>
          <a:ln w="0">
            <a:noFill/>
          </a:ln>
        </p:spPr>
      </p:pic>
      <p:sp>
        <p:nvSpPr>
          <p:cNvPr id="153" name=""/>
          <p:cNvSpPr txBox="1"/>
          <p:nvPr/>
        </p:nvSpPr>
        <p:spPr>
          <a:xfrm>
            <a:off x="1102320" y="228600"/>
            <a:ext cx="5298480" cy="858600"/>
          </a:xfrm>
          <a:prstGeom prst="rect">
            <a:avLst/>
          </a:prstGeom>
          <a:noFill/>
          <a:ln w="0">
            <a:noFill/>
          </a:ln>
        </p:spPr>
        <p:txBody>
          <a:bodyPr lIns="90000" rIns="90000" tIns="45000" bIns="45000" anchor="t">
            <a:noAutofit/>
          </a:bodyPr>
          <a:p>
            <a:r>
              <a:rPr b="1" lang="en" sz="2600" spc="-1" strike="noStrike">
                <a:solidFill>
                  <a:srgbClr val="1a1a1a"/>
                </a:solidFill>
                <a:latin typeface="Raleway"/>
                <a:ea typeface="Raleway"/>
              </a:rPr>
              <a:t>Here is An Example </a:t>
            </a:r>
            <a:endParaRPr b="0" lang="en-US" sz="2600" spc="-1" strike="noStrike">
              <a:latin typeface="Arial"/>
            </a:endParaRPr>
          </a:p>
        </p:txBody>
      </p:sp>
    </p:spTree>
  </p:cSld>
  <p:transition spd="slow">
    <p:cover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1600200" y="1787040"/>
            <a:ext cx="5168160" cy="2327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use of the builder pattern can make the code more verbose and harder to read, because it involves creating separate classes for the builder and the object being built.</a:t>
            </a:r>
            <a:endParaRPr b="0" lang="en-US" sz="1800" spc="-1" strike="noStrike">
              <a:latin typeface="Arial"/>
            </a:endParaRPr>
          </a:p>
        </p:txBody>
      </p:sp>
      <p:sp>
        <p:nvSpPr>
          <p:cNvPr id="155" name="Rectangle 7"/>
          <p:cNvSpPr/>
          <p:nvPr/>
        </p:nvSpPr>
        <p:spPr>
          <a:xfrm>
            <a:off x="0" y="0"/>
            <a:ext cx="9140760" cy="55080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156" name=""/>
          <p:cNvSpPr txBox="1"/>
          <p:nvPr/>
        </p:nvSpPr>
        <p:spPr>
          <a:xfrm>
            <a:off x="457200" y="550800"/>
            <a:ext cx="5162760" cy="316440"/>
          </a:xfrm>
          <a:prstGeom prst="rect">
            <a:avLst/>
          </a:prstGeom>
          <a:noFill/>
          <a:ln w="0">
            <a:noFill/>
          </a:ln>
        </p:spPr>
        <p:txBody>
          <a:bodyPr lIns="90000" rIns="90000" tIns="45000" bIns="45000" anchor="t">
            <a:noAutofit/>
          </a:bodyPr>
          <a:p>
            <a:r>
              <a:rPr b="1" lang="en-US" sz="1600" spc="-1" strike="noStrike">
                <a:solidFill>
                  <a:srgbClr val="000000"/>
                </a:solidFill>
                <a:latin typeface="Arial"/>
                <a:ea typeface="DejaVu Sans"/>
              </a:rPr>
              <a:t>The disadvantages of the Builder design pattern :</a:t>
            </a:r>
            <a:endParaRPr b="0" lang="en-US" sz="1600" spc="-1" strike="noStrike">
              <a:latin typeface="Arial"/>
            </a:endParaRPr>
          </a:p>
        </p:txBody>
      </p:sp>
    </p:spTree>
  </p:cSld>
  <p:transition spd="slow">
    <p:cover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3"/>
          <p:cNvSpPr/>
          <p:nvPr/>
        </p:nvSpPr>
        <p:spPr>
          <a:xfrm>
            <a:off x="78120" y="3791880"/>
            <a:ext cx="8988120" cy="128844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158" name="Image 4" descr=""/>
          <p:cNvPicPr/>
          <p:nvPr/>
        </p:nvPicPr>
        <p:blipFill>
          <a:blip r:embed="rId1"/>
          <a:stretch/>
        </p:blipFill>
        <p:spPr>
          <a:xfrm>
            <a:off x="48600" y="3527640"/>
            <a:ext cx="1536120" cy="1536120"/>
          </a:xfrm>
          <a:prstGeom prst="rect">
            <a:avLst/>
          </a:prstGeom>
          <a:ln w="0">
            <a:noFill/>
          </a:ln>
        </p:spPr>
      </p:pic>
      <p:pic>
        <p:nvPicPr>
          <p:cNvPr id="159" name="" descr=""/>
          <p:cNvPicPr/>
          <p:nvPr/>
        </p:nvPicPr>
        <p:blipFill>
          <a:blip r:embed="rId2"/>
          <a:stretch/>
        </p:blipFill>
        <p:spPr>
          <a:xfrm>
            <a:off x="360" y="0"/>
            <a:ext cx="9140400" cy="575280"/>
          </a:xfrm>
          <a:prstGeom prst="rect">
            <a:avLst/>
          </a:prstGeom>
          <a:ln w="0">
            <a:noFill/>
          </a:ln>
        </p:spPr>
      </p:pic>
      <p:sp>
        <p:nvSpPr>
          <p:cNvPr id="160" name=""/>
          <p:cNvSpPr/>
          <p:nvPr/>
        </p:nvSpPr>
        <p:spPr>
          <a:xfrm>
            <a:off x="48600" y="-59760"/>
            <a:ext cx="9140760" cy="5140080"/>
          </a:xfrm>
          <a:prstGeom prst="rect">
            <a:avLst/>
          </a:prstGeom>
          <a:blipFill rotWithShape="0">
            <a:blip r:embed="rId3"/>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endParaRPr b="0" lang="en-US" sz="1800" spc="-1" strike="noStrike">
              <a:latin typeface="Arial"/>
            </a:endParaRPr>
          </a:p>
          <a:p>
            <a:pPr algn="ctr">
              <a:lnSpc>
                <a:spcPct val="100000"/>
              </a:lnSpc>
              <a:buNone/>
            </a:pPr>
            <a:endParaRPr b="0" lang="en-US" sz="1800" spc="-1" strike="noStrike">
              <a:latin typeface="Arial"/>
            </a:endParaRPr>
          </a:p>
        </p:txBody>
      </p:sp>
      <p:sp>
        <p:nvSpPr>
          <p:cNvPr id="161" name=""/>
          <p:cNvSpPr/>
          <p:nvPr/>
        </p:nvSpPr>
        <p:spPr>
          <a:xfrm>
            <a:off x="5943600" y="1756800"/>
            <a:ext cx="2054880" cy="53064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@sohaib_manah</a:t>
            </a:r>
            <a:endParaRPr b="0" lang="en-US" sz="1800" spc="-1" strike="noStrike">
              <a:latin typeface="Arial"/>
            </a:endParaRPr>
          </a:p>
        </p:txBody>
      </p:sp>
      <p:sp>
        <p:nvSpPr>
          <p:cNvPr id="162" name=""/>
          <p:cNvSpPr/>
          <p:nvPr/>
        </p:nvSpPr>
        <p:spPr>
          <a:xfrm>
            <a:off x="5943960" y="2622600"/>
            <a:ext cx="1825920" cy="530640"/>
          </a:xfrm>
          <a:prstGeom prst="rect">
            <a:avLst/>
          </a:pr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sohaibMan</a:t>
            </a:r>
            <a:endParaRPr b="0" lang="en-US" sz="1800" spc="-1" strike="noStrike">
              <a:latin typeface="Arial"/>
            </a:endParaRPr>
          </a:p>
        </p:txBody>
      </p:sp>
      <p:sp>
        <p:nvSpPr>
          <p:cNvPr id="163" name=""/>
          <p:cNvSpPr/>
          <p:nvPr/>
        </p:nvSpPr>
        <p:spPr>
          <a:xfrm>
            <a:off x="5943600" y="3513600"/>
            <a:ext cx="1825920" cy="530640"/>
          </a:xfrm>
          <a:prstGeom prst="rect">
            <a:avLst/>
          </a:prstGeom>
          <a:blipFill rotWithShape="0">
            <a:blip r:embed="rId6"/>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Sohaib manah</a:t>
            </a:r>
            <a:endParaRPr b="0" lang="en-US" sz="1800" spc="-1" strike="noStrike">
              <a:latin typeface="Arial"/>
            </a:endParaRPr>
          </a:p>
        </p:txBody>
      </p:sp>
      <p:pic>
        <p:nvPicPr>
          <p:cNvPr id="164" name="" descr=""/>
          <p:cNvPicPr/>
          <p:nvPr/>
        </p:nvPicPr>
        <p:blipFill>
          <a:blip r:embed="rId7"/>
          <a:stretch/>
        </p:blipFill>
        <p:spPr>
          <a:xfrm>
            <a:off x="2743200" y="3791880"/>
            <a:ext cx="1368720" cy="1140120"/>
          </a:xfrm>
          <a:prstGeom prst="rect">
            <a:avLst/>
          </a:prstGeom>
          <a:ln w="0">
            <a:noFill/>
          </a:ln>
        </p:spPr>
      </p:pic>
      <p:sp>
        <p:nvSpPr>
          <p:cNvPr id="165" name="Snow 1"/>
          <p:cNvSpPr txBox="1"/>
          <p:nvPr/>
        </p:nvSpPr>
        <p:spPr>
          <a:xfrm>
            <a:off x="457200" y="3896640"/>
            <a:ext cx="1805040" cy="901080"/>
          </a:xfrm>
          <a:prstGeom prst="rect">
            <a:avLst/>
          </a:prstGeom>
        </p:spPr>
        <p:txBody>
          <a:bodyPr wrap="none" lIns="104040" rIns="104040" tIns="60840" bIns="60840" anchor="ctr">
            <a:prstTxWarp prst="textPlain">
              <a:avLst>
                <a:gd name="adj" fmla="val 50000"/>
              </a:avLst>
            </a:prstTxWarp>
            <a:noAutofit/>
          </a:bodyPr>
          <a:p>
            <a:pPr>
              <a:lnSpc>
                <a:spcPct val="100000"/>
              </a:lnSpc>
              <a:buNone/>
            </a:pPr>
            <a:r>
              <a:rPr b="1" lang="en-US" sz="2400" spc="-1" strike="noStrike">
                <a:ln w="0">
                  <a:noFill/>
                </a:ln>
                <a:solidFill>
                  <a:srgbClr val="000000"/>
                </a:solidFill>
                <a:latin typeface="Noto Sans"/>
                <a:ea typeface="MS Gothic"/>
              </a:rPr>
              <a:t> </a:t>
            </a:r>
            <a:endParaRPr b="0" lang="en-US" sz="2400" spc="-1" strike="noStrike">
              <a:ln w="0">
                <a:noFill/>
              </a:ln>
              <a:solidFill>
                <a:srgbClr val="000000"/>
              </a:solidFill>
              <a:latin typeface="Arial"/>
            </a:endParaRPr>
          </a:p>
        </p:txBody>
      </p:sp>
      <p:sp>
        <p:nvSpPr>
          <p:cNvPr id="166" name=""/>
          <p:cNvSpPr/>
          <p:nvPr/>
        </p:nvSpPr>
        <p:spPr>
          <a:xfrm>
            <a:off x="228600" y="4038480"/>
            <a:ext cx="2283120" cy="530640"/>
          </a:xfrm>
          <a:prstGeom prst="rect">
            <a:avLst/>
          </a:prstGeom>
          <a:blipFill rotWithShape="0">
            <a:blip r:embed="rId8"/>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1" i="1" lang="en-US" sz="1800" spc="-1" strike="noStrike">
                <a:solidFill>
                  <a:srgbClr val="000000"/>
                </a:solidFill>
                <a:latin typeface="aakar"/>
                <a:ea typeface="DejaVu Sans"/>
              </a:rPr>
              <a:t>Check</a:t>
            </a:r>
            <a:r>
              <a:rPr b="1" lang="en-US" sz="1800" spc="-1" strike="noStrike">
                <a:solidFill>
                  <a:srgbClr val="000000"/>
                </a:solidFill>
                <a:latin typeface="aakar"/>
                <a:ea typeface="DejaVu Sans"/>
              </a:rPr>
              <a:t> my Website</a:t>
            </a:r>
            <a:endParaRPr b="0" lang="en-US" sz="1800" spc="-1" strike="noStrike">
              <a:latin typeface="Arial"/>
            </a:endParaRPr>
          </a:p>
        </p:txBody>
      </p:sp>
    </p:spTree>
  </p:cSld>
  <mc:AlternateContent>
    <mc:Choice Requires="p14">
      <p:transition spd="slow" p14:dur="1500">
        <p:split dir="out" orient="vert"/>
      </p:transition>
    </mc:Choice>
    <mc:Fallback>
      <p:transition spd="slow">
        <p:split dir="ou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3595</TotalTime>
  <Application>LibreOffice/7.3.7.2$Linux_X86_64 LibreOffice_project/30$Build-2</Application>
  <AppVersion>15.0000</AppVersion>
  <Words>338</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dc:description/>
  <dc:language>en-US</dc:language>
  <cp:lastModifiedBy/>
  <dcterms:modified xsi:type="dcterms:W3CDTF">2023-04-17T00:14:27Z</dcterms:modified>
  <cp:revision>82</cp:revision>
  <dc:subject/>
  <dc:title>DevOps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Affichage à l'écran (16:9)</vt:lpwstr>
  </property>
  <property fmtid="{D5CDD505-2E9C-101B-9397-08002B2CF9AE}" pid="4" name="Slides">
    <vt:i4>12</vt:i4>
  </property>
</Properties>
</file>