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62" r:id="rId4"/>
    <p:sldId id="269" r:id="rId5"/>
    <p:sldId id="266" r:id="rId6"/>
    <p:sldId id="268" r:id="rId7"/>
    <p:sldId id="263" r:id="rId8"/>
    <p:sldId id="264" r:id="rId9"/>
    <p:sldId id="265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CDD6-EF6C-7A41-8910-AB6A40E4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5E564-CDFA-BB4C-9027-01217F1D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2241-AE6D-C34A-845B-751C611A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90BD-DBA4-0D44-A1D1-27F1E964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9173-DC3A-A549-BC90-4BD92C7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2D56-B4F9-F145-85FB-B9A3AC7C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3028F-68FA-EE4F-B824-FEDD4E23B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2C7C-7327-9940-99A3-2C699AC5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2A60-DAAF-3543-A916-3249F381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D398-07C6-A84E-A9F2-F7E77C0A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00D0E-C732-394C-AE76-2F42DEEAB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C1B0-09C6-1442-90C6-BB37DFB20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D52B-C7B6-6D42-9723-10BAAB03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2827-1D2D-BB4A-8A65-A234BF48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101D-6547-024D-B985-6DE0665E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59BD-F800-2A42-987D-F94EC7BC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AF35-DA40-8A48-A833-0C30E4BD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52B3-DBF1-8549-A38D-0020472D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9A30-1AD7-C844-89A6-2B2A9FFA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B152-727B-CB4C-831C-3290210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2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09E4-2B06-9C4D-9EC6-C36A14CC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80202-3D22-4346-8346-74141EB6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F79B-25FF-DA49-A475-3BF02FC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0D82-AE35-AD47-BD60-37F24B33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6687-8B75-E342-9414-5BBB0AE0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4356-D881-9941-82A9-26AA41C0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6B3E-0C05-2941-8F50-7D5670B04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78C8A-CB84-7842-A339-AB6AAC545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846E1-3B18-3941-96C1-364167F4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D0650-B094-8D42-BF70-783E31A2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36A9-A74E-DB42-8712-B1BDF2C0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F5CF-A1D7-0C45-9FF5-DB42569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A9F65-3F59-7A48-AA11-2E6A630C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B32AE-E0A6-2445-AAC8-B63F249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C5C04-B196-F343-9B1C-75589B2B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1C265-7385-B649-9CDC-34BED5768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15095-DDD6-304A-A8A7-4C438FC4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127FD-0F8E-4A41-891B-D712BA2A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A4CFC-2EA5-194E-8234-BD75C334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3C76-24C0-3247-9AA7-B3136D97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D4E0E-13D0-6241-AE0D-804DCC84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6632-78E8-624C-A364-AC0A8427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3024-AD98-814B-858F-3333C6AC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B27EC-D937-FE47-BA7C-52BAB9E9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745F1-2E33-454E-9CC3-15F680A6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8269-1472-834A-8790-7F6570B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88F6-4F97-A643-B4BA-AD052D2E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2912-E64C-964D-8FD2-C55E8E57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7AFF-D290-3349-92B7-56F8EF4B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2A7C-8B00-B34F-A6CE-A0B6F402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0C1B-5FE5-164C-A7F1-592C8615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BA1AD-6DF1-1E48-9456-348D8A0C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9B91-D192-6E44-BC49-DA466D22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46680-3D34-B74F-92A2-03ADFD18E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5ED41-42A4-DD40-B548-513A1A95A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56F5-B66D-4D40-9900-C3FEC1B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958-A058-B042-836D-69EDDF3B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3D116-F757-6941-B628-A3850215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890CC-9DB7-4C4B-BF83-92A798A8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E79F-8644-4848-B1C7-E1C7C91A1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9A12-219E-A846-9F13-DFC9AF31A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821D-0086-EC41-A808-CCF2C6D29C46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86F5-CB31-BC4F-945F-1716A0215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47B7-0F22-D84B-9C3E-BA36ED036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C019-6107-A849-B47F-02209D8A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943D-A2AE-0544-BF3F-4CDBFC1CC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685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Scheduling with </a:t>
            </a:r>
            <a:r>
              <a:rPr lang="en-US" sz="5400" b="1" i="1" dirty="0"/>
              <a:t>Performance</a:t>
            </a:r>
            <a:r>
              <a:rPr lang="en-US" sz="5400" dirty="0"/>
              <a:t>, </a:t>
            </a:r>
            <a:r>
              <a:rPr lang="en-US" sz="5400" b="1" i="1" dirty="0"/>
              <a:t>Accuracy</a:t>
            </a:r>
            <a:r>
              <a:rPr lang="en-US" sz="5400" dirty="0"/>
              <a:t> and </a:t>
            </a:r>
            <a:r>
              <a:rPr lang="en-US" sz="5400" b="1" i="1" dirty="0"/>
              <a:t>Cost</a:t>
            </a:r>
            <a:r>
              <a:rPr lang="en-US" sz="5400" dirty="0"/>
              <a:t> Trade-offs for Edge-based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4FC02-0A7E-7E4C-9000-61D09D22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553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err="1"/>
              <a:t>Sohaib</a:t>
            </a:r>
            <a:r>
              <a:rPr lang="en-US" sz="4400" dirty="0"/>
              <a:t> Ahmad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ADC0911-8D64-4C4F-8DBF-0609B800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00" y="4799478"/>
            <a:ext cx="3085999" cy="6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ML Predictions with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b="1" dirty="0"/>
              <a:t>schedule</a:t>
            </a:r>
            <a:r>
              <a:rPr lang="en-US" dirty="0"/>
              <a:t> when </a:t>
            </a:r>
            <a:r>
              <a:rPr lang="en-US" i="1" dirty="0"/>
              <a:t>different users </a:t>
            </a:r>
            <a:r>
              <a:rPr lang="en-US" dirty="0"/>
              <a:t>have </a:t>
            </a:r>
            <a:r>
              <a:rPr lang="en-US" i="1" dirty="0"/>
              <a:t>different requirements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Insight: </a:t>
            </a:r>
            <a:r>
              <a:rPr lang="en-US" dirty="0"/>
              <a:t>Identify models that can be shared across user types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CAEDF4-5669-2B49-A5FF-5A5E3540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54017"/>
              </p:ext>
            </p:extLst>
          </p:nvPr>
        </p:nvGraphicFramePr>
        <p:xfrm>
          <a:off x="2047174" y="2643467"/>
          <a:ext cx="8097652" cy="196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13">
                  <a:extLst>
                    <a:ext uri="{9D8B030D-6E8A-4147-A177-3AD203B41FA5}">
                      <a16:colId xmlns:a16="http://schemas.microsoft.com/office/drawing/2014/main" val="2327555222"/>
                    </a:ext>
                  </a:extLst>
                </a:gridCol>
                <a:gridCol w="2024413">
                  <a:extLst>
                    <a:ext uri="{9D8B030D-6E8A-4147-A177-3AD203B41FA5}">
                      <a16:colId xmlns:a16="http://schemas.microsoft.com/office/drawing/2014/main" val="4148755750"/>
                    </a:ext>
                  </a:extLst>
                </a:gridCol>
                <a:gridCol w="2024413">
                  <a:extLst>
                    <a:ext uri="{9D8B030D-6E8A-4147-A177-3AD203B41FA5}">
                      <a16:colId xmlns:a16="http://schemas.microsoft.com/office/drawing/2014/main" val="313189229"/>
                    </a:ext>
                  </a:extLst>
                </a:gridCol>
                <a:gridCol w="2024413">
                  <a:extLst>
                    <a:ext uri="{9D8B030D-6E8A-4147-A177-3AD203B41FA5}">
                      <a16:colId xmlns:a16="http://schemas.microsoft.com/office/drawing/2014/main" val="2073236031"/>
                    </a:ext>
                  </a:extLst>
                </a:gridCol>
              </a:tblGrid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88979"/>
                  </a:ext>
                </a:extLst>
              </a:tr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04608"/>
                  </a:ext>
                </a:extLst>
              </a:tr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04567"/>
                  </a:ext>
                </a:extLst>
              </a:tr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4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6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Published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energy costs for cloud DCs using ML to predict </a:t>
            </a:r>
            <a:r>
              <a:rPr lang="en-US" dirty="0">
                <a:solidFill>
                  <a:srgbClr val="FF0000"/>
                </a:solidFill>
              </a:rPr>
              <a:t>compute usage</a:t>
            </a:r>
          </a:p>
          <a:p>
            <a:pPr lvl="1"/>
            <a:r>
              <a:rPr lang="en-US" dirty="0"/>
              <a:t>Published at </a:t>
            </a:r>
            <a:r>
              <a:rPr lang="en-US" i="1" dirty="0"/>
              <a:t>ACM e-Energy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Geo-distributed analytics over edge and cloud</a:t>
            </a:r>
          </a:p>
          <a:p>
            <a:pPr lvl="1"/>
            <a:r>
              <a:rPr lang="en-US" dirty="0"/>
              <a:t>Published at </a:t>
            </a:r>
            <a:r>
              <a:rPr lang="en-US" i="1" dirty="0"/>
              <a:t>ACM Symposium on Edge Computing</a:t>
            </a:r>
          </a:p>
          <a:p>
            <a:pPr lvl="1"/>
            <a:endParaRPr lang="en-US" i="1" dirty="0"/>
          </a:p>
          <a:p>
            <a:r>
              <a:rPr lang="en-US" dirty="0"/>
              <a:t>Scheduling for ML inference with latency vs. accuracy trade-offs</a:t>
            </a:r>
          </a:p>
          <a:p>
            <a:pPr lvl="1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4290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6B00-93FF-2E49-ADA3-1461DF2E6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45917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Edge Computing and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639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Edge computing has enabled many applications</a:t>
            </a:r>
          </a:p>
          <a:p>
            <a:r>
              <a:rPr lang="en-US" dirty="0"/>
              <a:t>Driverless cars</a:t>
            </a:r>
          </a:p>
          <a:p>
            <a:r>
              <a:rPr lang="en-US" dirty="0"/>
              <a:t>AR/VR</a:t>
            </a:r>
          </a:p>
          <a:p>
            <a:r>
              <a:rPr lang="en-US" dirty="0"/>
              <a:t>Wearable cognitive assistance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applications use DNNs at the core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BD014AD-BB0B-AB44-8870-0B213491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74" y="2212204"/>
            <a:ext cx="3248025" cy="2165350"/>
          </a:xfrm>
          <a:prstGeom prst="rect">
            <a:avLst/>
          </a:prstGeom>
        </p:spPr>
      </p:pic>
      <p:pic>
        <p:nvPicPr>
          <p:cNvPr id="12" name="Picture 11" descr="A picture containing blue&#10;&#10;Description automatically generated">
            <a:extLst>
              <a:ext uri="{FF2B5EF4-FFF2-40B4-BE49-F238E27FC236}">
                <a16:creationId xmlns:a16="http://schemas.microsoft.com/office/drawing/2014/main" id="{FB1F76F6-BB5A-E042-A7B0-C450123E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005" y="1011249"/>
            <a:ext cx="3248025" cy="2148693"/>
          </a:xfrm>
          <a:prstGeom prst="rect">
            <a:avLst/>
          </a:prstGeom>
        </p:spPr>
      </p:pic>
      <p:pic>
        <p:nvPicPr>
          <p:cNvPr id="14" name="Picture 13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0BC49C6F-9D01-3B48-81E1-BD05ABC5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015" y="3948682"/>
            <a:ext cx="4124696" cy="27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latency</a:t>
            </a:r>
          </a:p>
          <a:p>
            <a:pPr lvl="1"/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8DC2C12-78E9-A64B-A578-02824F3F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48" y="613719"/>
            <a:ext cx="3422896" cy="26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latency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↑</a:t>
            </a:r>
            <a:r>
              <a:rPr lang="en-US" dirty="0"/>
              <a:t> High accuracy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FC2AF7B-B33E-014C-A6A8-B0F2CCDF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62" y="411528"/>
            <a:ext cx="2801938" cy="30174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8DC2C12-78E9-A64B-A578-02824F3F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48" y="613719"/>
            <a:ext cx="3422896" cy="26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9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latency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↑</a:t>
            </a:r>
            <a:r>
              <a:rPr lang="en-US" dirty="0"/>
              <a:t> High accuracy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cost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Often </a:t>
            </a:r>
            <a:r>
              <a:rPr lang="en-US" b="1" dirty="0">
                <a:solidFill>
                  <a:srgbClr val="FF0000"/>
                </a:solidFill>
              </a:rPr>
              <a:t>conflicting</a:t>
            </a:r>
            <a:r>
              <a:rPr lang="en-US" dirty="0"/>
              <a:t>!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FC2AF7B-B33E-014C-A6A8-B0F2CCDF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62" y="411528"/>
            <a:ext cx="2801938" cy="3017472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B7FBC03-39F8-514D-AC37-6BDEFBFE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15" y="3764682"/>
            <a:ext cx="3175000" cy="3175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8DC2C12-78E9-A64B-A578-02824F3F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48" y="613719"/>
            <a:ext cx="3422896" cy="26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latency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↑</a:t>
            </a:r>
            <a:r>
              <a:rPr lang="en-US" dirty="0"/>
              <a:t> High accuracy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cost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Often </a:t>
            </a:r>
            <a:r>
              <a:rPr lang="en-US" b="1" dirty="0">
                <a:solidFill>
                  <a:srgbClr val="FF0000"/>
                </a:solidFill>
              </a:rPr>
              <a:t>conflicting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FC2AF7B-B33E-014C-A6A8-B0F2CCDF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62" y="411528"/>
            <a:ext cx="2801938" cy="3017472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B7FBC03-39F8-514D-AC37-6BDEFBFE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15" y="3764682"/>
            <a:ext cx="3175000" cy="3175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8DC2C12-78E9-A64B-A578-02824F3F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48" y="613719"/>
            <a:ext cx="3422896" cy="2613089"/>
          </a:xfrm>
          <a:prstGeom prst="rect">
            <a:avLst/>
          </a:prstGeom>
        </p:spPr>
      </p:pic>
      <p:sp>
        <p:nvSpPr>
          <p:cNvPr id="20" name="Multiply 19">
            <a:extLst>
              <a:ext uri="{FF2B5EF4-FFF2-40B4-BE49-F238E27FC236}">
                <a16:creationId xmlns:a16="http://schemas.microsoft.com/office/drawing/2014/main" id="{462B8787-CDFE-9F4C-A854-D02741AA6523}"/>
              </a:ext>
            </a:extLst>
          </p:cNvPr>
          <p:cNvSpPr/>
          <p:nvPr/>
        </p:nvSpPr>
        <p:spPr>
          <a:xfrm>
            <a:off x="8173088" y="3562490"/>
            <a:ext cx="1047854" cy="1128059"/>
          </a:xfrm>
          <a:prstGeom prst="mathMultiply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8225D-894F-FB42-8910-E75F230D616E}"/>
                  </a:ext>
                </a:extLst>
              </p:cNvPr>
              <p:cNvSpPr txBox="1"/>
              <p:nvPr/>
            </p:nvSpPr>
            <p:spPr>
              <a:xfrm>
                <a:off x="5700711" y="56334"/>
                <a:ext cx="2000251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8225D-894F-FB42-8910-E75F230D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11" y="56334"/>
                <a:ext cx="2000251" cy="947760"/>
              </a:xfrm>
              <a:prstGeom prst="rect">
                <a:avLst/>
              </a:prstGeom>
              <a:blipFill>
                <a:blip r:embed="rId5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1375E3-C9C7-AA4D-8B65-AD7F689D5C1C}"/>
                  </a:ext>
                </a:extLst>
              </p:cNvPr>
              <p:cNvSpPr txBox="1"/>
              <p:nvPr/>
            </p:nvSpPr>
            <p:spPr>
              <a:xfrm>
                <a:off x="9850312" y="0"/>
                <a:ext cx="2000251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1375E3-C9C7-AA4D-8B65-AD7F689D5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12" y="0"/>
                <a:ext cx="2000251" cy="947760"/>
              </a:xfrm>
              <a:prstGeom prst="rect">
                <a:avLst/>
              </a:prstGeom>
              <a:blipFill>
                <a:blip r:embed="rId6"/>
                <a:stretch>
                  <a:fillRect t="-10667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9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latency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↑</a:t>
            </a:r>
            <a:r>
              <a:rPr lang="en-US" dirty="0"/>
              <a:t> High accuracy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cost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Often </a:t>
            </a:r>
            <a:r>
              <a:rPr lang="en-US" b="1" dirty="0">
                <a:solidFill>
                  <a:srgbClr val="FF0000"/>
                </a:solidFill>
              </a:rPr>
              <a:t>conflicting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FC2AF7B-B33E-014C-A6A8-B0F2CCDF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62" y="411528"/>
            <a:ext cx="2801938" cy="3017472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B7FBC03-39F8-514D-AC37-6BDEFBFE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15" y="3764682"/>
            <a:ext cx="3175000" cy="3175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8DC2C12-78E9-A64B-A578-02824F3F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48" y="613719"/>
            <a:ext cx="3422896" cy="2613089"/>
          </a:xfrm>
          <a:prstGeom prst="rect">
            <a:avLst/>
          </a:prstGeom>
        </p:spPr>
      </p:pic>
      <p:sp>
        <p:nvSpPr>
          <p:cNvPr id="20" name="Multiply 19">
            <a:extLst>
              <a:ext uri="{FF2B5EF4-FFF2-40B4-BE49-F238E27FC236}">
                <a16:creationId xmlns:a16="http://schemas.microsoft.com/office/drawing/2014/main" id="{462B8787-CDFE-9F4C-A854-D02741AA6523}"/>
              </a:ext>
            </a:extLst>
          </p:cNvPr>
          <p:cNvSpPr/>
          <p:nvPr/>
        </p:nvSpPr>
        <p:spPr>
          <a:xfrm>
            <a:off x="10332962" y="-175703"/>
            <a:ext cx="1047854" cy="1128059"/>
          </a:xfrm>
          <a:prstGeom prst="mathMultiply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8225D-894F-FB42-8910-E75F230D616E}"/>
                  </a:ext>
                </a:extLst>
              </p:cNvPr>
              <p:cNvSpPr txBox="1"/>
              <p:nvPr/>
            </p:nvSpPr>
            <p:spPr>
              <a:xfrm>
                <a:off x="5700711" y="56334"/>
                <a:ext cx="2000251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8225D-894F-FB42-8910-E75F230D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11" y="56334"/>
                <a:ext cx="2000251" cy="947760"/>
              </a:xfrm>
              <a:prstGeom prst="rect">
                <a:avLst/>
              </a:prstGeom>
              <a:blipFill>
                <a:blip r:embed="rId5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1375E3-C9C7-AA4D-8B65-AD7F689D5C1C}"/>
                  </a:ext>
                </a:extLst>
              </p:cNvPr>
              <p:cNvSpPr txBox="1"/>
              <p:nvPr/>
            </p:nvSpPr>
            <p:spPr>
              <a:xfrm>
                <a:off x="7703239" y="3629745"/>
                <a:ext cx="2000251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1375E3-C9C7-AA4D-8B65-AD7F689D5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239" y="3629745"/>
                <a:ext cx="2000251" cy="947760"/>
              </a:xfrm>
              <a:prstGeom prst="rect">
                <a:avLst/>
              </a:prstGeom>
              <a:blipFill>
                <a:blip r:embed="rId6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85-7325-A843-8321-9EE71C5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EFA3-5A5B-AE49-8F2B-D93C867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latency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↑</a:t>
            </a:r>
            <a:r>
              <a:rPr lang="en-US" dirty="0"/>
              <a:t> High accuracy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↓</a:t>
            </a:r>
            <a:r>
              <a:rPr lang="en-US" b="1" dirty="0"/>
              <a:t> </a:t>
            </a:r>
            <a:r>
              <a:rPr lang="en-US" dirty="0"/>
              <a:t>Low cost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Often </a:t>
            </a:r>
            <a:r>
              <a:rPr lang="en-US" b="1" dirty="0">
                <a:solidFill>
                  <a:srgbClr val="FF0000"/>
                </a:solidFill>
              </a:rPr>
              <a:t>conflicting</a:t>
            </a:r>
            <a:r>
              <a:rPr lang="en-US" dirty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Insight: </a:t>
            </a:r>
            <a:r>
              <a:rPr lang="en-US" dirty="0"/>
              <a:t>Trade-off one for another</a:t>
            </a:r>
          </a:p>
          <a:p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FC2AF7B-B33E-014C-A6A8-B0F2CCDF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62" y="411528"/>
            <a:ext cx="2801938" cy="3017472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B7FBC03-39F8-514D-AC37-6BDEFBFE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15" y="3764682"/>
            <a:ext cx="3175000" cy="3175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8DC2C12-78E9-A64B-A578-02824F3F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48" y="613719"/>
            <a:ext cx="3422896" cy="2613089"/>
          </a:xfrm>
          <a:prstGeom prst="rect">
            <a:avLst/>
          </a:prstGeom>
        </p:spPr>
      </p:pic>
      <p:sp>
        <p:nvSpPr>
          <p:cNvPr id="20" name="Multiply 19">
            <a:extLst>
              <a:ext uri="{FF2B5EF4-FFF2-40B4-BE49-F238E27FC236}">
                <a16:creationId xmlns:a16="http://schemas.microsoft.com/office/drawing/2014/main" id="{462B8787-CDFE-9F4C-A854-D02741AA6523}"/>
              </a:ext>
            </a:extLst>
          </p:cNvPr>
          <p:cNvSpPr/>
          <p:nvPr/>
        </p:nvSpPr>
        <p:spPr>
          <a:xfrm>
            <a:off x="10332962" y="-175703"/>
            <a:ext cx="1047854" cy="1128059"/>
          </a:xfrm>
          <a:prstGeom prst="mathMultiply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8225D-894F-FB42-8910-E75F230D616E}"/>
                  </a:ext>
                </a:extLst>
              </p:cNvPr>
              <p:cNvSpPr txBox="1"/>
              <p:nvPr/>
            </p:nvSpPr>
            <p:spPr>
              <a:xfrm>
                <a:off x="5700711" y="56334"/>
                <a:ext cx="2000251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8225D-894F-FB42-8910-E75F230D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11" y="56334"/>
                <a:ext cx="2000251" cy="947760"/>
              </a:xfrm>
              <a:prstGeom prst="rect">
                <a:avLst/>
              </a:prstGeom>
              <a:blipFill>
                <a:blip r:embed="rId5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1375E3-C9C7-AA4D-8B65-AD7F689D5C1C}"/>
                  </a:ext>
                </a:extLst>
              </p:cNvPr>
              <p:cNvSpPr txBox="1"/>
              <p:nvPr/>
            </p:nvSpPr>
            <p:spPr>
              <a:xfrm>
                <a:off x="7703239" y="3629745"/>
                <a:ext cx="2000251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1375E3-C9C7-AA4D-8B65-AD7F689D5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239" y="3629745"/>
                <a:ext cx="2000251" cy="947760"/>
              </a:xfrm>
              <a:prstGeom prst="rect">
                <a:avLst/>
              </a:prstGeom>
              <a:blipFill>
                <a:blip r:embed="rId6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75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209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Scheduling with Performance, Accuracy and Cost Trade-offs for Edge-based Applications</vt:lpstr>
      <vt:lpstr>Rise of Edge Computing and ML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Serving ML Predictions with Trade-offs</vt:lpstr>
      <vt:lpstr>Published and Future Work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with Performance, Accuracy and Cost Trade-offs for Edge-based Applications</dc:title>
  <dc:creator>Sohaib Ahmad</dc:creator>
  <cp:lastModifiedBy>Sohaib Ahmad</cp:lastModifiedBy>
  <cp:revision>68</cp:revision>
  <dcterms:created xsi:type="dcterms:W3CDTF">2021-12-13T01:19:52Z</dcterms:created>
  <dcterms:modified xsi:type="dcterms:W3CDTF">2021-12-13T03:43:46Z</dcterms:modified>
</cp:coreProperties>
</file>