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814" r:id="rId2"/>
    <p:sldId id="815" r:id="rId3"/>
    <p:sldId id="816" r:id="rId4"/>
    <p:sldId id="817" r:id="rId5"/>
    <p:sldId id="818" r:id="rId6"/>
    <p:sldId id="811" r:id="rId7"/>
    <p:sldId id="807" r:id="rId8"/>
    <p:sldId id="748" r:id="rId9"/>
    <p:sldId id="813" r:id="rId10"/>
    <p:sldId id="772" r:id="rId11"/>
    <p:sldId id="823" r:id="rId12"/>
    <p:sldId id="825" r:id="rId13"/>
    <p:sldId id="826" r:id="rId14"/>
    <p:sldId id="824" r:id="rId15"/>
    <p:sldId id="827" r:id="rId16"/>
    <p:sldId id="680" r:id="rId17"/>
    <p:sldId id="756" r:id="rId18"/>
    <p:sldId id="766" r:id="rId19"/>
    <p:sldId id="819" r:id="rId20"/>
    <p:sldId id="701" r:id="rId21"/>
    <p:sldId id="829" r:id="rId22"/>
    <p:sldId id="832" r:id="rId23"/>
    <p:sldId id="833" r:id="rId24"/>
    <p:sldId id="830" r:id="rId25"/>
    <p:sldId id="831" r:id="rId26"/>
    <p:sldId id="745" r:id="rId27"/>
    <p:sldId id="834" r:id="rId28"/>
    <p:sldId id="702" r:id="rId29"/>
    <p:sldId id="703" r:id="rId30"/>
    <p:sldId id="731" r:id="rId31"/>
    <p:sldId id="705" r:id="rId32"/>
    <p:sldId id="706" r:id="rId33"/>
    <p:sldId id="732" r:id="rId34"/>
    <p:sldId id="769" r:id="rId35"/>
    <p:sldId id="708" r:id="rId36"/>
    <p:sldId id="770" r:id="rId37"/>
    <p:sldId id="801" r:id="rId38"/>
    <p:sldId id="749" r:id="rId39"/>
    <p:sldId id="771" r:id="rId40"/>
    <p:sldId id="768" r:id="rId41"/>
    <p:sldId id="835" r:id="rId42"/>
    <p:sldId id="808" r:id="rId43"/>
    <p:sldId id="7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1"/>
    <p:restoredTop sz="76480"/>
  </p:normalViewPr>
  <p:slideViewPr>
    <p:cSldViewPr snapToGrid="0" snapToObjects="1">
      <p:cViewPr varScale="1">
        <p:scale>
          <a:sx n="81" d="100"/>
          <a:sy n="81" d="100"/>
        </p:scale>
        <p:origin x="1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771BE-9FD1-1142-9FA6-AF1C1AB50587}" type="datetimeFigureOut">
              <a:rPr lang="en-US" smtClean="0"/>
              <a:t>12/16/21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C5B97-7243-6446-B161-B7793DBEAD3C}" type="slidenum">
              <a:rPr lang="en-US" smtClean="0"/>
              <a:t>‹#›</a:t>
            </a:fld>
            <a:endParaRPr lang="en-US"/>
          </a:p>
        </p:txBody>
      </p:sp>
    </p:spTree>
    <p:extLst>
      <p:ext uri="{BB962C8B-B14F-4D97-AF65-F5344CB8AC3E}">
        <p14:creationId xmlns:p14="http://schemas.microsoft.com/office/powerpoint/2010/main" val="35949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Sohaib</a:t>
            </a:r>
            <a:r>
              <a:rPr lang="en-US" dirty="0"/>
              <a:t> Ahmad and I am going to be presenting our work </a:t>
            </a:r>
            <a:r>
              <a:rPr lang="en-US" dirty="0" err="1"/>
              <a:t>AggNet</a:t>
            </a:r>
            <a:r>
              <a:rPr lang="en-US" dirty="0"/>
              <a:t> which is a collaborative effort between the University of Massachusetts Amherst and the University of Minnesota. Unfortunately Dhruv who is the </a:t>
            </a:r>
            <a:r>
              <a:rPr lang="en-US"/>
              <a:t>first author </a:t>
            </a:r>
            <a:r>
              <a:rPr lang="en-US" dirty="0"/>
              <a:t>could not be here with us due to logistic issues, so I will be presenting our work.</a:t>
            </a:r>
          </a:p>
          <a:p>
            <a:endParaRPr lang="en-US" dirty="0"/>
          </a:p>
          <a:p>
            <a:r>
              <a:rPr lang="en-US" dirty="0"/>
              <a:t>So the problem setting we are trying to solve is in the name of the paper itself</a:t>
            </a:r>
          </a:p>
          <a:p>
            <a:endParaRPr lang="en-US" dirty="0"/>
          </a:p>
          <a:p>
            <a:r>
              <a:rPr lang="en-US" dirty="0"/>
              <a:t>The application we target is streaming analytics, and it is geographically distributed</a:t>
            </a:r>
          </a:p>
          <a:p>
            <a:endParaRPr lang="en-US" dirty="0"/>
          </a:p>
          <a:p>
            <a:r>
              <a:rPr lang="en-US" dirty="0"/>
              <a:t>Within this application setting we consider how to do aggregation over a network</a:t>
            </a:r>
          </a:p>
          <a:p>
            <a:endParaRPr lang="en-US" dirty="0"/>
          </a:p>
          <a:p>
            <a:r>
              <a:rPr lang="en-US" dirty="0"/>
              <a:t>And our goal is to minimize cost, so we present cost-aware aggregation networks for geo-distributed streaming analytics</a:t>
            </a:r>
          </a:p>
        </p:txBody>
      </p:sp>
      <p:sp>
        <p:nvSpPr>
          <p:cNvPr id="4" name="Slide Number Placeholder 3"/>
          <p:cNvSpPr>
            <a:spLocks noGrp="1"/>
          </p:cNvSpPr>
          <p:nvPr>
            <p:ph type="sldNum" sz="quarter" idx="5"/>
          </p:nvPr>
        </p:nvSpPr>
        <p:spPr/>
        <p:txBody>
          <a:bodyPr/>
          <a:lstStyle/>
          <a:p>
            <a:fld id="{DB3C5B97-7243-6446-B161-B7793DBEAD3C}" type="slidenum">
              <a:rPr lang="en-US" smtClean="0"/>
              <a:t>1</a:t>
            </a:fld>
            <a:endParaRPr lang="en-US"/>
          </a:p>
        </p:txBody>
      </p:sp>
    </p:spTree>
    <p:extLst>
      <p:ext uri="{BB962C8B-B14F-4D97-AF65-F5344CB8AC3E}">
        <p14:creationId xmlns:p14="http://schemas.microsoft.com/office/powerpoint/2010/main" val="3430480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take a look at the challenges we face while solving this problem. So the first challenge is that different queries have different delay bounds, which leads to a tradeoff between delay and traffic. Consider the following example: if the delay bound is 100milliseconds then we can aggregate a certain number of records within that time</a:t>
            </a:r>
          </a:p>
        </p:txBody>
      </p:sp>
      <p:sp>
        <p:nvSpPr>
          <p:cNvPr id="4" name="Slide Number Placeholder 3"/>
          <p:cNvSpPr>
            <a:spLocks noGrp="1"/>
          </p:cNvSpPr>
          <p:nvPr>
            <p:ph type="sldNum" sz="quarter" idx="5"/>
          </p:nvPr>
        </p:nvSpPr>
        <p:spPr/>
        <p:txBody>
          <a:bodyPr/>
          <a:lstStyle/>
          <a:p>
            <a:fld id="{DB3C5B97-7243-6446-B161-B7793DBEAD3C}" type="slidenum">
              <a:rPr lang="en-US" smtClean="0"/>
              <a:t>11</a:t>
            </a:fld>
            <a:endParaRPr lang="en-US"/>
          </a:p>
        </p:txBody>
      </p:sp>
    </p:spTree>
    <p:extLst>
      <p:ext uri="{BB962C8B-B14F-4D97-AF65-F5344CB8AC3E}">
        <p14:creationId xmlns:p14="http://schemas.microsoft.com/office/powerpoint/2010/main" val="3899250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if our delay bound is higher, we can do aggregation for a longer period of time. During this longer period, we will get more records that we can aggregate into a single record, and in this way we can get a greater traffic reduction. In this case we get a larger reduction in traffic, but the delay is high. Whereas in the previous case, where our delay bound was 100ms, we are able to aggregate less records and the traffic is high, but the destination datacenter gets the result earlier. So there exists a natural trade-off between delay and traffic for aggregation</a:t>
            </a:r>
          </a:p>
          <a:p>
            <a:r>
              <a:rPr lang="en-US" dirty="0"/>
              <a:t>Moreover, since some links can be costlier than others, for example outgoing links from Brazil are 8x more expensive than outgoing links from US West in Amazon EC2, we get a trade-off between traffic and traffic cost. </a:t>
            </a:r>
          </a:p>
        </p:txBody>
      </p:sp>
      <p:sp>
        <p:nvSpPr>
          <p:cNvPr id="4" name="Slide Number Placeholder 3"/>
          <p:cNvSpPr>
            <a:spLocks noGrp="1"/>
          </p:cNvSpPr>
          <p:nvPr>
            <p:ph type="sldNum" sz="quarter" idx="5"/>
          </p:nvPr>
        </p:nvSpPr>
        <p:spPr/>
        <p:txBody>
          <a:bodyPr/>
          <a:lstStyle/>
          <a:p>
            <a:fld id="{DB3C5B97-7243-6446-B161-B7793DBEAD3C}" type="slidenum">
              <a:rPr lang="en-US" smtClean="0"/>
              <a:t>12</a:t>
            </a:fld>
            <a:endParaRPr lang="en-US"/>
          </a:p>
        </p:txBody>
      </p:sp>
    </p:spTree>
    <p:extLst>
      <p:ext uri="{BB962C8B-B14F-4D97-AF65-F5344CB8AC3E}">
        <p14:creationId xmlns:p14="http://schemas.microsoft.com/office/powerpoint/2010/main" val="4016756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may minimize traffic but if we do this in a cost-agnostic way, we may end up sending a small amount of traffic over a very expensive link. Whereas, for the purposes of reducing overall traffic cost, it might be better to use a cheaper link even if we need to send a slightly higher amount of traffic volume.</a:t>
            </a:r>
          </a:p>
        </p:txBody>
      </p:sp>
      <p:sp>
        <p:nvSpPr>
          <p:cNvPr id="4" name="Slide Number Placeholder 3"/>
          <p:cNvSpPr>
            <a:spLocks noGrp="1"/>
          </p:cNvSpPr>
          <p:nvPr>
            <p:ph type="sldNum" sz="quarter" idx="5"/>
          </p:nvPr>
        </p:nvSpPr>
        <p:spPr/>
        <p:txBody>
          <a:bodyPr/>
          <a:lstStyle/>
          <a:p>
            <a:fld id="{DB3C5B97-7243-6446-B161-B7793DBEAD3C}" type="slidenum">
              <a:rPr lang="en-US" smtClean="0"/>
              <a:t>13</a:t>
            </a:fld>
            <a:endParaRPr lang="en-US"/>
          </a:p>
        </p:txBody>
      </p:sp>
    </p:spTree>
    <p:extLst>
      <p:ext uri="{BB962C8B-B14F-4D97-AF65-F5344CB8AC3E}">
        <p14:creationId xmlns:p14="http://schemas.microsoft.com/office/powerpoint/2010/main" val="157625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challenge that we have to deal with is the heterogeneity in resource availability. For example, on Amazon EC2, the bandwidth of the links varies from 20 Mbps to 400Mbps. We need to keep these constraints in mind while constructing aggregation networks.</a:t>
            </a:r>
          </a:p>
        </p:txBody>
      </p:sp>
      <p:sp>
        <p:nvSpPr>
          <p:cNvPr id="4" name="Slide Number Placeholder 3"/>
          <p:cNvSpPr>
            <a:spLocks noGrp="1"/>
          </p:cNvSpPr>
          <p:nvPr>
            <p:ph type="sldNum" sz="quarter" idx="5"/>
          </p:nvPr>
        </p:nvSpPr>
        <p:spPr/>
        <p:txBody>
          <a:bodyPr/>
          <a:lstStyle/>
          <a:p>
            <a:fld id="{DB3C5B97-7243-6446-B161-B7793DBEAD3C}" type="slidenum">
              <a:rPr lang="en-US" smtClean="0"/>
              <a:t>14</a:t>
            </a:fld>
            <a:endParaRPr lang="en-US"/>
          </a:p>
        </p:txBody>
      </p:sp>
    </p:spTree>
    <p:extLst>
      <p:ext uri="{BB962C8B-B14F-4D97-AF65-F5344CB8AC3E}">
        <p14:creationId xmlns:p14="http://schemas.microsoft.com/office/powerpoint/2010/main" val="128429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there can dynamism in the workload. For example, the arrival rates may change over time and it is common for links to fail, so our approach needs to be adaptive to such changes.</a:t>
            </a:r>
          </a:p>
        </p:txBody>
      </p:sp>
      <p:sp>
        <p:nvSpPr>
          <p:cNvPr id="4" name="Slide Number Placeholder 3"/>
          <p:cNvSpPr>
            <a:spLocks noGrp="1"/>
          </p:cNvSpPr>
          <p:nvPr>
            <p:ph type="sldNum" sz="quarter" idx="5"/>
          </p:nvPr>
        </p:nvSpPr>
        <p:spPr/>
        <p:txBody>
          <a:bodyPr/>
          <a:lstStyle/>
          <a:p>
            <a:fld id="{DB3C5B97-7243-6446-B161-B7793DBEAD3C}" type="slidenum">
              <a:rPr lang="en-US" smtClean="0"/>
              <a:t>15</a:t>
            </a:fld>
            <a:endParaRPr lang="en-US"/>
          </a:p>
        </p:txBody>
      </p:sp>
    </p:spTree>
    <p:extLst>
      <p:ext uri="{BB962C8B-B14F-4D97-AF65-F5344CB8AC3E}">
        <p14:creationId xmlns:p14="http://schemas.microsoft.com/office/powerpoint/2010/main" val="194745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ask two key questions that we want to answer. The first key question is that of path provisioning, which means what path the traffic should take going from an edge to a destination datacenter</a:t>
            </a:r>
          </a:p>
          <a:p>
            <a:endParaRPr lang="en-US" dirty="0"/>
          </a:p>
          <a:p>
            <a:r>
              <a:rPr lang="en-US" dirty="0"/>
              <a:t>(transition)</a:t>
            </a:r>
          </a:p>
          <a:p>
            <a:r>
              <a:rPr lang="en-US" dirty="0"/>
              <a:t>This involves computing a path provisioning matrix, which denotes the route from each edge </a:t>
            </a:r>
            <a:r>
              <a:rPr lang="en-US" dirty="0" err="1"/>
              <a:t>i</a:t>
            </a:r>
            <a:r>
              <a:rPr lang="en-US" dirty="0"/>
              <a:t> to a destination k through transit j</a:t>
            </a:r>
          </a:p>
          <a:p>
            <a:endParaRPr lang="en-US" dirty="0"/>
          </a:p>
          <a:p>
            <a:r>
              <a:rPr lang="en-US" dirty="0"/>
              <a:t>And within this path provisioning matrix, we constrain the path such that there can only be one path from each edge to each destination</a:t>
            </a:r>
          </a:p>
        </p:txBody>
      </p:sp>
      <p:sp>
        <p:nvSpPr>
          <p:cNvPr id="4" name="Slide Number Placeholder 3"/>
          <p:cNvSpPr>
            <a:spLocks noGrp="1"/>
          </p:cNvSpPr>
          <p:nvPr>
            <p:ph type="sldNum" sz="quarter" idx="5"/>
          </p:nvPr>
        </p:nvSpPr>
        <p:spPr/>
        <p:txBody>
          <a:bodyPr/>
          <a:lstStyle/>
          <a:p>
            <a:fld id="{DB3C5B97-7243-6446-B161-B7793DBEAD3C}" type="slidenum">
              <a:rPr lang="en-US" smtClean="0"/>
              <a:t>16</a:t>
            </a:fld>
            <a:endParaRPr lang="en-US"/>
          </a:p>
        </p:txBody>
      </p:sp>
    </p:spTree>
    <p:extLst>
      <p:ext uri="{BB962C8B-B14F-4D97-AF65-F5344CB8AC3E}">
        <p14:creationId xmlns:p14="http://schemas.microsoft.com/office/powerpoint/2010/main" val="513465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key question we want to answer is that of delay budgeting. Recall that each query has its own user-specific delay bound</a:t>
            </a:r>
          </a:p>
          <a:p>
            <a:endParaRPr lang="en-US" dirty="0"/>
          </a:p>
          <a:p>
            <a:r>
              <a:rPr lang="en-US" dirty="0"/>
              <a:t>We treat this delay bound as a budget that we can spend and we ask the following question: how to split the delay budget across edges and transits?</a:t>
            </a:r>
          </a:p>
          <a:p>
            <a:endParaRPr lang="en-US" dirty="0"/>
          </a:p>
          <a:p>
            <a:r>
              <a:rPr lang="en-US" dirty="0"/>
              <a:t>In other words, for what portion of our delay budget do we aggregate the records at an edge vs. a transit? Recall that the longer we aggregate the records at a location, the higher bandwidth reduction we can get since more records that arrive over a longer period of time are compressed into a small aggregate value that is then passed on.</a:t>
            </a:r>
          </a:p>
          <a:p>
            <a:endParaRPr lang="en-US" dirty="0"/>
          </a:p>
          <a:p>
            <a:r>
              <a:rPr lang="en-US" dirty="0"/>
              <a:t>So if we spend Beta of our budget K at an edge, that means we have (1-B) left over to spend at the transit. So delay budgeting is the problem of deciding this value of Beta in order to minimize our traffic cost</a:t>
            </a:r>
          </a:p>
          <a:p>
            <a:endParaRPr lang="en-US" dirty="0"/>
          </a:p>
          <a:p>
            <a:r>
              <a:rPr lang="en-US" dirty="0"/>
              <a:t>Notice that the path provisioning and delay budgeting problems are inter-related. The path that we select affects how the delay budget should be split, and vice versa.</a:t>
            </a:r>
          </a:p>
          <a:p>
            <a:endParaRPr lang="en-US" dirty="0"/>
          </a:p>
          <a:p>
            <a:r>
              <a:rPr lang="en-US" dirty="0"/>
              <a:t>-&gt; What about link latencies?</a:t>
            </a:r>
          </a:p>
          <a:p>
            <a:endParaRPr lang="en-US" dirty="0"/>
          </a:p>
          <a:p>
            <a:r>
              <a:rPr lang="en-US" dirty="0"/>
              <a:t>Notice that we only consider the aggregation latencies here and not the link latencies, since link latencies are of the order of a hundred milliseconds, whereas the total delay budget may be much larger</a:t>
            </a:r>
          </a:p>
          <a:p>
            <a:r>
              <a:rPr lang="en-US" dirty="0"/>
              <a:t>-&gt; Example of a query with its delay budget?</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17</a:t>
            </a:fld>
            <a:endParaRPr lang="en-US"/>
          </a:p>
        </p:txBody>
      </p:sp>
    </p:spTree>
    <p:extLst>
      <p:ext uri="{BB962C8B-B14F-4D97-AF65-F5344CB8AC3E}">
        <p14:creationId xmlns:p14="http://schemas.microsoft.com/office/powerpoint/2010/main" val="3609610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formulate the problem as a joint optimization which turns out to be a mixed integer non-linear program</a:t>
            </a:r>
          </a:p>
          <a:p>
            <a:endParaRPr lang="en-US" dirty="0"/>
          </a:p>
          <a:p>
            <a:r>
              <a:rPr lang="en-US" dirty="0"/>
              <a:t>Our objective function is the traffic cost which consists of two components: the edge-to-transit cost and the transit-to-destination cost</a:t>
            </a:r>
          </a:p>
        </p:txBody>
      </p:sp>
      <p:sp>
        <p:nvSpPr>
          <p:cNvPr id="4" name="Slide Number Placeholder 3"/>
          <p:cNvSpPr>
            <a:spLocks noGrp="1"/>
          </p:cNvSpPr>
          <p:nvPr>
            <p:ph type="sldNum" sz="quarter" idx="5"/>
          </p:nvPr>
        </p:nvSpPr>
        <p:spPr/>
        <p:txBody>
          <a:bodyPr/>
          <a:lstStyle/>
          <a:p>
            <a:fld id="{DB3C5B97-7243-6446-B161-B7793DBEAD3C}" type="slidenum">
              <a:rPr lang="en-US" smtClean="0"/>
              <a:t>19</a:t>
            </a:fld>
            <a:endParaRPr lang="en-US"/>
          </a:p>
        </p:txBody>
      </p:sp>
    </p:spTree>
    <p:extLst>
      <p:ext uri="{BB962C8B-B14F-4D97-AF65-F5344CB8AC3E}">
        <p14:creationId xmlns:p14="http://schemas.microsoft.com/office/powerpoint/2010/main" val="2001636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try to solve this optimization and since it is a mixed integer non-linear program, it takes a long time to solve. However, one thing to note is that even though it is slow, the optimization gives us the optimal solution given our constraints, which is the best solution possible for that scenario.</a:t>
            </a:r>
          </a:p>
          <a:p>
            <a:endParaRPr lang="en-US" dirty="0"/>
          </a:p>
          <a:p>
            <a:r>
              <a:rPr lang="en-US" dirty="0"/>
              <a:t>However, for a network size of 7 edges, 4 transits, and 3 destinations, it takes over 16 minutes to solve. And for a network size of 19 edges, 11 transits, and 3 destinations, it does not finish even after 12 hours.</a:t>
            </a:r>
          </a:p>
          <a:p>
            <a:endParaRPr lang="en-US" dirty="0"/>
          </a:p>
          <a:p>
            <a:r>
              <a:rPr lang="en-US" dirty="0"/>
              <a:t>Now recall that our queries are delay sensitive and this is too slow for all practical purposes</a:t>
            </a:r>
          </a:p>
          <a:p>
            <a:endParaRPr lang="en-US" dirty="0"/>
          </a:p>
          <a:p>
            <a:r>
              <a:rPr lang="en-US" dirty="0"/>
              <a:t>But it turns out that while the solution from the optimization cannot be directly used, it provides us with very useful insights that we can use to come up with a much faster solution</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20</a:t>
            </a:fld>
            <a:endParaRPr lang="en-US"/>
          </a:p>
        </p:txBody>
      </p:sp>
    </p:spTree>
    <p:extLst>
      <p:ext uri="{BB962C8B-B14F-4D97-AF65-F5344CB8AC3E}">
        <p14:creationId xmlns:p14="http://schemas.microsoft.com/office/powerpoint/2010/main" val="101402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show the insights from our optimization that we use to build our heuristic. While it may seem intuitive to perform as much aggregation as possible closer to the users and at the edge, in order to reduce traffic and traffic cost, it turns out that this is not always optimal.</a:t>
            </a:r>
          </a:p>
          <a:p>
            <a:r>
              <a:rPr lang="en-US" dirty="0"/>
              <a:t>Recall the delay budgeting problem where we have to split the delay budget between the edges and the transit datacenters. Now consider an example where this delay budget is 500milliseconds</a:t>
            </a:r>
          </a:p>
        </p:txBody>
      </p:sp>
      <p:sp>
        <p:nvSpPr>
          <p:cNvPr id="4" name="Slide Number Placeholder 3"/>
          <p:cNvSpPr>
            <a:spLocks noGrp="1"/>
          </p:cNvSpPr>
          <p:nvPr>
            <p:ph type="sldNum" sz="quarter" idx="5"/>
          </p:nvPr>
        </p:nvSpPr>
        <p:spPr/>
        <p:txBody>
          <a:bodyPr/>
          <a:lstStyle/>
          <a:p>
            <a:fld id="{DB3C5B97-7243-6446-B161-B7793DBEAD3C}" type="slidenum">
              <a:rPr lang="en-US" smtClean="0"/>
              <a:t>21</a:t>
            </a:fld>
            <a:endParaRPr lang="en-US"/>
          </a:p>
        </p:txBody>
      </p:sp>
    </p:spTree>
    <p:extLst>
      <p:ext uri="{BB962C8B-B14F-4D97-AF65-F5344CB8AC3E}">
        <p14:creationId xmlns:p14="http://schemas.microsoft.com/office/powerpoint/2010/main" val="86690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problem setting we are trying to solve is in the name of the paper itself</a:t>
            </a:r>
          </a:p>
          <a:p>
            <a:endParaRPr lang="en-US" dirty="0"/>
          </a:p>
          <a:p>
            <a:r>
              <a:rPr lang="en-US" dirty="0"/>
              <a:t>The application we target is streaming analytics, and it is geographically distributed</a:t>
            </a:r>
          </a:p>
          <a:p>
            <a:endParaRPr lang="en-US" dirty="0"/>
          </a:p>
          <a:p>
            <a:r>
              <a:rPr lang="en-US" dirty="0"/>
              <a:t>Within this application setting we consider how to do aggregation over a network</a:t>
            </a:r>
          </a:p>
          <a:p>
            <a:endParaRPr lang="en-US" dirty="0"/>
          </a:p>
          <a:p>
            <a:r>
              <a:rPr lang="en-US" dirty="0"/>
              <a:t>And our goal is to minimize cost, so we present cost-aware aggregation networks for geo-distributed streaming analytics</a:t>
            </a:r>
          </a:p>
          <a:p>
            <a:endParaRPr lang="en-US" dirty="0"/>
          </a:p>
        </p:txBody>
      </p:sp>
      <p:sp>
        <p:nvSpPr>
          <p:cNvPr id="4" name="Slide Number Placeholder 3"/>
          <p:cNvSpPr>
            <a:spLocks noGrp="1"/>
          </p:cNvSpPr>
          <p:nvPr>
            <p:ph type="sldNum" sz="quarter" idx="5"/>
          </p:nvPr>
        </p:nvSpPr>
        <p:spPr/>
        <p:txBody>
          <a:bodyPr/>
          <a:lstStyle/>
          <a:p>
            <a:fld id="{DB3C5B97-7243-6446-B161-B7793DBEAD3C}" type="slidenum">
              <a:rPr lang="en-US" smtClean="0"/>
              <a:t>2</a:t>
            </a:fld>
            <a:endParaRPr lang="en-US"/>
          </a:p>
        </p:txBody>
      </p:sp>
    </p:spTree>
    <p:extLst>
      <p:ext uri="{BB962C8B-B14F-4D97-AF65-F5344CB8AC3E}">
        <p14:creationId xmlns:p14="http://schemas.microsoft.com/office/powerpoint/2010/main" val="3130486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spend the entire delay budget to do aggregation at the edge, we do not have any time left over to do aggregation at the transit datacenter. This means that any record arriving at the transit datacenter needs to be forward immediately to the destination without any aggregation.</a:t>
            </a:r>
          </a:p>
        </p:txBody>
      </p:sp>
      <p:sp>
        <p:nvSpPr>
          <p:cNvPr id="4" name="Slide Number Placeholder 3"/>
          <p:cNvSpPr>
            <a:spLocks noGrp="1"/>
          </p:cNvSpPr>
          <p:nvPr>
            <p:ph type="sldNum" sz="quarter" idx="5"/>
          </p:nvPr>
        </p:nvSpPr>
        <p:spPr/>
        <p:txBody>
          <a:bodyPr/>
          <a:lstStyle/>
          <a:p>
            <a:fld id="{DB3C5B97-7243-6446-B161-B7793DBEAD3C}" type="slidenum">
              <a:rPr lang="en-US" smtClean="0"/>
              <a:t>22</a:t>
            </a:fld>
            <a:endParaRPr lang="en-US"/>
          </a:p>
        </p:txBody>
      </p:sp>
    </p:spTree>
    <p:extLst>
      <p:ext uri="{BB962C8B-B14F-4D97-AF65-F5344CB8AC3E}">
        <p14:creationId xmlns:p14="http://schemas.microsoft.com/office/powerpoint/2010/main" val="753470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consider a case where we actually split the delay budget to do some of the aggregation at the edge and some of the aggregation at the transit datacenter. Since the transit datacenter in this case has records coming over from multiple edges, it can aggregate a larger number of records into a single record, and this can lead to a larger reduction in traffic.</a:t>
            </a:r>
          </a:p>
          <a:p>
            <a:r>
              <a:rPr lang="en-US" dirty="0"/>
              <a:t>So the key takeaway here is that distributing aggregation across edges and transits is beneficial, and it is not always best to do the entire aggregation as close to the users as possible</a:t>
            </a:r>
          </a:p>
        </p:txBody>
      </p:sp>
      <p:sp>
        <p:nvSpPr>
          <p:cNvPr id="4" name="Slide Number Placeholder 3"/>
          <p:cNvSpPr>
            <a:spLocks noGrp="1"/>
          </p:cNvSpPr>
          <p:nvPr>
            <p:ph type="sldNum" sz="quarter" idx="5"/>
          </p:nvPr>
        </p:nvSpPr>
        <p:spPr/>
        <p:txBody>
          <a:bodyPr/>
          <a:lstStyle/>
          <a:p>
            <a:fld id="{DB3C5B97-7243-6446-B161-B7793DBEAD3C}" type="slidenum">
              <a:rPr lang="en-US" smtClean="0"/>
              <a:t>23</a:t>
            </a:fld>
            <a:endParaRPr lang="en-US"/>
          </a:p>
        </p:txBody>
      </p:sp>
    </p:spTree>
    <p:extLst>
      <p:ext uri="{BB962C8B-B14F-4D97-AF65-F5344CB8AC3E}">
        <p14:creationId xmlns:p14="http://schemas.microsoft.com/office/powerpoint/2010/main" val="2600546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insight from our optimization is as following. While it may seem natural to route data from an edge to its closest transit datacenter, this might not always be optimal.</a:t>
            </a:r>
          </a:p>
        </p:txBody>
      </p:sp>
      <p:sp>
        <p:nvSpPr>
          <p:cNvPr id="4" name="Slide Number Placeholder 3"/>
          <p:cNvSpPr>
            <a:spLocks noGrp="1"/>
          </p:cNvSpPr>
          <p:nvPr>
            <p:ph type="sldNum" sz="quarter" idx="5"/>
          </p:nvPr>
        </p:nvSpPr>
        <p:spPr/>
        <p:txBody>
          <a:bodyPr/>
          <a:lstStyle/>
          <a:p>
            <a:fld id="{DB3C5B97-7243-6446-B161-B7793DBEAD3C}" type="slidenum">
              <a:rPr lang="en-US" smtClean="0"/>
              <a:t>24</a:t>
            </a:fld>
            <a:endParaRPr lang="en-US"/>
          </a:p>
        </p:txBody>
      </p:sp>
    </p:spTree>
    <p:extLst>
      <p:ext uri="{BB962C8B-B14F-4D97-AF65-F5344CB8AC3E}">
        <p14:creationId xmlns:p14="http://schemas.microsoft.com/office/powerpoint/2010/main" val="1927136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perform more aggregation and therefore get a larger reduction in traffic, it may make sense to select a common transit for multiple edges to send their data to, even if the common transit is far-away from some of the edges.</a:t>
            </a:r>
          </a:p>
        </p:txBody>
      </p:sp>
      <p:sp>
        <p:nvSpPr>
          <p:cNvPr id="4" name="Slide Number Placeholder 3"/>
          <p:cNvSpPr>
            <a:spLocks noGrp="1"/>
          </p:cNvSpPr>
          <p:nvPr>
            <p:ph type="sldNum" sz="quarter" idx="5"/>
          </p:nvPr>
        </p:nvSpPr>
        <p:spPr/>
        <p:txBody>
          <a:bodyPr/>
          <a:lstStyle/>
          <a:p>
            <a:fld id="{DB3C5B97-7243-6446-B161-B7793DBEAD3C}" type="slidenum">
              <a:rPr lang="en-US" smtClean="0"/>
              <a:t>25</a:t>
            </a:fld>
            <a:endParaRPr lang="en-US"/>
          </a:p>
        </p:txBody>
      </p:sp>
    </p:spTree>
    <p:extLst>
      <p:ext uri="{BB962C8B-B14F-4D97-AF65-F5344CB8AC3E}">
        <p14:creationId xmlns:p14="http://schemas.microsoft.com/office/powerpoint/2010/main" val="2473374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the optimization confirms our hypothesis that minimizing traffic does not necessarily equate to minimizing traffic cost. To minimize traffic cost, it might make sense to choose a cheaper link even if that results in sending a slightly larger amount of traffic on the network.</a:t>
            </a:r>
          </a:p>
        </p:txBody>
      </p:sp>
      <p:sp>
        <p:nvSpPr>
          <p:cNvPr id="4" name="Slide Number Placeholder 3"/>
          <p:cNvSpPr>
            <a:spLocks noGrp="1"/>
          </p:cNvSpPr>
          <p:nvPr>
            <p:ph type="sldNum" sz="quarter" idx="5"/>
          </p:nvPr>
        </p:nvSpPr>
        <p:spPr/>
        <p:txBody>
          <a:bodyPr/>
          <a:lstStyle/>
          <a:p>
            <a:fld id="{DB3C5B97-7243-6446-B161-B7793DBEAD3C}" type="slidenum">
              <a:rPr lang="en-US" smtClean="0"/>
              <a:t>26</a:t>
            </a:fld>
            <a:endParaRPr lang="en-US"/>
          </a:p>
        </p:txBody>
      </p:sp>
    </p:spTree>
    <p:extLst>
      <p:ext uri="{BB962C8B-B14F-4D97-AF65-F5344CB8AC3E}">
        <p14:creationId xmlns:p14="http://schemas.microsoft.com/office/powerpoint/2010/main" val="1955099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key takeaway here is that selecting cheaper links is preferred over minimizing the amount of overall traffic</a:t>
            </a:r>
          </a:p>
        </p:txBody>
      </p:sp>
      <p:sp>
        <p:nvSpPr>
          <p:cNvPr id="4" name="Slide Number Placeholder 3"/>
          <p:cNvSpPr>
            <a:spLocks noGrp="1"/>
          </p:cNvSpPr>
          <p:nvPr>
            <p:ph type="sldNum" sz="quarter" idx="5"/>
          </p:nvPr>
        </p:nvSpPr>
        <p:spPr/>
        <p:txBody>
          <a:bodyPr/>
          <a:lstStyle/>
          <a:p>
            <a:fld id="{DB3C5B97-7243-6446-B161-B7793DBEAD3C}" type="slidenum">
              <a:rPr lang="en-US" smtClean="0"/>
              <a:t>27</a:t>
            </a:fld>
            <a:endParaRPr lang="en-US"/>
          </a:p>
        </p:txBody>
      </p:sp>
    </p:spTree>
    <p:extLst>
      <p:ext uri="{BB962C8B-B14F-4D97-AF65-F5344CB8AC3E}">
        <p14:creationId xmlns:p14="http://schemas.microsoft.com/office/powerpoint/2010/main" val="431291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28</a:t>
            </a:fld>
            <a:endParaRPr lang="en-US"/>
          </a:p>
        </p:txBody>
      </p:sp>
    </p:spTree>
    <p:extLst>
      <p:ext uri="{BB962C8B-B14F-4D97-AF65-F5344CB8AC3E}">
        <p14:creationId xmlns:p14="http://schemas.microsoft.com/office/powerpoint/2010/main" val="2563179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show our evaluation results</a:t>
            </a:r>
          </a:p>
          <a:p>
            <a:endParaRPr lang="en-US" dirty="0"/>
          </a:p>
          <a:p>
            <a:r>
              <a:rPr lang="en-US" dirty="0"/>
              <a:t>We implemented our approach on top of Apache </a:t>
            </a:r>
            <a:r>
              <a:rPr lang="en-US" dirty="0" err="1"/>
              <a:t>Flink</a:t>
            </a:r>
            <a:r>
              <a:rPr lang="en-US" dirty="0"/>
              <a:t> which is a popular framework for streaming applications. At each site we record the arrival rate of the requests coming in and also the bandwidth, which is then fed to a global optimizer which computes the path provisioning matrix and delay budgets, and propagates these to each of the sites where these changes are then made.</a:t>
            </a:r>
          </a:p>
          <a:p>
            <a:endParaRPr lang="en-US" dirty="0"/>
          </a:p>
          <a:p>
            <a:r>
              <a:rPr lang="en-US" dirty="0"/>
              <a:t>We evaluate our approach on AWS with 8 edges, 5 transits, and 3 destination locations</a:t>
            </a:r>
          </a:p>
          <a:p>
            <a:endParaRPr lang="en-US" dirty="0"/>
          </a:p>
          <a:p>
            <a:r>
              <a:rPr lang="en-US" dirty="0"/>
              <a:t>The rationale for choosing these locations are as follows:</a:t>
            </a:r>
          </a:p>
          <a:p>
            <a:r>
              <a:rPr lang="en-US" dirty="0"/>
              <a:t>Edges spread out across the globe</a:t>
            </a:r>
          </a:p>
          <a:p>
            <a:r>
              <a:rPr lang="en-US" dirty="0"/>
              <a:t>Destinations one per major continent, which are North America, Europe, Asia</a:t>
            </a:r>
          </a:p>
          <a:p>
            <a:r>
              <a:rPr lang="en-US" dirty="0"/>
              <a:t>Transits one per continent, which are NA, SA, Europe, Asia, Australia</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29</a:t>
            </a:fld>
            <a:endParaRPr lang="en-US"/>
          </a:p>
        </p:txBody>
      </p:sp>
    </p:spTree>
    <p:extLst>
      <p:ext uri="{BB962C8B-B14F-4D97-AF65-F5344CB8AC3E}">
        <p14:creationId xmlns:p14="http://schemas.microsoft.com/office/powerpoint/2010/main" val="3553089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evaluate our implementation on two datasets. One of them is a month-long trace from Akamai describing an analytics service, and the other one is from Twitter having real tweet streams collected over a three day period</a:t>
            </a:r>
          </a:p>
          <a:p>
            <a:endParaRPr lang="en-US" b="0" dirty="0"/>
          </a:p>
          <a:p>
            <a:r>
              <a:rPr lang="en-US" b="0" dirty="0"/>
              <a:t>And we consider queries such as trending topics across tweets for a given time, word count, and for Akamai we consider traffic metrics</a:t>
            </a:r>
          </a:p>
          <a:p>
            <a:endParaRPr lang="en-US"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4CC7A8-EAC2-1A4C-A874-6406A9D57A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0"/>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Tree>
    <p:extLst>
      <p:ext uri="{BB962C8B-B14F-4D97-AF65-F5344CB8AC3E}">
        <p14:creationId xmlns:p14="http://schemas.microsoft.com/office/powerpoint/2010/main" val="3785046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Baselines chosen represent and generalize commonly used heuristics as well as state-of-the-art works on geo-distributed streaming analytics such as </a:t>
            </a:r>
            <a:r>
              <a:rPr lang="en-US" dirty="0" err="1"/>
              <a:t>JetStream</a:t>
            </a:r>
            <a:r>
              <a:rPr lang="en-US" dirty="0"/>
              <a:t>, </a:t>
            </a:r>
            <a:r>
              <a:rPr lang="en-US" dirty="0" err="1"/>
              <a:t>AWStream</a:t>
            </a:r>
            <a:r>
              <a:rPr lang="en-US" dirty="0"/>
              <a:t>, and </a:t>
            </a:r>
            <a:r>
              <a:rPr lang="en-US" dirty="0" err="1"/>
              <a:t>ApproxIoT</a:t>
            </a:r>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31</a:t>
            </a:fld>
            <a:endParaRPr lang="en-US"/>
          </a:p>
        </p:txBody>
      </p:sp>
    </p:spTree>
    <p:extLst>
      <p:ext uri="{BB962C8B-B14F-4D97-AF65-F5344CB8AC3E}">
        <p14:creationId xmlns:p14="http://schemas.microsoft.com/office/powerpoint/2010/main" val="405251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problem setting we are trying to solve is in the name of the paper itself</a:t>
            </a:r>
          </a:p>
          <a:p>
            <a:endParaRPr lang="en-US" dirty="0"/>
          </a:p>
          <a:p>
            <a:r>
              <a:rPr lang="en-US" dirty="0"/>
              <a:t>The application we target is streaming analytics, and it is geographically distributed</a:t>
            </a:r>
          </a:p>
          <a:p>
            <a:endParaRPr lang="en-US" dirty="0"/>
          </a:p>
          <a:p>
            <a:r>
              <a:rPr lang="en-US" dirty="0"/>
              <a:t>Within this application setting we consider how to do aggregation over a network</a:t>
            </a:r>
          </a:p>
          <a:p>
            <a:endParaRPr lang="en-US" dirty="0"/>
          </a:p>
          <a:p>
            <a:r>
              <a:rPr lang="en-US" dirty="0"/>
              <a:t>And our goal is to minimize cost, so we present cost-aware aggregation networks for geo-distributed streaming analytics</a:t>
            </a:r>
          </a:p>
          <a:p>
            <a:endParaRPr lang="en-US" dirty="0"/>
          </a:p>
        </p:txBody>
      </p:sp>
      <p:sp>
        <p:nvSpPr>
          <p:cNvPr id="4" name="Slide Number Placeholder 3"/>
          <p:cNvSpPr>
            <a:spLocks noGrp="1"/>
          </p:cNvSpPr>
          <p:nvPr>
            <p:ph type="sldNum" sz="quarter" idx="5"/>
          </p:nvPr>
        </p:nvSpPr>
        <p:spPr/>
        <p:txBody>
          <a:bodyPr/>
          <a:lstStyle/>
          <a:p>
            <a:fld id="{DB3C5B97-7243-6446-B161-B7793DBEAD3C}" type="slidenum">
              <a:rPr lang="en-US" smtClean="0"/>
              <a:t>3</a:t>
            </a:fld>
            <a:endParaRPr lang="en-US"/>
          </a:p>
        </p:txBody>
      </p:sp>
    </p:spTree>
    <p:extLst>
      <p:ext uri="{BB962C8B-B14F-4D97-AF65-F5344CB8AC3E}">
        <p14:creationId xmlns:p14="http://schemas.microsoft.com/office/powerpoint/2010/main" val="13070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iCAPP</a:t>
            </a:r>
            <a:r>
              <a:rPr lang="en-US" dirty="0"/>
              <a:t> not only beats out other baselines in terms of traffic cost, but is also able to get it without increasing the amount of traffic on the network</a:t>
            </a:r>
          </a:p>
          <a:p>
            <a:endParaRPr lang="en-US" dirty="0"/>
          </a:p>
          <a:p>
            <a:r>
              <a:rPr lang="en-US" dirty="0"/>
              <a:t>(Transition)</a:t>
            </a:r>
          </a:p>
        </p:txBody>
      </p:sp>
      <p:sp>
        <p:nvSpPr>
          <p:cNvPr id="4" name="Slide Number Placeholder 3"/>
          <p:cNvSpPr>
            <a:spLocks noGrp="1"/>
          </p:cNvSpPr>
          <p:nvPr>
            <p:ph type="sldNum" sz="quarter" idx="5"/>
          </p:nvPr>
        </p:nvSpPr>
        <p:spPr/>
        <p:txBody>
          <a:bodyPr/>
          <a:lstStyle/>
          <a:p>
            <a:fld id="{DB3C5B97-7243-6446-B161-B7793DBEAD3C}" type="slidenum">
              <a:rPr lang="en-US" smtClean="0"/>
              <a:t>33</a:t>
            </a:fld>
            <a:endParaRPr lang="en-US"/>
          </a:p>
        </p:txBody>
      </p:sp>
    </p:spTree>
    <p:extLst>
      <p:ext uri="{BB962C8B-B14F-4D97-AF65-F5344CB8AC3E}">
        <p14:creationId xmlns:p14="http://schemas.microsoft.com/office/powerpoint/2010/main" val="3612096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factor faster than optimal/optimization?</a:t>
            </a:r>
          </a:p>
          <a:p>
            <a:endParaRPr lang="en-US" dirty="0"/>
          </a:p>
          <a:p>
            <a:r>
              <a:rPr lang="en-US" dirty="0"/>
              <a:t>Don't need internal comparison, we want direct comparison to optimal</a:t>
            </a:r>
          </a:p>
          <a:p>
            <a:endParaRPr lang="en-US" dirty="0"/>
          </a:p>
          <a:p>
            <a:r>
              <a:rPr lang="en-US" dirty="0"/>
              <a:t>Bar graph, two network sizes (optimal vs </a:t>
            </a:r>
            <a:r>
              <a:rPr lang="en-US" dirty="0" err="1"/>
              <a:t>iCAPP</a:t>
            </a:r>
            <a:r>
              <a:rPr lang="en-US" dirty="0"/>
              <a:t>)</a:t>
            </a:r>
          </a:p>
          <a:p>
            <a:r>
              <a:rPr lang="en-US" dirty="0"/>
              <a:t>x times faster</a:t>
            </a:r>
          </a:p>
        </p:txBody>
      </p:sp>
      <p:sp>
        <p:nvSpPr>
          <p:cNvPr id="4" name="Slide Number Placeholder 3"/>
          <p:cNvSpPr>
            <a:spLocks noGrp="1"/>
          </p:cNvSpPr>
          <p:nvPr>
            <p:ph type="sldNum" sz="quarter" idx="5"/>
          </p:nvPr>
        </p:nvSpPr>
        <p:spPr/>
        <p:txBody>
          <a:bodyPr/>
          <a:lstStyle/>
          <a:p>
            <a:fld id="{DB3C5B97-7243-6446-B161-B7793DBEAD3C}" type="slidenum">
              <a:rPr lang="en-US" smtClean="0"/>
              <a:t>37</a:t>
            </a:fld>
            <a:endParaRPr lang="en-US"/>
          </a:p>
        </p:txBody>
      </p:sp>
    </p:spTree>
    <p:extLst>
      <p:ext uri="{BB962C8B-B14F-4D97-AF65-F5344CB8AC3E}">
        <p14:creationId xmlns:p14="http://schemas.microsoft.com/office/powerpoint/2010/main" val="3078781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construct a synthetic workload to show how </a:t>
            </a:r>
            <a:r>
              <a:rPr lang="en-US" dirty="0" err="1"/>
              <a:t>iCAPP</a:t>
            </a:r>
            <a:r>
              <a:rPr lang="en-US" dirty="0"/>
              <a:t> responds to dynamism in the workload, such as changing arrival rates and link failures. So the graph on the top shows the input arrival rates and the region R1 here shows variation in the arrival rates over a small period of time. In the region marked as R2 here, we introduce a link failure and see how </a:t>
            </a:r>
            <a:r>
              <a:rPr lang="en-US" dirty="0" err="1"/>
              <a:t>iCAPP</a:t>
            </a:r>
            <a:r>
              <a:rPr lang="en-US" dirty="0"/>
              <a:t> responds to it. We show two approaches, one which is static and the other is our adaptive </a:t>
            </a:r>
            <a:r>
              <a:rPr lang="en-US" dirty="0" err="1"/>
              <a:t>iCAPP</a:t>
            </a:r>
            <a:r>
              <a:rPr lang="en-US" dirty="0"/>
              <a:t> approach.</a:t>
            </a:r>
          </a:p>
          <a:p>
            <a:r>
              <a:rPr lang="en-US" dirty="0"/>
              <a:t>The second graph shows how </a:t>
            </a:r>
            <a:r>
              <a:rPr lang="en-US" dirty="0" err="1"/>
              <a:t>iCAPP</a:t>
            </a:r>
            <a:r>
              <a:rPr lang="en-US" dirty="0"/>
              <a:t> changes the value of the Beta parameter according to changes in workload.</a:t>
            </a:r>
          </a:p>
          <a:p>
            <a:r>
              <a:rPr lang="en-US" dirty="0"/>
              <a:t>The third graph shows the cost achieved by both the approaches, and the fourth graph shows the percentage of records that are aggregated.</a:t>
            </a:r>
          </a:p>
          <a:p>
            <a:r>
              <a:rPr lang="en-US" dirty="0"/>
              <a:t>So in the third graph we can see that during R1 when arrival rates change over time, </a:t>
            </a:r>
            <a:r>
              <a:rPr lang="en-US" dirty="0" err="1"/>
              <a:t>iCAPP</a:t>
            </a:r>
            <a:r>
              <a:rPr lang="en-US" dirty="0"/>
              <a:t> is able to adaptively change the value of Beta to get a much better reduction is cost as compared to the static approach.</a:t>
            </a:r>
          </a:p>
          <a:p>
            <a:r>
              <a:rPr lang="en-US" dirty="0"/>
              <a:t>For the region R2, while the static approach achieves a smaller cost as compared to our adaptive approach, this is at the cost of lost records. So we can see from the fourth graph that the static approach ends up losing up to 10-20% of the records, whereas </a:t>
            </a:r>
            <a:r>
              <a:rPr lang="en-US" dirty="0" err="1"/>
              <a:t>iCAPP</a:t>
            </a:r>
            <a:r>
              <a:rPr lang="en-US" dirty="0"/>
              <a:t> is able to quickly adjust after a short time and goes back to 100% quickly.</a:t>
            </a:r>
          </a:p>
          <a:p>
            <a:r>
              <a:rPr lang="en-US" dirty="0"/>
              <a:t>So </a:t>
            </a:r>
            <a:r>
              <a:rPr lang="en-US" dirty="0" err="1"/>
              <a:t>iCAPP</a:t>
            </a:r>
            <a:r>
              <a:rPr lang="en-US" dirty="0"/>
              <a:t> is response to not only changes in the arrival rates of the workload, it can also quickly adapt to link failures.</a:t>
            </a:r>
          </a:p>
        </p:txBody>
      </p:sp>
      <p:sp>
        <p:nvSpPr>
          <p:cNvPr id="4" name="Slide Number Placeholder 3"/>
          <p:cNvSpPr>
            <a:spLocks noGrp="1"/>
          </p:cNvSpPr>
          <p:nvPr>
            <p:ph type="sldNum" sz="quarter" idx="5"/>
          </p:nvPr>
        </p:nvSpPr>
        <p:spPr/>
        <p:txBody>
          <a:bodyPr/>
          <a:lstStyle/>
          <a:p>
            <a:fld id="{DB3C5B97-7243-6446-B161-B7793DBEAD3C}" type="slidenum">
              <a:rPr lang="en-US" smtClean="0"/>
              <a:t>38</a:t>
            </a:fld>
            <a:endParaRPr lang="en-US"/>
          </a:p>
        </p:txBody>
      </p:sp>
    </p:spTree>
    <p:extLst>
      <p:ext uri="{BB962C8B-B14F-4D97-AF65-F5344CB8AC3E}">
        <p14:creationId xmlns:p14="http://schemas.microsoft.com/office/powerpoint/2010/main" val="6469719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C5B97-7243-6446-B161-B7793DBEAD3C}" type="slidenum">
              <a:rPr lang="en-US" smtClean="0"/>
              <a:t>40</a:t>
            </a:fld>
            <a:endParaRPr lang="en-US"/>
          </a:p>
        </p:txBody>
      </p:sp>
    </p:spTree>
    <p:extLst>
      <p:ext uri="{BB962C8B-B14F-4D97-AF65-F5344CB8AC3E}">
        <p14:creationId xmlns:p14="http://schemas.microsoft.com/office/powerpoint/2010/main" val="2655237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 would like to thank you all for listening. For more details on our solution and experimental results, I encourage you to go through our full paper. And I can now take questions if there are any.</a:t>
            </a:r>
          </a:p>
        </p:txBody>
      </p:sp>
      <p:sp>
        <p:nvSpPr>
          <p:cNvPr id="4" name="Slide Number Placeholder 3"/>
          <p:cNvSpPr>
            <a:spLocks noGrp="1"/>
          </p:cNvSpPr>
          <p:nvPr>
            <p:ph type="sldNum" sz="quarter" idx="5"/>
          </p:nvPr>
        </p:nvSpPr>
        <p:spPr/>
        <p:txBody>
          <a:bodyPr/>
          <a:lstStyle/>
          <a:p>
            <a:fld id="{DB3C5B97-7243-6446-B161-B7793DBEAD3C}" type="slidenum">
              <a:rPr lang="en-US" smtClean="0"/>
              <a:t>41</a:t>
            </a:fld>
            <a:endParaRPr lang="en-US"/>
          </a:p>
        </p:txBody>
      </p:sp>
    </p:spTree>
    <p:extLst>
      <p:ext uri="{BB962C8B-B14F-4D97-AF65-F5344CB8AC3E}">
        <p14:creationId xmlns:p14="http://schemas.microsoft.com/office/powerpoint/2010/main" val="4114838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43</a:t>
            </a:fld>
            <a:endParaRPr lang="en-US"/>
          </a:p>
        </p:txBody>
      </p:sp>
    </p:spTree>
    <p:extLst>
      <p:ext uri="{BB962C8B-B14F-4D97-AF65-F5344CB8AC3E}">
        <p14:creationId xmlns:p14="http://schemas.microsoft.com/office/powerpoint/2010/main" val="175242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problem setting we are trying to solve is in the name of the paper itself</a:t>
            </a:r>
          </a:p>
          <a:p>
            <a:endParaRPr lang="en-US" dirty="0"/>
          </a:p>
          <a:p>
            <a:r>
              <a:rPr lang="en-US" dirty="0"/>
              <a:t>The application we target is streaming analytics, and it is geographically distributed</a:t>
            </a:r>
          </a:p>
          <a:p>
            <a:endParaRPr lang="en-US" dirty="0"/>
          </a:p>
          <a:p>
            <a:r>
              <a:rPr lang="en-US" dirty="0"/>
              <a:t>Within this application setting we consider how to do aggregation over a network</a:t>
            </a:r>
          </a:p>
          <a:p>
            <a:endParaRPr lang="en-US" dirty="0"/>
          </a:p>
          <a:p>
            <a:r>
              <a:rPr lang="en-US" dirty="0"/>
              <a:t>And our goal is to minimize cost, so we present cost-aware aggregation networks for geo-distributed streaming analytics</a:t>
            </a:r>
          </a:p>
          <a:p>
            <a:endParaRPr lang="en-US" dirty="0"/>
          </a:p>
        </p:txBody>
      </p:sp>
      <p:sp>
        <p:nvSpPr>
          <p:cNvPr id="4" name="Slide Number Placeholder 3"/>
          <p:cNvSpPr>
            <a:spLocks noGrp="1"/>
          </p:cNvSpPr>
          <p:nvPr>
            <p:ph type="sldNum" sz="quarter" idx="5"/>
          </p:nvPr>
        </p:nvSpPr>
        <p:spPr/>
        <p:txBody>
          <a:bodyPr/>
          <a:lstStyle/>
          <a:p>
            <a:fld id="{DB3C5B97-7243-6446-B161-B7793DBEAD3C}" type="slidenum">
              <a:rPr lang="en-US" smtClean="0"/>
              <a:t>4</a:t>
            </a:fld>
            <a:endParaRPr lang="en-US"/>
          </a:p>
        </p:txBody>
      </p:sp>
    </p:spTree>
    <p:extLst>
      <p:ext uri="{BB962C8B-B14F-4D97-AF65-F5344CB8AC3E}">
        <p14:creationId xmlns:p14="http://schemas.microsoft.com/office/powerpoint/2010/main" val="3010106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problem setting we are trying to solve is in the name of the paper itself</a:t>
            </a:r>
          </a:p>
          <a:p>
            <a:endParaRPr lang="en-US" dirty="0"/>
          </a:p>
          <a:p>
            <a:r>
              <a:rPr lang="en-US" dirty="0"/>
              <a:t>The application we target is streaming analytics, and it is geographically distributed</a:t>
            </a:r>
          </a:p>
          <a:p>
            <a:endParaRPr lang="en-US" dirty="0"/>
          </a:p>
          <a:p>
            <a:r>
              <a:rPr lang="en-US" dirty="0"/>
              <a:t>Within this application setting we consider how to do aggregation over a network</a:t>
            </a:r>
          </a:p>
          <a:p>
            <a:endParaRPr lang="en-US" dirty="0"/>
          </a:p>
          <a:p>
            <a:r>
              <a:rPr lang="en-US" dirty="0"/>
              <a:t>And our goal is to minimize cost, so we present cost-aware aggregation networks for geo-distributed streaming analytics</a:t>
            </a:r>
          </a:p>
          <a:p>
            <a:endParaRPr lang="en-US" dirty="0"/>
          </a:p>
        </p:txBody>
      </p:sp>
      <p:sp>
        <p:nvSpPr>
          <p:cNvPr id="4" name="Slide Number Placeholder 3"/>
          <p:cNvSpPr>
            <a:spLocks noGrp="1"/>
          </p:cNvSpPr>
          <p:nvPr>
            <p:ph type="sldNum" sz="quarter" idx="5"/>
          </p:nvPr>
        </p:nvSpPr>
        <p:spPr/>
        <p:txBody>
          <a:bodyPr/>
          <a:lstStyle/>
          <a:p>
            <a:fld id="{DB3C5B97-7243-6446-B161-B7793DBEAD3C}" type="slidenum">
              <a:rPr lang="en-US" smtClean="0"/>
              <a:t>5</a:t>
            </a:fld>
            <a:endParaRPr lang="en-US"/>
          </a:p>
        </p:txBody>
      </p:sp>
    </p:spTree>
    <p:extLst>
      <p:ext uri="{BB962C8B-B14F-4D97-AF65-F5344CB8AC3E}">
        <p14:creationId xmlns:p14="http://schemas.microsoft.com/office/powerpoint/2010/main" val="312096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So just to show you an example of why this is needed, consider a large live streaming event such as the FIFA world cup or the cricket world cup which is being delivered by a content delivery network such as Akamai.</a:t>
            </a:r>
          </a:p>
          <a:p>
            <a:pPr marL="171450" indent="-171450">
              <a:buFontTx/>
              <a:buChar char="-"/>
            </a:pPr>
            <a:r>
              <a:rPr lang="en-US" sz="1200" kern="1200" dirty="0">
                <a:solidFill>
                  <a:schemeClr val="tx1"/>
                </a:solidFill>
                <a:effectLst/>
                <a:latin typeface="+mn-lt"/>
                <a:ea typeface="+mn-ea"/>
                <a:cs typeface="+mn-cs"/>
              </a:rPr>
              <a:t>Typically this streaming would be done at end-user devices such as laptops or phones, and the content delivery network would want to monitor the quality of service in order to analyze the quality of the video stream being delivered to the end users.</a:t>
            </a:r>
          </a:p>
          <a:p>
            <a:pPr marL="171450" indent="-171450">
              <a:buFontTx/>
              <a:buChar char="-"/>
            </a:pPr>
            <a:r>
              <a:rPr lang="en-US" sz="1200" kern="1200" dirty="0">
                <a:solidFill>
                  <a:schemeClr val="tx1"/>
                </a:solidFill>
                <a:effectLst/>
                <a:latin typeface="+mn-lt"/>
                <a:ea typeface="+mn-ea"/>
                <a:cs typeface="+mn-cs"/>
              </a:rPr>
              <a:t>Information such as the </a:t>
            </a:r>
            <a:r>
              <a:rPr lang="en-US" sz="1200" b="1" kern="1200" dirty="0">
                <a:solidFill>
                  <a:schemeClr val="tx1"/>
                </a:solidFill>
                <a:effectLst/>
                <a:latin typeface="+mn-lt"/>
                <a:ea typeface="+mn-ea"/>
                <a:cs typeface="+mn-cs"/>
              </a:rPr>
              <a:t>rebuffering rates </a:t>
            </a:r>
            <a:r>
              <a:rPr lang="en-US" sz="1200" b="0" kern="1200" dirty="0">
                <a:solidFill>
                  <a:schemeClr val="tx1"/>
                </a:solidFill>
                <a:effectLst/>
                <a:latin typeface="+mn-lt"/>
                <a:ea typeface="+mn-ea"/>
                <a:cs typeface="+mn-cs"/>
              </a:rPr>
              <a:t>and</a:t>
            </a:r>
            <a:r>
              <a:rPr lang="en-US" sz="1200" b="1" kern="1200" dirty="0">
                <a:solidFill>
                  <a:schemeClr val="tx1"/>
                </a:solidFill>
                <a:effectLst/>
                <a:latin typeface="+mn-lt"/>
                <a:ea typeface="+mn-ea"/>
                <a:cs typeface="+mn-cs"/>
              </a:rPr>
              <a:t> video quality </a:t>
            </a:r>
            <a:r>
              <a:rPr lang="en-US" sz="1200" kern="1200" dirty="0">
                <a:solidFill>
                  <a:schemeClr val="tx1"/>
                </a:solidFill>
                <a:effectLst/>
                <a:latin typeface="+mn-lt"/>
                <a:ea typeface="+mn-ea"/>
                <a:cs typeface="+mn-cs"/>
              </a:rPr>
              <a:t>is sent by the user devices to their nearest edge servers which then send this information to the central hub or a </a:t>
            </a:r>
            <a:r>
              <a:rPr lang="en-US" sz="1200" i="1" kern="1200" dirty="0">
                <a:solidFill>
                  <a:schemeClr val="tx1"/>
                </a:solidFill>
                <a:effectLst/>
                <a:latin typeface="+mn-lt"/>
                <a:ea typeface="+mn-ea"/>
                <a:cs typeface="+mn-cs"/>
              </a:rPr>
              <a:t>destination</a:t>
            </a:r>
            <a:r>
              <a:rPr lang="en-US" sz="1200" kern="1200" dirty="0">
                <a:solidFill>
                  <a:schemeClr val="tx1"/>
                </a:solidFill>
                <a:effectLst/>
                <a:latin typeface="+mn-lt"/>
                <a:ea typeface="+mn-ea"/>
                <a:cs typeface="+mn-cs"/>
              </a:rPr>
              <a:t> for analysis.</a:t>
            </a:r>
          </a:p>
          <a:p>
            <a:pPr marL="171450" indent="-171450">
              <a:buFontTx/>
              <a:buChar char="-"/>
            </a:pPr>
            <a:r>
              <a:rPr lang="en-US" sz="1200" kern="1200" dirty="0">
                <a:solidFill>
                  <a:schemeClr val="tx1"/>
                </a:solidFill>
                <a:effectLst/>
                <a:latin typeface="+mn-lt"/>
                <a:ea typeface="+mn-ea"/>
                <a:cs typeface="+mn-cs"/>
              </a:rPr>
              <a:t>- The goal here is for the video providers to get a real-time view of how their end-users are experiencing their video streams and if there is a noticeable quality degradation, take immediate corrective action.</a:t>
            </a:r>
          </a:p>
          <a:p>
            <a:pPr marL="171450" indent="-171450">
              <a:buFontTx/>
              <a:buChar char="-"/>
            </a:pPr>
            <a:r>
              <a:rPr lang="en-US" sz="1200" kern="1200" dirty="0">
                <a:solidFill>
                  <a:schemeClr val="tx1"/>
                </a:solidFill>
                <a:effectLst/>
                <a:latin typeface="+mn-lt"/>
                <a:ea typeface="+mn-ea"/>
                <a:cs typeface="+mn-cs"/>
              </a:rPr>
              <a:t>Given the performance diagnostic goals of the service, it is important to follow strict latency bounds to ensure the application meets its requirements. Hence, we call this application a delay sensitive application.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4CC7A8-EAC2-1A4C-A874-6406A9D57A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33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C5B97-7243-6446-B161-B7793DBEAD3C}" type="slidenum">
              <a:rPr lang="en-US" smtClean="0"/>
              <a:t>8</a:t>
            </a:fld>
            <a:endParaRPr lang="en-US"/>
          </a:p>
        </p:txBody>
      </p:sp>
    </p:spTree>
    <p:extLst>
      <p:ext uri="{BB962C8B-B14F-4D97-AF65-F5344CB8AC3E}">
        <p14:creationId xmlns:p14="http://schemas.microsoft.com/office/powerpoint/2010/main" val="222591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So we consider a 3-level topology with edge servers close to the users, followed by some transit datacenters that can carry the traffic to destination datacenters at which some analysis is done.</a:t>
            </a:r>
          </a:p>
          <a:p>
            <a:r>
              <a:rPr lang="en-US" dirty="0"/>
              <a:t>-&gt; Since the WAN bandwidth is expensive and scarce, it makes sense to aggregate the data as close as possible to the end-users. This can minimize the amount of traffic on the network (for the users and providers both?)</a:t>
            </a:r>
          </a:p>
          <a:p>
            <a:r>
              <a:rPr lang="en-US" dirty="0"/>
              <a:t>-&gt; Moreover, not only are the WAN links expensive, but they are also often heterogeneous in terms of cost, so some links might be more expensive than others. This means that minimizing the amount of traffic does not always equate to minimizing traffic cost, which is why we look at explicitly minimizing cost instead of the amount of traffic on the network</a:t>
            </a:r>
          </a:p>
        </p:txBody>
      </p:sp>
      <p:sp>
        <p:nvSpPr>
          <p:cNvPr id="4" name="Slide Number Placeholder 3"/>
          <p:cNvSpPr>
            <a:spLocks noGrp="1"/>
          </p:cNvSpPr>
          <p:nvPr>
            <p:ph type="sldNum" sz="quarter" idx="5"/>
          </p:nvPr>
        </p:nvSpPr>
        <p:spPr/>
        <p:txBody>
          <a:bodyPr/>
          <a:lstStyle/>
          <a:p>
            <a:fld id="{DB3C5B97-7243-6446-B161-B7793DBEAD3C}" type="slidenum">
              <a:rPr lang="en-US" smtClean="0"/>
              <a:t>9</a:t>
            </a:fld>
            <a:endParaRPr lang="en-US"/>
          </a:p>
        </p:txBody>
      </p:sp>
    </p:spTree>
    <p:extLst>
      <p:ext uri="{BB962C8B-B14F-4D97-AF65-F5344CB8AC3E}">
        <p14:creationId xmlns:p14="http://schemas.microsoft.com/office/powerpoint/2010/main" val="120248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here is to..</a:t>
            </a:r>
          </a:p>
        </p:txBody>
      </p:sp>
      <p:sp>
        <p:nvSpPr>
          <p:cNvPr id="4" name="Slide Number Placeholder 3"/>
          <p:cNvSpPr>
            <a:spLocks noGrp="1"/>
          </p:cNvSpPr>
          <p:nvPr>
            <p:ph type="sldNum" sz="quarter" idx="5"/>
          </p:nvPr>
        </p:nvSpPr>
        <p:spPr/>
        <p:txBody>
          <a:bodyPr/>
          <a:lstStyle/>
          <a:p>
            <a:fld id="{DB3C5B97-7243-6446-B161-B7793DBEAD3C}" type="slidenum">
              <a:rPr lang="en-US" smtClean="0"/>
              <a:t>10</a:t>
            </a:fld>
            <a:endParaRPr lang="en-US"/>
          </a:p>
        </p:txBody>
      </p:sp>
    </p:spTree>
    <p:extLst>
      <p:ext uri="{BB962C8B-B14F-4D97-AF65-F5344CB8AC3E}">
        <p14:creationId xmlns:p14="http://schemas.microsoft.com/office/powerpoint/2010/main" val="70865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7CA3-A645-DB44-B117-C6FAF851E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9395B2-808A-6247-9FD2-CBA62AAF0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3E3081-211F-B942-B8B9-EBC5FAFD0209}"/>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5" name="Footer Placeholder 4">
            <a:extLst>
              <a:ext uri="{FF2B5EF4-FFF2-40B4-BE49-F238E27FC236}">
                <a16:creationId xmlns:a16="http://schemas.microsoft.com/office/drawing/2014/main" id="{26249E3C-BBD2-754F-B208-95E78FBD3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BDBD3-0EC8-A343-9ABB-6C7816ED76C0}"/>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117222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5F4C-4363-1E46-A182-70E74A4BF2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9E7790-7FA1-C340-8F5A-BBA53DA3F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50AD6-A003-A240-8D52-4CA59BD2AF68}"/>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5" name="Footer Placeholder 4">
            <a:extLst>
              <a:ext uri="{FF2B5EF4-FFF2-40B4-BE49-F238E27FC236}">
                <a16:creationId xmlns:a16="http://schemas.microsoft.com/office/drawing/2014/main" id="{B1056B7C-33B4-E44F-BA62-E9570F21F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A6DA8-8E7D-7045-B46A-1A47322A25F4}"/>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227639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B20C9E-64EB-6C4A-9FD6-ED5FAF6ABD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12299D-590E-EF4F-B074-738062252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98F55-0CA7-874B-9806-8751148ABA70}"/>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5" name="Footer Placeholder 4">
            <a:extLst>
              <a:ext uri="{FF2B5EF4-FFF2-40B4-BE49-F238E27FC236}">
                <a16:creationId xmlns:a16="http://schemas.microsoft.com/office/drawing/2014/main" id="{AF6AD5CF-94AF-384B-B350-5055F5038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BE7B2-A653-DA43-9B92-BCB22B18F75A}"/>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235160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2108-4012-4848-A672-5948645EA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6468A-9EA4-E64E-934D-703BCE88CB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A7E10-00D9-8347-8080-E37DE9F598FC}"/>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5" name="Footer Placeholder 4">
            <a:extLst>
              <a:ext uri="{FF2B5EF4-FFF2-40B4-BE49-F238E27FC236}">
                <a16:creationId xmlns:a16="http://schemas.microsoft.com/office/drawing/2014/main" id="{ACB6F096-D9B7-DF4A-AA20-4E812DF40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ADFD2-F444-924D-B9E7-9AA20D7FF69B}"/>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332348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60F3-53C8-834D-A973-BCFED2210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12B2A-CF7B-9B4B-B325-FE4A2B5D0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911B8-69B0-AB4A-A7BA-C06F5C89384E}"/>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5" name="Footer Placeholder 4">
            <a:extLst>
              <a:ext uri="{FF2B5EF4-FFF2-40B4-BE49-F238E27FC236}">
                <a16:creationId xmlns:a16="http://schemas.microsoft.com/office/drawing/2014/main" id="{5CF6D8E6-78EC-1B49-ADDC-97B2257CA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5385B-6295-A640-BBCA-6C75E9C885C2}"/>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196086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8013-F395-AB4D-A696-96FB3BBC6C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6E9B2-EA03-ED47-B3A5-F110B3D9FF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BD76-2BA3-F243-8FD3-30D6404E6D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51A1CC-A832-3F4B-A79E-255F8389059B}"/>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6" name="Footer Placeholder 5">
            <a:extLst>
              <a:ext uri="{FF2B5EF4-FFF2-40B4-BE49-F238E27FC236}">
                <a16:creationId xmlns:a16="http://schemas.microsoft.com/office/drawing/2014/main" id="{0A2BF1BF-428D-0F40-867A-D8A759305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CEA2A2-7BA9-0049-A22E-43B99B5DCCCA}"/>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269596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A81-0B19-9140-BD12-0E6D2DFE64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2A744B-27BC-A645-858E-B7475B7D6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4F5C5-D139-7441-9689-ABBBD1100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71F3D3-F0CC-E74D-856F-BCCB44EF0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F4DD9-0D15-FA4A-94EF-3E5ADB6B9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4E8896-C705-EC45-A09C-C38A0E304573}"/>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8" name="Footer Placeholder 7">
            <a:extLst>
              <a:ext uri="{FF2B5EF4-FFF2-40B4-BE49-F238E27FC236}">
                <a16:creationId xmlns:a16="http://schemas.microsoft.com/office/drawing/2014/main" id="{C50B5C93-ED48-154F-801B-2E62A2776B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458DE2-6649-4349-B2A8-474C990308BC}"/>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50543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319D-8851-C648-93AB-4B5991BE04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E42569-E1B8-274E-885E-7922465980E2}"/>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4" name="Footer Placeholder 3">
            <a:extLst>
              <a:ext uri="{FF2B5EF4-FFF2-40B4-BE49-F238E27FC236}">
                <a16:creationId xmlns:a16="http://schemas.microsoft.com/office/drawing/2014/main" id="{3314FCF0-D29A-1E45-A483-9B7A093C0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33FE61-36F4-9248-B273-E20F6090A8A6}"/>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428699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D324DD-EFC5-6F43-B02A-70608342DEA1}"/>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3" name="Footer Placeholder 2">
            <a:extLst>
              <a:ext uri="{FF2B5EF4-FFF2-40B4-BE49-F238E27FC236}">
                <a16:creationId xmlns:a16="http://schemas.microsoft.com/office/drawing/2014/main" id="{A41A4585-DD83-D841-8001-FE25EA0DD1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6A9115-5D2C-8D4D-B5BC-E8E4AA9FE41E}"/>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319349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3BAD-EF6D-8441-B4AB-792E3020D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9968A2-A260-994C-9931-47491F488C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714D6A-08E6-264C-B1B6-6A276F908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62E19-96CD-4A4F-9E4F-A0B6D5701EC1}"/>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6" name="Footer Placeholder 5">
            <a:extLst>
              <a:ext uri="{FF2B5EF4-FFF2-40B4-BE49-F238E27FC236}">
                <a16:creationId xmlns:a16="http://schemas.microsoft.com/office/drawing/2014/main" id="{E3E7C531-4023-0548-B26F-A7C0F96F2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C063F-572A-AB41-960B-D96A0568986C}"/>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122677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CBCE-04FB-2C47-A117-534A64771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70DAFC-2C14-D843-83D4-A06F0F3F1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0206C4-2FDC-894A-9FEF-F9F2A2DE4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994CC-AB3C-F742-82FC-0FCC37F39893}"/>
              </a:ext>
            </a:extLst>
          </p:cNvPr>
          <p:cNvSpPr>
            <a:spLocks noGrp="1"/>
          </p:cNvSpPr>
          <p:nvPr>
            <p:ph type="dt" sz="half" idx="10"/>
          </p:nvPr>
        </p:nvSpPr>
        <p:spPr/>
        <p:txBody>
          <a:bodyPr/>
          <a:lstStyle/>
          <a:p>
            <a:fld id="{AE326E64-651A-DE47-8DCA-EB3890AC6E7F}" type="datetimeFigureOut">
              <a:rPr lang="en-US" smtClean="0"/>
              <a:t>12/16/21</a:t>
            </a:fld>
            <a:endParaRPr lang="en-US"/>
          </a:p>
        </p:txBody>
      </p:sp>
      <p:sp>
        <p:nvSpPr>
          <p:cNvPr id="6" name="Footer Placeholder 5">
            <a:extLst>
              <a:ext uri="{FF2B5EF4-FFF2-40B4-BE49-F238E27FC236}">
                <a16:creationId xmlns:a16="http://schemas.microsoft.com/office/drawing/2014/main" id="{8BDF700D-A912-5B49-9CD4-AFF44FFE8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A6549-75A4-DA49-AD02-4BA8867EFE24}"/>
              </a:ext>
            </a:extLst>
          </p:cNvPr>
          <p:cNvSpPr>
            <a:spLocks noGrp="1"/>
          </p:cNvSpPr>
          <p:nvPr>
            <p:ph type="sldNum" sz="quarter" idx="12"/>
          </p:nvPr>
        </p:nvSpPr>
        <p:spPr/>
        <p:txBody>
          <a:bodyPr/>
          <a:lstStyle/>
          <a:p>
            <a:fld id="{97441442-BE8A-7246-AE4C-8B6E9B43A836}" type="slidenum">
              <a:rPr lang="en-US" smtClean="0"/>
              <a:t>‹#›</a:t>
            </a:fld>
            <a:endParaRPr lang="en-US"/>
          </a:p>
        </p:txBody>
      </p:sp>
    </p:spTree>
    <p:extLst>
      <p:ext uri="{BB962C8B-B14F-4D97-AF65-F5344CB8AC3E}">
        <p14:creationId xmlns:p14="http://schemas.microsoft.com/office/powerpoint/2010/main" val="79464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C7139-1D94-274F-9754-BB8ECE692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4CAA31-1304-B14B-B380-FCE348DC1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CEA3A-F15D-3D41-AB26-FF38D7A99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26E64-651A-DE47-8DCA-EB3890AC6E7F}" type="datetimeFigureOut">
              <a:rPr lang="en-US" smtClean="0"/>
              <a:t>12/16/21</a:t>
            </a:fld>
            <a:endParaRPr lang="en-US"/>
          </a:p>
        </p:txBody>
      </p:sp>
      <p:sp>
        <p:nvSpPr>
          <p:cNvPr id="5" name="Footer Placeholder 4">
            <a:extLst>
              <a:ext uri="{FF2B5EF4-FFF2-40B4-BE49-F238E27FC236}">
                <a16:creationId xmlns:a16="http://schemas.microsoft.com/office/drawing/2014/main" id="{4C8500C8-5EE3-244A-8358-45E641E29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CFF2EC-417C-EA41-823D-759731F13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41442-BE8A-7246-AE4C-8B6E9B43A836}" type="slidenum">
              <a:rPr lang="en-US" smtClean="0"/>
              <a:t>‹#›</a:t>
            </a:fld>
            <a:endParaRPr lang="en-US"/>
          </a:p>
        </p:txBody>
      </p:sp>
    </p:spTree>
    <p:extLst>
      <p:ext uri="{BB962C8B-B14F-4D97-AF65-F5344CB8AC3E}">
        <p14:creationId xmlns:p14="http://schemas.microsoft.com/office/powerpoint/2010/main" val="852657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BA04-CFA8-5046-846E-50041C699862}"/>
              </a:ext>
            </a:extLst>
          </p:cNvPr>
          <p:cNvSpPr>
            <a:spLocks noGrp="1"/>
          </p:cNvSpPr>
          <p:nvPr>
            <p:ph type="ctrTitle"/>
          </p:nvPr>
        </p:nvSpPr>
        <p:spPr>
          <a:xfrm>
            <a:off x="843148" y="1122363"/>
            <a:ext cx="10699668" cy="1655762"/>
          </a:xfrm>
        </p:spPr>
        <p:txBody>
          <a:bodyPr>
            <a:normAutofit/>
          </a:bodyPr>
          <a:lstStyle/>
          <a:p>
            <a:r>
              <a:rPr lang="en-US" sz="4800" b="1" dirty="0" err="1"/>
              <a:t>AggNet</a:t>
            </a:r>
            <a:r>
              <a:rPr lang="en-US" sz="4800" dirty="0"/>
              <a:t>: Cost-Aware Aggregation Networks for Geo-distributed Streaming Analytics</a:t>
            </a:r>
          </a:p>
        </p:txBody>
      </p:sp>
      <p:sp>
        <p:nvSpPr>
          <p:cNvPr id="3" name="Subtitle 2">
            <a:extLst>
              <a:ext uri="{FF2B5EF4-FFF2-40B4-BE49-F238E27FC236}">
                <a16:creationId xmlns:a16="http://schemas.microsoft.com/office/drawing/2014/main" id="{A22425C5-F4F7-964A-9FB4-41B065623C8E}"/>
              </a:ext>
            </a:extLst>
          </p:cNvPr>
          <p:cNvSpPr>
            <a:spLocks noGrp="1"/>
          </p:cNvSpPr>
          <p:nvPr>
            <p:ph type="subTitle" idx="1"/>
          </p:nvPr>
        </p:nvSpPr>
        <p:spPr>
          <a:xfrm>
            <a:off x="1524000" y="3190081"/>
            <a:ext cx="9144000" cy="477838"/>
          </a:xfrm>
        </p:spPr>
        <p:txBody>
          <a:bodyPr>
            <a:normAutofit fontScale="92500"/>
          </a:bodyPr>
          <a:lstStyle/>
          <a:p>
            <a:r>
              <a:rPr lang="en-US" dirty="0"/>
              <a:t>Dhruv Kumar*, </a:t>
            </a:r>
            <a:r>
              <a:rPr lang="en-US" b="1" dirty="0" err="1"/>
              <a:t>Sohaib</a:t>
            </a:r>
            <a:r>
              <a:rPr lang="en-US" b="1" dirty="0"/>
              <a:t> Ahmad</a:t>
            </a:r>
            <a:r>
              <a:rPr lang="en-US" dirty="0"/>
              <a:t>†, Abhishek Chandra*, Ramesh K. </a:t>
            </a:r>
            <a:r>
              <a:rPr lang="en-US" dirty="0" err="1"/>
              <a:t>Sitaraman</a:t>
            </a:r>
            <a:r>
              <a:rPr lang="en-US" dirty="0"/>
              <a:t>†</a:t>
            </a:r>
          </a:p>
        </p:txBody>
      </p:sp>
      <p:pic>
        <p:nvPicPr>
          <p:cNvPr id="5" name="Picture 4" descr="Logo&#10;&#10;Description automatically generated with medium confidence">
            <a:extLst>
              <a:ext uri="{FF2B5EF4-FFF2-40B4-BE49-F238E27FC236}">
                <a16:creationId xmlns:a16="http://schemas.microsoft.com/office/drawing/2014/main" id="{E266F38B-A2F8-3F4A-BA84-9A04E6CF1074}"/>
              </a:ext>
            </a:extLst>
          </p:cNvPr>
          <p:cNvPicPr>
            <a:picLocks noChangeAspect="1"/>
          </p:cNvPicPr>
          <p:nvPr/>
        </p:nvPicPr>
        <p:blipFill>
          <a:blip r:embed="rId3"/>
          <a:stretch>
            <a:fillRect/>
          </a:stretch>
        </p:blipFill>
        <p:spPr>
          <a:xfrm>
            <a:off x="1131045" y="4740450"/>
            <a:ext cx="4914900" cy="749300"/>
          </a:xfrm>
          <a:prstGeom prst="rect">
            <a:avLst/>
          </a:prstGeom>
        </p:spPr>
      </p:pic>
      <p:pic>
        <p:nvPicPr>
          <p:cNvPr id="7" name="Picture 6" descr="Logo&#10;&#10;Description automatically generated">
            <a:extLst>
              <a:ext uri="{FF2B5EF4-FFF2-40B4-BE49-F238E27FC236}">
                <a16:creationId xmlns:a16="http://schemas.microsoft.com/office/drawing/2014/main" id="{EF017F0F-4FAC-B646-8936-998E3E612867}"/>
              </a:ext>
            </a:extLst>
          </p:cNvPr>
          <p:cNvPicPr>
            <a:picLocks noChangeAspect="1"/>
          </p:cNvPicPr>
          <p:nvPr/>
        </p:nvPicPr>
        <p:blipFill>
          <a:blip r:embed="rId4"/>
          <a:stretch>
            <a:fillRect/>
          </a:stretch>
        </p:blipFill>
        <p:spPr>
          <a:xfrm>
            <a:off x="6807593" y="4494564"/>
            <a:ext cx="3106634" cy="1241073"/>
          </a:xfrm>
          <a:prstGeom prst="rect">
            <a:avLst/>
          </a:prstGeom>
        </p:spPr>
      </p:pic>
      <p:sp>
        <p:nvSpPr>
          <p:cNvPr id="8" name="TextBox 7">
            <a:extLst>
              <a:ext uri="{FF2B5EF4-FFF2-40B4-BE49-F238E27FC236}">
                <a16:creationId xmlns:a16="http://schemas.microsoft.com/office/drawing/2014/main" id="{1A831B86-C134-7346-A392-0654D4C98694}"/>
              </a:ext>
            </a:extLst>
          </p:cNvPr>
          <p:cNvSpPr txBox="1"/>
          <p:nvPr/>
        </p:nvSpPr>
        <p:spPr>
          <a:xfrm>
            <a:off x="6045945" y="4494564"/>
            <a:ext cx="338554" cy="461665"/>
          </a:xfrm>
          <a:prstGeom prst="rect">
            <a:avLst/>
          </a:prstGeom>
          <a:noFill/>
        </p:spPr>
        <p:txBody>
          <a:bodyPr wrap="none" rtlCol="0">
            <a:spAutoFit/>
          </a:bodyPr>
          <a:lstStyle/>
          <a:p>
            <a:r>
              <a:rPr lang="en-US" sz="2400" dirty="0"/>
              <a:t>*</a:t>
            </a:r>
          </a:p>
        </p:txBody>
      </p:sp>
      <p:sp>
        <p:nvSpPr>
          <p:cNvPr id="9" name="TextBox 8">
            <a:extLst>
              <a:ext uri="{FF2B5EF4-FFF2-40B4-BE49-F238E27FC236}">
                <a16:creationId xmlns:a16="http://schemas.microsoft.com/office/drawing/2014/main" id="{D19C7164-E738-944C-B5E1-E457CF33527D}"/>
              </a:ext>
            </a:extLst>
          </p:cNvPr>
          <p:cNvSpPr txBox="1"/>
          <p:nvPr/>
        </p:nvSpPr>
        <p:spPr>
          <a:xfrm>
            <a:off x="9706478" y="4412435"/>
            <a:ext cx="338554" cy="461665"/>
          </a:xfrm>
          <a:prstGeom prst="rect">
            <a:avLst/>
          </a:prstGeom>
          <a:noFill/>
        </p:spPr>
        <p:txBody>
          <a:bodyPr wrap="none" rtlCol="0">
            <a:spAutoFit/>
          </a:bodyPr>
          <a:lstStyle/>
          <a:p>
            <a:r>
              <a:rPr lang="en-US" sz="2400" dirty="0"/>
              <a:t>†</a:t>
            </a:r>
            <a:endParaRPr lang="en-US" dirty="0"/>
          </a:p>
        </p:txBody>
      </p:sp>
    </p:spTree>
    <p:extLst>
      <p:ext uri="{BB962C8B-B14F-4D97-AF65-F5344CB8AC3E}">
        <p14:creationId xmlns:p14="http://schemas.microsoft.com/office/powerpoint/2010/main" val="78459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8E604-62A7-494B-B0BF-13ADA5492D89}"/>
              </a:ext>
            </a:extLst>
          </p:cNvPr>
          <p:cNvSpPr>
            <a:spLocks noGrp="1"/>
          </p:cNvSpPr>
          <p:nvPr>
            <p:ph type="title"/>
          </p:nvPr>
        </p:nvSpPr>
        <p:spPr>
          <a:xfrm>
            <a:off x="839569" y="169013"/>
            <a:ext cx="10512863" cy="1325219"/>
          </a:xfrm>
        </p:spPr>
        <p:txBody>
          <a:bodyPr/>
          <a:lstStyle/>
          <a:p>
            <a:r>
              <a:rPr lang="en-US" b="1" dirty="0" err="1">
                <a:solidFill>
                  <a:srgbClr val="7A0019">
                    <a:alpha val="15000"/>
                  </a:srgbClr>
                </a:solidFill>
              </a:rPr>
              <a:t>AggNet</a:t>
            </a:r>
            <a:r>
              <a:rPr lang="en-US" b="1" dirty="0">
                <a:solidFill>
                  <a:srgbClr val="7A0019">
                    <a:alpha val="15000"/>
                  </a:srgbClr>
                </a:solidFill>
              </a:rPr>
              <a:t>: Cost-Aware Aggregation Networks</a:t>
            </a:r>
          </a:p>
        </p:txBody>
      </p:sp>
      <p:pic>
        <p:nvPicPr>
          <p:cNvPr id="7" name="Content Placeholder 6">
            <a:extLst>
              <a:ext uri="{FF2B5EF4-FFF2-40B4-BE49-F238E27FC236}">
                <a16:creationId xmlns:a16="http://schemas.microsoft.com/office/drawing/2014/main" id="{39764F61-8AD4-764B-97BF-A3316BF315CD}"/>
              </a:ext>
            </a:extLst>
          </p:cNvPr>
          <p:cNvPicPr>
            <a:picLocks noGrp="1" noChangeAspect="1"/>
          </p:cNvPicPr>
          <p:nvPr>
            <p:ph idx="1"/>
          </p:nvPr>
        </p:nvPicPr>
        <p:blipFill>
          <a:blip r:embed="rId3">
            <a:alphaModFix amt="10000"/>
          </a:blip>
          <a:stretch>
            <a:fillRect/>
          </a:stretch>
        </p:blipFill>
        <p:spPr>
          <a:xfrm>
            <a:off x="2066484" y="1740900"/>
            <a:ext cx="8059032" cy="3748387"/>
          </a:xfrm>
        </p:spPr>
      </p:pic>
      <p:pic>
        <p:nvPicPr>
          <p:cNvPr id="3" name="Graphic 2" descr="Badge Follow with solid fill">
            <a:extLst>
              <a:ext uri="{FF2B5EF4-FFF2-40B4-BE49-F238E27FC236}">
                <a16:creationId xmlns:a16="http://schemas.microsoft.com/office/drawing/2014/main" id="{FB8B23BF-138E-AD47-910A-18BC0F5B51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7285" y="1505555"/>
            <a:ext cx="696300" cy="696300"/>
          </a:xfrm>
          <a:prstGeom prst="rect">
            <a:avLst/>
          </a:prstGeom>
        </p:spPr>
      </p:pic>
      <p:pic>
        <p:nvPicPr>
          <p:cNvPr id="8" name="Graphic 7" descr="Badge Follow with solid fill">
            <a:extLst>
              <a:ext uri="{FF2B5EF4-FFF2-40B4-BE49-F238E27FC236}">
                <a16:creationId xmlns:a16="http://schemas.microsoft.com/office/drawing/2014/main" id="{250CF616-E6A1-9246-8B00-8DBEA6448D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47850" y="1976343"/>
            <a:ext cx="696300" cy="696300"/>
          </a:xfrm>
          <a:prstGeom prst="rect">
            <a:avLst/>
          </a:prstGeom>
        </p:spPr>
      </p:pic>
      <p:pic>
        <p:nvPicPr>
          <p:cNvPr id="9" name="Graphic 8" descr="Badge Follow with solid fill">
            <a:extLst>
              <a:ext uri="{FF2B5EF4-FFF2-40B4-BE49-F238E27FC236}">
                <a16:creationId xmlns:a16="http://schemas.microsoft.com/office/drawing/2014/main" id="{8950829F-63C2-174C-946C-65B7002949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5227" y="1632906"/>
            <a:ext cx="696300" cy="696300"/>
          </a:xfrm>
          <a:prstGeom prst="rect">
            <a:avLst/>
          </a:prstGeom>
        </p:spPr>
      </p:pic>
      <p:sp>
        <p:nvSpPr>
          <p:cNvPr id="10" name="Rounded Rectangle 9">
            <a:extLst>
              <a:ext uri="{FF2B5EF4-FFF2-40B4-BE49-F238E27FC236}">
                <a16:creationId xmlns:a16="http://schemas.microsoft.com/office/drawing/2014/main" id="{E030CACE-4645-9743-AE55-051A4A1BF6BF}"/>
              </a:ext>
            </a:extLst>
          </p:cNvPr>
          <p:cNvSpPr/>
          <p:nvPr/>
        </p:nvSpPr>
        <p:spPr>
          <a:xfrm>
            <a:off x="645180" y="2413001"/>
            <a:ext cx="10901641" cy="1197868"/>
          </a:xfrm>
          <a:prstGeom prst="roundRect">
            <a:avLst/>
          </a:prstGeom>
          <a:solidFill>
            <a:srgbClr val="7A00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4"/>
            <a:r>
              <a:rPr lang="en-US" sz="2799" dirty="0">
                <a:solidFill>
                  <a:schemeClr val="bg1"/>
                </a:solidFill>
                <a:latin typeface="Calibri" panose="020F0502020204030204" pitchFamily="34" charset="0"/>
                <a:cs typeface="Calibri" panose="020F0502020204030204" pitchFamily="34" charset="0"/>
              </a:rPr>
              <a:t>Minimize the </a:t>
            </a:r>
            <a:r>
              <a:rPr lang="en-US" sz="2799" b="1" dirty="0">
                <a:solidFill>
                  <a:schemeClr val="bg1"/>
                </a:solidFill>
                <a:latin typeface="Calibri" panose="020F0502020204030204" pitchFamily="34" charset="0"/>
                <a:cs typeface="Calibri" panose="020F0502020204030204" pitchFamily="34" charset="0"/>
              </a:rPr>
              <a:t>total traffic cost ($$$)</a:t>
            </a:r>
            <a:r>
              <a:rPr lang="en-US" sz="2799" dirty="0">
                <a:solidFill>
                  <a:schemeClr val="bg1"/>
                </a:solidFill>
                <a:latin typeface="Calibri" panose="020F0502020204030204" pitchFamily="34" charset="0"/>
                <a:cs typeface="Calibri" panose="020F0502020204030204" pitchFamily="34" charset="0"/>
              </a:rPr>
              <a:t> for sending data </a:t>
            </a:r>
            <a:r>
              <a:rPr lang="en-US" sz="2799" b="1" dirty="0">
                <a:solidFill>
                  <a:schemeClr val="bg1"/>
                </a:solidFill>
                <a:latin typeface="Calibri" panose="020F0502020204030204" pitchFamily="34" charset="0"/>
                <a:cs typeface="Calibri" panose="020F0502020204030204" pitchFamily="34" charset="0"/>
              </a:rPr>
              <a:t>from edges</a:t>
            </a:r>
            <a:r>
              <a:rPr lang="en-US" sz="2799" dirty="0">
                <a:solidFill>
                  <a:schemeClr val="bg1"/>
                </a:solidFill>
                <a:latin typeface="Calibri" panose="020F0502020204030204" pitchFamily="34" charset="0"/>
                <a:cs typeface="Calibri" panose="020F0502020204030204" pitchFamily="34" charset="0"/>
              </a:rPr>
              <a:t> </a:t>
            </a:r>
            <a:r>
              <a:rPr lang="en-US" sz="2799" b="1" dirty="0">
                <a:solidFill>
                  <a:schemeClr val="bg1"/>
                </a:solidFill>
                <a:latin typeface="Calibri" panose="020F0502020204030204" pitchFamily="34" charset="0"/>
                <a:cs typeface="Calibri" panose="020F0502020204030204" pitchFamily="34" charset="0"/>
              </a:rPr>
              <a:t>to destination DCs</a:t>
            </a:r>
            <a:r>
              <a:rPr lang="en-US" sz="2799" dirty="0">
                <a:solidFill>
                  <a:schemeClr val="bg1"/>
                </a:solidFill>
                <a:latin typeface="Calibri" panose="020F0502020204030204" pitchFamily="34" charset="0"/>
                <a:cs typeface="Calibri" panose="020F0502020204030204" pitchFamily="34" charset="0"/>
              </a:rPr>
              <a:t> with a user-specified </a:t>
            </a:r>
            <a:r>
              <a:rPr lang="en-US" sz="2799" b="1" dirty="0">
                <a:solidFill>
                  <a:schemeClr val="bg1"/>
                </a:solidFill>
                <a:latin typeface="Calibri" panose="020F0502020204030204" pitchFamily="34" charset="0"/>
                <a:cs typeface="Calibri" panose="020F0502020204030204" pitchFamily="34" charset="0"/>
              </a:rPr>
              <a:t>delay budget </a:t>
            </a:r>
          </a:p>
        </p:txBody>
      </p:sp>
    </p:spTree>
    <p:extLst>
      <p:ext uri="{BB962C8B-B14F-4D97-AF65-F5344CB8AC3E}">
        <p14:creationId xmlns:p14="http://schemas.microsoft.com/office/powerpoint/2010/main" val="186369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06CE-B02F-BB4E-83C6-BB3B2EFC9136}"/>
              </a:ext>
            </a:extLst>
          </p:cNvPr>
          <p:cNvSpPr>
            <a:spLocks noGrp="1"/>
          </p:cNvSpPr>
          <p:nvPr>
            <p:ph type="title"/>
          </p:nvPr>
        </p:nvSpPr>
        <p:spPr/>
        <p:txBody>
          <a:bodyPr/>
          <a:lstStyle/>
          <a:p>
            <a:r>
              <a:rPr lang="en-US" b="1" dirty="0">
                <a:solidFill>
                  <a:srgbClr val="7A0019"/>
                </a:solidFill>
              </a:rPr>
              <a:t>Challenges</a:t>
            </a:r>
            <a:endParaRPr lang="en-US" dirty="0"/>
          </a:p>
        </p:txBody>
      </p:sp>
      <p:sp>
        <p:nvSpPr>
          <p:cNvPr id="3" name="Content Placeholder 2">
            <a:extLst>
              <a:ext uri="{FF2B5EF4-FFF2-40B4-BE49-F238E27FC236}">
                <a16:creationId xmlns:a16="http://schemas.microsoft.com/office/drawing/2014/main" id="{46178140-E83A-A542-996C-903A3092D10A}"/>
              </a:ext>
            </a:extLst>
          </p:cNvPr>
          <p:cNvSpPr>
            <a:spLocks noGrp="1"/>
          </p:cNvSpPr>
          <p:nvPr>
            <p:ph idx="1"/>
          </p:nvPr>
        </p:nvSpPr>
        <p:spPr>
          <a:xfrm>
            <a:off x="838200" y="1825625"/>
            <a:ext cx="6713483" cy="4351338"/>
          </a:xfrm>
        </p:spPr>
        <p:txBody>
          <a:bodyPr/>
          <a:lstStyle/>
          <a:p>
            <a:pPr marL="0" indent="0">
              <a:buNone/>
            </a:pPr>
            <a:r>
              <a:rPr lang="en-US" b="1" dirty="0"/>
              <a:t>Different queries have different delay sensitivities</a:t>
            </a:r>
          </a:p>
          <a:p>
            <a:r>
              <a:rPr lang="en-US" dirty="0"/>
              <a:t>Trade-off between </a:t>
            </a:r>
            <a:r>
              <a:rPr lang="en-US" b="1" i="1" dirty="0">
                <a:solidFill>
                  <a:srgbClr val="FF0000"/>
                </a:solidFill>
              </a:rPr>
              <a:t>delay</a:t>
            </a:r>
            <a:r>
              <a:rPr lang="en-US" dirty="0"/>
              <a:t> and </a:t>
            </a:r>
            <a:r>
              <a:rPr lang="en-US" b="1" i="1" dirty="0">
                <a:solidFill>
                  <a:schemeClr val="accent6"/>
                </a:solidFill>
              </a:rPr>
              <a:t>traffic</a:t>
            </a:r>
            <a:br>
              <a:rPr lang="en-US" dirty="0"/>
            </a:br>
            <a:endParaRPr lang="en-US" dirty="0"/>
          </a:p>
        </p:txBody>
      </p:sp>
      <p:pic>
        <p:nvPicPr>
          <p:cNvPr id="4" name="Content Placeholder 6">
            <a:extLst>
              <a:ext uri="{FF2B5EF4-FFF2-40B4-BE49-F238E27FC236}">
                <a16:creationId xmlns:a16="http://schemas.microsoft.com/office/drawing/2014/main" id="{0C2E07D4-3426-C64A-AB25-1FB843D7A994}"/>
              </a:ext>
            </a:extLst>
          </p:cNvPr>
          <p:cNvPicPr>
            <a:picLocks noChangeAspect="1"/>
          </p:cNvPicPr>
          <p:nvPr/>
        </p:nvPicPr>
        <p:blipFill rotWithShape="1">
          <a:blip r:embed="rId3"/>
          <a:srcRect r="43675" b="11759"/>
          <a:stretch/>
        </p:blipFill>
        <p:spPr>
          <a:xfrm>
            <a:off x="6814533" y="822927"/>
            <a:ext cx="4539267" cy="3307639"/>
          </a:xfrm>
          <a:prstGeom prst="rect">
            <a:avLst/>
          </a:prstGeom>
        </p:spPr>
      </p:pic>
      <p:sp>
        <p:nvSpPr>
          <p:cNvPr id="5" name="TextBox 4">
            <a:extLst>
              <a:ext uri="{FF2B5EF4-FFF2-40B4-BE49-F238E27FC236}">
                <a16:creationId xmlns:a16="http://schemas.microsoft.com/office/drawing/2014/main" id="{CDD6EE41-21EA-E948-84F3-67DB2406A527}"/>
              </a:ext>
            </a:extLst>
          </p:cNvPr>
          <p:cNvSpPr txBox="1"/>
          <p:nvPr/>
        </p:nvSpPr>
        <p:spPr>
          <a:xfrm>
            <a:off x="10405242" y="1388825"/>
            <a:ext cx="809837" cy="369332"/>
          </a:xfrm>
          <a:prstGeom prst="rect">
            <a:avLst/>
          </a:prstGeom>
          <a:noFill/>
        </p:spPr>
        <p:txBody>
          <a:bodyPr wrap="none" rtlCol="0">
            <a:spAutoFit/>
          </a:bodyPr>
          <a:lstStyle/>
          <a:p>
            <a:r>
              <a:rPr lang="en-US" b="1" dirty="0"/>
              <a:t>100ms</a:t>
            </a:r>
          </a:p>
        </p:txBody>
      </p:sp>
      <p:cxnSp>
        <p:nvCxnSpPr>
          <p:cNvPr id="7" name="Straight Arrow Connector 6">
            <a:extLst>
              <a:ext uri="{FF2B5EF4-FFF2-40B4-BE49-F238E27FC236}">
                <a16:creationId xmlns:a16="http://schemas.microsoft.com/office/drawing/2014/main" id="{3A0B1FF1-5218-5F40-8496-FEF911CD715E}"/>
              </a:ext>
            </a:extLst>
          </p:cNvPr>
          <p:cNvCxnSpPr/>
          <p:nvPr/>
        </p:nvCxnSpPr>
        <p:spPr>
          <a:xfrm>
            <a:off x="9084166" y="1388825"/>
            <a:ext cx="1100358" cy="369332"/>
          </a:xfrm>
          <a:prstGeom prst="straightConnector1">
            <a:avLst/>
          </a:prstGeom>
          <a:ln w="34925">
            <a:prstDash val="sysDash"/>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90B7D77-4A55-7842-B387-5BF1EAA5949E}"/>
              </a:ext>
            </a:extLst>
          </p:cNvPr>
          <p:cNvCxnSpPr>
            <a:cxnSpLocks/>
          </p:cNvCxnSpPr>
          <p:nvPr/>
        </p:nvCxnSpPr>
        <p:spPr>
          <a:xfrm>
            <a:off x="11353800" y="2045486"/>
            <a:ext cx="517634"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422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06CE-B02F-BB4E-83C6-BB3B2EFC9136}"/>
              </a:ext>
            </a:extLst>
          </p:cNvPr>
          <p:cNvSpPr>
            <a:spLocks noGrp="1"/>
          </p:cNvSpPr>
          <p:nvPr>
            <p:ph type="title"/>
          </p:nvPr>
        </p:nvSpPr>
        <p:spPr/>
        <p:txBody>
          <a:bodyPr/>
          <a:lstStyle/>
          <a:p>
            <a:r>
              <a:rPr lang="en-US" b="1" dirty="0">
                <a:solidFill>
                  <a:srgbClr val="7A0019"/>
                </a:solidFill>
              </a:rPr>
              <a:t>Challenges</a:t>
            </a:r>
            <a:endParaRPr lang="en-US" dirty="0"/>
          </a:p>
        </p:txBody>
      </p:sp>
      <p:sp>
        <p:nvSpPr>
          <p:cNvPr id="3" name="Content Placeholder 2">
            <a:extLst>
              <a:ext uri="{FF2B5EF4-FFF2-40B4-BE49-F238E27FC236}">
                <a16:creationId xmlns:a16="http://schemas.microsoft.com/office/drawing/2014/main" id="{46178140-E83A-A542-996C-903A3092D10A}"/>
              </a:ext>
            </a:extLst>
          </p:cNvPr>
          <p:cNvSpPr>
            <a:spLocks noGrp="1"/>
          </p:cNvSpPr>
          <p:nvPr>
            <p:ph idx="1"/>
          </p:nvPr>
        </p:nvSpPr>
        <p:spPr>
          <a:xfrm>
            <a:off x="838200" y="1825625"/>
            <a:ext cx="6713483" cy="4351338"/>
          </a:xfrm>
        </p:spPr>
        <p:txBody>
          <a:bodyPr/>
          <a:lstStyle/>
          <a:p>
            <a:pPr marL="0" indent="0">
              <a:buNone/>
            </a:pPr>
            <a:r>
              <a:rPr lang="en-US" b="1" dirty="0"/>
              <a:t>Different queries have different delay sensitivities</a:t>
            </a:r>
          </a:p>
          <a:p>
            <a:r>
              <a:rPr lang="en-US" dirty="0"/>
              <a:t>Trade-off between </a:t>
            </a:r>
            <a:r>
              <a:rPr lang="en-US" b="1" i="1" dirty="0">
                <a:solidFill>
                  <a:srgbClr val="FF0000"/>
                </a:solidFill>
              </a:rPr>
              <a:t>delay</a:t>
            </a:r>
            <a:r>
              <a:rPr lang="en-US" dirty="0"/>
              <a:t> and </a:t>
            </a:r>
            <a:r>
              <a:rPr lang="en-US" b="1" i="1" dirty="0">
                <a:solidFill>
                  <a:schemeClr val="accent6"/>
                </a:solidFill>
              </a:rPr>
              <a:t>traffic</a:t>
            </a:r>
          </a:p>
          <a:p>
            <a:endParaRPr lang="en-US" dirty="0"/>
          </a:p>
          <a:p>
            <a:pPr marL="0" indent="0">
              <a:buNone/>
            </a:pPr>
            <a:r>
              <a:rPr lang="en-US" b="1" dirty="0"/>
              <a:t>Heterogeneity in WAN link cost</a:t>
            </a:r>
          </a:p>
          <a:p>
            <a:r>
              <a:rPr lang="en-US" dirty="0"/>
              <a:t>SA Brazil </a:t>
            </a:r>
            <a:r>
              <a:rPr lang="en-US" b="1" dirty="0"/>
              <a:t>8x costlier </a:t>
            </a:r>
            <a:r>
              <a:rPr lang="en-US" dirty="0"/>
              <a:t>than US West</a:t>
            </a:r>
          </a:p>
          <a:p>
            <a:r>
              <a:rPr lang="en-US" dirty="0"/>
              <a:t>Trade-off between </a:t>
            </a:r>
            <a:r>
              <a:rPr lang="en-US" b="1" i="1" dirty="0">
                <a:solidFill>
                  <a:schemeClr val="accent6"/>
                </a:solidFill>
              </a:rPr>
              <a:t>traffic</a:t>
            </a:r>
            <a:r>
              <a:rPr lang="en-US" dirty="0"/>
              <a:t> and </a:t>
            </a:r>
            <a:r>
              <a:rPr lang="en-US" b="1" i="1" dirty="0">
                <a:solidFill>
                  <a:srgbClr val="FF0000"/>
                </a:solidFill>
              </a:rPr>
              <a:t>traffic cost</a:t>
            </a:r>
            <a:br>
              <a:rPr lang="en-US" dirty="0"/>
            </a:br>
            <a:endParaRPr lang="en-US" dirty="0"/>
          </a:p>
        </p:txBody>
      </p:sp>
      <p:pic>
        <p:nvPicPr>
          <p:cNvPr id="4" name="Content Placeholder 6">
            <a:extLst>
              <a:ext uri="{FF2B5EF4-FFF2-40B4-BE49-F238E27FC236}">
                <a16:creationId xmlns:a16="http://schemas.microsoft.com/office/drawing/2014/main" id="{0C2E07D4-3426-C64A-AB25-1FB843D7A994}"/>
              </a:ext>
            </a:extLst>
          </p:cNvPr>
          <p:cNvPicPr>
            <a:picLocks noChangeAspect="1"/>
          </p:cNvPicPr>
          <p:nvPr/>
        </p:nvPicPr>
        <p:blipFill rotWithShape="1">
          <a:blip r:embed="rId3"/>
          <a:srcRect r="43675" b="11759"/>
          <a:stretch/>
        </p:blipFill>
        <p:spPr>
          <a:xfrm>
            <a:off x="6814533" y="822927"/>
            <a:ext cx="4539267" cy="3307639"/>
          </a:xfrm>
          <a:prstGeom prst="rect">
            <a:avLst/>
          </a:prstGeom>
        </p:spPr>
      </p:pic>
      <p:sp>
        <p:nvSpPr>
          <p:cNvPr id="5" name="TextBox 4">
            <a:extLst>
              <a:ext uri="{FF2B5EF4-FFF2-40B4-BE49-F238E27FC236}">
                <a16:creationId xmlns:a16="http://schemas.microsoft.com/office/drawing/2014/main" id="{CDD6EE41-21EA-E948-84F3-67DB2406A527}"/>
              </a:ext>
            </a:extLst>
          </p:cNvPr>
          <p:cNvSpPr txBox="1"/>
          <p:nvPr/>
        </p:nvSpPr>
        <p:spPr>
          <a:xfrm>
            <a:off x="10405242" y="1388825"/>
            <a:ext cx="814647" cy="369332"/>
          </a:xfrm>
          <a:prstGeom prst="rect">
            <a:avLst/>
          </a:prstGeom>
          <a:noFill/>
        </p:spPr>
        <p:txBody>
          <a:bodyPr wrap="none" rtlCol="0">
            <a:spAutoFit/>
          </a:bodyPr>
          <a:lstStyle/>
          <a:p>
            <a:r>
              <a:rPr lang="en-US" b="1" dirty="0"/>
              <a:t>500ms</a:t>
            </a:r>
          </a:p>
        </p:txBody>
      </p:sp>
      <p:cxnSp>
        <p:nvCxnSpPr>
          <p:cNvPr id="7" name="Straight Arrow Connector 6">
            <a:extLst>
              <a:ext uri="{FF2B5EF4-FFF2-40B4-BE49-F238E27FC236}">
                <a16:creationId xmlns:a16="http://schemas.microsoft.com/office/drawing/2014/main" id="{3A0B1FF1-5218-5F40-8496-FEF911CD715E}"/>
              </a:ext>
            </a:extLst>
          </p:cNvPr>
          <p:cNvCxnSpPr/>
          <p:nvPr/>
        </p:nvCxnSpPr>
        <p:spPr>
          <a:xfrm>
            <a:off x="9084166" y="1388825"/>
            <a:ext cx="1100358" cy="369332"/>
          </a:xfrm>
          <a:prstGeom prst="straightConnector1">
            <a:avLst/>
          </a:prstGeom>
          <a:ln w="34925">
            <a:prstDash val="sysDash"/>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614F30A-C3F5-8A42-8A33-4137D283F1F9}"/>
              </a:ext>
            </a:extLst>
          </p:cNvPr>
          <p:cNvCxnSpPr/>
          <p:nvPr/>
        </p:nvCxnSpPr>
        <p:spPr>
          <a:xfrm>
            <a:off x="9084166" y="1207937"/>
            <a:ext cx="1100358" cy="369332"/>
          </a:xfrm>
          <a:prstGeom prst="straightConnector1">
            <a:avLst/>
          </a:prstGeom>
          <a:ln w="34925">
            <a:prstDash val="sysDash"/>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DE21D80-62A4-DF4F-B4F1-F324F1EB8A8D}"/>
              </a:ext>
            </a:extLst>
          </p:cNvPr>
          <p:cNvCxnSpPr/>
          <p:nvPr/>
        </p:nvCxnSpPr>
        <p:spPr>
          <a:xfrm>
            <a:off x="9084166" y="1057006"/>
            <a:ext cx="1100358" cy="369332"/>
          </a:xfrm>
          <a:prstGeom prst="straightConnector1">
            <a:avLst/>
          </a:prstGeom>
          <a:ln w="34925">
            <a:prstDash val="sysDash"/>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A99E158-E493-5F44-8A59-E862BE0E2058}"/>
              </a:ext>
            </a:extLst>
          </p:cNvPr>
          <p:cNvCxnSpPr>
            <a:cxnSpLocks/>
          </p:cNvCxnSpPr>
          <p:nvPr/>
        </p:nvCxnSpPr>
        <p:spPr>
          <a:xfrm>
            <a:off x="11353800" y="2045486"/>
            <a:ext cx="517634"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853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06CE-B02F-BB4E-83C6-BB3B2EFC9136}"/>
              </a:ext>
            </a:extLst>
          </p:cNvPr>
          <p:cNvSpPr>
            <a:spLocks noGrp="1"/>
          </p:cNvSpPr>
          <p:nvPr>
            <p:ph type="title"/>
          </p:nvPr>
        </p:nvSpPr>
        <p:spPr/>
        <p:txBody>
          <a:bodyPr/>
          <a:lstStyle/>
          <a:p>
            <a:r>
              <a:rPr lang="en-US" b="1" dirty="0">
                <a:solidFill>
                  <a:srgbClr val="7A0019"/>
                </a:solidFill>
              </a:rPr>
              <a:t>Challenges</a:t>
            </a:r>
            <a:endParaRPr lang="en-US" dirty="0"/>
          </a:p>
        </p:txBody>
      </p:sp>
      <p:sp>
        <p:nvSpPr>
          <p:cNvPr id="3" name="Content Placeholder 2">
            <a:extLst>
              <a:ext uri="{FF2B5EF4-FFF2-40B4-BE49-F238E27FC236}">
                <a16:creationId xmlns:a16="http://schemas.microsoft.com/office/drawing/2014/main" id="{46178140-E83A-A542-996C-903A3092D10A}"/>
              </a:ext>
            </a:extLst>
          </p:cNvPr>
          <p:cNvSpPr>
            <a:spLocks noGrp="1"/>
          </p:cNvSpPr>
          <p:nvPr>
            <p:ph idx="1"/>
          </p:nvPr>
        </p:nvSpPr>
        <p:spPr>
          <a:xfrm>
            <a:off x="838200" y="1825625"/>
            <a:ext cx="6713483" cy="4351338"/>
          </a:xfrm>
        </p:spPr>
        <p:txBody>
          <a:bodyPr/>
          <a:lstStyle/>
          <a:p>
            <a:pPr marL="0" indent="0">
              <a:buNone/>
            </a:pPr>
            <a:r>
              <a:rPr lang="en-US" b="1" dirty="0"/>
              <a:t>Different queries have different delay sensitivities</a:t>
            </a:r>
          </a:p>
          <a:p>
            <a:r>
              <a:rPr lang="en-US" dirty="0"/>
              <a:t>Trade-off between </a:t>
            </a:r>
            <a:r>
              <a:rPr lang="en-US" b="1" i="1" dirty="0">
                <a:solidFill>
                  <a:srgbClr val="FF0000"/>
                </a:solidFill>
              </a:rPr>
              <a:t>delay</a:t>
            </a:r>
            <a:r>
              <a:rPr lang="en-US" dirty="0"/>
              <a:t> and </a:t>
            </a:r>
            <a:r>
              <a:rPr lang="en-US" b="1" i="1" dirty="0">
                <a:solidFill>
                  <a:schemeClr val="accent6"/>
                </a:solidFill>
              </a:rPr>
              <a:t>traffic</a:t>
            </a:r>
          </a:p>
          <a:p>
            <a:endParaRPr lang="en-US" dirty="0"/>
          </a:p>
          <a:p>
            <a:pPr marL="0" indent="0">
              <a:buNone/>
            </a:pPr>
            <a:r>
              <a:rPr lang="en-US" b="1" dirty="0"/>
              <a:t>Heterogeneity in WAN link cost</a:t>
            </a:r>
          </a:p>
          <a:p>
            <a:r>
              <a:rPr lang="en-US" dirty="0"/>
              <a:t>SA Brazil </a:t>
            </a:r>
            <a:r>
              <a:rPr lang="en-US" b="1" dirty="0"/>
              <a:t>8x costlier </a:t>
            </a:r>
            <a:r>
              <a:rPr lang="en-US" dirty="0"/>
              <a:t>than US West</a:t>
            </a:r>
          </a:p>
          <a:p>
            <a:r>
              <a:rPr lang="en-US" dirty="0"/>
              <a:t>Trade-off between </a:t>
            </a:r>
            <a:r>
              <a:rPr lang="en-US" b="1" i="1" dirty="0">
                <a:solidFill>
                  <a:schemeClr val="accent6"/>
                </a:solidFill>
              </a:rPr>
              <a:t>traffic</a:t>
            </a:r>
            <a:r>
              <a:rPr lang="en-US" dirty="0"/>
              <a:t> and </a:t>
            </a:r>
            <a:r>
              <a:rPr lang="en-US" b="1" i="1" dirty="0">
                <a:solidFill>
                  <a:srgbClr val="FF0000"/>
                </a:solidFill>
              </a:rPr>
              <a:t>traffic cost</a:t>
            </a:r>
            <a:br>
              <a:rPr lang="en-US" dirty="0"/>
            </a:br>
            <a:endParaRPr lang="en-US" dirty="0"/>
          </a:p>
        </p:txBody>
      </p:sp>
      <p:pic>
        <p:nvPicPr>
          <p:cNvPr id="4" name="Content Placeholder 6">
            <a:extLst>
              <a:ext uri="{FF2B5EF4-FFF2-40B4-BE49-F238E27FC236}">
                <a16:creationId xmlns:a16="http://schemas.microsoft.com/office/drawing/2014/main" id="{0C2E07D4-3426-C64A-AB25-1FB843D7A994}"/>
              </a:ext>
            </a:extLst>
          </p:cNvPr>
          <p:cNvPicPr>
            <a:picLocks noChangeAspect="1"/>
          </p:cNvPicPr>
          <p:nvPr/>
        </p:nvPicPr>
        <p:blipFill rotWithShape="1">
          <a:blip r:embed="rId3"/>
          <a:srcRect r="43675" b="11759"/>
          <a:stretch/>
        </p:blipFill>
        <p:spPr>
          <a:xfrm>
            <a:off x="6814533" y="822927"/>
            <a:ext cx="4539267" cy="3307639"/>
          </a:xfrm>
          <a:prstGeom prst="rect">
            <a:avLst/>
          </a:prstGeom>
        </p:spPr>
      </p:pic>
      <p:cxnSp>
        <p:nvCxnSpPr>
          <p:cNvPr id="7" name="Straight Arrow Connector 6">
            <a:extLst>
              <a:ext uri="{FF2B5EF4-FFF2-40B4-BE49-F238E27FC236}">
                <a16:creationId xmlns:a16="http://schemas.microsoft.com/office/drawing/2014/main" id="{3A0B1FF1-5218-5F40-8496-FEF911CD715E}"/>
              </a:ext>
            </a:extLst>
          </p:cNvPr>
          <p:cNvCxnSpPr/>
          <p:nvPr/>
        </p:nvCxnSpPr>
        <p:spPr>
          <a:xfrm>
            <a:off x="9084166" y="1388825"/>
            <a:ext cx="1100358" cy="369332"/>
          </a:xfrm>
          <a:prstGeom prst="straightConnector1">
            <a:avLst/>
          </a:prstGeom>
          <a:ln w="34925">
            <a:solidFill>
              <a:schemeClr val="accent6"/>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614F30A-C3F5-8A42-8A33-4137D283F1F9}"/>
              </a:ext>
            </a:extLst>
          </p:cNvPr>
          <p:cNvCxnSpPr/>
          <p:nvPr/>
        </p:nvCxnSpPr>
        <p:spPr>
          <a:xfrm>
            <a:off x="9084166" y="1207937"/>
            <a:ext cx="1100358" cy="369332"/>
          </a:xfrm>
          <a:prstGeom prst="straightConnector1">
            <a:avLst/>
          </a:prstGeom>
          <a:ln w="34925">
            <a:solidFill>
              <a:schemeClr val="accent6"/>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DE21D80-62A4-DF4F-B4F1-F324F1EB8A8D}"/>
              </a:ext>
            </a:extLst>
          </p:cNvPr>
          <p:cNvCxnSpPr/>
          <p:nvPr/>
        </p:nvCxnSpPr>
        <p:spPr>
          <a:xfrm>
            <a:off x="9084166" y="1057006"/>
            <a:ext cx="1100358" cy="369332"/>
          </a:xfrm>
          <a:prstGeom prst="straightConnector1">
            <a:avLst/>
          </a:prstGeom>
          <a:ln w="34925">
            <a:solidFill>
              <a:schemeClr val="accent6"/>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A99E158-E493-5F44-8A59-E862BE0E2058}"/>
              </a:ext>
            </a:extLst>
          </p:cNvPr>
          <p:cNvCxnSpPr>
            <a:cxnSpLocks/>
          </p:cNvCxnSpPr>
          <p:nvPr/>
        </p:nvCxnSpPr>
        <p:spPr>
          <a:xfrm>
            <a:off x="11353800" y="2045486"/>
            <a:ext cx="517634"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11C4149-E35F-054F-AAF7-4E5E72996E25}"/>
              </a:ext>
            </a:extLst>
          </p:cNvPr>
          <p:cNvCxnSpPr>
            <a:cxnSpLocks/>
          </p:cNvCxnSpPr>
          <p:nvPr/>
        </p:nvCxnSpPr>
        <p:spPr>
          <a:xfrm>
            <a:off x="8902562" y="2080204"/>
            <a:ext cx="1281962" cy="867948"/>
          </a:xfrm>
          <a:prstGeom prst="straightConnector1">
            <a:avLst/>
          </a:prstGeom>
          <a:ln w="34925">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00BC5EA9-B45D-9D49-8F56-B28A4E4384C5}"/>
              </a:ext>
            </a:extLst>
          </p:cNvPr>
          <p:cNvSpPr txBox="1"/>
          <p:nvPr/>
        </p:nvSpPr>
        <p:spPr>
          <a:xfrm>
            <a:off x="9543543" y="629681"/>
            <a:ext cx="367408" cy="523220"/>
          </a:xfrm>
          <a:prstGeom prst="rect">
            <a:avLst/>
          </a:prstGeom>
          <a:noFill/>
        </p:spPr>
        <p:txBody>
          <a:bodyPr wrap="none" rtlCol="0">
            <a:spAutoFit/>
          </a:bodyPr>
          <a:lstStyle/>
          <a:p>
            <a:r>
              <a:rPr lang="en-US" sz="2800" b="1" dirty="0">
                <a:solidFill>
                  <a:schemeClr val="accent6"/>
                </a:solidFill>
              </a:rPr>
              <a:t>$</a:t>
            </a:r>
          </a:p>
        </p:txBody>
      </p:sp>
      <p:sp>
        <p:nvSpPr>
          <p:cNvPr id="17" name="TextBox 16">
            <a:extLst>
              <a:ext uri="{FF2B5EF4-FFF2-40B4-BE49-F238E27FC236}">
                <a16:creationId xmlns:a16="http://schemas.microsoft.com/office/drawing/2014/main" id="{2B12B008-66CE-2547-AE99-EF8AFB557006}"/>
              </a:ext>
            </a:extLst>
          </p:cNvPr>
          <p:cNvSpPr txBox="1"/>
          <p:nvPr/>
        </p:nvSpPr>
        <p:spPr>
          <a:xfrm>
            <a:off x="8902562" y="2338857"/>
            <a:ext cx="550151" cy="523220"/>
          </a:xfrm>
          <a:prstGeom prst="rect">
            <a:avLst/>
          </a:prstGeom>
          <a:noFill/>
        </p:spPr>
        <p:txBody>
          <a:bodyPr wrap="none" rtlCol="0">
            <a:spAutoFit/>
          </a:bodyPr>
          <a:lstStyle/>
          <a:p>
            <a:r>
              <a:rPr lang="en-US" sz="2800" b="1" dirty="0">
                <a:solidFill>
                  <a:srgbClr val="FF0000"/>
                </a:solidFill>
              </a:rPr>
              <a:t>$$</a:t>
            </a:r>
          </a:p>
        </p:txBody>
      </p:sp>
    </p:spTree>
    <p:extLst>
      <p:ext uri="{BB962C8B-B14F-4D97-AF65-F5344CB8AC3E}">
        <p14:creationId xmlns:p14="http://schemas.microsoft.com/office/powerpoint/2010/main" val="247312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06CE-B02F-BB4E-83C6-BB3B2EFC9136}"/>
              </a:ext>
            </a:extLst>
          </p:cNvPr>
          <p:cNvSpPr>
            <a:spLocks noGrp="1"/>
          </p:cNvSpPr>
          <p:nvPr>
            <p:ph type="title"/>
          </p:nvPr>
        </p:nvSpPr>
        <p:spPr/>
        <p:txBody>
          <a:bodyPr/>
          <a:lstStyle/>
          <a:p>
            <a:r>
              <a:rPr lang="en-US" b="1" dirty="0">
                <a:solidFill>
                  <a:srgbClr val="7A0019"/>
                </a:solidFill>
              </a:rPr>
              <a:t>Challenges</a:t>
            </a:r>
            <a:endParaRPr lang="en-US" dirty="0"/>
          </a:p>
        </p:txBody>
      </p:sp>
      <p:sp>
        <p:nvSpPr>
          <p:cNvPr id="3" name="Content Placeholder 2">
            <a:extLst>
              <a:ext uri="{FF2B5EF4-FFF2-40B4-BE49-F238E27FC236}">
                <a16:creationId xmlns:a16="http://schemas.microsoft.com/office/drawing/2014/main" id="{46178140-E83A-A542-996C-903A3092D10A}"/>
              </a:ext>
            </a:extLst>
          </p:cNvPr>
          <p:cNvSpPr>
            <a:spLocks noGrp="1"/>
          </p:cNvSpPr>
          <p:nvPr>
            <p:ph idx="1"/>
          </p:nvPr>
        </p:nvSpPr>
        <p:spPr>
          <a:xfrm>
            <a:off x="838200" y="1825625"/>
            <a:ext cx="6256283" cy="4351338"/>
          </a:xfrm>
        </p:spPr>
        <p:txBody>
          <a:bodyPr>
            <a:normAutofit/>
          </a:bodyPr>
          <a:lstStyle/>
          <a:p>
            <a:pPr marL="0" indent="0">
              <a:buNone/>
            </a:pPr>
            <a:r>
              <a:rPr lang="en-US" b="1" dirty="0"/>
              <a:t>Heterogeneity in resource availability</a:t>
            </a:r>
          </a:p>
          <a:p>
            <a:r>
              <a:rPr lang="en-US" dirty="0"/>
              <a:t>WAN bandwidth varies from 20-400Mbps on AWS EC2</a:t>
            </a:r>
          </a:p>
          <a:p>
            <a:pPr marL="0" indent="0">
              <a:buNone/>
            </a:pPr>
            <a:endParaRPr lang="en-US" dirty="0"/>
          </a:p>
          <a:p>
            <a:endParaRPr lang="en-US" dirty="0"/>
          </a:p>
          <a:p>
            <a:pPr marL="0" indent="0">
              <a:buNone/>
            </a:pPr>
            <a:br>
              <a:rPr lang="en-US" dirty="0"/>
            </a:br>
            <a:endParaRPr lang="en-US" dirty="0"/>
          </a:p>
        </p:txBody>
      </p:sp>
      <p:pic>
        <p:nvPicPr>
          <p:cNvPr id="4" name="Content Placeholder 6">
            <a:extLst>
              <a:ext uri="{FF2B5EF4-FFF2-40B4-BE49-F238E27FC236}">
                <a16:creationId xmlns:a16="http://schemas.microsoft.com/office/drawing/2014/main" id="{C8922BB8-00D9-B04F-8AD9-7FE83A624DE5}"/>
              </a:ext>
            </a:extLst>
          </p:cNvPr>
          <p:cNvPicPr>
            <a:picLocks noChangeAspect="1"/>
          </p:cNvPicPr>
          <p:nvPr/>
        </p:nvPicPr>
        <p:blipFill rotWithShape="1">
          <a:blip r:embed="rId3"/>
          <a:srcRect r="43675" b="11759"/>
          <a:stretch/>
        </p:blipFill>
        <p:spPr>
          <a:xfrm>
            <a:off x="6814533" y="822927"/>
            <a:ext cx="4539267" cy="3307639"/>
          </a:xfrm>
          <a:prstGeom prst="rect">
            <a:avLst/>
          </a:prstGeom>
        </p:spPr>
      </p:pic>
      <p:cxnSp>
        <p:nvCxnSpPr>
          <p:cNvPr id="6" name="Straight Arrow Connector 5">
            <a:extLst>
              <a:ext uri="{FF2B5EF4-FFF2-40B4-BE49-F238E27FC236}">
                <a16:creationId xmlns:a16="http://schemas.microsoft.com/office/drawing/2014/main" id="{13E278C6-76E9-334D-8E31-725FD94E347E}"/>
              </a:ext>
            </a:extLst>
          </p:cNvPr>
          <p:cNvCxnSpPr/>
          <p:nvPr/>
        </p:nvCxnSpPr>
        <p:spPr>
          <a:xfrm>
            <a:off x="8939048" y="1690688"/>
            <a:ext cx="1292773" cy="40612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351355A-28F0-4147-A06F-8564309D2A03}"/>
              </a:ext>
            </a:extLst>
          </p:cNvPr>
          <p:cNvCxnSpPr>
            <a:cxnSpLocks/>
          </p:cNvCxnSpPr>
          <p:nvPr/>
        </p:nvCxnSpPr>
        <p:spPr>
          <a:xfrm>
            <a:off x="8939048" y="1825625"/>
            <a:ext cx="1418897" cy="107523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8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06CE-B02F-BB4E-83C6-BB3B2EFC9136}"/>
              </a:ext>
            </a:extLst>
          </p:cNvPr>
          <p:cNvSpPr>
            <a:spLocks noGrp="1"/>
          </p:cNvSpPr>
          <p:nvPr>
            <p:ph type="title"/>
          </p:nvPr>
        </p:nvSpPr>
        <p:spPr/>
        <p:txBody>
          <a:bodyPr/>
          <a:lstStyle/>
          <a:p>
            <a:r>
              <a:rPr lang="en-US" b="1" dirty="0">
                <a:solidFill>
                  <a:srgbClr val="7A0019"/>
                </a:solidFill>
              </a:rPr>
              <a:t>Challenges</a:t>
            </a:r>
            <a:endParaRPr lang="en-US" dirty="0"/>
          </a:p>
        </p:txBody>
      </p:sp>
      <p:sp>
        <p:nvSpPr>
          <p:cNvPr id="3" name="Content Placeholder 2">
            <a:extLst>
              <a:ext uri="{FF2B5EF4-FFF2-40B4-BE49-F238E27FC236}">
                <a16:creationId xmlns:a16="http://schemas.microsoft.com/office/drawing/2014/main" id="{46178140-E83A-A542-996C-903A3092D10A}"/>
              </a:ext>
            </a:extLst>
          </p:cNvPr>
          <p:cNvSpPr>
            <a:spLocks noGrp="1"/>
          </p:cNvSpPr>
          <p:nvPr>
            <p:ph idx="1"/>
          </p:nvPr>
        </p:nvSpPr>
        <p:spPr>
          <a:xfrm>
            <a:off x="838200" y="1825625"/>
            <a:ext cx="6256283" cy="4351338"/>
          </a:xfrm>
        </p:spPr>
        <p:txBody>
          <a:bodyPr>
            <a:normAutofit/>
          </a:bodyPr>
          <a:lstStyle/>
          <a:p>
            <a:pPr marL="0" indent="0">
              <a:buNone/>
            </a:pPr>
            <a:r>
              <a:rPr lang="en-US" b="1" dirty="0"/>
              <a:t>Heterogeneity in resource availability</a:t>
            </a:r>
          </a:p>
          <a:p>
            <a:r>
              <a:rPr lang="en-US" dirty="0"/>
              <a:t>WAN bandwidth varies from 20-400Mbps on AWS EC2</a:t>
            </a:r>
          </a:p>
          <a:p>
            <a:pPr marL="0" indent="0">
              <a:buNone/>
            </a:pPr>
            <a:endParaRPr lang="en-US" dirty="0"/>
          </a:p>
          <a:p>
            <a:endParaRPr lang="en-US" dirty="0"/>
          </a:p>
          <a:p>
            <a:pPr marL="0" indent="0">
              <a:buNone/>
            </a:pPr>
            <a:r>
              <a:rPr lang="en-US" b="1" dirty="0"/>
              <a:t>Dynamism in workload</a:t>
            </a:r>
          </a:p>
          <a:p>
            <a:r>
              <a:rPr lang="en-US" dirty="0"/>
              <a:t>Arrival rates change</a:t>
            </a:r>
          </a:p>
          <a:p>
            <a:r>
              <a:rPr lang="en-US" dirty="0"/>
              <a:t>Link failures common</a:t>
            </a:r>
            <a:br>
              <a:rPr lang="en-US" dirty="0"/>
            </a:br>
            <a:endParaRPr lang="en-US" dirty="0"/>
          </a:p>
        </p:txBody>
      </p:sp>
      <p:pic>
        <p:nvPicPr>
          <p:cNvPr id="11" name="Content Placeholder 6">
            <a:extLst>
              <a:ext uri="{FF2B5EF4-FFF2-40B4-BE49-F238E27FC236}">
                <a16:creationId xmlns:a16="http://schemas.microsoft.com/office/drawing/2014/main" id="{77122768-5590-9443-B5BF-E26627C0FE5B}"/>
              </a:ext>
            </a:extLst>
          </p:cNvPr>
          <p:cNvPicPr>
            <a:picLocks noChangeAspect="1"/>
          </p:cNvPicPr>
          <p:nvPr/>
        </p:nvPicPr>
        <p:blipFill rotWithShape="1">
          <a:blip r:embed="rId3"/>
          <a:srcRect r="43675" b="11759"/>
          <a:stretch/>
        </p:blipFill>
        <p:spPr>
          <a:xfrm>
            <a:off x="6814533" y="822927"/>
            <a:ext cx="4539267" cy="3307639"/>
          </a:xfrm>
          <a:prstGeom prst="rect">
            <a:avLst/>
          </a:prstGeom>
        </p:spPr>
      </p:pic>
      <p:cxnSp>
        <p:nvCxnSpPr>
          <p:cNvPr id="12" name="Straight Arrow Connector 11">
            <a:extLst>
              <a:ext uri="{FF2B5EF4-FFF2-40B4-BE49-F238E27FC236}">
                <a16:creationId xmlns:a16="http://schemas.microsoft.com/office/drawing/2014/main" id="{7036DA5E-ABC0-1E45-9386-00ABFD324C96}"/>
              </a:ext>
            </a:extLst>
          </p:cNvPr>
          <p:cNvCxnSpPr>
            <a:cxnSpLocks/>
          </p:cNvCxnSpPr>
          <p:nvPr/>
        </p:nvCxnSpPr>
        <p:spPr>
          <a:xfrm>
            <a:off x="8939048" y="1825625"/>
            <a:ext cx="1418897" cy="107523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3E278C6-76E9-334D-8E31-725FD94E347E}"/>
              </a:ext>
            </a:extLst>
          </p:cNvPr>
          <p:cNvCxnSpPr/>
          <p:nvPr/>
        </p:nvCxnSpPr>
        <p:spPr>
          <a:xfrm>
            <a:off x="8939048" y="1690688"/>
            <a:ext cx="1292773" cy="40612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Multiply 4">
            <a:extLst>
              <a:ext uri="{FF2B5EF4-FFF2-40B4-BE49-F238E27FC236}">
                <a16:creationId xmlns:a16="http://schemas.microsoft.com/office/drawing/2014/main" id="{2171DE46-14DC-F74C-86EA-158B5945CE31}"/>
              </a:ext>
            </a:extLst>
          </p:cNvPr>
          <p:cNvSpPr/>
          <p:nvPr/>
        </p:nvSpPr>
        <p:spPr>
          <a:xfrm>
            <a:off x="9218998" y="1978902"/>
            <a:ext cx="835572" cy="772510"/>
          </a:xfrm>
          <a:prstGeom prst="mathMultiply">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81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4BEA-4D31-2A46-9B25-9855EBC3F1A1}"/>
              </a:ext>
            </a:extLst>
          </p:cNvPr>
          <p:cNvSpPr>
            <a:spLocks noGrp="1"/>
          </p:cNvSpPr>
          <p:nvPr>
            <p:ph type="title"/>
          </p:nvPr>
        </p:nvSpPr>
        <p:spPr/>
        <p:txBody>
          <a:bodyPr/>
          <a:lstStyle/>
          <a:p>
            <a:r>
              <a:rPr lang="en-US" b="1">
                <a:solidFill>
                  <a:srgbClr val="7A0019"/>
                </a:solidFill>
              </a:rPr>
              <a:t>Key Question 1</a:t>
            </a:r>
            <a:endParaRPr lang="en-US" b="1" dirty="0">
              <a:solidFill>
                <a:srgbClr val="7A0019"/>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72B8D0-8D2D-664A-8573-1F2525E76D83}"/>
                  </a:ext>
                </a:extLst>
              </p:cNvPr>
              <p:cNvSpPr>
                <a:spLocks noGrp="1"/>
              </p:cNvSpPr>
              <p:nvPr>
                <p:ph idx="1"/>
              </p:nvPr>
            </p:nvSpPr>
            <p:spPr>
              <a:xfrm>
                <a:off x="508001" y="1825625"/>
                <a:ext cx="11379200" cy="4351339"/>
              </a:xfrm>
            </p:spPr>
            <p:txBody>
              <a:bodyPr/>
              <a:lstStyle/>
              <a:p>
                <a:r>
                  <a:rPr lang="en-US" b="1" dirty="0">
                    <a:latin typeface="Calibri" panose="020F0502020204030204" pitchFamily="34" charset="0"/>
                    <a:cs typeface="Calibri" panose="020F0502020204030204" pitchFamily="34" charset="0"/>
                  </a:rPr>
                  <a:t>Path Provisioning:</a:t>
                </a:r>
                <a:r>
                  <a:rPr lang="en-US" dirty="0">
                    <a:latin typeface="Calibri" panose="020F0502020204030204" pitchFamily="34" charset="0"/>
                    <a:cs typeface="Calibri" panose="020F0502020204030204" pitchFamily="34" charset="0"/>
                  </a:rPr>
                  <a:t> Which transits should be selected for each edge?</a:t>
                </a:r>
              </a:p>
              <a:p>
                <a:pPr lvl="1"/>
                <a:r>
                  <a:rPr lang="en-US" dirty="0">
                    <a:latin typeface="Calibri" panose="020F0502020204030204" pitchFamily="34" charset="0"/>
                    <a:cs typeface="Calibri" panose="020F0502020204030204" pitchFamily="34" charset="0"/>
                  </a:rPr>
                  <a:t>Compute path provisioning matrix </a:t>
                </a:r>
                <a14:m>
                  <m:oMath xmlns:m="http://schemas.openxmlformats.org/officeDocument/2006/math">
                    <m:r>
                      <a:rPr lang="en-US" b="1" i="1" dirty="0" smtClean="0">
                        <a:latin typeface="Cambria Math" panose="02040503050406030204" pitchFamily="18" charset="0"/>
                      </a:rPr>
                      <m:t>𝑷</m:t>
                    </m:r>
                  </m:oMath>
                </a14:m>
                <a:r>
                  <a:rPr lang="en-US" dirty="0">
                    <a:latin typeface="Calibri" panose="020F0502020204030204" pitchFamily="34" charset="0"/>
                    <a:cs typeface="Calibri" panose="020F0502020204030204" pitchFamily="34" charset="0"/>
                  </a:rPr>
                  <a:t> </a:t>
                </a:r>
              </a:p>
              <a:p>
                <a:pPr lvl="2"/>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𝒊𝒋𝒌</m:t>
                        </m:r>
                      </m:sub>
                    </m:sSub>
                    <m:r>
                      <a:rPr lang="en-US" b="1" i="1" dirty="0" smtClean="0">
                        <a:latin typeface="Cambria Math" panose="02040503050406030204" pitchFamily="18" charset="0"/>
                      </a:rPr>
                      <m:t> </m:t>
                    </m:r>
                  </m:oMath>
                </a14:m>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if the traffic from edge </a:t>
                </a:r>
                <a14:m>
                  <m:oMath xmlns:m="http://schemas.openxmlformats.org/officeDocument/2006/math">
                    <m:r>
                      <a:rPr lang="en-US" b="1" i="1" dirty="0" smtClean="0">
                        <a:latin typeface="Cambria Math" panose="02040503050406030204" pitchFamily="18" charset="0"/>
                      </a:rPr>
                      <m:t>𝒊</m:t>
                    </m:r>
                  </m:oMath>
                </a14:m>
                <a:r>
                  <a:rPr lang="en-US" dirty="0">
                    <a:latin typeface="Calibri" panose="020F0502020204030204" pitchFamily="34" charset="0"/>
                    <a:cs typeface="Calibri" panose="020F0502020204030204" pitchFamily="34" charset="0"/>
                  </a:rPr>
                  <a:t> is sent to destination </a:t>
                </a:r>
                <a14:m>
                  <m:oMath xmlns:m="http://schemas.openxmlformats.org/officeDocument/2006/math">
                    <m:r>
                      <a:rPr lang="en-US" b="1" i="1" dirty="0" smtClean="0">
                        <a:latin typeface="Cambria Math" panose="02040503050406030204" pitchFamily="18" charset="0"/>
                      </a:rPr>
                      <m:t>𝒌</m:t>
                    </m:r>
                  </m:oMath>
                </a14:m>
                <a:r>
                  <a:rPr lang="en-US" dirty="0">
                    <a:latin typeface="Calibri" panose="020F0502020204030204" pitchFamily="34" charset="0"/>
                    <a:cs typeface="Calibri" panose="020F0502020204030204" pitchFamily="34" charset="0"/>
                  </a:rPr>
                  <a:t> via transit </a:t>
                </a:r>
                <a14:m>
                  <m:oMath xmlns:m="http://schemas.openxmlformats.org/officeDocument/2006/math">
                    <m:r>
                      <a:rPr lang="en-US" b="1" i="1" dirty="0" smtClean="0">
                        <a:latin typeface="Cambria Math" panose="02040503050406030204" pitchFamily="18" charset="0"/>
                      </a:rPr>
                      <m:t>𝒋</m:t>
                    </m:r>
                  </m:oMath>
                </a14:m>
                <a:endParaRPr lang="en-US" b="1"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There should be exactly one path from each edge to each destination</a:t>
                </a:r>
              </a:p>
            </p:txBody>
          </p:sp>
        </mc:Choice>
        <mc:Fallback xmlns="">
          <p:sp>
            <p:nvSpPr>
              <p:cNvPr id="3" name="Content Placeholder 2">
                <a:extLst>
                  <a:ext uri="{FF2B5EF4-FFF2-40B4-BE49-F238E27FC236}">
                    <a16:creationId xmlns:a16="http://schemas.microsoft.com/office/drawing/2014/main" id="{0872B8D0-8D2D-664A-8573-1F2525E76D83}"/>
                  </a:ext>
                </a:extLst>
              </p:cNvPr>
              <p:cNvSpPr>
                <a:spLocks noGrp="1" noRot="1" noChangeAspect="1" noMove="1" noResize="1" noEditPoints="1" noAdjustHandles="1" noChangeArrowheads="1" noChangeShapeType="1" noTextEdit="1"/>
              </p:cNvSpPr>
              <p:nvPr>
                <p:ph idx="1"/>
              </p:nvPr>
            </p:nvSpPr>
            <p:spPr>
              <a:xfrm>
                <a:off x="508001" y="1825625"/>
                <a:ext cx="11379200" cy="4351339"/>
              </a:xfrm>
              <a:blipFill>
                <a:blip r:embed="rId3"/>
                <a:stretch>
                  <a:fillRect l="-891" t="-2326"/>
                </a:stretch>
              </a:blipFill>
            </p:spPr>
            <p:txBody>
              <a:bodyPr/>
              <a:lstStyle/>
              <a:p>
                <a:r>
                  <a:rPr lang="en-US">
                    <a:noFill/>
                  </a:rPr>
                  <a:t> </a:t>
                </a:r>
              </a:p>
            </p:txBody>
          </p:sp>
        </mc:Fallback>
      </mc:AlternateContent>
      <p:pic>
        <p:nvPicPr>
          <p:cNvPr id="5" name="Content Placeholder 6">
            <a:extLst>
              <a:ext uri="{FF2B5EF4-FFF2-40B4-BE49-F238E27FC236}">
                <a16:creationId xmlns:a16="http://schemas.microsoft.com/office/drawing/2014/main" id="{1B4C8C6F-A96B-6040-932A-607061FFF915}"/>
              </a:ext>
            </a:extLst>
          </p:cNvPr>
          <p:cNvPicPr>
            <a:picLocks noChangeAspect="1"/>
          </p:cNvPicPr>
          <p:nvPr/>
        </p:nvPicPr>
        <p:blipFill>
          <a:blip r:embed="rId4"/>
          <a:stretch>
            <a:fillRect/>
          </a:stretch>
        </p:blipFill>
        <p:spPr>
          <a:xfrm>
            <a:off x="3286671" y="3835400"/>
            <a:ext cx="5618659" cy="2613331"/>
          </a:xfrm>
          <a:prstGeom prst="rect">
            <a:avLst/>
          </a:prstGeom>
        </p:spPr>
      </p:pic>
      <p:cxnSp>
        <p:nvCxnSpPr>
          <p:cNvPr id="8" name="Straight Arrow Connector 7">
            <a:extLst>
              <a:ext uri="{FF2B5EF4-FFF2-40B4-BE49-F238E27FC236}">
                <a16:creationId xmlns:a16="http://schemas.microsoft.com/office/drawing/2014/main" id="{CB766430-3DA3-EF43-A928-724BC4CFB93C}"/>
              </a:ext>
            </a:extLst>
          </p:cNvPr>
          <p:cNvCxnSpPr>
            <a:cxnSpLocks/>
          </p:cNvCxnSpPr>
          <p:nvPr/>
        </p:nvCxnSpPr>
        <p:spPr>
          <a:xfrm>
            <a:off x="4673600" y="4445000"/>
            <a:ext cx="1016000" cy="304800"/>
          </a:xfrm>
          <a:prstGeom prst="straightConnector1">
            <a:avLst/>
          </a:prstGeom>
          <a:ln w="57150">
            <a:solidFill>
              <a:srgbClr val="7A001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D86338-D95F-384B-B9CD-6D39D86713E2}"/>
              </a:ext>
            </a:extLst>
          </p:cNvPr>
          <p:cNvCxnSpPr>
            <a:cxnSpLocks/>
          </p:cNvCxnSpPr>
          <p:nvPr/>
        </p:nvCxnSpPr>
        <p:spPr>
          <a:xfrm flipV="1">
            <a:off x="6400800" y="4495800"/>
            <a:ext cx="1016000" cy="152400"/>
          </a:xfrm>
          <a:prstGeom prst="straightConnector1">
            <a:avLst/>
          </a:prstGeom>
          <a:ln w="57150">
            <a:solidFill>
              <a:srgbClr val="7A0019"/>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0E3B69-BFA1-264C-96ED-DF01AABADDCD}"/>
                  </a:ext>
                </a:extLst>
              </p:cNvPr>
              <p:cNvSpPr txBox="1"/>
              <p:nvPr/>
            </p:nvSpPr>
            <p:spPr>
              <a:xfrm>
                <a:off x="4165600" y="3632201"/>
                <a:ext cx="5080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a:solidFill>
                            <a:srgbClr val="7A0019"/>
                          </a:solidFill>
                          <a:latin typeface="Cambria Math" panose="02040503050406030204" pitchFamily="18" charset="0"/>
                        </a:rPr>
                        <m:t>𝒊</m:t>
                      </m:r>
                    </m:oMath>
                  </m:oMathPara>
                </a14:m>
                <a:endParaRPr lang="en-US" sz="2400" b="1" dirty="0"/>
              </a:p>
            </p:txBody>
          </p:sp>
        </mc:Choice>
        <mc:Fallback xmlns="">
          <p:sp>
            <p:nvSpPr>
              <p:cNvPr id="15" name="TextBox 14">
                <a:extLst>
                  <a:ext uri="{FF2B5EF4-FFF2-40B4-BE49-F238E27FC236}">
                    <a16:creationId xmlns:a16="http://schemas.microsoft.com/office/drawing/2014/main" id="{650E3B69-BFA1-264C-96ED-DF01AABADDCD}"/>
                  </a:ext>
                </a:extLst>
              </p:cNvPr>
              <p:cNvSpPr txBox="1">
                <a:spLocks noRot="1" noChangeAspect="1" noMove="1" noResize="1" noEditPoints="1" noAdjustHandles="1" noChangeArrowheads="1" noChangeShapeType="1" noTextEdit="1"/>
              </p:cNvSpPr>
              <p:nvPr/>
            </p:nvSpPr>
            <p:spPr>
              <a:xfrm>
                <a:off x="4165600" y="3632201"/>
                <a:ext cx="508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4E113D3-E16C-BD40-8DAC-E4B35C346C7F}"/>
                  </a:ext>
                </a:extLst>
              </p:cNvPr>
              <p:cNvSpPr txBox="1"/>
              <p:nvPr/>
            </p:nvSpPr>
            <p:spPr>
              <a:xfrm>
                <a:off x="5791200" y="3937001"/>
                <a:ext cx="5080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solidFill>
                            <a:srgbClr val="7A0019"/>
                          </a:solidFill>
                          <a:latin typeface="Cambria Math" panose="02040503050406030204" pitchFamily="18" charset="0"/>
                        </a:rPr>
                        <m:t>𝒋</m:t>
                      </m:r>
                    </m:oMath>
                  </m:oMathPara>
                </a14:m>
                <a:endParaRPr lang="en-US" sz="2400" b="1" dirty="0"/>
              </a:p>
            </p:txBody>
          </p:sp>
        </mc:Choice>
        <mc:Fallback xmlns="">
          <p:sp>
            <p:nvSpPr>
              <p:cNvPr id="16" name="TextBox 15">
                <a:extLst>
                  <a:ext uri="{FF2B5EF4-FFF2-40B4-BE49-F238E27FC236}">
                    <a16:creationId xmlns:a16="http://schemas.microsoft.com/office/drawing/2014/main" id="{D4E113D3-E16C-BD40-8DAC-E4B35C346C7F}"/>
                  </a:ext>
                </a:extLst>
              </p:cNvPr>
              <p:cNvSpPr txBox="1">
                <a:spLocks noRot="1" noChangeAspect="1" noMove="1" noResize="1" noEditPoints="1" noAdjustHandles="1" noChangeArrowheads="1" noChangeShapeType="1" noTextEdit="1"/>
              </p:cNvSpPr>
              <p:nvPr/>
            </p:nvSpPr>
            <p:spPr>
              <a:xfrm>
                <a:off x="5791200" y="3937001"/>
                <a:ext cx="508000" cy="461665"/>
              </a:xfrm>
              <a:prstGeom prst="rect">
                <a:avLst/>
              </a:prstGeom>
              <a:blipFill>
                <a:blip r:embed="rId6"/>
                <a:stretch>
                  <a:fillRect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38C21FA-B81D-CB4C-819C-5E6445E28F76}"/>
                  </a:ext>
                </a:extLst>
              </p:cNvPr>
              <p:cNvSpPr txBox="1"/>
              <p:nvPr/>
            </p:nvSpPr>
            <p:spPr>
              <a:xfrm>
                <a:off x="7518403" y="3783585"/>
                <a:ext cx="5080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solidFill>
                            <a:srgbClr val="7A0019"/>
                          </a:solidFill>
                          <a:latin typeface="Cambria Math" panose="02040503050406030204" pitchFamily="18" charset="0"/>
                        </a:rPr>
                        <m:t>𝒌</m:t>
                      </m:r>
                    </m:oMath>
                  </m:oMathPara>
                </a14:m>
                <a:endParaRPr lang="en-US" sz="2400" b="1" dirty="0"/>
              </a:p>
            </p:txBody>
          </p:sp>
        </mc:Choice>
        <mc:Fallback xmlns="">
          <p:sp>
            <p:nvSpPr>
              <p:cNvPr id="17" name="TextBox 16">
                <a:extLst>
                  <a:ext uri="{FF2B5EF4-FFF2-40B4-BE49-F238E27FC236}">
                    <a16:creationId xmlns:a16="http://schemas.microsoft.com/office/drawing/2014/main" id="{638C21FA-B81D-CB4C-819C-5E6445E28F76}"/>
                  </a:ext>
                </a:extLst>
              </p:cNvPr>
              <p:cNvSpPr txBox="1">
                <a:spLocks noRot="1" noChangeAspect="1" noMove="1" noResize="1" noEditPoints="1" noAdjustHandles="1" noChangeArrowheads="1" noChangeShapeType="1" noTextEdit="1"/>
              </p:cNvSpPr>
              <p:nvPr/>
            </p:nvSpPr>
            <p:spPr>
              <a:xfrm>
                <a:off x="7518403" y="3783585"/>
                <a:ext cx="508000" cy="46166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0082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4BEA-4D31-2A46-9B25-9855EBC3F1A1}"/>
              </a:ext>
            </a:extLst>
          </p:cNvPr>
          <p:cNvSpPr>
            <a:spLocks noGrp="1"/>
          </p:cNvSpPr>
          <p:nvPr>
            <p:ph type="title"/>
          </p:nvPr>
        </p:nvSpPr>
        <p:spPr/>
        <p:txBody>
          <a:bodyPr/>
          <a:lstStyle/>
          <a:p>
            <a:r>
              <a:rPr lang="en-US" b="1" dirty="0">
                <a:solidFill>
                  <a:srgbClr val="7A0019"/>
                </a:solidFill>
              </a:rPr>
              <a:t>Key Question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72B8D0-8D2D-664A-8573-1F2525E76D83}"/>
                  </a:ext>
                </a:extLst>
              </p:cNvPr>
              <p:cNvSpPr>
                <a:spLocks noGrp="1"/>
              </p:cNvSpPr>
              <p:nvPr>
                <p:ph idx="1"/>
              </p:nvPr>
            </p:nvSpPr>
            <p:spPr>
              <a:xfrm>
                <a:off x="609600" y="1848639"/>
                <a:ext cx="11988800" cy="4351339"/>
              </a:xfrm>
            </p:spPr>
            <p:txBody>
              <a:bodyPr/>
              <a:lstStyle/>
              <a:p>
                <a:r>
                  <a:rPr lang="en-US" b="1" dirty="0">
                    <a:latin typeface="Calibri" panose="020F0502020204030204" pitchFamily="34" charset="0"/>
                    <a:cs typeface="Calibri" panose="020F0502020204030204" pitchFamily="34" charset="0"/>
                  </a:rPr>
                  <a:t>Delay Budgeting: </a:t>
                </a:r>
                <a:r>
                  <a:rPr lang="en-US" dirty="0">
                    <a:latin typeface="Calibri" panose="020F0502020204030204" pitchFamily="34" charset="0"/>
                    <a:cs typeface="Calibri" panose="020F0502020204030204" pitchFamily="34" charset="0"/>
                  </a:rPr>
                  <a:t>How to split the delay budget across edges and transits?</a:t>
                </a:r>
              </a:p>
              <a:p>
                <a:pPr lvl="1"/>
                <a:r>
                  <a:rPr lang="en-US" dirty="0">
                    <a:latin typeface="Calibri" panose="020F0502020204030204" pitchFamily="34" charset="0"/>
                    <a:cs typeface="Calibri" panose="020F0502020204030204" pitchFamily="34" charset="0"/>
                  </a:rPr>
                  <a:t>Delay budget </a:t>
                </a:r>
                <a14:m>
                  <m:oMath xmlns:m="http://schemas.openxmlformats.org/officeDocument/2006/math">
                    <m:r>
                      <a:rPr lang="en-US" i="1" dirty="0" smtClean="0">
                        <a:latin typeface="Cambria Math" panose="02040503050406030204" pitchFamily="18" charset="0"/>
                      </a:rPr>
                      <m:t>𝐾</m:t>
                    </m:r>
                  </m:oMath>
                </a14:m>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Fraction of delay budget allocated to each edge </a:t>
                </a:r>
                <a14:m>
                  <m:oMath xmlns:m="http://schemas.openxmlformats.org/officeDocument/2006/math">
                    <m:r>
                      <a:rPr lang="en-US" i="1" dirty="0" smtClean="0">
                        <a:latin typeface="Cambria Math" panose="02040503050406030204" pitchFamily="18" charset="0"/>
                      </a:rPr>
                      <m:t>𝛽</m:t>
                    </m:r>
                  </m:oMath>
                </a14:m>
                <a:endParaRPr 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872B8D0-8D2D-664A-8573-1F2525E76D83}"/>
                  </a:ext>
                </a:extLst>
              </p:cNvPr>
              <p:cNvSpPr>
                <a:spLocks noGrp="1" noRot="1" noChangeAspect="1" noMove="1" noResize="1" noEditPoints="1" noAdjustHandles="1" noChangeArrowheads="1" noChangeShapeType="1" noTextEdit="1"/>
              </p:cNvSpPr>
              <p:nvPr>
                <p:ph idx="1"/>
              </p:nvPr>
            </p:nvSpPr>
            <p:spPr>
              <a:xfrm>
                <a:off x="609600" y="1848639"/>
                <a:ext cx="11988800" cy="4351339"/>
              </a:xfrm>
              <a:blipFill>
                <a:blip r:embed="rId3"/>
                <a:stretch>
                  <a:fillRect l="-952" t="-2326"/>
                </a:stretch>
              </a:blipFill>
            </p:spPr>
            <p:txBody>
              <a:bodyPr/>
              <a:lstStyle/>
              <a:p>
                <a:r>
                  <a:rPr lang="en-US">
                    <a:noFill/>
                  </a:rPr>
                  <a:t> </a:t>
                </a:r>
              </a:p>
            </p:txBody>
          </p:sp>
        </mc:Fallback>
      </mc:AlternateContent>
      <p:pic>
        <p:nvPicPr>
          <p:cNvPr id="5" name="Content Placeholder 6">
            <a:extLst>
              <a:ext uri="{FF2B5EF4-FFF2-40B4-BE49-F238E27FC236}">
                <a16:creationId xmlns:a16="http://schemas.microsoft.com/office/drawing/2014/main" id="{1B4C8C6F-A96B-6040-932A-607061FFF915}"/>
              </a:ext>
            </a:extLst>
          </p:cNvPr>
          <p:cNvPicPr>
            <a:picLocks noChangeAspect="1"/>
          </p:cNvPicPr>
          <p:nvPr/>
        </p:nvPicPr>
        <p:blipFill>
          <a:blip r:embed="rId4"/>
          <a:stretch>
            <a:fillRect/>
          </a:stretch>
        </p:blipFill>
        <p:spPr>
          <a:xfrm>
            <a:off x="2641600" y="3542543"/>
            <a:ext cx="5954117" cy="2769357"/>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85C524-D950-8D4A-8F6F-B41B19EEA419}"/>
                  </a:ext>
                </a:extLst>
              </p:cNvPr>
              <p:cNvSpPr txBox="1"/>
              <p:nvPr/>
            </p:nvSpPr>
            <p:spPr>
              <a:xfrm>
                <a:off x="3454400" y="3296322"/>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a:latin typeface="Cambria Math" panose="02040503050406030204" pitchFamily="18" charset="0"/>
                        </a:rPr>
                        <m:t>𝜷</m:t>
                      </m:r>
                      <m:r>
                        <a:rPr lang="en-US" sz="2400" b="1" i="1" dirty="0">
                          <a:latin typeface="Cambria Math" panose="02040503050406030204" pitchFamily="18" charset="0"/>
                        </a:rPr>
                        <m:t>𝑲</m:t>
                      </m:r>
                      <m:r>
                        <a:rPr lang="en-US" sz="2400" i="1" dirty="0">
                          <a:latin typeface="Cambria Math" panose="02040503050406030204" pitchFamily="18" charset="0"/>
                        </a:rPr>
                        <m:t> </m:t>
                      </m:r>
                    </m:oMath>
                  </m:oMathPara>
                </a14:m>
                <a:endParaRPr lang="en-US" sz="2400" dirty="0"/>
              </a:p>
            </p:txBody>
          </p:sp>
        </mc:Choice>
        <mc:Fallback xmlns="">
          <p:sp>
            <p:nvSpPr>
              <p:cNvPr id="4" name="TextBox 3">
                <a:extLst>
                  <a:ext uri="{FF2B5EF4-FFF2-40B4-BE49-F238E27FC236}">
                    <a16:creationId xmlns:a16="http://schemas.microsoft.com/office/drawing/2014/main" id="{7D85C524-D950-8D4A-8F6F-B41B19EEA419}"/>
                  </a:ext>
                </a:extLst>
              </p:cNvPr>
              <p:cNvSpPr txBox="1">
                <a:spLocks noRot="1" noChangeAspect="1" noMove="1" noResize="1" noEditPoints="1" noAdjustHandles="1" noChangeArrowheads="1" noChangeShapeType="1" noTextEdit="1"/>
              </p:cNvSpPr>
              <p:nvPr/>
            </p:nvSpPr>
            <p:spPr>
              <a:xfrm>
                <a:off x="3454400" y="3296322"/>
                <a:ext cx="914400" cy="461665"/>
              </a:xfrm>
              <a:prstGeom prst="rect">
                <a:avLst/>
              </a:prstGeom>
              <a:blipFill>
                <a:blip r:embed="rId5"/>
                <a:stretch>
                  <a:fillRect b="-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55CD91B-793B-3C46-AB60-8AE31263B969}"/>
                  </a:ext>
                </a:extLst>
              </p:cNvPr>
              <p:cNvSpPr txBox="1"/>
              <p:nvPr/>
            </p:nvSpPr>
            <p:spPr>
              <a:xfrm>
                <a:off x="4734918" y="3315458"/>
                <a:ext cx="174734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a:latin typeface="Cambria Math" panose="02040503050406030204" pitchFamily="18" charset="0"/>
                        </a:rPr>
                        <m:t>(</m:t>
                      </m:r>
                      <m:r>
                        <a:rPr lang="en-US" sz="2400" b="1" i="1" dirty="0">
                          <a:latin typeface="Cambria Math" panose="02040503050406030204" pitchFamily="18" charset="0"/>
                        </a:rPr>
                        <m:t>𝟏</m:t>
                      </m:r>
                      <m:r>
                        <a:rPr lang="en-US" sz="2400" b="1" i="1" dirty="0">
                          <a:latin typeface="Cambria Math" panose="02040503050406030204" pitchFamily="18" charset="0"/>
                        </a:rPr>
                        <m:t>−</m:t>
                      </m:r>
                      <m:r>
                        <a:rPr lang="en-US" sz="2400" b="1" i="1" dirty="0">
                          <a:latin typeface="Cambria Math" panose="02040503050406030204" pitchFamily="18" charset="0"/>
                        </a:rPr>
                        <m:t>𝜷</m:t>
                      </m:r>
                      <m:r>
                        <a:rPr lang="en-US" sz="2400" b="1" i="1" dirty="0">
                          <a:latin typeface="Cambria Math" panose="02040503050406030204" pitchFamily="18" charset="0"/>
                        </a:rPr>
                        <m:t>)</m:t>
                      </m:r>
                      <m:r>
                        <a:rPr lang="en-US" sz="2400" b="1" i="1" dirty="0">
                          <a:latin typeface="Cambria Math" panose="02040503050406030204" pitchFamily="18" charset="0"/>
                        </a:rPr>
                        <m:t>𝑲</m:t>
                      </m:r>
                      <m:r>
                        <a:rPr lang="en-US" sz="2400" i="1" dirty="0">
                          <a:latin typeface="Cambria Math" panose="02040503050406030204" pitchFamily="18" charset="0"/>
                        </a:rPr>
                        <m:t> </m:t>
                      </m:r>
                    </m:oMath>
                  </m:oMathPara>
                </a14:m>
                <a:endParaRPr lang="en-US" sz="2400" dirty="0"/>
              </a:p>
            </p:txBody>
          </p:sp>
        </mc:Choice>
        <mc:Fallback xmlns="">
          <p:sp>
            <p:nvSpPr>
              <p:cNvPr id="7" name="TextBox 6">
                <a:extLst>
                  <a:ext uri="{FF2B5EF4-FFF2-40B4-BE49-F238E27FC236}">
                    <a16:creationId xmlns:a16="http://schemas.microsoft.com/office/drawing/2014/main" id="{C55CD91B-793B-3C46-AB60-8AE31263B969}"/>
                  </a:ext>
                </a:extLst>
              </p:cNvPr>
              <p:cNvSpPr txBox="1">
                <a:spLocks noRot="1" noChangeAspect="1" noMove="1" noResize="1" noEditPoints="1" noAdjustHandles="1" noChangeArrowheads="1" noChangeShapeType="1" noTextEdit="1"/>
              </p:cNvSpPr>
              <p:nvPr/>
            </p:nvSpPr>
            <p:spPr>
              <a:xfrm>
                <a:off x="4734918" y="3315458"/>
                <a:ext cx="1747341" cy="461665"/>
              </a:xfrm>
              <a:prstGeom prst="rect">
                <a:avLst/>
              </a:prstGeom>
              <a:blipFill>
                <a:blip r:embed="rId6"/>
                <a:stretch>
                  <a:fillRect b="-21622"/>
                </a:stretch>
              </a:blipFill>
            </p:spPr>
            <p:txBody>
              <a:bodyPr/>
              <a:lstStyle/>
              <a:p>
                <a:r>
                  <a:rPr lang="en-US">
                    <a:noFill/>
                  </a:rPr>
                  <a:t> </a:t>
                </a:r>
              </a:p>
            </p:txBody>
          </p:sp>
        </mc:Fallback>
      </mc:AlternateContent>
    </p:spTree>
    <p:extLst>
      <p:ext uri="{BB962C8B-B14F-4D97-AF65-F5344CB8AC3E}">
        <p14:creationId xmlns:p14="http://schemas.microsoft.com/office/powerpoint/2010/main" val="332758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856645-AF98-044B-B666-EF2ACAA51FF8}"/>
              </a:ext>
            </a:extLst>
          </p:cNvPr>
          <p:cNvPicPr>
            <a:picLocks noChangeAspect="1"/>
          </p:cNvPicPr>
          <p:nvPr/>
        </p:nvPicPr>
        <p:blipFill>
          <a:blip r:embed="rId2"/>
          <a:stretch>
            <a:fillRect/>
          </a:stretch>
        </p:blipFill>
        <p:spPr>
          <a:xfrm>
            <a:off x="1864963" y="19756"/>
            <a:ext cx="6974237" cy="6858000"/>
          </a:xfrm>
          <a:prstGeom prst="rect">
            <a:avLst/>
          </a:prstGeom>
        </p:spPr>
      </p:pic>
      <p:sp>
        <p:nvSpPr>
          <p:cNvPr id="2" name="Title 1">
            <a:extLst>
              <a:ext uri="{FF2B5EF4-FFF2-40B4-BE49-F238E27FC236}">
                <a16:creationId xmlns:a16="http://schemas.microsoft.com/office/drawing/2014/main" id="{1BBEA498-55D8-6246-B593-F97930E07358}"/>
              </a:ext>
            </a:extLst>
          </p:cNvPr>
          <p:cNvSpPr>
            <a:spLocks noGrp="1"/>
          </p:cNvSpPr>
          <p:nvPr>
            <p:ph type="title"/>
          </p:nvPr>
        </p:nvSpPr>
        <p:spPr>
          <a:xfrm>
            <a:off x="-304800" y="-30163"/>
            <a:ext cx="3327400" cy="1325563"/>
          </a:xfrm>
        </p:spPr>
        <p:txBody>
          <a:bodyPr>
            <a:normAutofit/>
          </a:bodyPr>
          <a:lstStyle/>
          <a:p>
            <a:pPr algn="ctr"/>
            <a:r>
              <a:rPr lang="en-US" b="1" dirty="0">
                <a:solidFill>
                  <a:srgbClr val="7A0019"/>
                </a:solidFill>
              </a:rPr>
              <a:t>MINLP Formulation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1EB20B-3545-B748-B9E9-F7BEB1AFDE05}"/>
                  </a:ext>
                </a:extLst>
              </p:cNvPr>
              <p:cNvSpPr txBox="1"/>
              <p:nvPr/>
            </p:nvSpPr>
            <p:spPr>
              <a:xfrm>
                <a:off x="9347200" y="2716261"/>
                <a:ext cx="2677763" cy="49725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𝐶𝑜𝑠</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m:t>
                          </m:r>
                          <m:r>
                            <a:rPr lang="en-US" sz="2400" i="1">
                              <a:latin typeface="Cambria Math" panose="02040503050406030204" pitchFamily="18" charset="0"/>
                            </a:rPr>
                            <m:t>𝐸𝑑𝑔𝑒</m:t>
                          </m:r>
                          <m:r>
                            <a:rPr lang="en-US" sz="2400" i="1">
                              <a:latin typeface="Cambria Math" panose="02040503050406030204" pitchFamily="18" charset="0"/>
                            </a:rPr>
                            <m:t>−</m:t>
                          </m:r>
                          <m:r>
                            <a:rPr lang="en-US" sz="2400" i="1">
                              <a:latin typeface="Cambria Math" panose="02040503050406030204" pitchFamily="18" charset="0"/>
                            </a:rPr>
                            <m:t>𝑇𝑟𝑎𝑛𝑠𝑖𝑡</m:t>
                          </m:r>
                          <m:r>
                            <a:rPr lang="en-US" sz="2400" i="1">
                              <a:latin typeface="Cambria Math" panose="02040503050406030204" pitchFamily="18" charset="0"/>
                            </a:rPr>
                            <m:t>)</m:t>
                          </m:r>
                        </m:sub>
                      </m:sSub>
                    </m:oMath>
                  </m:oMathPara>
                </a14:m>
                <a:endParaRPr lang="en-US" sz="2400" dirty="0"/>
              </a:p>
            </p:txBody>
          </p:sp>
        </mc:Choice>
        <mc:Fallback xmlns="">
          <p:sp>
            <p:nvSpPr>
              <p:cNvPr id="5" name="TextBox 4">
                <a:extLst>
                  <a:ext uri="{FF2B5EF4-FFF2-40B4-BE49-F238E27FC236}">
                    <a16:creationId xmlns:a16="http://schemas.microsoft.com/office/drawing/2014/main" id="{5C1EB20B-3545-B748-B9E9-F7BEB1AFDE05}"/>
                  </a:ext>
                </a:extLst>
              </p:cNvPr>
              <p:cNvSpPr txBox="1">
                <a:spLocks noRot="1" noChangeAspect="1" noMove="1" noResize="1" noEditPoints="1" noAdjustHandles="1" noChangeArrowheads="1" noChangeShapeType="1" noTextEdit="1"/>
              </p:cNvSpPr>
              <p:nvPr/>
            </p:nvSpPr>
            <p:spPr>
              <a:xfrm>
                <a:off x="9347200" y="2716261"/>
                <a:ext cx="2677763" cy="497252"/>
              </a:xfrm>
              <a:prstGeom prst="rect">
                <a:avLst/>
              </a:prstGeom>
              <a:blipFill>
                <a:blip r:embed="rId3"/>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D029AF-D001-DD40-8271-8DE107A49C9B}"/>
                  </a:ext>
                </a:extLst>
              </p:cNvPr>
              <p:cNvSpPr txBox="1"/>
              <p:nvPr/>
            </p:nvSpPr>
            <p:spPr>
              <a:xfrm>
                <a:off x="9347200" y="3613731"/>
                <a:ext cx="2677763" cy="49725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𝐶𝑜𝑠</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m:t>
                          </m:r>
                          <m:r>
                            <a:rPr lang="en-US" sz="2400" i="1">
                              <a:latin typeface="Cambria Math" panose="02040503050406030204" pitchFamily="18" charset="0"/>
                            </a:rPr>
                            <m:t>𝑇𝑟𝑎𝑛𝑠𝑖𝑡</m:t>
                          </m:r>
                          <m:r>
                            <a:rPr lang="en-US" sz="2400" i="1">
                              <a:latin typeface="Cambria Math" panose="02040503050406030204" pitchFamily="18" charset="0"/>
                            </a:rPr>
                            <m:t>−</m:t>
                          </m:r>
                          <m:r>
                            <a:rPr lang="en-US" sz="2400" i="1">
                              <a:latin typeface="Cambria Math" panose="02040503050406030204" pitchFamily="18" charset="0"/>
                            </a:rPr>
                            <m:t>𝐷𝑒𝑠𝑡</m:t>
                          </m:r>
                          <m:r>
                            <a:rPr lang="en-US" sz="2400" i="1">
                              <a:latin typeface="Cambria Math" panose="02040503050406030204" pitchFamily="18" charset="0"/>
                            </a:rPr>
                            <m:t>.)</m:t>
                          </m:r>
                        </m:sub>
                      </m:sSub>
                    </m:oMath>
                  </m:oMathPara>
                </a14:m>
                <a:endParaRPr lang="en-US" sz="2400" dirty="0"/>
              </a:p>
            </p:txBody>
          </p:sp>
        </mc:Choice>
        <mc:Fallback xmlns="">
          <p:sp>
            <p:nvSpPr>
              <p:cNvPr id="6" name="TextBox 5">
                <a:extLst>
                  <a:ext uri="{FF2B5EF4-FFF2-40B4-BE49-F238E27FC236}">
                    <a16:creationId xmlns:a16="http://schemas.microsoft.com/office/drawing/2014/main" id="{96D029AF-D001-DD40-8271-8DE107A49C9B}"/>
                  </a:ext>
                </a:extLst>
              </p:cNvPr>
              <p:cNvSpPr txBox="1">
                <a:spLocks noRot="1" noChangeAspect="1" noMove="1" noResize="1" noEditPoints="1" noAdjustHandles="1" noChangeArrowheads="1" noChangeShapeType="1" noTextEdit="1"/>
              </p:cNvSpPr>
              <p:nvPr/>
            </p:nvSpPr>
            <p:spPr>
              <a:xfrm>
                <a:off x="9347200" y="3613731"/>
                <a:ext cx="2677763" cy="497252"/>
              </a:xfrm>
              <a:prstGeom prst="rect">
                <a:avLst/>
              </a:prstGeom>
              <a:blipFill>
                <a:blip r:embed="rId4"/>
                <a:stretch>
                  <a:fillRect b="-125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9BF1A0D-15EE-C643-87FC-9D5E1E1AAB04}"/>
              </a:ext>
            </a:extLst>
          </p:cNvPr>
          <p:cNvSpPr txBox="1"/>
          <p:nvPr/>
        </p:nvSpPr>
        <p:spPr>
          <a:xfrm>
            <a:off x="9347200" y="4600327"/>
            <a:ext cx="2133600" cy="830997"/>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Bandwidth Constraints</a:t>
            </a:r>
          </a:p>
        </p:txBody>
      </p:sp>
      <p:sp>
        <p:nvSpPr>
          <p:cNvPr id="8" name="Right Brace 7">
            <a:extLst>
              <a:ext uri="{FF2B5EF4-FFF2-40B4-BE49-F238E27FC236}">
                <a16:creationId xmlns:a16="http://schemas.microsoft.com/office/drawing/2014/main" id="{F6ADA0D2-BA03-614A-97E7-A655E91DA7C1}"/>
              </a:ext>
            </a:extLst>
          </p:cNvPr>
          <p:cNvSpPr/>
          <p:nvPr/>
        </p:nvSpPr>
        <p:spPr>
          <a:xfrm>
            <a:off x="8636000" y="4398232"/>
            <a:ext cx="609600" cy="1265969"/>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TextBox 8">
            <a:extLst>
              <a:ext uri="{FF2B5EF4-FFF2-40B4-BE49-F238E27FC236}">
                <a16:creationId xmlns:a16="http://schemas.microsoft.com/office/drawing/2014/main" id="{1B7FA1FE-3C4E-4E40-AC56-4E63F25DEB45}"/>
              </a:ext>
            </a:extLst>
          </p:cNvPr>
          <p:cNvSpPr txBox="1"/>
          <p:nvPr/>
        </p:nvSpPr>
        <p:spPr>
          <a:xfrm>
            <a:off x="9318977" y="1717358"/>
            <a:ext cx="2677763" cy="46166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Exactly one path</a:t>
            </a:r>
          </a:p>
        </p:txBody>
      </p:sp>
      <p:sp>
        <p:nvSpPr>
          <p:cNvPr id="10" name="Down Arrow 9">
            <a:extLst>
              <a:ext uri="{FF2B5EF4-FFF2-40B4-BE49-F238E27FC236}">
                <a16:creationId xmlns:a16="http://schemas.microsoft.com/office/drawing/2014/main" id="{BD440073-B9C1-B147-9A9A-B6DAB17A103D}"/>
              </a:ext>
            </a:extLst>
          </p:cNvPr>
          <p:cNvSpPr/>
          <p:nvPr/>
        </p:nvSpPr>
        <p:spPr>
          <a:xfrm rot="5400000">
            <a:off x="8534400" y="1463525"/>
            <a:ext cx="406400" cy="101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Down Arrow 10">
            <a:extLst>
              <a:ext uri="{FF2B5EF4-FFF2-40B4-BE49-F238E27FC236}">
                <a16:creationId xmlns:a16="http://schemas.microsoft.com/office/drawing/2014/main" id="{91A34EFB-DA2B-904A-8225-F2E398852F2D}"/>
              </a:ext>
            </a:extLst>
          </p:cNvPr>
          <p:cNvSpPr/>
          <p:nvPr/>
        </p:nvSpPr>
        <p:spPr>
          <a:xfrm rot="5400000">
            <a:off x="8652933" y="2613705"/>
            <a:ext cx="406400" cy="846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Down Arrow 11">
            <a:extLst>
              <a:ext uri="{FF2B5EF4-FFF2-40B4-BE49-F238E27FC236}">
                <a16:creationId xmlns:a16="http://schemas.microsoft.com/office/drawing/2014/main" id="{540D6870-AB9A-4144-98C4-F143ACFE9519}"/>
              </a:ext>
            </a:extLst>
          </p:cNvPr>
          <p:cNvSpPr/>
          <p:nvPr/>
        </p:nvSpPr>
        <p:spPr>
          <a:xfrm rot="5400000">
            <a:off x="8754533" y="3601561"/>
            <a:ext cx="406400" cy="643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a:extLst>
              <a:ext uri="{FF2B5EF4-FFF2-40B4-BE49-F238E27FC236}">
                <a16:creationId xmlns:a16="http://schemas.microsoft.com/office/drawing/2014/main" id="{F9674260-22E6-144C-AEAD-50DB96227647}"/>
              </a:ext>
            </a:extLst>
          </p:cNvPr>
          <p:cNvSpPr txBox="1"/>
          <p:nvPr/>
        </p:nvSpPr>
        <p:spPr>
          <a:xfrm>
            <a:off x="9245600" y="257581"/>
            <a:ext cx="2677763" cy="46166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Objective Function</a:t>
            </a:r>
          </a:p>
        </p:txBody>
      </p:sp>
      <p:sp>
        <p:nvSpPr>
          <p:cNvPr id="14" name="Down Arrow 13">
            <a:extLst>
              <a:ext uri="{FF2B5EF4-FFF2-40B4-BE49-F238E27FC236}">
                <a16:creationId xmlns:a16="http://schemas.microsoft.com/office/drawing/2014/main" id="{3F9A2950-DEFC-5A44-84CF-21C85254AF82}"/>
              </a:ext>
            </a:extLst>
          </p:cNvPr>
          <p:cNvSpPr/>
          <p:nvPr/>
        </p:nvSpPr>
        <p:spPr>
          <a:xfrm rot="5400000">
            <a:off x="8461023" y="3748"/>
            <a:ext cx="406400" cy="101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Box 14">
            <a:extLst>
              <a:ext uri="{FF2B5EF4-FFF2-40B4-BE49-F238E27FC236}">
                <a16:creationId xmlns:a16="http://schemas.microsoft.com/office/drawing/2014/main" id="{29EB30A3-9719-6F4F-ADBC-8ED759342166}"/>
              </a:ext>
            </a:extLst>
          </p:cNvPr>
          <p:cNvSpPr txBox="1"/>
          <p:nvPr/>
        </p:nvSpPr>
        <p:spPr>
          <a:xfrm>
            <a:off x="-10267" y="3157300"/>
            <a:ext cx="1964916" cy="74879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133" dirty="0"/>
              <a:t>ACM SIGMETRICS’19</a:t>
            </a:r>
          </a:p>
        </p:txBody>
      </p:sp>
      <p:sp>
        <p:nvSpPr>
          <p:cNvPr id="16" name="Right Brace 15">
            <a:extLst>
              <a:ext uri="{FF2B5EF4-FFF2-40B4-BE49-F238E27FC236}">
                <a16:creationId xmlns:a16="http://schemas.microsoft.com/office/drawing/2014/main" id="{0B172C02-D337-394E-B4EB-3C4D61C95A32}"/>
              </a:ext>
            </a:extLst>
          </p:cNvPr>
          <p:cNvSpPr/>
          <p:nvPr/>
        </p:nvSpPr>
        <p:spPr>
          <a:xfrm rot="10800000">
            <a:off x="1954651" y="2704452"/>
            <a:ext cx="609600" cy="1693779"/>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Tree>
    <p:extLst>
      <p:ext uri="{BB962C8B-B14F-4D97-AF65-F5344CB8AC3E}">
        <p14:creationId xmlns:p14="http://schemas.microsoft.com/office/powerpoint/2010/main" val="424282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856645-AF98-044B-B666-EF2ACAA51FF8}"/>
              </a:ext>
            </a:extLst>
          </p:cNvPr>
          <p:cNvPicPr>
            <a:picLocks noChangeAspect="1"/>
          </p:cNvPicPr>
          <p:nvPr/>
        </p:nvPicPr>
        <p:blipFill rotWithShape="1">
          <a:blip r:embed="rId3"/>
          <a:srcRect l="-2487" r="261" b="75023"/>
          <a:stretch/>
        </p:blipFill>
        <p:spPr>
          <a:xfrm>
            <a:off x="1141472" y="1646292"/>
            <a:ext cx="8880575" cy="2133599"/>
          </a:xfrm>
          <a:prstGeom prst="rect">
            <a:avLst/>
          </a:prstGeom>
        </p:spPr>
      </p:pic>
      <p:sp>
        <p:nvSpPr>
          <p:cNvPr id="2" name="Title 1">
            <a:extLst>
              <a:ext uri="{FF2B5EF4-FFF2-40B4-BE49-F238E27FC236}">
                <a16:creationId xmlns:a16="http://schemas.microsoft.com/office/drawing/2014/main" id="{1BBEA498-55D8-6246-B593-F97930E07358}"/>
              </a:ext>
            </a:extLst>
          </p:cNvPr>
          <p:cNvSpPr>
            <a:spLocks noGrp="1"/>
          </p:cNvSpPr>
          <p:nvPr>
            <p:ph type="title"/>
          </p:nvPr>
        </p:nvSpPr>
        <p:spPr>
          <a:xfrm>
            <a:off x="452712" y="107021"/>
            <a:ext cx="5129048" cy="1325563"/>
          </a:xfrm>
        </p:spPr>
        <p:txBody>
          <a:bodyPr>
            <a:normAutofit/>
          </a:bodyPr>
          <a:lstStyle/>
          <a:p>
            <a:pPr algn="ctr"/>
            <a:r>
              <a:rPr lang="en-US" b="1" dirty="0">
                <a:solidFill>
                  <a:srgbClr val="7A0019"/>
                </a:solidFill>
              </a:rPr>
              <a:t>MINLP Formulation</a:t>
            </a:r>
          </a:p>
        </p:txBody>
      </p:sp>
      <p:sp>
        <p:nvSpPr>
          <p:cNvPr id="13" name="TextBox 12">
            <a:extLst>
              <a:ext uri="{FF2B5EF4-FFF2-40B4-BE49-F238E27FC236}">
                <a16:creationId xmlns:a16="http://schemas.microsoft.com/office/drawing/2014/main" id="{F9674260-22E6-144C-AEAD-50DB96227647}"/>
              </a:ext>
            </a:extLst>
          </p:cNvPr>
          <p:cNvSpPr txBox="1"/>
          <p:nvPr/>
        </p:nvSpPr>
        <p:spPr>
          <a:xfrm>
            <a:off x="8852208" y="2020594"/>
            <a:ext cx="2677763" cy="46166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Objective Function</a:t>
            </a:r>
          </a:p>
        </p:txBody>
      </p:sp>
      <p:sp>
        <p:nvSpPr>
          <p:cNvPr id="14" name="Down Arrow 13">
            <a:extLst>
              <a:ext uri="{FF2B5EF4-FFF2-40B4-BE49-F238E27FC236}">
                <a16:creationId xmlns:a16="http://schemas.microsoft.com/office/drawing/2014/main" id="{3F9A2950-DEFC-5A44-84CF-21C85254AF82}"/>
              </a:ext>
            </a:extLst>
          </p:cNvPr>
          <p:cNvSpPr/>
          <p:nvPr/>
        </p:nvSpPr>
        <p:spPr>
          <a:xfrm rot="5400000">
            <a:off x="8067631" y="1766761"/>
            <a:ext cx="406400" cy="101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a:extLst>
              <a:ext uri="{FF2B5EF4-FFF2-40B4-BE49-F238E27FC236}">
                <a16:creationId xmlns:a16="http://schemas.microsoft.com/office/drawing/2014/main" id="{59E7EE05-6F2C-CC40-8DF7-D655FEE1B538}"/>
              </a:ext>
            </a:extLst>
          </p:cNvPr>
          <p:cNvSpPr txBox="1"/>
          <p:nvPr/>
        </p:nvSpPr>
        <p:spPr>
          <a:xfrm>
            <a:off x="3649462" y="5198076"/>
            <a:ext cx="2677763" cy="46166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Edge-to-transit cost</a:t>
            </a:r>
          </a:p>
        </p:txBody>
      </p:sp>
      <p:sp>
        <p:nvSpPr>
          <p:cNvPr id="18" name="Down Arrow 17">
            <a:extLst>
              <a:ext uri="{FF2B5EF4-FFF2-40B4-BE49-F238E27FC236}">
                <a16:creationId xmlns:a16="http://schemas.microsoft.com/office/drawing/2014/main" id="{96353C5E-DF64-BA40-B070-A4DC26800174}"/>
              </a:ext>
            </a:extLst>
          </p:cNvPr>
          <p:cNvSpPr/>
          <p:nvPr/>
        </p:nvSpPr>
        <p:spPr>
          <a:xfrm rot="10800000">
            <a:off x="4785145" y="3779891"/>
            <a:ext cx="406400" cy="101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18">
            <a:extLst>
              <a:ext uri="{FF2B5EF4-FFF2-40B4-BE49-F238E27FC236}">
                <a16:creationId xmlns:a16="http://schemas.microsoft.com/office/drawing/2014/main" id="{D7A801A0-BB0E-1246-90C1-1572CD6984D5}"/>
              </a:ext>
            </a:extLst>
          </p:cNvPr>
          <p:cNvSpPr txBox="1"/>
          <p:nvPr/>
        </p:nvSpPr>
        <p:spPr>
          <a:xfrm>
            <a:off x="6627151" y="5015568"/>
            <a:ext cx="2677763" cy="830997"/>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Transit-to-destination cost</a:t>
            </a:r>
          </a:p>
        </p:txBody>
      </p:sp>
      <p:sp>
        <p:nvSpPr>
          <p:cNvPr id="20" name="Down Arrow 19">
            <a:extLst>
              <a:ext uri="{FF2B5EF4-FFF2-40B4-BE49-F238E27FC236}">
                <a16:creationId xmlns:a16="http://schemas.microsoft.com/office/drawing/2014/main" id="{BF548528-75EF-A54F-A69D-E42251B089C8}"/>
              </a:ext>
            </a:extLst>
          </p:cNvPr>
          <p:cNvSpPr/>
          <p:nvPr/>
        </p:nvSpPr>
        <p:spPr>
          <a:xfrm rot="10800000">
            <a:off x="7762832" y="3779891"/>
            <a:ext cx="406400" cy="101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93135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8"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BA04-CFA8-5046-846E-50041C699862}"/>
              </a:ext>
            </a:extLst>
          </p:cNvPr>
          <p:cNvSpPr>
            <a:spLocks noGrp="1"/>
          </p:cNvSpPr>
          <p:nvPr>
            <p:ph type="ctrTitle"/>
          </p:nvPr>
        </p:nvSpPr>
        <p:spPr>
          <a:xfrm>
            <a:off x="843148" y="1122363"/>
            <a:ext cx="10699668" cy="1655762"/>
          </a:xfrm>
        </p:spPr>
        <p:txBody>
          <a:bodyPr>
            <a:normAutofit/>
          </a:bodyPr>
          <a:lstStyle/>
          <a:p>
            <a:r>
              <a:rPr lang="en-US" sz="4800" b="1" dirty="0" err="1"/>
              <a:t>AggNet</a:t>
            </a:r>
            <a:r>
              <a:rPr lang="en-US" sz="4800" dirty="0"/>
              <a:t>: Cost-Aware Aggregation Networks for Geo-distributed </a:t>
            </a:r>
            <a:r>
              <a:rPr lang="en-US" sz="4800" b="1" i="1" dirty="0"/>
              <a:t>Streaming Analytics</a:t>
            </a:r>
          </a:p>
        </p:txBody>
      </p:sp>
      <p:sp>
        <p:nvSpPr>
          <p:cNvPr id="3" name="Subtitle 2">
            <a:extLst>
              <a:ext uri="{FF2B5EF4-FFF2-40B4-BE49-F238E27FC236}">
                <a16:creationId xmlns:a16="http://schemas.microsoft.com/office/drawing/2014/main" id="{A22425C5-F4F7-964A-9FB4-41B065623C8E}"/>
              </a:ext>
            </a:extLst>
          </p:cNvPr>
          <p:cNvSpPr>
            <a:spLocks noGrp="1"/>
          </p:cNvSpPr>
          <p:nvPr>
            <p:ph type="subTitle" idx="1"/>
          </p:nvPr>
        </p:nvSpPr>
        <p:spPr>
          <a:xfrm>
            <a:off x="1524000" y="3190081"/>
            <a:ext cx="9144000" cy="477838"/>
          </a:xfrm>
        </p:spPr>
        <p:txBody>
          <a:bodyPr>
            <a:normAutofit fontScale="92500"/>
          </a:bodyPr>
          <a:lstStyle/>
          <a:p>
            <a:r>
              <a:rPr lang="en-US" dirty="0"/>
              <a:t>Dhruv Kumar*, </a:t>
            </a:r>
            <a:r>
              <a:rPr lang="en-US" b="1" dirty="0" err="1"/>
              <a:t>Sohaib</a:t>
            </a:r>
            <a:r>
              <a:rPr lang="en-US" b="1" dirty="0"/>
              <a:t> Ahmad</a:t>
            </a:r>
            <a:r>
              <a:rPr lang="en-US" dirty="0"/>
              <a:t>†, Abhishek Chandra*, Ramesh K. </a:t>
            </a:r>
            <a:r>
              <a:rPr lang="en-US" dirty="0" err="1"/>
              <a:t>Sitaraman</a:t>
            </a:r>
            <a:r>
              <a:rPr lang="en-US" dirty="0"/>
              <a:t>†</a:t>
            </a:r>
          </a:p>
        </p:txBody>
      </p:sp>
      <p:pic>
        <p:nvPicPr>
          <p:cNvPr id="5" name="Picture 4" descr="Logo&#10;&#10;Description automatically generated with medium confidence">
            <a:extLst>
              <a:ext uri="{FF2B5EF4-FFF2-40B4-BE49-F238E27FC236}">
                <a16:creationId xmlns:a16="http://schemas.microsoft.com/office/drawing/2014/main" id="{E266F38B-A2F8-3F4A-BA84-9A04E6CF1074}"/>
              </a:ext>
            </a:extLst>
          </p:cNvPr>
          <p:cNvPicPr>
            <a:picLocks noChangeAspect="1"/>
          </p:cNvPicPr>
          <p:nvPr/>
        </p:nvPicPr>
        <p:blipFill>
          <a:blip r:embed="rId3"/>
          <a:stretch>
            <a:fillRect/>
          </a:stretch>
        </p:blipFill>
        <p:spPr>
          <a:xfrm>
            <a:off x="1131045" y="4740450"/>
            <a:ext cx="4914900" cy="749300"/>
          </a:xfrm>
          <a:prstGeom prst="rect">
            <a:avLst/>
          </a:prstGeom>
        </p:spPr>
      </p:pic>
      <p:pic>
        <p:nvPicPr>
          <p:cNvPr id="7" name="Picture 6" descr="Logo&#10;&#10;Description automatically generated">
            <a:extLst>
              <a:ext uri="{FF2B5EF4-FFF2-40B4-BE49-F238E27FC236}">
                <a16:creationId xmlns:a16="http://schemas.microsoft.com/office/drawing/2014/main" id="{EF017F0F-4FAC-B646-8936-998E3E612867}"/>
              </a:ext>
            </a:extLst>
          </p:cNvPr>
          <p:cNvPicPr>
            <a:picLocks noChangeAspect="1"/>
          </p:cNvPicPr>
          <p:nvPr/>
        </p:nvPicPr>
        <p:blipFill>
          <a:blip r:embed="rId4"/>
          <a:stretch>
            <a:fillRect/>
          </a:stretch>
        </p:blipFill>
        <p:spPr>
          <a:xfrm>
            <a:off x="6807593" y="4494564"/>
            <a:ext cx="3106634" cy="1241073"/>
          </a:xfrm>
          <a:prstGeom prst="rect">
            <a:avLst/>
          </a:prstGeom>
        </p:spPr>
      </p:pic>
      <p:sp>
        <p:nvSpPr>
          <p:cNvPr id="8" name="TextBox 7">
            <a:extLst>
              <a:ext uri="{FF2B5EF4-FFF2-40B4-BE49-F238E27FC236}">
                <a16:creationId xmlns:a16="http://schemas.microsoft.com/office/drawing/2014/main" id="{1A831B86-C134-7346-A392-0654D4C98694}"/>
              </a:ext>
            </a:extLst>
          </p:cNvPr>
          <p:cNvSpPr txBox="1"/>
          <p:nvPr/>
        </p:nvSpPr>
        <p:spPr>
          <a:xfrm>
            <a:off x="6045945" y="4494564"/>
            <a:ext cx="338554" cy="461665"/>
          </a:xfrm>
          <a:prstGeom prst="rect">
            <a:avLst/>
          </a:prstGeom>
          <a:noFill/>
        </p:spPr>
        <p:txBody>
          <a:bodyPr wrap="none" rtlCol="0">
            <a:spAutoFit/>
          </a:bodyPr>
          <a:lstStyle/>
          <a:p>
            <a:r>
              <a:rPr lang="en-US" sz="2400" dirty="0"/>
              <a:t>*</a:t>
            </a:r>
          </a:p>
        </p:txBody>
      </p:sp>
      <p:sp>
        <p:nvSpPr>
          <p:cNvPr id="9" name="TextBox 8">
            <a:extLst>
              <a:ext uri="{FF2B5EF4-FFF2-40B4-BE49-F238E27FC236}">
                <a16:creationId xmlns:a16="http://schemas.microsoft.com/office/drawing/2014/main" id="{D19C7164-E738-944C-B5E1-E457CF33527D}"/>
              </a:ext>
            </a:extLst>
          </p:cNvPr>
          <p:cNvSpPr txBox="1"/>
          <p:nvPr/>
        </p:nvSpPr>
        <p:spPr>
          <a:xfrm>
            <a:off x="9706478" y="4412435"/>
            <a:ext cx="338554" cy="461665"/>
          </a:xfrm>
          <a:prstGeom prst="rect">
            <a:avLst/>
          </a:prstGeom>
          <a:noFill/>
        </p:spPr>
        <p:txBody>
          <a:bodyPr wrap="none" rtlCol="0">
            <a:spAutoFit/>
          </a:bodyPr>
          <a:lstStyle/>
          <a:p>
            <a:r>
              <a:rPr lang="en-US" sz="2400" dirty="0"/>
              <a:t>†</a:t>
            </a:r>
            <a:endParaRPr lang="en-US" dirty="0"/>
          </a:p>
        </p:txBody>
      </p:sp>
    </p:spTree>
    <p:extLst>
      <p:ext uri="{BB962C8B-B14F-4D97-AF65-F5344CB8AC3E}">
        <p14:creationId xmlns:p14="http://schemas.microsoft.com/office/powerpoint/2010/main" val="1486105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0440-2A9F-A542-B863-069AF4AA2EB9}"/>
              </a:ext>
            </a:extLst>
          </p:cNvPr>
          <p:cNvSpPr>
            <a:spLocks noGrp="1"/>
          </p:cNvSpPr>
          <p:nvPr>
            <p:ph type="title"/>
          </p:nvPr>
        </p:nvSpPr>
        <p:spPr>
          <a:xfrm>
            <a:off x="304800" y="365127"/>
            <a:ext cx="11277600" cy="1325563"/>
          </a:xfrm>
        </p:spPr>
        <p:txBody>
          <a:bodyPr>
            <a:noAutofit/>
          </a:bodyPr>
          <a:lstStyle/>
          <a:p>
            <a:r>
              <a:rPr lang="en-US" b="1" dirty="0">
                <a:solidFill>
                  <a:srgbClr val="7A0019"/>
                </a:solidFill>
              </a:rPr>
              <a:t>Computational Complexity</a:t>
            </a:r>
          </a:p>
        </p:txBody>
      </p:sp>
      <p:pic>
        <p:nvPicPr>
          <p:cNvPr id="5" name="Picture 4">
            <a:extLst>
              <a:ext uri="{FF2B5EF4-FFF2-40B4-BE49-F238E27FC236}">
                <a16:creationId xmlns:a16="http://schemas.microsoft.com/office/drawing/2014/main" id="{16D1CC54-9E31-F74D-81F7-CF721C0697D5}"/>
              </a:ext>
            </a:extLst>
          </p:cNvPr>
          <p:cNvPicPr>
            <a:picLocks noChangeAspect="1"/>
          </p:cNvPicPr>
          <p:nvPr/>
        </p:nvPicPr>
        <p:blipFill>
          <a:blip r:embed="rId3"/>
          <a:stretch>
            <a:fillRect/>
          </a:stretch>
        </p:blipFill>
        <p:spPr>
          <a:xfrm>
            <a:off x="1524000" y="1295400"/>
            <a:ext cx="8419619" cy="4976301"/>
          </a:xfrm>
          <a:prstGeom prst="rect">
            <a:avLst/>
          </a:prstGeom>
        </p:spPr>
      </p:pic>
    </p:spTree>
    <p:extLst>
      <p:ext uri="{BB962C8B-B14F-4D97-AF65-F5344CB8AC3E}">
        <p14:creationId xmlns:p14="http://schemas.microsoft.com/office/powerpoint/2010/main" val="761033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312-141B-DC4F-B082-A39E32363204}"/>
              </a:ext>
            </a:extLst>
          </p:cNvPr>
          <p:cNvSpPr>
            <a:spLocks noGrp="1"/>
          </p:cNvSpPr>
          <p:nvPr>
            <p:ph type="title"/>
          </p:nvPr>
        </p:nvSpPr>
        <p:spPr/>
        <p:txBody>
          <a:bodyPr/>
          <a:lstStyle/>
          <a:p>
            <a:r>
              <a:rPr lang="en-US" b="1" dirty="0">
                <a:solidFill>
                  <a:srgbClr val="7A0019"/>
                </a:solidFill>
              </a:rPr>
              <a:t>Insights from MINLP formulation</a:t>
            </a:r>
          </a:p>
        </p:txBody>
      </p:sp>
      <p:sp>
        <p:nvSpPr>
          <p:cNvPr id="3" name="Content Placeholder 2">
            <a:extLst>
              <a:ext uri="{FF2B5EF4-FFF2-40B4-BE49-F238E27FC236}">
                <a16:creationId xmlns:a16="http://schemas.microsoft.com/office/drawing/2014/main" id="{B559EB28-A2BA-4D40-AF11-8DBE5011EFA9}"/>
              </a:ext>
            </a:extLst>
          </p:cNvPr>
          <p:cNvSpPr>
            <a:spLocks noGrp="1"/>
          </p:cNvSpPr>
          <p:nvPr>
            <p:ph idx="1"/>
          </p:nvPr>
        </p:nvSpPr>
        <p:spPr>
          <a:xfrm>
            <a:off x="838200" y="1825624"/>
            <a:ext cx="10515600" cy="4827423"/>
          </a:xfrm>
        </p:spPr>
        <p:txBody>
          <a:bodyPr>
            <a:normAutofit/>
          </a:bodyPr>
          <a:lstStyle/>
          <a:p>
            <a:pPr marL="0" indent="0">
              <a:buNone/>
            </a:pPr>
            <a:r>
              <a:rPr lang="en-US" dirty="0"/>
              <a:t>Performing entire aggregation at the edges is not always optimal</a:t>
            </a: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p:txBody>
      </p:sp>
      <p:pic>
        <p:nvPicPr>
          <p:cNvPr id="4" name="Content Placeholder 6">
            <a:extLst>
              <a:ext uri="{FF2B5EF4-FFF2-40B4-BE49-F238E27FC236}">
                <a16:creationId xmlns:a16="http://schemas.microsoft.com/office/drawing/2014/main" id="{6B4213C5-3C4A-B84C-B52E-40C910F7BD4B}"/>
              </a:ext>
            </a:extLst>
          </p:cNvPr>
          <p:cNvPicPr>
            <a:picLocks noChangeAspect="1"/>
          </p:cNvPicPr>
          <p:nvPr/>
        </p:nvPicPr>
        <p:blipFill>
          <a:blip r:embed="rId3"/>
          <a:stretch>
            <a:fillRect/>
          </a:stretch>
        </p:blipFill>
        <p:spPr>
          <a:xfrm>
            <a:off x="2625834" y="2628143"/>
            <a:ext cx="5954117" cy="276935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224889-E6A5-5649-92D3-F803D0EBDB4A}"/>
                  </a:ext>
                </a:extLst>
              </p:cNvPr>
              <p:cNvSpPr txBox="1"/>
              <p:nvPr/>
            </p:nvSpPr>
            <p:spPr>
              <a:xfrm>
                <a:off x="3438634" y="2381922"/>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a:latin typeface="Cambria Math" panose="02040503050406030204" pitchFamily="18" charset="0"/>
                        </a:rPr>
                        <m:t>𝜷</m:t>
                      </m:r>
                      <m:r>
                        <a:rPr lang="en-US" sz="2400" b="1" i="1" dirty="0">
                          <a:latin typeface="Cambria Math" panose="02040503050406030204" pitchFamily="18" charset="0"/>
                        </a:rPr>
                        <m:t>𝑲</m:t>
                      </m:r>
                      <m:r>
                        <a:rPr lang="en-US" sz="2400" i="1" dirty="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C0224889-E6A5-5649-92D3-F803D0EBDB4A}"/>
                  </a:ext>
                </a:extLst>
              </p:cNvPr>
              <p:cNvSpPr txBox="1">
                <a:spLocks noRot="1" noChangeAspect="1" noMove="1" noResize="1" noEditPoints="1" noAdjustHandles="1" noChangeArrowheads="1" noChangeShapeType="1" noTextEdit="1"/>
              </p:cNvSpPr>
              <p:nvPr/>
            </p:nvSpPr>
            <p:spPr>
              <a:xfrm>
                <a:off x="3438634" y="2381922"/>
                <a:ext cx="914400" cy="461665"/>
              </a:xfrm>
              <a:prstGeom prst="rect">
                <a:avLst/>
              </a:prstGeom>
              <a:blipFill>
                <a:blip r:embed="rId4"/>
                <a:stretch>
                  <a:fillRect b="-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2C1418-10A6-A444-9722-7CB42E47997C}"/>
                  </a:ext>
                </a:extLst>
              </p:cNvPr>
              <p:cNvSpPr txBox="1"/>
              <p:nvPr/>
            </p:nvSpPr>
            <p:spPr>
              <a:xfrm>
                <a:off x="4719152" y="2401058"/>
                <a:ext cx="174734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a:latin typeface="Cambria Math" panose="02040503050406030204" pitchFamily="18" charset="0"/>
                        </a:rPr>
                        <m:t>(</m:t>
                      </m:r>
                      <m:r>
                        <a:rPr lang="en-US" sz="2400" b="1" i="1" dirty="0">
                          <a:latin typeface="Cambria Math" panose="02040503050406030204" pitchFamily="18" charset="0"/>
                        </a:rPr>
                        <m:t>𝟏</m:t>
                      </m:r>
                      <m:r>
                        <a:rPr lang="en-US" sz="2400" b="1" i="1" dirty="0">
                          <a:latin typeface="Cambria Math" panose="02040503050406030204" pitchFamily="18" charset="0"/>
                        </a:rPr>
                        <m:t>−</m:t>
                      </m:r>
                      <m:r>
                        <a:rPr lang="en-US" sz="2400" b="1" i="1" dirty="0">
                          <a:latin typeface="Cambria Math" panose="02040503050406030204" pitchFamily="18" charset="0"/>
                        </a:rPr>
                        <m:t>𝜷</m:t>
                      </m:r>
                      <m:r>
                        <a:rPr lang="en-US" sz="2400" b="1" i="1" dirty="0">
                          <a:latin typeface="Cambria Math" panose="02040503050406030204" pitchFamily="18" charset="0"/>
                        </a:rPr>
                        <m:t>)</m:t>
                      </m:r>
                      <m:r>
                        <a:rPr lang="en-US" sz="2400" b="1" i="1" dirty="0">
                          <a:latin typeface="Cambria Math" panose="02040503050406030204" pitchFamily="18" charset="0"/>
                        </a:rPr>
                        <m:t>𝑲</m:t>
                      </m:r>
                      <m:r>
                        <a:rPr lang="en-US" sz="2400" i="1" dirty="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D82C1418-10A6-A444-9722-7CB42E47997C}"/>
                  </a:ext>
                </a:extLst>
              </p:cNvPr>
              <p:cNvSpPr txBox="1">
                <a:spLocks noRot="1" noChangeAspect="1" noMove="1" noResize="1" noEditPoints="1" noAdjustHandles="1" noChangeArrowheads="1" noChangeShapeType="1" noTextEdit="1"/>
              </p:cNvSpPr>
              <p:nvPr/>
            </p:nvSpPr>
            <p:spPr>
              <a:xfrm>
                <a:off x="4719152" y="2401058"/>
                <a:ext cx="1747341" cy="461665"/>
              </a:xfrm>
              <a:prstGeom prst="rect">
                <a:avLst/>
              </a:prstGeom>
              <a:blipFill>
                <a:blip r:embed="rId5"/>
                <a:stretch>
                  <a:fillRect b="-2162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2303726-DD93-A345-ACE4-00D75C38C142}"/>
              </a:ext>
            </a:extLst>
          </p:cNvPr>
          <p:cNvSpPr txBox="1"/>
          <p:nvPr/>
        </p:nvSpPr>
        <p:spPr>
          <a:xfrm>
            <a:off x="9489966" y="3136612"/>
            <a:ext cx="1922321" cy="584775"/>
          </a:xfrm>
          <a:prstGeom prst="rect">
            <a:avLst/>
          </a:prstGeom>
          <a:noFill/>
        </p:spPr>
        <p:txBody>
          <a:bodyPr wrap="none" rtlCol="0">
            <a:spAutoFit/>
          </a:bodyPr>
          <a:lstStyle/>
          <a:p>
            <a:r>
              <a:rPr lang="en-US" sz="3200" b="1" dirty="0"/>
              <a:t>K = 500ms</a:t>
            </a:r>
          </a:p>
        </p:txBody>
      </p:sp>
    </p:spTree>
    <p:extLst>
      <p:ext uri="{BB962C8B-B14F-4D97-AF65-F5344CB8AC3E}">
        <p14:creationId xmlns:p14="http://schemas.microsoft.com/office/powerpoint/2010/main" val="230026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312-141B-DC4F-B082-A39E32363204}"/>
              </a:ext>
            </a:extLst>
          </p:cNvPr>
          <p:cNvSpPr>
            <a:spLocks noGrp="1"/>
          </p:cNvSpPr>
          <p:nvPr>
            <p:ph type="title"/>
          </p:nvPr>
        </p:nvSpPr>
        <p:spPr/>
        <p:txBody>
          <a:bodyPr/>
          <a:lstStyle/>
          <a:p>
            <a:r>
              <a:rPr lang="en-US" b="1" dirty="0">
                <a:solidFill>
                  <a:srgbClr val="7A0019"/>
                </a:solidFill>
              </a:rPr>
              <a:t>Insights from MINLP formulation</a:t>
            </a:r>
          </a:p>
        </p:txBody>
      </p:sp>
      <p:sp>
        <p:nvSpPr>
          <p:cNvPr id="3" name="Content Placeholder 2">
            <a:extLst>
              <a:ext uri="{FF2B5EF4-FFF2-40B4-BE49-F238E27FC236}">
                <a16:creationId xmlns:a16="http://schemas.microsoft.com/office/drawing/2014/main" id="{B559EB28-A2BA-4D40-AF11-8DBE5011EFA9}"/>
              </a:ext>
            </a:extLst>
          </p:cNvPr>
          <p:cNvSpPr>
            <a:spLocks noGrp="1"/>
          </p:cNvSpPr>
          <p:nvPr>
            <p:ph idx="1"/>
          </p:nvPr>
        </p:nvSpPr>
        <p:spPr>
          <a:xfrm>
            <a:off x="838200" y="1825624"/>
            <a:ext cx="10515600" cy="4827423"/>
          </a:xfrm>
        </p:spPr>
        <p:txBody>
          <a:bodyPr>
            <a:normAutofit/>
          </a:bodyPr>
          <a:lstStyle/>
          <a:p>
            <a:pPr marL="0" indent="0">
              <a:buNone/>
            </a:pPr>
            <a:r>
              <a:rPr lang="en-US" dirty="0"/>
              <a:t>Performing entire aggregation at the edges is not always optimal</a:t>
            </a: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p:txBody>
      </p:sp>
      <p:pic>
        <p:nvPicPr>
          <p:cNvPr id="4" name="Content Placeholder 6">
            <a:extLst>
              <a:ext uri="{FF2B5EF4-FFF2-40B4-BE49-F238E27FC236}">
                <a16:creationId xmlns:a16="http://schemas.microsoft.com/office/drawing/2014/main" id="{6B4213C5-3C4A-B84C-B52E-40C910F7BD4B}"/>
              </a:ext>
            </a:extLst>
          </p:cNvPr>
          <p:cNvPicPr>
            <a:picLocks noChangeAspect="1"/>
          </p:cNvPicPr>
          <p:nvPr/>
        </p:nvPicPr>
        <p:blipFill>
          <a:blip r:embed="rId3"/>
          <a:stretch>
            <a:fillRect/>
          </a:stretch>
        </p:blipFill>
        <p:spPr>
          <a:xfrm>
            <a:off x="2625834" y="2628143"/>
            <a:ext cx="5954117" cy="276935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224889-E6A5-5649-92D3-F803D0EBDB4A}"/>
                  </a:ext>
                </a:extLst>
              </p:cNvPr>
              <p:cNvSpPr txBox="1"/>
              <p:nvPr/>
            </p:nvSpPr>
            <p:spPr>
              <a:xfrm>
                <a:off x="3438634" y="2381922"/>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𝟓𝟎𝟎</m:t>
                      </m:r>
                      <m:r>
                        <a:rPr lang="en-US" sz="2400" b="1" i="1" dirty="0" smtClean="0">
                          <a:latin typeface="Cambria Math" panose="02040503050406030204" pitchFamily="18" charset="0"/>
                        </a:rPr>
                        <m:t>𝒎𝒔</m:t>
                      </m:r>
                      <m:r>
                        <a:rPr lang="en-US" sz="2400" i="1" dirty="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C0224889-E6A5-5649-92D3-F803D0EBDB4A}"/>
                  </a:ext>
                </a:extLst>
              </p:cNvPr>
              <p:cNvSpPr txBox="1">
                <a:spLocks noRot="1" noChangeAspect="1" noMove="1" noResize="1" noEditPoints="1" noAdjustHandles="1" noChangeArrowheads="1" noChangeShapeType="1" noTextEdit="1"/>
              </p:cNvSpPr>
              <p:nvPr/>
            </p:nvSpPr>
            <p:spPr>
              <a:xfrm>
                <a:off x="3438634" y="2381922"/>
                <a:ext cx="914400" cy="461665"/>
              </a:xfrm>
              <a:prstGeom prst="rect">
                <a:avLst/>
              </a:prstGeom>
              <a:blipFill>
                <a:blip r:embed="rId4"/>
                <a:stretch>
                  <a:fillRect l="-1370" r="-41096" b="-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2C1418-10A6-A444-9722-7CB42E47997C}"/>
                  </a:ext>
                </a:extLst>
              </p:cNvPr>
              <p:cNvSpPr txBox="1"/>
              <p:nvPr/>
            </p:nvSpPr>
            <p:spPr>
              <a:xfrm>
                <a:off x="4719152" y="2401058"/>
                <a:ext cx="174734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𝟎</m:t>
                      </m:r>
                      <m:r>
                        <a:rPr lang="en-US" sz="2400" b="1" i="1" dirty="0" smtClean="0">
                          <a:latin typeface="Cambria Math" panose="02040503050406030204" pitchFamily="18" charset="0"/>
                        </a:rPr>
                        <m:t>𝒎𝒔</m:t>
                      </m:r>
                      <m:r>
                        <a:rPr lang="en-US" sz="2400" i="1" dirty="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D82C1418-10A6-A444-9722-7CB42E47997C}"/>
                  </a:ext>
                </a:extLst>
              </p:cNvPr>
              <p:cNvSpPr txBox="1">
                <a:spLocks noRot="1" noChangeAspect="1" noMove="1" noResize="1" noEditPoints="1" noAdjustHandles="1" noChangeArrowheads="1" noChangeShapeType="1" noTextEdit="1"/>
              </p:cNvSpPr>
              <p:nvPr/>
            </p:nvSpPr>
            <p:spPr>
              <a:xfrm>
                <a:off x="4719152" y="2401058"/>
                <a:ext cx="1747341" cy="461665"/>
              </a:xfrm>
              <a:prstGeom prst="rect">
                <a:avLst/>
              </a:prstGeom>
              <a:blipFill>
                <a:blip r:embed="rId5"/>
                <a:stretch>
                  <a:fillRect b="-21622"/>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74E44C8-B14F-2F43-A93F-4E1724C99AE0}"/>
              </a:ext>
            </a:extLst>
          </p:cNvPr>
          <p:cNvCxnSpPr/>
          <p:nvPr/>
        </p:nvCxnSpPr>
        <p:spPr>
          <a:xfrm>
            <a:off x="4240924" y="3105807"/>
            <a:ext cx="961697" cy="323193"/>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7A0420-225A-4E42-8E56-D81D18A8DA45}"/>
              </a:ext>
            </a:extLst>
          </p:cNvPr>
          <p:cNvCxnSpPr>
            <a:cxnSpLocks/>
          </p:cNvCxnSpPr>
          <p:nvPr/>
        </p:nvCxnSpPr>
        <p:spPr>
          <a:xfrm flipV="1">
            <a:off x="4099034" y="3610304"/>
            <a:ext cx="961697" cy="725213"/>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F7704E-A9CC-BB4E-BE61-5AB69768C6E2}"/>
              </a:ext>
            </a:extLst>
          </p:cNvPr>
          <p:cNvCxnSpPr>
            <a:cxnSpLocks/>
          </p:cNvCxnSpPr>
          <p:nvPr/>
        </p:nvCxnSpPr>
        <p:spPr>
          <a:xfrm flipV="1">
            <a:off x="5891052" y="3267403"/>
            <a:ext cx="1098329" cy="86711"/>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F4ADBC-9363-9B4E-A0C3-354B461B4E7A}"/>
              </a:ext>
            </a:extLst>
          </p:cNvPr>
          <p:cNvCxnSpPr>
            <a:cxnSpLocks/>
          </p:cNvCxnSpPr>
          <p:nvPr/>
        </p:nvCxnSpPr>
        <p:spPr>
          <a:xfrm flipV="1">
            <a:off x="5891051" y="3181966"/>
            <a:ext cx="1098329" cy="86711"/>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163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312-141B-DC4F-B082-A39E32363204}"/>
              </a:ext>
            </a:extLst>
          </p:cNvPr>
          <p:cNvSpPr>
            <a:spLocks noGrp="1"/>
          </p:cNvSpPr>
          <p:nvPr>
            <p:ph type="title"/>
          </p:nvPr>
        </p:nvSpPr>
        <p:spPr/>
        <p:txBody>
          <a:bodyPr/>
          <a:lstStyle/>
          <a:p>
            <a:r>
              <a:rPr lang="en-US" b="1" dirty="0">
                <a:solidFill>
                  <a:srgbClr val="7A0019"/>
                </a:solidFill>
              </a:rPr>
              <a:t>Insights from MINLP formulation</a:t>
            </a:r>
          </a:p>
        </p:txBody>
      </p:sp>
      <p:sp>
        <p:nvSpPr>
          <p:cNvPr id="3" name="Content Placeholder 2">
            <a:extLst>
              <a:ext uri="{FF2B5EF4-FFF2-40B4-BE49-F238E27FC236}">
                <a16:creationId xmlns:a16="http://schemas.microsoft.com/office/drawing/2014/main" id="{B559EB28-A2BA-4D40-AF11-8DBE5011EFA9}"/>
              </a:ext>
            </a:extLst>
          </p:cNvPr>
          <p:cNvSpPr>
            <a:spLocks noGrp="1"/>
          </p:cNvSpPr>
          <p:nvPr>
            <p:ph idx="1"/>
          </p:nvPr>
        </p:nvSpPr>
        <p:spPr>
          <a:xfrm>
            <a:off x="838200" y="1825624"/>
            <a:ext cx="10515600" cy="4827423"/>
          </a:xfrm>
        </p:spPr>
        <p:txBody>
          <a:bodyPr>
            <a:normAutofit lnSpcReduction="10000"/>
          </a:bodyPr>
          <a:lstStyle/>
          <a:p>
            <a:pPr marL="0" indent="0">
              <a:buNone/>
            </a:pPr>
            <a:r>
              <a:rPr lang="en-US" dirty="0"/>
              <a:t>Performing entire aggregation at the edges is not always optimal</a:t>
            </a: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r>
              <a:rPr lang="en-US" b="1" dirty="0">
                <a:solidFill>
                  <a:srgbClr val="FF0000"/>
                </a:solidFill>
              </a:rPr>
              <a:t>Takeaway: Distributing aggregation across edges and transits is beneficial</a:t>
            </a:r>
          </a:p>
        </p:txBody>
      </p:sp>
      <p:pic>
        <p:nvPicPr>
          <p:cNvPr id="4" name="Content Placeholder 6">
            <a:extLst>
              <a:ext uri="{FF2B5EF4-FFF2-40B4-BE49-F238E27FC236}">
                <a16:creationId xmlns:a16="http://schemas.microsoft.com/office/drawing/2014/main" id="{6B4213C5-3C4A-B84C-B52E-40C910F7BD4B}"/>
              </a:ext>
            </a:extLst>
          </p:cNvPr>
          <p:cNvPicPr>
            <a:picLocks noChangeAspect="1"/>
          </p:cNvPicPr>
          <p:nvPr/>
        </p:nvPicPr>
        <p:blipFill>
          <a:blip r:embed="rId3"/>
          <a:stretch>
            <a:fillRect/>
          </a:stretch>
        </p:blipFill>
        <p:spPr>
          <a:xfrm>
            <a:off x="2625834" y="2628143"/>
            <a:ext cx="5954117" cy="276935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224889-E6A5-5649-92D3-F803D0EBDB4A}"/>
                  </a:ext>
                </a:extLst>
              </p:cNvPr>
              <p:cNvSpPr txBox="1"/>
              <p:nvPr/>
            </p:nvSpPr>
            <p:spPr>
              <a:xfrm>
                <a:off x="3438634" y="2381922"/>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𝟐𝟓𝟎</m:t>
                      </m:r>
                      <m:r>
                        <a:rPr lang="en-US" sz="2400" b="1" i="1" dirty="0" smtClean="0">
                          <a:latin typeface="Cambria Math" panose="02040503050406030204" pitchFamily="18" charset="0"/>
                        </a:rPr>
                        <m:t>𝒎𝒔</m:t>
                      </m:r>
                      <m:r>
                        <a:rPr lang="en-US" sz="2400" i="1" dirty="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C0224889-E6A5-5649-92D3-F803D0EBDB4A}"/>
                  </a:ext>
                </a:extLst>
              </p:cNvPr>
              <p:cNvSpPr txBox="1">
                <a:spLocks noRot="1" noChangeAspect="1" noMove="1" noResize="1" noEditPoints="1" noAdjustHandles="1" noChangeArrowheads="1" noChangeShapeType="1" noTextEdit="1"/>
              </p:cNvSpPr>
              <p:nvPr/>
            </p:nvSpPr>
            <p:spPr>
              <a:xfrm>
                <a:off x="3438634" y="2381922"/>
                <a:ext cx="914400" cy="461665"/>
              </a:xfrm>
              <a:prstGeom prst="rect">
                <a:avLst/>
              </a:prstGeom>
              <a:blipFill>
                <a:blip r:embed="rId4"/>
                <a:stretch>
                  <a:fillRect l="-1370" r="-41096" b="-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2C1418-10A6-A444-9722-7CB42E47997C}"/>
                  </a:ext>
                </a:extLst>
              </p:cNvPr>
              <p:cNvSpPr txBox="1"/>
              <p:nvPr/>
            </p:nvSpPr>
            <p:spPr>
              <a:xfrm>
                <a:off x="4719152" y="2401058"/>
                <a:ext cx="174734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𝟐𝟓𝟎</m:t>
                      </m:r>
                      <m:r>
                        <a:rPr lang="en-US" sz="2400" b="1" i="1" dirty="0" smtClean="0">
                          <a:latin typeface="Cambria Math" panose="02040503050406030204" pitchFamily="18" charset="0"/>
                        </a:rPr>
                        <m:t>𝒎𝒔</m:t>
                      </m:r>
                      <m:r>
                        <a:rPr lang="en-US" sz="2400" i="1" dirty="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D82C1418-10A6-A444-9722-7CB42E47997C}"/>
                  </a:ext>
                </a:extLst>
              </p:cNvPr>
              <p:cNvSpPr txBox="1">
                <a:spLocks noRot="1" noChangeAspect="1" noMove="1" noResize="1" noEditPoints="1" noAdjustHandles="1" noChangeArrowheads="1" noChangeShapeType="1" noTextEdit="1"/>
              </p:cNvSpPr>
              <p:nvPr/>
            </p:nvSpPr>
            <p:spPr>
              <a:xfrm>
                <a:off x="4719152" y="2401058"/>
                <a:ext cx="1747341" cy="461665"/>
              </a:xfrm>
              <a:prstGeom prst="rect">
                <a:avLst/>
              </a:prstGeom>
              <a:blipFill>
                <a:blip r:embed="rId5"/>
                <a:stretch>
                  <a:fillRect b="-2162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DCFC5A48-515C-4B44-9D31-62DC9DC113D7}"/>
              </a:ext>
            </a:extLst>
          </p:cNvPr>
          <p:cNvCxnSpPr/>
          <p:nvPr/>
        </p:nvCxnSpPr>
        <p:spPr>
          <a:xfrm>
            <a:off x="4240924" y="3105807"/>
            <a:ext cx="961697" cy="323193"/>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91492D-4374-C141-94C1-2A8EA3FCBFC8}"/>
              </a:ext>
            </a:extLst>
          </p:cNvPr>
          <p:cNvCxnSpPr>
            <a:cxnSpLocks/>
          </p:cNvCxnSpPr>
          <p:nvPr/>
        </p:nvCxnSpPr>
        <p:spPr>
          <a:xfrm flipV="1">
            <a:off x="4099034" y="3610304"/>
            <a:ext cx="961697" cy="725213"/>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93701D4-AB1B-864E-B751-9FFB0702F6E0}"/>
              </a:ext>
            </a:extLst>
          </p:cNvPr>
          <p:cNvCxnSpPr>
            <a:cxnSpLocks/>
          </p:cNvCxnSpPr>
          <p:nvPr/>
        </p:nvCxnSpPr>
        <p:spPr>
          <a:xfrm flipV="1">
            <a:off x="5891051" y="3181966"/>
            <a:ext cx="1098329" cy="86711"/>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1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312-141B-DC4F-B082-A39E32363204}"/>
              </a:ext>
            </a:extLst>
          </p:cNvPr>
          <p:cNvSpPr>
            <a:spLocks noGrp="1"/>
          </p:cNvSpPr>
          <p:nvPr>
            <p:ph type="title"/>
          </p:nvPr>
        </p:nvSpPr>
        <p:spPr/>
        <p:txBody>
          <a:bodyPr/>
          <a:lstStyle/>
          <a:p>
            <a:r>
              <a:rPr lang="en-US" b="1" dirty="0">
                <a:solidFill>
                  <a:srgbClr val="7A0019"/>
                </a:solidFill>
              </a:rPr>
              <a:t>Insights from MINLP formulation</a:t>
            </a:r>
          </a:p>
        </p:txBody>
      </p:sp>
      <p:sp>
        <p:nvSpPr>
          <p:cNvPr id="3" name="Content Placeholder 2">
            <a:extLst>
              <a:ext uri="{FF2B5EF4-FFF2-40B4-BE49-F238E27FC236}">
                <a16:creationId xmlns:a16="http://schemas.microsoft.com/office/drawing/2014/main" id="{B559EB28-A2BA-4D40-AF11-8DBE5011EFA9}"/>
              </a:ext>
            </a:extLst>
          </p:cNvPr>
          <p:cNvSpPr>
            <a:spLocks noGrp="1"/>
          </p:cNvSpPr>
          <p:nvPr>
            <p:ph idx="1"/>
          </p:nvPr>
        </p:nvSpPr>
        <p:spPr>
          <a:xfrm>
            <a:off x="838200" y="1825625"/>
            <a:ext cx="10515600" cy="4667250"/>
          </a:xfrm>
        </p:spPr>
        <p:txBody>
          <a:bodyPr>
            <a:normAutofit/>
          </a:bodyPr>
          <a:lstStyle/>
          <a:p>
            <a:pPr marL="0" indent="0">
              <a:buNone/>
            </a:pPr>
            <a:r>
              <a:rPr lang="en-US" dirty="0"/>
              <a:t>Routing data to nearest node not always optimal</a:t>
            </a: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p:txBody>
      </p:sp>
      <p:pic>
        <p:nvPicPr>
          <p:cNvPr id="4" name="Content Placeholder 6">
            <a:extLst>
              <a:ext uri="{FF2B5EF4-FFF2-40B4-BE49-F238E27FC236}">
                <a16:creationId xmlns:a16="http://schemas.microsoft.com/office/drawing/2014/main" id="{AFD3F4C4-A38C-B040-A033-1FEAC4171663}"/>
              </a:ext>
            </a:extLst>
          </p:cNvPr>
          <p:cNvPicPr>
            <a:picLocks noChangeAspect="1"/>
          </p:cNvPicPr>
          <p:nvPr/>
        </p:nvPicPr>
        <p:blipFill rotWithShape="1">
          <a:blip r:embed="rId3"/>
          <a:srcRect r="43675" b="11759"/>
          <a:stretch/>
        </p:blipFill>
        <p:spPr>
          <a:xfrm>
            <a:off x="3456478" y="2349664"/>
            <a:ext cx="4539267" cy="3307639"/>
          </a:xfrm>
          <a:prstGeom prst="rect">
            <a:avLst/>
          </a:prstGeom>
        </p:spPr>
      </p:pic>
      <p:cxnSp>
        <p:nvCxnSpPr>
          <p:cNvPr id="6" name="Straight Arrow Connector 5">
            <a:extLst>
              <a:ext uri="{FF2B5EF4-FFF2-40B4-BE49-F238E27FC236}">
                <a16:creationId xmlns:a16="http://schemas.microsoft.com/office/drawing/2014/main" id="{1DC55FA0-FDEA-244F-B41B-E675829D4EE4}"/>
              </a:ext>
            </a:extLst>
          </p:cNvPr>
          <p:cNvCxnSpPr/>
          <p:nvPr/>
        </p:nvCxnSpPr>
        <p:spPr>
          <a:xfrm>
            <a:off x="5612524" y="3026980"/>
            <a:ext cx="1292773" cy="394138"/>
          </a:xfrm>
          <a:prstGeom prst="straightConnector1">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B0D661-08C2-D24A-A189-9F2004B42DCE}"/>
              </a:ext>
            </a:extLst>
          </p:cNvPr>
          <p:cNvCxnSpPr>
            <a:cxnSpLocks/>
          </p:cNvCxnSpPr>
          <p:nvPr/>
        </p:nvCxnSpPr>
        <p:spPr>
          <a:xfrm flipV="1">
            <a:off x="5612524" y="4745421"/>
            <a:ext cx="1292773" cy="378373"/>
          </a:xfrm>
          <a:prstGeom prst="straightConnector1">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2AD1CEF-A2F4-3D49-BB47-DD5D819FF62F}"/>
              </a:ext>
            </a:extLst>
          </p:cNvPr>
          <p:cNvCxnSpPr>
            <a:cxnSpLocks/>
          </p:cNvCxnSpPr>
          <p:nvPr/>
        </p:nvCxnSpPr>
        <p:spPr>
          <a:xfrm>
            <a:off x="7995745" y="3594538"/>
            <a:ext cx="1321676" cy="0"/>
          </a:xfrm>
          <a:prstGeom prst="straightConnector1">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C75ECA-E2F5-5F48-AF5D-961AF0AFB4CC}"/>
              </a:ext>
            </a:extLst>
          </p:cNvPr>
          <p:cNvCxnSpPr>
            <a:cxnSpLocks/>
          </p:cNvCxnSpPr>
          <p:nvPr/>
        </p:nvCxnSpPr>
        <p:spPr>
          <a:xfrm>
            <a:off x="8007569" y="4535213"/>
            <a:ext cx="1309852" cy="0"/>
          </a:xfrm>
          <a:prstGeom prst="straightConnector1">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15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312-141B-DC4F-B082-A39E32363204}"/>
              </a:ext>
            </a:extLst>
          </p:cNvPr>
          <p:cNvSpPr>
            <a:spLocks noGrp="1"/>
          </p:cNvSpPr>
          <p:nvPr>
            <p:ph type="title"/>
          </p:nvPr>
        </p:nvSpPr>
        <p:spPr/>
        <p:txBody>
          <a:bodyPr/>
          <a:lstStyle/>
          <a:p>
            <a:r>
              <a:rPr lang="en-US" b="1" dirty="0">
                <a:solidFill>
                  <a:srgbClr val="7A0019"/>
                </a:solidFill>
              </a:rPr>
              <a:t>Insights from MINLP formulation</a:t>
            </a:r>
          </a:p>
        </p:txBody>
      </p:sp>
      <p:sp>
        <p:nvSpPr>
          <p:cNvPr id="3" name="Content Placeholder 2">
            <a:extLst>
              <a:ext uri="{FF2B5EF4-FFF2-40B4-BE49-F238E27FC236}">
                <a16:creationId xmlns:a16="http://schemas.microsoft.com/office/drawing/2014/main" id="{B559EB28-A2BA-4D40-AF11-8DBE5011EFA9}"/>
              </a:ext>
            </a:extLst>
          </p:cNvPr>
          <p:cNvSpPr>
            <a:spLocks noGrp="1"/>
          </p:cNvSpPr>
          <p:nvPr>
            <p:ph idx="1"/>
          </p:nvPr>
        </p:nvSpPr>
        <p:spPr>
          <a:xfrm>
            <a:off x="838200" y="1825625"/>
            <a:ext cx="10515600" cy="4858954"/>
          </a:xfrm>
        </p:spPr>
        <p:txBody>
          <a:bodyPr>
            <a:normAutofit lnSpcReduction="10000"/>
          </a:bodyPr>
          <a:lstStyle/>
          <a:p>
            <a:pPr marL="0" indent="0">
              <a:buNone/>
            </a:pPr>
            <a:r>
              <a:rPr lang="en-US" dirty="0"/>
              <a:t>Routing data to nearest node not always optimal</a:t>
            </a: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r>
              <a:rPr lang="en-US" b="1" dirty="0">
                <a:solidFill>
                  <a:srgbClr val="FF0000"/>
                </a:solidFill>
              </a:rPr>
              <a:t>Takeaway: Selecting common (even if far-away) transits may lead to more aggregation</a:t>
            </a:r>
          </a:p>
        </p:txBody>
      </p:sp>
      <p:pic>
        <p:nvPicPr>
          <p:cNvPr id="4" name="Content Placeholder 6">
            <a:extLst>
              <a:ext uri="{FF2B5EF4-FFF2-40B4-BE49-F238E27FC236}">
                <a16:creationId xmlns:a16="http://schemas.microsoft.com/office/drawing/2014/main" id="{AFD3F4C4-A38C-B040-A033-1FEAC4171663}"/>
              </a:ext>
            </a:extLst>
          </p:cNvPr>
          <p:cNvPicPr>
            <a:picLocks noChangeAspect="1"/>
          </p:cNvPicPr>
          <p:nvPr/>
        </p:nvPicPr>
        <p:blipFill rotWithShape="1">
          <a:blip r:embed="rId3"/>
          <a:srcRect r="43675" b="11759"/>
          <a:stretch/>
        </p:blipFill>
        <p:spPr>
          <a:xfrm>
            <a:off x="3456478" y="2349664"/>
            <a:ext cx="4539267" cy="3307639"/>
          </a:xfrm>
          <a:prstGeom prst="rect">
            <a:avLst/>
          </a:prstGeom>
        </p:spPr>
      </p:pic>
      <p:cxnSp>
        <p:nvCxnSpPr>
          <p:cNvPr id="6" name="Straight Arrow Connector 5">
            <a:extLst>
              <a:ext uri="{FF2B5EF4-FFF2-40B4-BE49-F238E27FC236}">
                <a16:creationId xmlns:a16="http://schemas.microsoft.com/office/drawing/2014/main" id="{1DC55FA0-FDEA-244F-B41B-E675829D4EE4}"/>
              </a:ext>
            </a:extLst>
          </p:cNvPr>
          <p:cNvCxnSpPr/>
          <p:nvPr/>
        </p:nvCxnSpPr>
        <p:spPr>
          <a:xfrm>
            <a:off x="5612524" y="3026980"/>
            <a:ext cx="1292773" cy="394138"/>
          </a:xfrm>
          <a:prstGeom prst="straightConnector1">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B0D661-08C2-D24A-A189-9F2004B42DCE}"/>
              </a:ext>
            </a:extLst>
          </p:cNvPr>
          <p:cNvCxnSpPr>
            <a:cxnSpLocks/>
          </p:cNvCxnSpPr>
          <p:nvPr/>
        </p:nvCxnSpPr>
        <p:spPr>
          <a:xfrm flipV="1">
            <a:off x="5439103" y="3689131"/>
            <a:ext cx="1324304" cy="1087821"/>
          </a:xfrm>
          <a:prstGeom prst="straightConnector1">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3F5BCDF-292A-2A4F-B7F0-D38E4B476C75}"/>
              </a:ext>
            </a:extLst>
          </p:cNvPr>
          <p:cNvCxnSpPr>
            <a:cxnSpLocks/>
          </p:cNvCxnSpPr>
          <p:nvPr/>
        </p:nvCxnSpPr>
        <p:spPr>
          <a:xfrm>
            <a:off x="7995745" y="3594538"/>
            <a:ext cx="1321676" cy="0"/>
          </a:xfrm>
          <a:prstGeom prst="straightConnector1">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05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312-141B-DC4F-B082-A39E32363204}"/>
              </a:ext>
            </a:extLst>
          </p:cNvPr>
          <p:cNvSpPr>
            <a:spLocks noGrp="1"/>
          </p:cNvSpPr>
          <p:nvPr>
            <p:ph type="title"/>
          </p:nvPr>
        </p:nvSpPr>
        <p:spPr/>
        <p:txBody>
          <a:bodyPr/>
          <a:lstStyle/>
          <a:p>
            <a:r>
              <a:rPr lang="en-US" b="1" dirty="0">
                <a:solidFill>
                  <a:srgbClr val="7A0019"/>
                </a:solidFill>
              </a:rPr>
              <a:t>Insights from MINLP formulation</a:t>
            </a:r>
          </a:p>
        </p:txBody>
      </p:sp>
      <p:sp>
        <p:nvSpPr>
          <p:cNvPr id="3" name="Content Placeholder 2">
            <a:extLst>
              <a:ext uri="{FF2B5EF4-FFF2-40B4-BE49-F238E27FC236}">
                <a16:creationId xmlns:a16="http://schemas.microsoft.com/office/drawing/2014/main" id="{B559EB28-A2BA-4D40-AF11-8DBE5011EFA9}"/>
              </a:ext>
            </a:extLst>
          </p:cNvPr>
          <p:cNvSpPr>
            <a:spLocks noGrp="1"/>
          </p:cNvSpPr>
          <p:nvPr>
            <p:ph idx="1"/>
          </p:nvPr>
        </p:nvSpPr>
        <p:spPr>
          <a:xfrm>
            <a:off x="838200" y="1825625"/>
            <a:ext cx="10515600" cy="4667250"/>
          </a:xfrm>
        </p:spPr>
        <p:txBody>
          <a:bodyPr/>
          <a:lstStyle/>
          <a:p>
            <a:pPr marL="0" indent="0">
              <a:buNone/>
            </a:pPr>
            <a:r>
              <a:rPr lang="en-US" dirty="0"/>
              <a:t>Minimizing traffic ≠ minimizing traffic cost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0" name="Content Placeholder 6">
            <a:extLst>
              <a:ext uri="{FF2B5EF4-FFF2-40B4-BE49-F238E27FC236}">
                <a16:creationId xmlns:a16="http://schemas.microsoft.com/office/drawing/2014/main" id="{82CF63FA-2B46-F24C-92C7-193B696B52BD}"/>
              </a:ext>
            </a:extLst>
          </p:cNvPr>
          <p:cNvPicPr>
            <a:picLocks noChangeAspect="1"/>
          </p:cNvPicPr>
          <p:nvPr/>
        </p:nvPicPr>
        <p:blipFill rotWithShape="1">
          <a:blip r:embed="rId3"/>
          <a:srcRect r="43675" b="11759"/>
          <a:stretch/>
        </p:blipFill>
        <p:spPr>
          <a:xfrm>
            <a:off x="3826366" y="2478307"/>
            <a:ext cx="4539267" cy="3307639"/>
          </a:xfrm>
          <a:prstGeom prst="rect">
            <a:avLst/>
          </a:prstGeom>
        </p:spPr>
      </p:pic>
      <p:sp>
        <p:nvSpPr>
          <p:cNvPr id="26" name="TextBox 25">
            <a:extLst>
              <a:ext uri="{FF2B5EF4-FFF2-40B4-BE49-F238E27FC236}">
                <a16:creationId xmlns:a16="http://schemas.microsoft.com/office/drawing/2014/main" id="{B098B9CF-DD82-3542-9162-C58A03A9EB95}"/>
              </a:ext>
            </a:extLst>
          </p:cNvPr>
          <p:cNvSpPr txBox="1"/>
          <p:nvPr/>
        </p:nvSpPr>
        <p:spPr>
          <a:xfrm>
            <a:off x="6436539" y="3162587"/>
            <a:ext cx="367408" cy="523220"/>
          </a:xfrm>
          <a:prstGeom prst="rect">
            <a:avLst/>
          </a:prstGeom>
          <a:noFill/>
        </p:spPr>
        <p:txBody>
          <a:bodyPr wrap="none" rtlCol="0">
            <a:spAutoFit/>
          </a:bodyPr>
          <a:lstStyle/>
          <a:p>
            <a:r>
              <a:rPr lang="en-US" sz="2800" b="1" dirty="0">
                <a:solidFill>
                  <a:schemeClr val="accent6"/>
                </a:solidFill>
              </a:rPr>
              <a:t>$</a:t>
            </a:r>
          </a:p>
        </p:txBody>
      </p:sp>
      <p:sp>
        <p:nvSpPr>
          <p:cNvPr id="27" name="TextBox 26">
            <a:extLst>
              <a:ext uri="{FF2B5EF4-FFF2-40B4-BE49-F238E27FC236}">
                <a16:creationId xmlns:a16="http://schemas.microsoft.com/office/drawing/2014/main" id="{C0FA47DA-7B96-6C43-BD72-59FC9460B3E2}"/>
              </a:ext>
            </a:extLst>
          </p:cNvPr>
          <p:cNvSpPr txBox="1"/>
          <p:nvPr/>
        </p:nvSpPr>
        <p:spPr>
          <a:xfrm>
            <a:off x="6161464" y="3753275"/>
            <a:ext cx="550151" cy="523220"/>
          </a:xfrm>
          <a:prstGeom prst="rect">
            <a:avLst/>
          </a:prstGeom>
          <a:noFill/>
        </p:spPr>
        <p:txBody>
          <a:bodyPr wrap="none" rtlCol="0">
            <a:spAutoFit/>
          </a:bodyPr>
          <a:lstStyle/>
          <a:p>
            <a:r>
              <a:rPr lang="en-US" sz="2800" b="1" dirty="0">
                <a:solidFill>
                  <a:srgbClr val="FF0000"/>
                </a:solidFill>
              </a:rPr>
              <a:t>$$</a:t>
            </a:r>
          </a:p>
        </p:txBody>
      </p:sp>
    </p:spTree>
    <p:extLst>
      <p:ext uri="{BB962C8B-B14F-4D97-AF65-F5344CB8AC3E}">
        <p14:creationId xmlns:p14="http://schemas.microsoft.com/office/powerpoint/2010/main" val="162760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9312-141B-DC4F-B082-A39E32363204}"/>
              </a:ext>
            </a:extLst>
          </p:cNvPr>
          <p:cNvSpPr>
            <a:spLocks noGrp="1"/>
          </p:cNvSpPr>
          <p:nvPr>
            <p:ph type="title"/>
          </p:nvPr>
        </p:nvSpPr>
        <p:spPr/>
        <p:txBody>
          <a:bodyPr/>
          <a:lstStyle/>
          <a:p>
            <a:r>
              <a:rPr lang="en-US" b="1" dirty="0">
                <a:solidFill>
                  <a:srgbClr val="7A0019"/>
                </a:solidFill>
              </a:rPr>
              <a:t>Insights from MINLP formulation</a:t>
            </a:r>
          </a:p>
        </p:txBody>
      </p:sp>
      <p:sp>
        <p:nvSpPr>
          <p:cNvPr id="3" name="Content Placeholder 2">
            <a:extLst>
              <a:ext uri="{FF2B5EF4-FFF2-40B4-BE49-F238E27FC236}">
                <a16:creationId xmlns:a16="http://schemas.microsoft.com/office/drawing/2014/main" id="{B559EB28-A2BA-4D40-AF11-8DBE5011EFA9}"/>
              </a:ext>
            </a:extLst>
          </p:cNvPr>
          <p:cNvSpPr>
            <a:spLocks noGrp="1"/>
          </p:cNvSpPr>
          <p:nvPr>
            <p:ph idx="1"/>
          </p:nvPr>
        </p:nvSpPr>
        <p:spPr>
          <a:xfrm>
            <a:off x="838200" y="1825625"/>
            <a:ext cx="10515600" cy="4667250"/>
          </a:xfrm>
        </p:spPr>
        <p:txBody>
          <a:bodyPr/>
          <a:lstStyle/>
          <a:p>
            <a:pPr marL="0" indent="0">
              <a:buNone/>
            </a:pPr>
            <a:r>
              <a:rPr lang="en-US" dirty="0"/>
              <a:t>Minimizing traffic ≠ minimizing traffic cost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FF0000"/>
                </a:solidFill>
              </a:rPr>
              <a:t>Takeaway: Selecting cheaper links can lead to lower traffic cost</a:t>
            </a:r>
          </a:p>
        </p:txBody>
      </p:sp>
      <p:pic>
        <p:nvPicPr>
          <p:cNvPr id="8" name="Content Placeholder 6">
            <a:extLst>
              <a:ext uri="{FF2B5EF4-FFF2-40B4-BE49-F238E27FC236}">
                <a16:creationId xmlns:a16="http://schemas.microsoft.com/office/drawing/2014/main" id="{3F9B4C1B-CC46-874D-9F50-E513F1CF9285}"/>
              </a:ext>
            </a:extLst>
          </p:cNvPr>
          <p:cNvPicPr>
            <a:picLocks noChangeAspect="1"/>
          </p:cNvPicPr>
          <p:nvPr/>
        </p:nvPicPr>
        <p:blipFill rotWithShape="1">
          <a:blip r:embed="rId3"/>
          <a:srcRect r="43675" b="11759"/>
          <a:stretch/>
        </p:blipFill>
        <p:spPr>
          <a:xfrm>
            <a:off x="3826366" y="2478307"/>
            <a:ext cx="4539267" cy="3307639"/>
          </a:xfrm>
          <a:prstGeom prst="rect">
            <a:avLst/>
          </a:prstGeom>
        </p:spPr>
      </p:pic>
      <p:sp>
        <p:nvSpPr>
          <p:cNvPr id="9" name="TextBox 8">
            <a:extLst>
              <a:ext uri="{FF2B5EF4-FFF2-40B4-BE49-F238E27FC236}">
                <a16:creationId xmlns:a16="http://schemas.microsoft.com/office/drawing/2014/main" id="{2E2FD255-1235-5748-9710-5924EB3350B8}"/>
              </a:ext>
            </a:extLst>
          </p:cNvPr>
          <p:cNvSpPr txBox="1"/>
          <p:nvPr/>
        </p:nvSpPr>
        <p:spPr>
          <a:xfrm>
            <a:off x="6436539" y="3162587"/>
            <a:ext cx="367408" cy="523220"/>
          </a:xfrm>
          <a:prstGeom prst="rect">
            <a:avLst/>
          </a:prstGeom>
          <a:noFill/>
        </p:spPr>
        <p:txBody>
          <a:bodyPr wrap="none" rtlCol="0">
            <a:spAutoFit/>
          </a:bodyPr>
          <a:lstStyle/>
          <a:p>
            <a:r>
              <a:rPr lang="en-US" sz="2800" b="1" dirty="0">
                <a:solidFill>
                  <a:schemeClr val="accent6"/>
                </a:solidFill>
              </a:rPr>
              <a:t>$</a:t>
            </a:r>
          </a:p>
        </p:txBody>
      </p:sp>
      <p:sp>
        <p:nvSpPr>
          <p:cNvPr id="10" name="TextBox 9">
            <a:extLst>
              <a:ext uri="{FF2B5EF4-FFF2-40B4-BE49-F238E27FC236}">
                <a16:creationId xmlns:a16="http://schemas.microsoft.com/office/drawing/2014/main" id="{A9B40D79-594F-1941-BE38-4B2EFF441B3F}"/>
              </a:ext>
            </a:extLst>
          </p:cNvPr>
          <p:cNvSpPr txBox="1"/>
          <p:nvPr/>
        </p:nvSpPr>
        <p:spPr>
          <a:xfrm>
            <a:off x="6161464" y="3753275"/>
            <a:ext cx="550151" cy="523220"/>
          </a:xfrm>
          <a:prstGeom prst="rect">
            <a:avLst/>
          </a:prstGeom>
          <a:noFill/>
        </p:spPr>
        <p:txBody>
          <a:bodyPr wrap="none" rtlCol="0">
            <a:spAutoFit/>
          </a:bodyPr>
          <a:lstStyle/>
          <a:p>
            <a:r>
              <a:rPr lang="en-US" sz="2800" b="1" dirty="0">
                <a:solidFill>
                  <a:srgbClr val="FF0000"/>
                </a:solidFill>
              </a:rPr>
              <a:t>$$</a:t>
            </a:r>
          </a:p>
        </p:txBody>
      </p:sp>
    </p:spTree>
    <p:extLst>
      <p:ext uri="{BB962C8B-B14F-4D97-AF65-F5344CB8AC3E}">
        <p14:creationId xmlns:p14="http://schemas.microsoft.com/office/powerpoint/2010/main" val="1986448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50BA-DA98-F24E-89A4-E437C8991023}"/>
              </a:ext>
            </a:extLst>
          </p:cNvPr>
          <p:cNvSpPr>
            <a:spLocks noGrp="1"/>
          </p:cNvSpPr>
          <p:nvPr>
            <p:ph type="title"/>
          </p:nvPr>
        </p:nvSpPr>
        <p:spPr/>
        <p:txBody>
          <a:bodyPr>
            <a:normAutofit/>
          </a:bodyPr>
          <a:lstStyle/>
          <a:p>
            <a:pPr algn="ctr">
              <a:spcBef>
                <a:spcPts val="0"/>
              </a:spcBef>
            </a:pPr>
            <a:r>
              <a:rPr lang="en-US" b="1" dirty="0" err="1">
                <a:solidFill>
                  <a:srgbClr val="7A0019"/>
                </a:solidFill>
                <a:latin typeface="Calibri" panose="020F0502020204030204"/>
              </a:rPr>
              <a:t>iCAPP</a:t>
            </a:r>
            <a:r>
              <a:rPr lang="en-US" b="1" dirty="0">
                <a:solidFill>
                  <a:srgbClr val="7A0019"/>
                </a:solidFill>
                <a:latin typeface="Calibri" panose="020F0502020204030204"/>
              </a:rPr>
              <a:t>: A fast, near-optimal and scalable heuristic to minimize traffic cost</a:t>
            </a:r>
            <a:endParaRPr lang="en-US" dirty="0">
              <a:solidFill>
                <a:srgbClr val="7A0019"/>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F762EC-7A13-124F-AF48-538B2867E1C0}"/>
                  </a:ext>
                </a:extLst>
              </p:cNvPr>
              <p:cNvSpPr>
                <a:spLocks noGrp="1"/>
              </p:cNvSpPr>
              <p:nvPr>
                <p:ph idx="1"/>
              </p:nvPr>
            </p:nvSpPr>
            <p:spPr/>
            <p:txBody>
              <a:bodyPr>
                <a:normAutofit/>
              </a:bodyPr>
              <a:lstStyle/>
              <a:p>
                <a:r>
                  <a:rPr lang="en-US" dirty="0" err="1">
                    <a:latin typeface="Calibri" panose="020F0502020204030204" pitchFamily="34" charset="0"/>
                    <a:cs typeface="Calibri" panose="020F0502020204030204" pitchFamily="34" charset="0"/>
                  </a:rPr>
                  <a:t>iCAPP</a:t>
                </a:r>
                <a:r>
                  <a:rPr lang="en-US" dirty="0">
                    <a:latin typeface="Calibri" panose="020F0502020204030204" pitchFamily="34" charset="0"/>
                    <a:cs typeface="Calibri" panose="020F0502020204030204" pitchFamily="34" charset="0"/>
                  </a:rPr>
                  <a:t>: Iterative Cost-Aware Path Provisioning</a:t>
                </a:r>
              </a:p>
              <a:p>
                <a:r>
                  <a:rPr lang="en-US" b="1" dirty="0">
                    <a:latin typeface="Calibri" panose="020F0502020204030204" pitchFamily="34" charset="0"/>
                    <a:cs typeface="Calibri" panose="020F0502020204030204" pitchFamily="34" charset="0"/>
                  </a:rPr>
                  <a:t>Recall: </a:t>
                </a:r>
                <a:r>
                  <a:rPr lang="en-US" dirty="0">
                    <a:latin typeface="Calibri" panose="020F0502020204030204" pitchFamily="34" charset="0"/>
                    <a:cs typeface="Calibri" panose="020F0502020204030204" pitchFamily="34" charset="0"/>
                  </a:rPr>
                  <a:t>Optimization jointly solves path provisioning (</a:t>
                </a:r>
                <a14:m>
                  <m:oMath xmlns:m="http://schemas.openxmlformats.org/officeDocument/2006/math">
                    <m:r>
                      <a:rPr lang="en-US" b="1" i="1" dirty="0" smtClean="0">
                        <a:latin typeface="Cambria Math" panose="02040503050406030204" pitchFamily="18" charset="0"/>
                      </a:rPr>
                      <m:t>𝑷</m:t>
                    </m:r>
                  </m:oMath>
                </a14:m>
                <a:r>
                  <a:rPr lang="en-US" dirty="0">
                    <a:latin typeface="Calibri" panose="020F0502020204030204" pitchFamily="34" charset="0"/>
                    <a:cs typeface="Calibri" panose="020F0502020204030204" pitchFamily="34" charset="0"/>
                  </a:rPr>
                  <a:t>) and delay budgeting (</a:t>
                </a:r>
                <a14:m>
                  <m:oMath xmlns:m="http://schemas.openxmlformats.org/officeDocument/2006/math">
                    <m:r>
                      <a:rPr lang="en-US" b="1" i="1" dirty="0" smtClean="0">
                        <a:latin typeface="Cambria Math" panose="02040503050406030204" pitchFamily="18" charset="0"/>
                      </a:rPr>
                      <m:t>𝜷</m:t>
                    </m:r>
                  </m:oMath>
                </a14:m>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Break this into an iterative process comprising two steps:</a:t>
                </a:r>
              </a:p>
              <a:p>
                <a:pPr lvl="1"/>
                <a:r>
                  <a:rPr lang="en-US" dirty="0">
                    <a:latin typeface="Calibri" panose="020F0502020204030204" pitchFamily="34" charset="0"/>
                    <a:cs typeface="Calibri" panose="020F0502020204030204" pitchFamily="34" charset="0"/>
                  </a:rPr>
                  <a:t>Fix </a:t>
                </a:r>
                <a14:m>
                  <m:oMath xmlns:m="http://schemas.openxmlformats.org/officeDocument/2006/math">
                    <m:r>
                      <a:rPr lang="en-US" b="1" i="1" dirty="0" smtClean="0">
                        <a:latin typeface="Cambria Math" panose="02040503050406030204" pitchFamily="18" charset="0"/>
                      </a:rPr>
                      <m:t>𝜷</m:t>
                    </m:r>
                  </m:oMath>
                </a14:m>
                <a:r>
                  <a:rPr lang="en-US" dirty="0">
                    <a:latin typeface="Calibri" panose="020F0502020204030204" pitchFamily="34" charset="0"/>
                    <a:cs typeface="Calibri" panose="020F0502020204030204" pitchFamily="34" charset="0"/>
                  </a:rPr>
                  <a:t> and solve for </a:t>
                </a:r>
                <a14:m>
                  <m:oMath xmlns:m="http://schemas.openxmlformats.org/officeDocument/2006/math">
                    <m:r>
                      <a:rPr lang="en-US" b="1" i="1" smtClean="0">
                        <a:latin typeface="Cambria Math" panose="02040503050406030204" pitchFamily="18" charset="0"/>
                      </a:rPr>
                      <m:t>𝑷</m:t>
                    </m:r>
                  </m:oMath>
                </a14:m>
                <a:endParaRPr lang="en-US" b="1" dirty="0">
                  <a:latin typeface="Calibri" panose="020F0502020204030204" pitchFamily="34" charset="0"/>
                  <a:cs typeface="Calibri" panose="020F0502020204030204" pitchFamily="34" charset="0"/>
                </a:endParaRPr>
              </a:p>
              <a:p>
                <a:pPr lvl="2"/>
                <a:r>
                  <a:rPr lang="en-US" dirty="0">
                    <a:latin typeface="Calibri" panose="020F0502020204030204" pitchFamily="34" charset="0"/>
                    <a:cs typeface="Calibri" panose="020F0502020204030204" pitchFamily="34" charset="0"/>
                  </a:rPr>
                  <a:t>Give preference to cheaper and common transits</a:t>
                </a:r>
              </a:p>
              <a:p>
                <a:pPr lvl="1"/>
                <a:r>
                  <a:rPr lang="en-US" dirty="0">
                    <a:latin typeface="Calibri" panose="020F0502020204030204" pitchFamily="34" charset="0"/>
                    <a:cs typeface="Calibri" panose="020F0502020204030204" pitchFamily="34" charset="0"/>
                  </a:rPr>
                  <a:t>Use hill climbing algorithm to find the optimal </a:t>
                </a:r>
                <a14:m>
                  <m:oMath xmlns:m="http://schemas.openxmlformats.org/officeDocument/2006/math">
                    <m:r>
                      <a:rPr lang="en-US" b="1" i="1" dirty="0" smtClean="0">
                        <a:latin typeface="Cambria Math" panose="02040503050406030204" pitchFamily="18" charset="0"/>
                      </a:rPr>
                      <m:t>𝜷</m:t>
                    </m:r>
                  </m:oMath>
                </a14:m>
                <a:endParaRPr lang="en-US" b="1" dirty="0">
                  <a:latin typeface="Calibri" panose="020F0502020204030204" pitchFamily="34" charset="0"/>
                </a:endParaRPr>
              </a:p>
              <a:p>
                <a:r>
                  <a:rPr lang="en-US" dirty="0">
                    <a:latin typeface="Calibri" panose="020F0502020204030204" pitchFamily="34" charset="0"/>
                  </a:rPr>
                  <a:t>Runtime on the order of a few hundred </a:t>
                </a:r>
                <a:r>
                  <a:rPr lang="en-US" dirty="0" err="1">
                    <a:latin typeface="Calibri" panose="020F0502020204030204" pitchFamily="34" charset="0"/>
                  </a:rPr>
                  <a:t>ms</a:t>
                </a:r>
                <a:r>
                  <a:rPr lang="en-US" dirty="0">
                    <a:latin typeface="Calibri" panose="020F0502020204030204" pitchFamily="34" charset="0"/>
                  </a:rPr>
                  <a:t> </a:t>
                </a:r>
                <a:r>
                  <a:rPr lang="en-US">
                    <a:latin typeface="Calibri" panose="020F0502020204030204" pitchFamily="34" charset="0"/>
                  </a:rPr>
                  <a:t>for each key</a:t>
                </a:r>
                <a:endParaRPr lang="en-US" dirty="0">
                  <a:latin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FDF762EC-7A13-124F-AF48-538B2867E1C0}"/>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42567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7241-DD21-9E46-A130-865FECB285FC}"/>
              </a:ext>
            </a:extLst>
          </p:cNvPr>
          <p:cNvSpPr>
            <a:spLocks noGrp="1"/>
          </p:cNvSpPr>
          <p:nvPr>
            <p:ph type="title"/>
          </p:nvPr>
        </p:nvSpPr>
        <p:spPr/>
        <p:txBody>
          <a:bodyPr/>
          <a:lstStyle/>
          <a:p>
            <a:r>
              <a:rPr lang="en-US" b="1" dirty="0">
                <a:solidFill>
                  <a:srgbClr val="7A0019"/>
                </a:solidFill>
              </a:rPr>
              <a:t>Implementation and Evaluation</a:t>
            </a:r>
          </a:p>
        </p:txBody>
      </p:sp>
      <p:pic>
        <p:nvPicPr>
          <p:cNvPr id="5" name="Content Placeholder 4">
            <a:extLst>
              <a:ext uri="{FF2B5EF4-FFF2-40B4-BE49-F238E27FC236}">
                <a16:creationId xmlns:a16="http://schemas.microsoft.com/office/drawing/2014/main" id="{A7ACA1FB-6FA8-1644-99F0-FB0F8C1860E5}"/>
              </a:ext>
            </a:extLst>
          </p:cNvPr>
          <p:cNvPicPr>
            <a:picLocks noGrp="1" noChangeAspect="1"/>
          </p:cNvPicPr>
          <p:nvPr>
            <p:ph idx="1"/>
          </p:nvPr>
        </p:nvPicPr>
        <p:blipFill>
          <a:blip r:embed="rId3"/>
          <a:stretch>
            <a:fillRect/>
          </a:stretch>
        </p:blipFill>
        <p:spPr>
          <a:xfrm>
            <a:off x="153824" y="1690689"/>
            <a:ext cx="5510027" cy="4470400"/>
          </a:xfrm>
        </p:spPr>
      </p:pic>
      <p:graphicFrame>
        <p:nvGraphicFramePr>
          <p:cNvPr id="4" name="Table 6">
            <a:extLst>
              <a:ext uri="{FF2B5EF4-FFF2-40B4-BE49-F238E27FC236}">
                <a16:creationId xmlns:a16="http://schemas.microsoft.com/office/drawing/2014/main" id="{A559E352-B466-3543-BB6D-1D07C6FCDA44}"/>
              </a:ext>
            </a:extLst>
          </p:cNvPr>
          <p:cNvGraphicFramePr>
            <a:graphicFrameLocks noGrp="1"/>
          </p:cNvGraphicFramePr>
          <p:nvPr/>
        </p:nvGraphicFramePr>
        <p:xfrm>
          <a:off x="5486400" y="2313516"/>
          <a:ext cx="6502400" cy="2689013"/>
        </p:xfrm>
        <a:graphic>
          <a:graphicData uri="http://schemas.openxmlformats.org/drawingml/2006/table">
            <a:tbl>
              <a:tblPr firstRow="1" firstCol="1" bandRow="1">
                <a:tableStyleId>{5C22544A-7EE6-4342-B048-85BDC9FD1C3A}</a:tableStyleId>
              </a:tblPr>
              <a:tblGrid>
                <a:gridCol w="1930400">
                  <a:extLst>
                    <a:ext uri="{9D8B030D-6E8A-4147-A177-3AD203B41FA5}">
                      <a16:colId xmlns:a16="http://schemas.microsoft.com/office/drawing/2014/main" val="3785369120"/>
                    </a:ext>
                  </a:extLst>
                </a:gridCol>
                <a:gridCol w="4572000">
                  <a:extLst>
                    <a:ext uri="{9D8B030D-6E8A-4147-A177-3AD203B41FA5}">
                      <a16:colId xmlns:a16="http://schemas.microsoft.com/office/drawing/2014/main" val="1952173237"/>
                    </a:ext>
                  </a:extLst>
                </a:gridCol>
              </a:tblGrid>
              <a:tr h="487680">
                <a:tc gridSpan="2">
                  <a:txBody>
                    <a:bodyPr/>
                    <a:lstStyle/>
                    <a:p>
                      <a:pPr algn="ctr"/>
                      <a:r>
                        <a:rPr lang="en-US" sz="2400" dirty="0"/>
                        <a:t>Aggregation Network on AWS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347001430"/>
                  </a:ext>
                </a:extLst>
              </a:tr>
              <a:tr h="853440">
                <a:tc>
                  <a:txBody>
                    <a:bodyPr/>
                    <a:lstStyle/>
                    <a:p>
                      <a:r>
                        <a:rPr lang="en-US" sz="2400" dirty="0"/>
                        <a:t>Edges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Virginia, Oregon, Ireland, Tokyo, Seoul, Mumbai, Sydney, Sao Paulo</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032863"/>
                  </a:ext>
                </a:extLst>
              </a:tr>
              <a:tr h="853440">
                <a:tc>
                  <a:txBody>
                    <a:bodyPr/>
                    <a:lstStyle/>
                    <a:p>
                      <a:r>
                        <a:rPr lang="en-US" sz="2400" dirty="0"/>
                        <a:t>Transits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Virginia, Ireland, Tokyo, Sydney, Sao Paulo</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220584"/>
                  </a:ext>
                </a:extLst>
              </a:tr>
              <a:tr h="494453">
                <a:tc>
                  <a:txBody>
                    <a:bodyPr/>
                    <a:lstStyle/>
                    <a:p>
                      <a:r>
                        <a:rPr lang="en-US" sz="2400" dirty="0"/>
                        <a:t>Destinations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California, Frankfurt, Singapore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7986072"/>
                  </a:ext>
                </a:extLst>
              </a:tr>
            </a:tbl>
          </a:graphicData>
        </a:graphic>
      </p:graphicFrame>
    </p:spTree>
    <p:extLst>
      <p:ext uri="{BB962C8B-B14F-4D97-AF65-F5344CB8AC3E}">
        <p14:creationId xmlns:p14="http://schemas.microsoft.com/office/powerpoint/2010/main" val="227179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BA04-CFA8-5046-846E-50041C699862}"/>
              </a:ext>
            </a:extLst>
          </p:cNvPr>
          <p:cNvSpPr>
            <a:spLocks noGrp="1"/>
          </p:cNvSpPr>
          <p:nvPr>
            <p:ph type="ctrTitle"/>
          </p:nvPr>
        </p:nvSpPr>
        <p:spPr>
          <a:xfrm>
            <a:off x="843148" y="1122363"/>
            <a:ext cx="10699668" cy="1655762"/>
          </a:xfrm>
        </p:spPr>
        <p:txBody>
          <a:bodyPr>
            <a:normAutofit/>
          </a:bodyPr>
          <a:lstStyle/>
          <a:p>
            <a:r>
              <a:rPr lang="en-US" sz="4800" b="1" dirty="0" err="1"/>
              <a:t>AggNet</a:t>
            </a:r>
            <a:r>
              <a:rPr lang="en-US" sz="4800" dirty="0"/>
              <a:t>: Cost-Aware Aggregation Networks for </a:t>
            </a:r>
            <a:r>
              <a:rPr lang="en-US" sz="4800" b="1" i="1" dirty="0"/>
              <a:t>Geo-distributed Streaming Analytics</a:t>
            </a:r>
          </a:p>
        </p:txBody>
      </p:sp>
      <p:sp>
        <p:nvSpPr>
          <p:cNvPr id="3" name="Subtitle 2">
            <a:extLst>
              <a:ext uri="{FF2B5EF4-FFF2-40B4-BE49-F238E27FC236}">
                <a16:creationId xmlns:a16="http://schemas.microsoft.com/office/drawing/2014/main" id="{A22425C5-F4F7-964A-9FB4-41B065623C8E}"/>
              </a:ext>
            </a:extLst>
          </p:cNvPr>
          <p:cNvSpPr>
            <a:spLocks noGrp="1"/>
          </p:cNvSpPr>
          <p:nvPr>
            <p:ph type="subTitle" idx="1"/>
          </p:nvPr>
        </p:nvSpPr>
        <p:spPr>
          <a:xfrm>
            <a:off x="1524000" y="3190081"/>
            <a:ext cx="9144000" cy="477838"/>
          </a:xfrm>
        </p:spPr>
        <p:txBody>
          <a:bodyPr>
            <a:normAutofit fontScale="92500"/>
          </a:bodyPr>
          <a:lstStyle/>
          <a:p>
            <a:r>
              <a:rPr lang="en-US" dirty="0"/>
              <a:t>Dhruv Kumar*, </a:t>
            </a:r>
            <a:r>
              <a:rPr lang="en-US" b="1" dirty="0" err="1"/>
              <a:t>Sohaib</a:t>
            </a:r>
            <a:r>
              <a:rPr lang="en-US" b="1" dirty="0"/>
              <a:t> Ahmad</a:t>
            </a:r>
            <a:r>
              <a:rPr lang="en-US" dirty="0"/>
              <a:t>† Abhishek Chandra*, Ramesh K. </a:t>
            </a:r>
            <a:r>
              <a:rPr lang="en-US" dirty="0" err="1"/>
              <a:t>Sitaraman</a:t>
            </a:r>
            <a:r>
              <a:rPr lang="en-US" dirty="0"/>
              <a:t>†</a:t>
            </a:r>
          </a:p>
        </p:txBody>
      </p:sp>
      <p:pic>
        <p:nvPicPr>
          <p:cNvPr id="5" name="Picture 4" descr="Logo&#10;&#10;Description automatically generated with medium confidence">
            <a:extLst>
              <a:ext uri="{FF2B5EF4-FFF2-40B4-BE49-F238E27FC236}">
                <a16:creationId xmlns:a16="http://schemas.microsoft.com/office/drawing/2014/main" id="{E266F38B-A2F8-3F4A-BA84-9A04E6CF1074}"/>
              </a:ext>
            </a:extLst>
          </p:cNvPr>
          <p:cNvPicPr>
            <a:picLocks noChangeAspect="1"/>
          </p:cNvPicPr>
          <p:nvPr/>
        </p:nvPicPr>
        <p:blipFill>
          <a:blip r:embed="rId3"/>
          <a:stretch>
            <a:fillRect/>
          </a:stretch>
        </p:blipFill>
        <p:spPr>
          <a:xfrm>
            <a:off x="1131045" y="4740450"/>
            <a:ext cx="4914900" cy="749300"/>
          </a:xfrm>
          <a:prstGeom prst="rect">
            <a:avLst/>
          </a:prstGeom>
        </p:spPr>
      </p:pic>
      <p:pic>
        <p:nvPicPr>
          <p:cNvPr id="7" name="Picture 6" descr="Logo&#10;&#10;Description automatically generated">
            <a:extLst>
              <a:ext uri="{FF2B5EF4-FFF2-40B4-BE49-F238E27FC236}">
                <a16:creationId xmlns:a16="http://schemas.microsoft.com/office/drawing/2014/main" id="{EF017F0F-4FAC-B646-8936-998E3E612867}"/>
              </a:ext>
            </a:extLst>
          </p:cNvPr>
          <p:cNvPicPr>
            <a:picLocks noChangeAspect="1"/>
          </p:cNvPicPr>
          <p:nvPr/>
        </p:nvPicPr>
        <p:blipFill>
          <a:blip r:embed="rId4"/>
          <a:stretch>
            <a:fillRect/>
          </a:stretch>
        </p:blipFill>
        <p:spPr>
          <a:xfrm>
            <a:off x="6807593" y="4494564"/>
            <a:ext cx="3106634" cy="1241073"/>
          </a:xfrm>
          <a:prstGeom prst="rect">
            <a:avLst/>
          </a:prstGeom>
        </p:spPr>
      </p:pic>
      <p:sp>
        <p:nvSpPr>
          <p:cNvPr id="8" name="TextBox 7">
            <a:extLst>
              <a:ext uri="{FF2B5EF4-FFF2-40B4-BE49-F238E27FC236}">
                <a16:creationId xmlns:a16="http://schemas.microsoft.com/office/drawing/2014/main" id="{1A831B86-C134-7346-A392-0654D4C98694}"/>
              </a:ext>
            </a:extLst>
          </p:cNvPr>
          <p:cNvSpPr txBox="1"/>
          <p:nvPr/>
        </p:nvSpPr>
        <p:spPr>
          <a:xfrm>
            <a:off x="6045945" y="4494564"/>
            <a:ext cx="338554" cy="461665"/>
          </a:xfrm>
          <a:prstGeom prst="rect">
            <a:avLst/>
          </a:prstGeom>
          <a:noFill/>
        </p:spPr>
        <p:txBody>
          <a:bodyPr wrap="none" rtlCol="0">
            <a:spAutoFit/>
          </a:bodyPr>
          <a:lstStyle/>
          <a:p>
            <a:r>
              <a:rPr lang="en-US" sz="2400" dirty="0"/>
              <a:t>*</a:t>
            </a:r>
          </a:p>
        </p:txBody>
      </p:sp>
      <p:sp>
        <p:nvSpPr>
          <p:cNvPr id="9" name="TextBox 8">
            <a:extLst>
              <a:ext uri="{FF2B5EF4-FFF2-40B4-BE49-F238E27FC236}">
                <a16:creationId xmlns:a16="http://schemas.microsoft.com/office/drawing/2014/main" id="{D19C7164-E738-944C-B5E1-E457CF33527D}"/>
              </a:ext>
            </a:extLst>
          </p:cNvPr>
          <p:cNvSpPr txBox="1"/>
          <p:nvPr/>
        </p:nvSpPr>
        <p:spPr>
          <a:xfrm>
            <a:off x="9706478" y="4412435"/>
            <a:ext cx="338554" cy="461665"/>
          </a:xfrm>
          <a:prstGeom prst="rect">
            <a:avLst/>
          </a:prstGeom>
          <a:noFill/>
        </p:spPr>
        <p:txBody>
          <a:bodyPr wrap="none" rtlCol="0">
            <a:spAutoFit/>
          </a:bodyPr>
          <a:lstStyle/>
          <a:p>
            <a:r>
              <a:rPr lang="en-US" sz="2400" dirty="0"/>
              <a:t>†</a:t>
            </a:r>
            <a:endParaRPr lang="en-US" dirty="0"/>
          </a:p>
        </p:txBody>
      </p:sp>
    </p:spTree>
    <p:extLst>
      <p:ext uri="{BB962C8B-B14F-4D97-AF65-F5344CB8AC3E}">
        <p14:creationId xmlns:p14="http://schemas.microsoft.com/office/powerpoint/2010/main" val="3908375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3406-909A-534D-A9B8-61298F7E530E}"/>
              </a:ext>
            </a:extLst>
          </p:cNvPr>
          <p:cNvSpPr>
            <a:spLocks noGrp="1"/>
          </p:cNvSpPr>
          <p:nvPr>
            <p:ph type="title"/>
          </p:nvPr>
        </p:nvSpPr>
        <p:spPr/>
        <p:txBody>
          <a:bodyPr/>
          <a:lstStyle/>
          <a:p>
            <a:r>
              <a:rPr lang="en-US" b="1" dirty="0">
                <a:solidFill>
                  <a:srgbClr val="7A0019"/>
                </a:solidFill>
              </a:rPr>
              <a:t>Datasets and Queries</a:t>
            </a:r>
          </a:p>
        </p:txBody>
      </p:sp>
      <p:graphicFrame>
        <p:nvGraphicFramePr>
          <p:cNvPr id="6" name="Content Placeholder 5">
            <a:extLst>
              <a:ext uri="{FF2B5EF4-FFF2-40B4-BE49-F238E27FC236}">
                <a16:creationId xmlns:a16="http://schemas.microsoft.com/office/drawing/2014/main" id="{C73294E6-1F88-1D48-AC04-73CDE45487AA}"/>
              </a:ext>
            </a:extLst>
          </p:cNvPr>
          <p:cNvGraphicFramePr>
            <a:graphicFrameLocks noGrp="1"/>
          </p:cNvGraphicFramePr>
          <p:nvPr>
            <p:ph idx="1"/>
            <p:extLst>
              <p:ext uri="{D42A27DB-BD31-4B8C-83A1-F6EECF244321}">
                <p14:modId xmlns:p14="http://schemas.microsoft.com/office/powerpoint/2010/main" val="2623841567"/>
              </p:ext>
            </p:extLst>
          </p:nvPr>
        </p:nvGraphicFramePr>
        <p:xfrm>
          <a:off x="391349" y="1750875"/>
          <a:ext cx="10961085" cy="4929325"/>
        </p:xfrm>
        <a:graphic>
          <a:graphicData uri="http://schemas.openxmlformats.org/drawingml/2006/table">
            <a:tbl>
              <a:tblPr firstRow="1" bandRow="1">
                <a:tableStyleId>{5C22544A-7EE6-4342-B048-85BDC9FD1C3A}</a:tableStyleId>
              </a:tblPr>
              <a:tblGrid>
                <a:gridCol w="3653695">
                  <a:extLst>
                    <a:ext uri="{9D8B030D-6E8A-4147-A177-3AD203B41FA5}">
                      <a16:colId xmlns:a16="http://schemas.microsoft.com/office/drawing/2014/main" val="3053336019"/>
                    </a:ext>
                  </a:extLst>
                </a:gridCol>
                <a:gridCol w="3653695">
                  <a:extLst>
                    <a:ext uri="{9D8B030D-6E8A-4147-A177-3AD203B41FA5}">
                      <a16:colId xmlns:a16="http://schemas.microsoft.com/office/drawing/2014/main" val="3456550757"/>
                    </a:ext>
                  </a:extLst>
                </a:gridCol>
                <a:gridCol w="3653695">
                  <a:extLst>
                    <a:ext uri="{9D8B030D-6E8A-4147-A177-3AD203B41FA5}">
                      <a16:colId xmlns:a16="http://schemas.microsoft.com/office/drawing/2014/main" val="1682695239"/>
                    </a:ext>
                  </a:extLst>
                </a:gridCol>
              </a:tblGrid>
              <a:tr h="845560">
                <a:tc>
                  <a:txBody>
                    <a:bodyPr/>
                    <a:lstStyle/>
                    <a:p>
                      <a:pPr algn="ctr"/>
                      <a:endParaRPr lang="en-US" sz="2400" b="1" dirty="0"/>
                    </a:p>
                  </a:txBody>
                  <a:tcPr marL="91416" marR="91416" marT="45708" marB="45708">
                    <a:noFill/>
                  </a:tcPr>
                </a:tc>
                <a:tc>
                  <a:txBody>
                    <a:bodyPr/>
                    <a:lstStyle/>
                    <a:p>
                      <a:pPr algn="ctr"/>
                      <a:r>
                        <a:rPr lang="en-US" sz="3600" dirty="0"/>
                        <a:t>Akamai</a:t>
                      </a:r>
                    </a:p>
                  </a:txBody>
                  <a:tcPr marL="91416" marR="91416" marT="45708" marB="45708"/>
                </a:tc>
                <a:tc>
                  <a:txBody>
                    <a:bodyPr/>
                    <a:lstStyle/>
                    <a:p>
                      <a:pPr algn="ctr"/>
                      <a:r>
                        <a:rPr lang="en-US" sz="3600" dirty="0"/>
                        <a:t>Twitter</a:t>
                      </a:r>
                    </a:p>
                  </a:txBody>
                  <a:tcPr marL="91416" marR="91416" marT="45708" marB="45708"/>
                </a:tc>
                <a:extLst>
                  <a:ext uri="{0D108BD9-81ED-4DB2-BD59-A6C34878D82A}">
                    <a16:rowId xmlns:a16="http://schemas.microsoft.com/office/drawing/2014/main" val="554784954"/>
                  </a:ext>
                </a:extLst>
              </a:tr>
              <a:tr h="1188696">
                <a:tc>
                  <a:txBody>
                    <a:bodyPr/>
                    <a:lstStyle/>
                    <a:p>
                      <a:pPr algn="ctr"/>
                      <a:r>
                        <a:rPr lang="en-US" sz="2400" b="1" dirty="0"/>
                        <a:t>Description</a:t>
                      </a:r>
                    </a:p>
                  </a:txBody>
                  <a:tcPr marL="91416" marR="91416" marT="45708" marB="45708"/>
                </a:tc>
                <a:tc>
                  <a:txBody>
                    <a:bodyPr/>
                    <a:lstStyle/>
                    <a:p>
                      <a:pPr algn="ctr"/>
                      <a:r>
                        <a:rPr lang="en-US" sz="2400" dirty="0"/>
                        <a:t>Anonymized beacon logs from Akamai’s download analytics service</a:t>
                      </a:r>
                    </a:p>
                  </a:txBody>
                  <a:tcPr marL="91416" marR="91416" marT="45708" marB="45708"/>
                </a:tc>
                <a:tc>
                  <a:txBody>
                    <a:bodyPr/>
                    <a:lstStyle/>
                    <a:p>
                      <a:pPr algn="ctr"/>
                      <a:r>
                        <a:rPr lang="en-US" sz="2400" dirty="0"/>
                        <a:t>Real tweet stream collected using Twitter API</a:t>
                      </a:r>
                    </a:p>
                  </a:txBody>
                  <a:tcPr marL="91416" marR="91416" marT="45708" marB="45708"/>
                </a:tc>
                <a:extLst>
                  <a:ext uri="{0D108BD9-81ED-4DB2-BD59-A6C34878D82A}">
                    <a16:rowId xmlns:a16="http://schemas.microsoft.com/office/drawing/2014/main" val="3613015779"/>
                  </a:ext>
                </a:extLst>
              </a:tr>
              <a:tr h="609093">
                <a:tc>
                  <a:txBody>
                    <a:bodyPr/>
                    <a:lstStyle/>
                    <a:p>
                      <a:pPr algn="ctr"/>
                      <a:r>
                        <a:rPr lang="en-US" sz="2400" b="1" dirty="0"/>
                        <a:t>Duration</a:t>
                      </a:r>
                    </a:p>
                  </a:txBody>
                  <a:tcPr marL="91416" marR="91416" marT="45708" marB="45708"/>
                </a:tc>
                <a:tc>
                  <a:txBody>
                    <a:bodyPr/>
                    <a:lstStyle/>
                    <a:p>
                      <a:pPr algn="ctr"/>
                      <a:r>
                        <a:rPr lang="en-US" sz="2400" dirty="0"/>
                        <a:t>Month long trace</a:t>
                      </a:r>
                    </a:p>
                  </a:txBody>
                  <a:tcPr marL="91416" marR="91416" marT="45708" marB="45708"/>
                </a:tc>
                <a:tc>
                  <a:txBody>
                    <a:bodyPr/>
                    <a:lstStyle/>
                    <a:p>
                      <a:pPr algn="ctr"/>
                      <a:r>
                        <a:rPr lang="en-US" sz="2400" dirty="0"/>
                        <a:t>Three day</a:t>
                      </a:r>
                    </a:p>
                  </a:txBody>
                  <a:tcPr marL="91416" marR="91416" marT="45708" marB="45708"/>
                </a:tc>
                <a:extLst>
                  <a:ext uri="{0D108BD9-81ED-4DB2-BD59-A6C34878D82A}">
                    <a16:rowId xmlns:a16="http://schemas.microsoft.com/office/drawing/2014/main" val="797553521"/>
                  </a:ext>
                </a:extLst>
              </a:tr>
              <a:tr h="2285976">
                <a:tc>
                  <a:txBody>
                    <a:bodyPr/>
                    <a:lstStyle/>
                    <a:p>
                      <a:pPr algn="ctr"/>
                      <a:r>
                        <a:rPr lang="en-US" sz="2400" b="1" dirty="0"/>
                        <a:t>Aggregation queries</a:t>
                      </a:r>
                    </a:p>
                  </a:txBody>
                  <a:tcPr marL="91416" marR="91416" marT="45708" marB="45708"/>
                </a:tc>
                <a:tc>
                  <a:txBody>
                    <a:bodyPr/>
                    <a:lstStyle/>
                    <a:p>
                      <a:pPr marL="457200" lvl="0" indent="-457200" algn="ctr">
                        <a:buAutoNum type="arabicPeriod"/>
                      </a:pPr>
                      <a:r>
                        <a:rPr lang="en-US" sz="2400" dirty="0"/>
                        <a:t>Total Number of bytes downloaded</a:t>
                      </a:r>
                    </a:p>
                    <a:p>
                      <a:pPr marL="457200" lvl="0" indent="-457200" algn="ctr">
                        <a:buAutoNum type="arabicPeriod"/>
                      </a:pPr>
                      <a:r>
                        <a:rPr lang="en-US" sz="2400" dirty="0"/>
                        <a:t>Largest successful download size</a:t>
                      </a:r>
                    </a:p>
                    <a:p>
                      <a:pPr marL="457200" indent="-457200" algn="ctr">
                        <a:buAutoNum type="arabicPeriod"/>
                      </a:pPr>
                      <a:endParaRPr lang="en-US" sz="2400" dirty="0"/>
                    </a:p>
                    <a:p>
                      <a:pPr marL="457200" indent="-457200" algn="ctr">
                        <a:buAutoNum type="arabicPeriod"/>
                      </a:pPr>
                      <a:endParaRPr lang="en-US" sz="2400" dirty="0"/>
                    </a:p>
                  </a:txBody>
                  <a:tcPr marL="91416" marR="91416" marT="45708" marB="45708"/>
                </a:tc>
                <a:tc>
                  <a:txBody>
                    <a:bodyPr/>
                    <a:lstStyle/>
                    <a:p>
                      <a:pPr lvl="0" algn="ctr"/>
                      <a:r>
                        <a:rPr lang="en-US" sz="2400" dirty="0"/>
                        <a:t>1. Word count</a:t>
                      </a:r>
                    </a:p>
                    <a:p>
                      <a:pPr lvl="0" algn="ctr"/>
                      <a:r>
                        <a:rPr lang="en-US" sz="2400" dirty="0"/>
                        <a:t>2. Trending topics</a:t>
                      </a:r>
                    </a:p>
                  </a:txBody>
                  <a:tcPr marL="91416" marR="91416" marT="45708" marB="45708"/>
                </a:tc>
                <a:extLst>
                  <a:ext uri="{0D108BD9-81ED-4DB2-BD59-A6C34878D82A}">
                    <a16:rowId xmlns:a16="http://schemas.microsoft.com/office/drawing/2014/main" val="3162857791"/>
                  </a:ext>
                </a:extLst>
              </a:tr>
            </a:tbl>
          </a:graphicData>
        </a:graphic>
      </p:graphicFrame>
      <p:pic>
        <p:nvPicPr>
          <p:cNvPr id="7" name="Picture 6">
            <a:extLst>
              <a:ext uri="{FF2B5EF4-FFF2-40B4-BE49-F238E27FC236}">
                <a16:creationId xmlns:a16="http://schemas.microsoft.com/office/drawing/2014/main" id="{E291C770-7DCF-034F-AA90-229B4C428580}"/>
              </a:ext>
            </a:extLst>
          </p:cNvPr>
          <p:cNvPicPr>
            <a:picLocks noChangeAspect="1"/>
          </p:cNvPicPr>
          <p:nvPr/>
        </p:nvPicPr>
        <p:blipFill>
          <a:blip r:embed="rId4"/>
          <a:stretch>
            <a:fillRect/>
          </a:stretch>
        </p:blipFill>
        <p:spPr>
          <a:xfrm>
            <a:off x="9150592" y="302720"/>
            <a:ext cx="1328857" cy="1328857"/>
          </a:xfrm>
          <a:prstGeom prst="rect">
            <a:avLst/>
          </a:prstGeom>
        </p:spPr>
      </p:pic>
      <p:pic>
        <p:nvPicPr>
          <p:cNvPr id="8" name="Picture 7">
            <a:extLst>
              <a:ext uri="{FF2B5EF4-FFF2-40B4-BE49-F238E27FC236}">
                <a16:creationId xmlns:a16="http://schemas.microsoft.com/office/drawing/2014/main" id="{2AC208BC-440E-9346-A2E8-CB1B1DE4AD70}"/>
              </a:ext>
            </a:extLst>
          </p:cNvPr>
          <p:cNvPicPr>
            <a:picLocks noChangeAspect="1"/>
          </p:cNvPicPr>
          <p:nvPr/>
        </p:nvPicPr>
        <p:blipFill>
          <a:blip r:embed="rId5"/>
          <a:stretch>
            <a:fillRect/>
          </a:stretch>
        </p:blipFill>
        <p:spPr>
          <a:xfrm>
            <a:off x="6806938" y="232498"/>
            <a:ext cx="1469303" cy="1469303"/>
          </a:xfrm>
          <a:prstGeom prst="rect">
            <a:avLst/>
          </a:prstGeom>
        </p:spPr>
      </p:pic>
    </p:spTree>
    <p:custDataLst>
      <p:tags r:id="rId1"/>
    </p:custDataLst>
    <p:extLst>
      <p:ext uri="{BB962C8B-B14F-4D97-AF65-F5344CB8AC3E}">
        <p14:creationId xmlns:p14="http://schemas.microsoft.com/office/powerpoint/2010/main" val="3291882763"/>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79AF-DD67-3245-98F6-0EF2C807CAA6}"/>
              </a:ext>
            </a:extLst>
          </p:cNvPr>
          <p:cNvSpPr>
            <a:spLocks noGrp="1"/>
          </p:cNvSpPr>
          <p:nvPr>
            <p:ph type="title"/>
          </p:nvPr>
        </p:nvSpPr>
        <p:spPr/>
        <p:txBody>
          <a:bodyPr/>
          <a:lstStyle/>
          <a:p>
            <a:r>
              <a:rPr lang="en-US" b="1" dirty="0">
                <a:solidFill>
                  <a:srgbClr val="7A0019"/>
                </a:solidFill>
              </a:rPr>
              <a:t>Baselines</a:t>
            </a:r>
          </a:p>
        </p:txBody>
      </p:sp>
      <p:sp>
        <p:nvSpPr>
          <p:cNvPr id="3" name="Content Placeholder 2">
            <a:extLst>
              <a:ext uri="{FF2B5EF4-FFF2-40B4-BE49-F238E27FC236}">
                <a16:creationId xmlns:a16="http://schemas.microsoft.com/office/drawing/2014/main" id="{783026E6-6939-E649-9919-2BFA6E6DF475}"/>
              </a:ext>
            </a:extLst>
          </p:cNvPr>
          <p:cNvSpPr>
            <a:spLocks noGrp="1"/>
          </p:cNvSpPr>
          <p:nvPr>
            <p:ph idx="1"/>
          </p:nvPr>
        </p:nvSpPr>
        <p:spPr/>
        <p:txBody>
          <a:bodyPr/>
          <a:lstStyle/>
          <a:p>
            <a:r>
              <a:rPr lang="en-US" dirty="0"/>
              <a:t>Baselines for Path Provisioning</a:t>
            </a:r>
          </a:p>
          <a:p>
            <a:pPr lvl="1"/>
            <a:r>
              <a:rPr lang="en-US" dirty="0"/>
              <a:t>Nearest Transit Selection (NTS)</a:t>
            </a:r>
          </a:p>
          <a:p>
            <a:pPr lvl="1"/>
            <a:r>
              <a:rPr lang="en-US" dirty="0"/>
              <a:t>Common Transit Selection (CTS)</a:t>
            </a:r>
          </a:p>
          <a:p>
            <a:pPr lvl="1"/>
            <a:r>
              <a:rPr lang="en-US" dirty="0"/>
              <a:t>Cheapest Common Transit Selection (CCTS)</a:t>
            </a:r>
          </a:p>
          <a:p>
            <a:r>
              <a:rPr lang="en-US" dirty="0"/>
              <a:t>Baselines for Delay Budgeting</a:t>
            </a:r>
          </a:p>
          <a:p>
            <a:pPr lvl="1"/>
            <a:r>
              <a:rPr lang="en-US" dirty="0"/>
              <a:t>Entire Aggregation at Edge (EAE)</a:t>
            </a:r>
          </a:p>
          <a:p>
            <a:pPr lvl="1"/>
            <a:r>
              <a:rPr lang="en-US" dirty="0"/>
              <a:t>Entire Aggregation at Transit (EAT)</a:t>
            </a:r>
          </a:p>
          <a:p>
            <a:pPr lvl="1"/>
            <a:r>
              <a:rPr lang="en-US" dirty="0"/>
              <a:t>Partial Aggregation at Edge (PAE)</a:t>
            </a:r>
          </a:p>
        </p:txBody>
      </p:sp>
    </p:spTree>
    <p:extLst>
      <p:ext uri="{BB962C8B-B14F-4D97-AF65-F5344CB8AC3E}">
        <p14:creationId xmlns:p14="http://schemas.microsoft.com/office/powerpoint/2010/main" val="1059931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F05F-F91D-2B4B-8EF9-F63C8895280A}"/>
              </a:ext>
            </a:extLst>
          </p:cNvPr>
          <p:cNvSpPr>
            <a:spLocks noGrp="1"/>
          </p:cNvSpPr>
          <p:nvPr>
            <p:ph type="title"/>
          </p:nvPr>
        </p:nvSpPr>
        <p:spPr>
          <a:xfrm>
            <a:off x="609600" y="177800"/>
            <a:ext cx="10515600" cy="1325563"/>
          </a:xfrm>
        </p:spPr>
        <p:txBody>
          <a:bodyPr/>
          <a:lstStyle/>
          <a:p>
            <a:r>
              <a:rPr lang="en-US" b="1" dirty="0">
                <a:solidFill>
                  <a:srgbClr val="7A0019"/>
                </a:solidFill>
              </a:rPr>
              <a:t>Baseline Comparison for Akamai Trace</a:t>
            </a:r>
          </a:p>
        </p:txBody>
      </p:sp>
      <p:pic>
        <p:nvPicPr>
          <p:cNvPr id="5" name="Picture 4">
            <a:extLst>
              <a:ext uri="{FF2B5EF4-FFF2-40B4-BE49-F238E27FC236}">
                <a16:creationId xmlns:a16="http://schemas.microsoft.com/office/drawing/2014/main" id="{2D56B98F-8041-BD45-B008-6318878B25D8}"/>
              </a:ext>
            </a:extLst>
          </p:cNvPr>
          <p:cNvPicPr>
            <a:picLocks noChangeAspect="1"/>
          </p:cNvPicPr>
          <p:nvPr/>
        </p:nvPicPr>
        <p:blipFill>
          <a:blip r:embed="rId2"/>
          <a:stretch>
            <a:fillRect/>
          </a:stretch>
        </p:blipFill>
        <p:spPr>
          <a:xfrm>
            <a:off x="406401" y="1600201"/>
            <a:ext cx="5677359" cy="3958743"/>
          </a:xfrm>
          <a:prstGeom prst="rect">
            <a:avLst/>
          </a:prstGeom>
        </p:spPr>
      </p:pic>
      <p:pic>
        <p:nvPicPr>
          <p:cNvPr id="7" name="Picture 6">
            <a:extLst>
              <a:ext uri="{FF2B5EF4-FFF2-40B4-BE49-F238E27FC236}">
                <a16:creationId xmlns:a16="http://schemas.microsoft.com/office/drawing/2014/main" id="{218E4A4A-6727-7A4A-BD7D-3D74B069D050}"/>
              </a:ext>
            </a:extLst>
          </p:cNvPr>
          <p:cNvPicPr>
            <a:picLocks/>
          </p:cNvPicPr>
          <p:nvPr/>
        </p:nvPicPr>
        <p:blipFill>
          <a:blip r:embed="rId3"/>
          <a:stretch>
            <a:fillRect/>
          </a:stretch>
        </p:blipFill>
        <p:spPr>
          <a:xfrm>
            <a:off x="6299200" y="1600200"/>
            <a:ext cx="5681472" cy="3962400"/>
          </a:xfrm>
          <a:prstGeom prst="rect">
            <a:avLst/>
          </a:prstGeom>
        </p:spPr>
      </p:pic>
    </p:spTree>
    <p:extLst>
      <p:ext uri="{BB962C8B-B14F-4D97-AF65-F5344CB8AC3E}">
        <p14:creationId xmlns:p14="http://schemas.microsoft.com/office/powerpoint/2010/main" val="164161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F05F-F91D-2B4B-8EF9-F63C8895280A}"/>
              </a:ext>
            </a:extLst>
          </p:cNvPr>
          <p:cNvSpPr>
            <a:spLocks noGrp="1"/>
          </p:cNvSpPr>
          <p:nvPr>
            <p:ph type="title"/>
          </p:nvPr>
        </p:nvSpPr>
        <p:spPr/>
        <p:txBody>
          <a:bodyPr/>
          <a:lstStyle/>
          <a:p>
            <a:r>
              <a:rPr lang="en-US" b="1" dirty="0">
                <a:solidFill>
                  <a:srgbClr val="7A0019"/>
                </a:solidFill>
              </a:rPr>
              <a:t>Baseline Comparison for Twitter Trace</a:t>
            </a:r>
          </a:p>
        </p:txBody>
      </p:sp>
      <p:pic>
        <p:nvPicPr>
          <p:cNvPr id="4" name="Picture 3">
            <a:extLst>
              <a:ext uri="{FF2B5EF4-FFF2-40B4-BE49-F238E27FC236}">
                <a16:creationId xmlns:a16="http://schemas.microsoft.com/office/drawing/2014/main" id="{74A675E8-8D83-2D4F-A8C0-90AB1F63954C}"/>
              </a:ext>
            </a:extLst>
          </p:cNvPr>
          <p:cNvPicPr>
            <a:picLocks/>
          </p:cNvPicPr>
          <p:nvPr/>
        </p:nvPicPr>
        <p:blipFill>
          <a:blip r:embed="rId3"/>
          <a:srcRect/>
          <a:stretch/>
        </p:blipFill>
        <p:spPr>
          <a:xfrm>
            <a:off x="343721" y="1680625"/>
            <a:ext cx="5603630" cy="3962400"/>
          </a:xfrm>
          <a:prstGeom prst="rect">
            <a:avLst/>
          </a:prstGeom>
        </p:spPr>
      </p:pic>
      <p:pic>
        <p:nvPicPr>
          <p:cNvPr id="8" name="Picture 7">
            <a:extLst>
              <a:ext uri="{FF2B5EF4-FFF2-40B4-BE49-F238E27FC236}">
                <a16:creationId xmlns:a16="http://schemas.microsoft.com/office/drawing/2014/main" id="{B52ED655-2D57-B145-A8E9-3892ADC75295}"/>
              </a:ext>
            </a:extLst>
          </p:cNvPr>
          <p:cNvPicPr>
            <a:picLocks/>
          </p:cNvPicPr>
          <p:nvPr/>
        </p:nvPicPr>
        <p:blipFill>
          <a:blip r:embed="rId4"/>
          <a:srcRect/>
          <a:stretch/>
        </p:blipFill>
        <p:spPr>
          <a:xfrm>
            <a:off x="6118243" y="1680625"/>
            <a:ext cx="5636985" cy="3962400"/>
          </a:xfrm>
          <a:prstGeom prst="rect">
            <a:avLst/>
          </a:prstGeom>
        </p:spPr>
      </p:pic>
      <p:sp>
        <p:nvSpPr>
          <p:cNvPr id="10" name="Down Arrow 9">
            <a:extLst>
              <a:ext uri="{FF2B5EF4-FFF2-40B4-BE49-F238E27FC236}">
                <a16:creationId xmlns:a16="http://schemas.microsoft.com/office/drawing/2014/main" id="{812571FE-1CC1-C142-9003-DA1ED7764825}"/>
              </a:ext>
            </a:extLst>
          </p:cNvPr>
          <p:cNvSpPr/>
          <p:nvPr/>
        </p:nvSpPr>
        <p:spPr>
          <a:xfrm>
            <a:off x="2438401" y="4060404"/>
            <a:ext cx="60959" cy="406400"/>
          </a:xfrm>
          <a:prstGeom prst="downArrow">
            <a:avLst/>
          </a:prstGeom>
          <a:solidFill>
            <a:srgbClr val="7A0019"/>
          </a:solidFill>
          <a:ln w="57150">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Down Arrow 10">
            <a:extLst>
              <a:ext uri="{FF2B5EF4-FFF2-40B4-BE49-F238E27FC236}">
                <a16:creationId xmlns:a16="http://schemas.microsoft.com/office/drawing/2014/main" id="{8E7B5DE6-D44E-C04A-86AF-A35531ABEFF4}"/>
              </a:ext>
            </a:extLst>
          </p:cNvPr>
          <p:cNvSpPr/>
          <p:nvPr/>
        </p:nvSpPr>
        <p:spPr>
          <a:xfrm>
            <a:off x="3962401" y="4060404"/>
            <a:ext cx="60959" cy="406400"/>
          </a:xfrm>
          <a:prstGeom prst="downArrow">
            <a:avLst/>
          </a:prstGeom>
          <a:solidFill>
            <a:srgbClr val="7A0019"/>
          </a:solidFill>
          <a:ln w="57150">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Down Arrow 11">
            <a:extLst>
              <a:ext uri="{FF2B5EF4-FFF2-40B4-BE49-F238E27FC236}">
                <a16:creationId xmlns:a16="http://schemas.microsoft.com/office/drawing/2014/main" id="{02D8F334-7A87-E449-8EC6-2EEAA4D2CD94}"/>
              </a:ext>
            </a:extLst>
          </p:cNvPr>
          <p:cNvSpPr/>
          <p:nvPr/>
        </p:nvSpPr>
        <p:spPr>
          <a:xfrm>
            <a:off x="5425442" y="4060404"/>
            <a:ext cx="60959" cy="406400"/>
          </a:xfrm>
          <a:prstGeom prst="downArrow">
            <a:avLst/>
          </a:prstGeom>
          <a:solidFill>
            <a:srgbClr val="7A0019"/>
          </a:solidFill>
          <a:ln w="57150">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Down Arrow 12">
            <a:extLst>
              <a:ext uri="{FF2B5EF4-FFF2-40B4-BE49-F238E27FC236}">
                <a16:creationId xmlns:a16="http://schemas.microsoft.com/office/drawing/2014/main" id="{8B25E849-617E-0C4A-B16C-EF9CD39116E2}"/>
              </a:ext>
            </a:extLst>
          </p:cNvPr>
          <p:cNvSpPr/>
          <p:nvPr/>
        </p:nvSpPr>
        <p:spPr>
          <a:xfrm>
            <a:off x="8229601" y="3349204"/>
            <a:ext cx="60959" cy="406400"/>
          </a:xfrm>
          <a:prstGeom prst="downArrow">
            <a:avLst/>
          </a:prstGeom>
          <a:solidFill>
            <a:srgbClr val="7A0019"/>
          </a:solidFill>
          <a:ln w="57150">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Down Arrow 13">
            <a:extLst>
              <a:ext uri="{FF2B5EF4-FFF2-40B4-BE49-F238E27FC236}">
                <a16:creationId xmlns:a16="http://schemas.microsoft.com/office/drawing/2014/main" id="{BC71C1F7-73C3-4640-AEC5-ADAE279CCE62}"/>
              </a:ext>
            </a:extLst>
          </p:cNvPr>
          <p:cNvSpPr/>
          <p:nvPr/>
        </p:nvSpPr>
        <p:spPr>
          <a:xfrm>
            <a:off x="9753601" y="3349204"/>
            <a:ext cx="60959" cy="406400"/>
          </a:xfrm>
          <a:prstGeom prst="downArrow">
            <a:avLst/>
          </a:prstGeom>
          <a:solidFill>
            <a:srgbClr val="7A0019"/>
          </a:solidFill>
          <a:ln w="57150">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Down Arrow 14">
            <a:extLst>
              <a:ext uri="{FF2B5EF4-FFF2-40B4-BE49-F238E27FC236}">
                <a16:creationId xmlns:a16="http://schemas.microsoft.com/office/drawing/2014/main" id="{3DC1774D-A6E0-744B-B946-929586E9FF2B}"/>
              </a:ext>
            </a:extLst>
          </p:cNvPr>
          <p:cNvSpPr/>
          <p:nvPr/>
        </p:nvSpPr>
        <p:spPr>
          <a:xfrm>
            <a:off x="11247121" y="3349204"/>
            <a:ext cx="60959" cy="406400"/>
          </a:xfrm>
          <a:prstGeom prst="downArrow">
            <a:avLst/>
          </a:prstGeom>
          <a:solidFill>
            <a:srgbClr val="7A0019"/>
          </a:solidFill>
          <a:ln w="57150">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Oval 15">
            <a:extLst>
              <a:ext uri="{FF2B5EF4-FFF2-40B4-BE49-F238E27FC236}">
                <a16:creationId xmlns:a16="http://schemas.microsoft.com/office/drawing/2014/main" id="{D4818C3E-C2EB-0A48-8470-0B2DE6623FA3}"/>
              </a:ext>
            </a:extLst>
          </p:cNvPr>
          <p:cNvSpPr/>
          <p:nvPr/>
        </p:nvSpPr>
        <p:spPr>
          <a:xfrm>
            <a:off x="3860800" y="1600200"/>
            <a:ext cx="1117600" cy="711200"/>
          </a:xfrm>
          <a:prstGeom prst="ellipse">
            <a:avLst/>
          </a:prstGeom>
          <a:noFill/>
          <a:ln w="38100">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Oval 16">
            <a:extLst>
              <a:ext uri="{FF2B5EF4-FFF2-40B4-BE49-F238E27FC236}">
                <a16:creationId xmlns:a16="http://schemas.microsoft.com/office/drawing/2014/main" id="{AEA76186-776E-724C-97A8-E5C4E13F1A07}"/>
              </a:ext>
            </a:extLst>
          </p:cNvPr>
          <p:cNvSpPr/>
          <p:nvPr/>
        </p:nvSpPr>
        <p:spPr>
          <a:xfrm>
            <a:off x="9611504" y="1558467"/>
            <a:ext cx="1117600" cy="711200"/>
          </a:xfrm>
          <a:prstGeom prst="ellipse">
            <a:avLst/>
          </a:prstGeom>
          <a:noFill/>
          <a:ln w="38100">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81689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F05F-F91D-2B4B-8EF9-F63C8895280A}"/>
              </a:ext>
            </a:extLst>
          </p:cNvPr>
          <p:cNvSpPr>
            <a:spLocks noGrp="1"/>
          </p:cNvSpPr>
          <p:nvPr>
            <p:ph type="title"/>
          </p:nvPr>
        </p:nvSpPr>
        <p:spPr/>
        <p:txBody>
          <a:bodyPr/>
          <a:lstStyle/>
          <a:p>
            <a:r>
              <a:rPr lang="en-US" b="1" dirty="0">
                <a:solidFill>
                  <a:srgbClr val="7A0019">
                    <a:alpha val="15000"/>
                  </a:srgbClr>
                </a:solidFill>
              </a:rPr>
              <a:t>Baseline Comparison for Twitter Trace</a:t>
            </a:r>
          </a:p>
        </p:txBody>
      </p:sp>
      <p:pic>
        <p:nvPicPr>
          <p:cNvPr id="4" name="Picture 3">
            <a:extLst>
              <a:ext uri="{FF2B5EF4-FFF2-40B4-BE49-F238E27FC236}">
                <a16:creationId xmlns:a16="http://schemas.microsoft.com/office/drawing/2014/main" id="{74A675E8-8D83-2D4F-A8C0-90AB1F63954C}"/>
              </a:ext>
            </a:extLst>
          </p:cNvPr>
          <p:cNvPicPr>
            <a:picLocks/>
          </p:cNvPicPr>
          <p:nvPr/>
        </p:nvPicPr>
        <p:blipFill>
          <a:blip r:embed="rId2">
            <a:alphaModFix amt="15000"/>
          </a:blip>
          <a:stretch>
            <a:fillRect/>
          </a:stretch>
        </p:blipFill>
        <p:spPr>
          <a:xfrm>
            <a:off x="304800" y="1680625"/>
            <a:ext cx="5681472" cy="3962400"/>
          </a:xfrm>
          <a:prstGeom prst="rect">
            <a:avLst/>
          </a:prstGeom>
        </p:spPr>
      </p:pic>
      <p:pic>
        <p:nvPicPr>
          <p:cNvPr id="8" name="Picture 7">
            <a:extLst>
              <a:ext uri="{FF2B5EF4-FFF2-40B4-BE49-F238E27FC236}">
                <a16:creationId xmlns:a16="http://schemas.microsoft.com/office/drawing/2014/main" id="{B52ED655-2D57-B145-A8E9-3892ADC75295}"/>
              </a:ext>
            </a:extLst>
          </p:cNvPr>
          <p:cNvPicPr>
            <a:picLocks/>
          </p:cNvPicPr>
          <p:nvPr/>
        </p:nvPicPr>
        <p:blipFill>
          <a:blip r:embed="rId3">
            <a:alphaModFix amt="15000"/>
          </a:blip>
          <a:stretch>
            <a:fillRect/>
          </a:stretch>
        </p:blipFill>
        <p:spPr>
          <a:xfrm>
            <a:off x="6096000" y="1680625"/>
            <a:ext cx="5681472" cy="3962400"/>
          </a:xfrm>
          <a:prstGeom prst="rect">
            <a:avLst/>
          </a:prstGeom>
        </p:spPr>
      </p:pic>
      <p:sp>
        <p:nvSpPr>
          <p:cNvPr id="3" name="Rounded Rectangle 2">
            <a:extLst>
              <a:ext uri="{FF2B5EF4-FFF2-40B4-BE49-F238E27FC236}">
                <a16:creationId xmlns:a16="http://schemas.microsoft.com/office/drawing/2014/main" id="{E6D33677-84B5-AC4A-9946-5D7E73F71BEC}"/>
              </a:ext>
            </a:extLst>
          </p:cNvPr>
          <p:cNvSpPr/>
          <p:nvPr/>
        </p:nvSpPr>
        <p:spPr>
          <a:xfrm>
            <a:off x="304800" y="1905000"/>
            <a:ext cx="11472672" cy="2133600"/>
          </a:xfrm>
          <a:prstGeom prst="roundRect">
            <a:avLst/>
          </a:prstGeom>
          <a:solidFill>
            <a:srgbClr val="7A00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t>iCAPP</a:t>
            </a:r>
            <a:r>
              <a:rPr lang="en-US" sz="4000" dirty="0"/>
              <a:t> results in </a:t>
            </a:r>
            <a:r>
              <a:rPr lang="en-US" sz="4000" b="1" dirty="0"/>
              <a:t>23% to 81%</a:t>
            </a:r>
            <a:r>
              <a:rPr lang="en-US" sz="4000" dirty="0"/>
              <a:t> reduction in traffic cost as compared to other approaches</a:t>
            </a:r>
          </a:p>
        </p:txBody>
      </p:sp>
    </p:spTree>
    <p:extLst>
      <p:ext uri="{BB962C8B-B14F-4D97-AF65-F5344CB8AC3E}">
        <p14:creationId xmlns:p14="http://schemas.microsoft.com/office/powerpoint/2010/main" val="1460523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DC83-A2DA-CC42-B691-6A407D5A8186}"/>
              </a:ext>
            </a:extLst>
          </p:cNvPr>
          <p:cNvSpPr>
            <a:spLocks noGrp="1"/>
          </p:cNvSpPr>
          <p:nvPr>
            <p:ph type="title"/>
          </p:nvPr>
        </p:nvSpPr>
        <p:spPr>
          <a:xfrm>
            <a:off x="838200" y="103056"/>
            <a:ext cx="10515600" cy="1325563"/>
          </a:xfrm>
        </p:spPr>
        <p:txBody>
          <a:bodyPr/>
          <a:lstStyle/>
          <a:p>
            <a:r>
              <a:rPr lang="en-US" b="1" dirty="0">
                <a:solidFill>
                  <a:srgbClr val="7A0019"/>
                </a:solidFill>
              </a:rPr>
              <a:t>How close is it to optimal solution?</a:t>
            </a:r>
          </a:p>
        </p:txBody>
      </p:sp>
      <p:pic>
        <p:nvPicPr>
          <p:cNvPr id="5" name="Content Placeholder 4">
            <a:extLst>
              <a:ext uri="{FF2B5EF4-FFF2-40B4-BE49-F238E27FC236}">
                <a16:creationId xmlns:a16="http://schemas.microsoft.com/office/drawing/2014/main" id="{F41CD514-1C57-5644-8D07-422F3E441A2B}"/>
              </a:ext>
            </a:extLst>
          </p:cNvPr>
          <p:cNvPicPr>
            <a:picLocks noGrp="1"/>
          </p:cNvPicPr>
          <p:nvPr>
            <p:ph idx="1"/>
          </p:nvPr>
        </p:nvPicPr>
        <p:blipFill>
          <a:blip r:embed="rId2"/>
          <a:srcRect/>
          <a:stretch/>
        </p:blipFill>
        <p:spPr>
          <a:xfrm>
            <a:off x="2438400" y="1540879"/>
            <a:ext cx="6900672" cy="4879554"/>
          </a:xfrm>
        </p:spPr>
      </p:pic>
    </p:spTree>
    <p:extLst>
      <p:ext uri="{BB962C8B-B14F-4D97-AF65-F5344CB8AC3E}">
        <p14:creationId xmlns:p14="http://schemas.microsoft.com/office/powerpoint/2010/main" val="4092732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DC83-A2DA-CC42-B691-6A407D5A8186}"/>
              </a:ext>
            </a:extLst>
          </p:cNvPr>
          <p:cNvSpPr>
            <a:spLocks noGrp="1"/>
          </p:cNvSpPr>
          <p:nvPr>
            <p:ph type="title"/>
          </p:nvPr>
        </p:nvSpPr>
        <p:spPr>
          <a:xfrm>
            <a:off x="838200" y="103056"/>
            <a:ext cx="10515600" cy="1325563"/>
          </a:xfrm>
        </p:spPr>
        <p:txBody>
          <a:bodyPr/>
          <a:lstStyle/>
          <a:p>
            <a:r>
              <a:rPr lang="en-US" b="1" dirty="0">
                <a:solidFill>
                  <a:srgbClr val="7A0019">
                    <a:alpha val="15000"/>
                  </a:srgbClr>
                </a:solidFill>
              </a:rPr>
              <a:t>How close it is to optimal solution?</a:t>
            </a:r>
          </a:p>
        </p:txBody>
      </p:sp>
      <p:pic>
        <p:nvPicPr>
          <p:cNvPr id="5" name="Content Placeholder 4">
            <a:extLst>
              <a:ext uri="{FF2B5EF4-FFF2-40B4-BE49-F238E27FC236}">
                <a16:creationId xmlns:a16="http://schemas.microsoft.com/office/drawing/2014/main" id="{F41CD514-1C57-5644-8D07-422F3E441A2B}"/>
              </a:ext>
            </a:extLst>
          </p:cNvPr>
          <p:cNvPicPr>
            <a:picLocks noGrp="1"/>
          </p:cNvPicPr>
          <p:nvPr>
            <p:ph idx="1"/>
          </p:nvPr>
        </p:nvPicPr>
        <p:blipFill>
          <a:blip r:embed="rId2">
            <a:alphaModFix amt="15000"/>
          </a:blip>
          <a:stretch>
            <a:fillRect/>
          </a:stretch>
        </p:blipFill>
        <p:spPr>
          <a:xfrm>
            <a:off x="2438400" y="1397001"/>
            <a:ext cx="6900672" cy="5167311"/>
          </a:xfrm>
        </p:spPr>
      </p:pic>
      <p:sp>
        <p:nvSpPr>
          <p:cNvPr id="4" name="Rounded Rectangle 3">
            <a:extLst>
              <a:ext uri="{FF2B5EF4-FFF2-40B4-BE49-F238E27FC236}">
                <a16:creationId xmlns:a16="http://schemas.microsoft.com/office/drawing/2014/main" id="{39AF0FA9-FF2A-0B45-AA34-DA5595BF82F9}"/>
              </a:ext>
            </a:extLst>
          </p:cNvPr>
          <p:cNvSpPr/>
          <p:nvPr/>
        </p:nvSpPr>
        <p:spPr>
          <a:xfrm>
            <a:off x="304800" y="1905000"/>
            <a:ext cx="11472672" cy="2133600"/>
          </a:xfrm>
          <a:prstGeom prst="roundRect">
            <a:avLst/>
          </a:prstGeom>
          <a:solidFill>
            <a:srgbClr val="7A00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t>iCAPP</a:t>
            </a:r>
            <a:r>
              <a:rPr lang="en-US" sz="4000" dirty="0"/>
              <a:t> is </a:t>
            </a:r>
            <a:r>
              <a:rPr lang="en-US" sz="4000" b="1" dirty="0"/>
              <a:t>within 1%</a:t>
            </a:r>
            <a:r>
              <a:rPr lang="en-US" sz="4000" dirty="0"/>
              <a:t> of the optimal</a:t>
            </a:r>
          </a:p>
        </p:txBody>
      </p:sp>
    </p:spTree>
    <p:extLst>
      <p:ext uri="{BB962C8B-B14F-4D97-AF65-F5344CB8AC3E}">
        <p14:creationId xmlns:p14="http://schemas.microsoft.com/office/powerpoint/2010/main" val="2700967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F307-A8F6-EC4A-85CE-703EA0C08650}"/>
              </a:ext>
            </a:extLst>
          </p:cNvPr>
          <p:cNvSpPr>
            <a:spLocks noGrp="1"/>
          </p:cNvSpPr>
          <p:nvPr>
            <p:ph type="title"/>
          </p:nvPr>
        </p:nvSpPr>
        <p:spPr/>
        <p:txBody>
          <a:bodyPr/>
          <a:lstStyle/>
          <a:p>
            <a:r>
              <a:rPr lang="en-US" dirty="0"/>
              <a:t>Computational Overhead</a:t>
            </a:r>
          </a:p>
        </p:txBody>
      </p:sp>
      <p:pic>
        <p:nvPicPr>
          <p:cNvPr id="5" name="Content Placeholder 4">
            <a:extLst>
              <a:ext uri="{FF2B5EF4-FFF2-40B4-BE49-F238E27FC236}">
                <a16:creationId xmlns:a16="http://schemas.microsoft.com/office/drawing/2014/main" id="{8FAD8EE5-4652-B84C-8436-ED1C0E330310}"/>
              </a:ext>
            </a:extLst>
          </p:cNvPr>
          <p:cNvPicPr>
            <a:picLocks noGrp="1" noChangeAspect="1"/>
          </p:cNvPicPr>
          <p:nvPr>
            <p:ph idx="1"/>
          </p:nvPr>
        </p:nvPicPr>
        <p:blipFill>
          <a:blip r:embed="rId3"/>
          <a:stretch>
            <a:fillRect/>
          </a:stretch>
        </p:blipFill>
        <p:spPr>
          <a:xfrm>
            <a:off x="1583461" y="1736174"/>
            <a:ext cx="9025079" cy="4349749"/>
          </a:xfrm>
        </p:spPr>
      </p:pic>
    </p:spTree>
    <p:extLst>
      <p:ext uri="{BB962C8B-B14F-4D97-AF65-F5344CB8AC3E}">
        <p14:creationId xmlns:p14="http://schemas.microsoft.com/office/powerpoint/2010/main" val="3225879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FBF3-772B-3546-A0EB-FD99DF53CBAA}"/>
              </a:ext>
            </a:extLst>
          </p:cNvPr>
          <p:cNvSpPr>
            <a:spLocks noGrp="1"/>
          </p:cNvSpPr>
          <p:nvPr>
            <p:ph type="title"/>
          </p:nvPr>
        </p:nvSpPr>
        <p:spPr>
          <a:xfrm>
            <a:off x="203200" y="177800"/>
            <a:ext cx="3225800" cy="1325563"/>
          </a:xfrm>
        </p:spPr>
        <p:txBody>
          <a:bodyPr>
            <a:normAutofit/>
          </a:bodyPr>
          <a:lstStyle/>
          <a:p>
            <a:r>
              <a:rPr lang="en-US" b="1" dirty="0">
                <a:solidFill>
                  <a:srgbClr val="7A0019"/>
                </a:solidFill>
              </a:rPr>
              <a:t>Adaptivity to Dynamism</a:t>
            </a:r>
          </a:p>
        </p:txBody>
      </p:sp>
      <p:pic>
        <p:nvPicPr>
          <p:cNvPr id="5" name="Content Placeholder 4">
            <a:extLst>
              <a:ext uri="{FF2B5EF4-FFF2-40B4-BE49-F238E27FC236}">
                <a16:creationId xmlns:a16="http://schemas.microsoft.com/office/drawing/2014/main" id="{98DC44E1-419C-374C-9DAC-053856551F73}"/>
              </a:ext>
            </a:extLst>
          </p:cNvPr>
          <p:cNvPicPr>
            <a:picLocks noGrp="1" noChangeAspect="1"/>
          </p:cNvPicPr>
          <p:nvPr>
            <p:ph idx="1"/>
          </p:nvPr>
        </p:nvPicPr>
        <p:blipFill>
          <a:blip r:embed="rId3"/>
          <a:stretch>
            <a:fillRect/>
          </a:stretch>
        </p:blipFill>
        <p:spPr>
          <a:xfrm>
            <a:off x="3499865" y="-76200"/>
            <a:ext cx="5192271" cy="6858000"/>
          </a:xfrm>
        </p:spPr>
      </p:pic>
      <p:sp>
        <p:nvSpPr>
          <p:cNvPr id="3" name="Rounded Rectangle 2">
            <a:extLst>
              <a:ext uri="{FF2B5EF4-FFF2-40B4-BE49-F238E27FC236}">
                <a16:creationId xmlns:a16="http://schemas.microsoft.com/office/drawing/2014/main" id="{AC9D45BC-8152-2447-98B4-D82443058ADD}"/>
              </a:ext>
            </a:extLst>
          </p:cNvPr>
          <p:cNvSpPr/>
          <p:nvPr/>
        </p:nvSpPr>
        <p:spPr>
          <a:xfrm>
            <a:off x="203201" y="1498600"/>
            <a:ext cx="2927519" cy="812800"/>
          </a:xfrm>
          <a:prstGeom prst="roundRect">
            <a:avLst/>
          </a:prstGeom>
          <a:solidFill>
            <a:srgbClr val="7A00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Workload variation</a:t>
            </a:r>
          </a:p>
        </p:txBody>
      </p:sp>
      <p:cxnSp>
        <p:nvCxnSpPr>
          <p:cNvPr id="6" name="Straight Arrow Connector 5">
            <a:extLst>
              <a:ext uri="{FF2B5EF4-FFF2-40B4-BE49-F238E27FC236}">
                <a16:creationId xmlns:a16="http://schemas.microsoft.com/office/drawing/2014/main" id="{78004D71-5655-7C47-A282-C0F9AFBAA946}"/>
              </a:ext>
            </a:extLst>
          </p:cNvPr>
          <p:cNvCxnSpPr>
            <a:cxnSpLocks/>
          </p:cNvCxnSpPr>
          <p:nvPr/>
        </p:nvCxnSpPr>
        <p:spPr>
          <a:xfrm>
            <a:off x="3201584" y="1798637"/>
            <a:ext cx="2589617"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2E000848-408B-F04F-8204-2280A0271747}"/>
              </a:ext>
            </a:extLst>
          </p:cNvPr>
          <p:cNvSpPr/>
          <p:nvPr/>
        </p:nvSpPr>
        <p:spPr>
          <a:xfrm>
            <a:off x="9062630" y="1498600"/>
            <a:ext cx="2927519" cy="812800"/>
          </a:xfrm>
          <a:prstGeom prst="roundRect">
            <a:avLst/>
          </a:prstGeom>
          <a:solidFill>
            <a:srgbClr val="7A00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WAN link failure</a:t>
            </a:r>
          </a:p>
        </p:txBody>
      </p:sp>
      <p:cxnSp>
        <p:nvCxnSpPr>
          <p:cNvPr id="9" name="Straight Arrow Connector 8">
            <a:extLst>
              <a:ext uri="{FF2B5EF4-FFF2-40B4-BE49-F238E27FC236}">
                <a16:creationId xmlns:a16="http://schemas.microsoft.com/office/drawing/2014/main" id="{76CC04B9-B0BE-E34B-9C2B-7A6FC3046B9D}"/>
              </a:ext>
            </a:extLst>
          </p:cNvPr>
          <p:cNvCxnSpPr>
            <a:cxnSpLocks/>
          </p:cNvCxnSpPr>
          <p:nvPr/>
        </p:nvCxnSpPr>
        <p:spPr>
          <a:xfrm flipH="1">
            <a:off x="7416800" y="1798637"/>
            <a:ext cx="152400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253BB49C-1594-7749-B835-22C9712C5147}"/>
                  </a:ext>
                </a:extLst>
              </p:cNvPr>
              <p:cNvSpPr/>
              <p:nvPr/>
            </p:nvSpPr>
            <p:spPr>
              <a:xfrm>
                <a:off x="1" y="3124201"/>
                <a:ext cx="3370009" cy="1422369"/>
              </a:xfrm>
              <a:prstGeom prst="roundRect">
                <a:avLst/>
              </a:prstGeom>
              <a:solidFill>
                <a:srgbClr val="7A00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Adjust </a:t>
                </a:r>
                <a14:m>
                  <m:oMath xmlns:m="http://schemas.openxmlformats.org/officeDocument/2006/math">
                    <m:r>
                      <a:rPr lang="en-US" sz="2400" i="1" dirty="0">
                        <a:latin typeface="Cambria Math" panose="02040503050406030204" pitchFamily="18" charset="0"/>
                      </a:rPr>
                      <m:t>𝛽</m:t>
                    </m:r>
                  </m:oMath>
                </a14:m>
                <a:r>
                  <a:rPr lang="en-US" sz="2400" dirty="0"/>
                  <a:t> based on workload variation for achieving lower cost</a:t>
                </a:r>
              </a:p>
            </p:txBody>
          </p:sp>
        </mc:Choice>
        <mc:Fallback xmlns="">
          <p:sp>
            <p:nvSpPr>
              <p:cNvPr id="14" name="Rounded Rectangle 13">
                <a:extLst>
                  <a:ext uri="{FF2B5EF4-FFF2-40B4-BE49-F238E27FC236}">
                    <a16:creationId xmlns:a16="http://schemas.microsoft.com/office/drawing/2014/main" id="{253BB49C-1594-7749-B835-22C9712C5147}"/>
                  </a:ext>
                </a:extLst>
              </p:cNvPr>
              <p:cNvSpPr>
                <a:spLocks noRot="1" noChangeAspect="1" noMove="1" noResize="1" noEditPoints="1" noAdjustHandles="1" noChangeArrowheads="1" noChangeShapeType="1" noTextEdit="1"/>
              </p:cNvSpPr>
              <p:nvPr/>
            </p:nvSpPr>
            <p:spPr>
              <a:xfrm>
                <a:off x="1" y="3124201"/>
                <a:ext cx="3370009" cy="1422369"/>
              </a:xfrm>
              <a:prstGeom prst="roundRect">
                <a:avLst/>
              </a:prstGeom>
              <a:blipFill>
                <a:blip r:embed="rId4"/>
                <a:stretch>
                  <a:fillRect b="-87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AD0D574-D921-9E48-B843-1155F1E1EAB9}"/>
              </a:ext>
            </a:extLst>
          </p:cNvPr>
          <p:cNvCxnSpPr>
            <a:cxnSpLocks/>
          </p:cNvCxnSpPr>
          <p:nvPr/>
        </p:nvCxnSpPr>
        <p:spPr>
          <a:xfrm flipV="1">
            <a:off x="3345051" y="2209805"/>
            <a:ext cx="2344549" cy="1142995"/>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344BF5D-1787-B049-8D2D-A2FE201F3978}"/>
              </a:ext>
            </a:extLst>
          </p:cNvPr>
          <p:cNvCxnSpPr>
            <a:cxnSpLocks/>
            <a:stCxn id="14" idx="3"/>
          </p:cNvCxnSpPr>
          <p:nvPr/>
        </p:nvCxnSpPr>
        <p:spPr>
          <a:xfrm>
            <a:off x="3370010" y="3835386"/>
            <a:ext cx="2624391" cy="304815"/>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ED15D813-1D7B-414B-B308-58D935DD98DE}"/>
              </a:ext>
            </a:extLst>
          </p:cNvPr>
          <p:cNvSpPr/>
          <p:nvPr/>
        </p:nvSpPr>
        <p:spPr>
          <a:xfrm>
            <a:off x="8550974" y="4679958"/>
            <a:ext cx="3601465" cy="1358885"/>
          </a:xfrm>
          <a:prstGeom prst="roundRect">
            <a:avLst/>
          </a:prstGeom>
          <a:solidFill>
            <a:srgbClr val="7A00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Shift the traffic to the second cheapest link for ensuring no data loss</a:t>
            </a:r>
          </a:p>
        </p:txBody>
      </p:sp>
      <p:cxnSp>
        <p:nvCxnSpPr>
          <p:cNvPr id="26" name="Straight Arrow Connector 25">
            <a:extLst>
              <a:ext uri="{FF2B5EF4-FFF2-40B4-BE49-F238E27FC236}">
                <a16:creationId xmlns:a16="http://schemas.microsoft.com/office/drawing/2014/main" id="{5958680C-8EC4-9E42-825C-1FB1789CA204}"/>
              </a:ext>
            </a:extLst>
          </p:cNvPr>
          <p:cNvCxnSpPr>
            <a:cxnSpLocks/>
          </p:cNvCxnSpPr>
          <p:nvPr/>
        </p:nvCxnSpPr>
        <p:spPr>
          <a:xfrm flipH="1" flipV="1">
            <a:off x="7149213" y="4381213"/>
            <a:ext cx="1401761" cy="571787"/>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CB4A10-7CEA-A345-980B-1D2E62D9768F}"/>
              </a:ext>
            </a:extLst>
          </p:cNvPr>
          <p:cNvCxnSpPr>
            <a:cxnSpLocks/>
          </p:cNvCxnSpPr>
          <p:nvPr/>
        </p:nvCxnSpPr>
        <p:spPr>
          <a:xfrm flipH="1">
            <a:off x="7051167" y="5359401"/>
            <a:ext cx="1422400" cy="46132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0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4" grpId="0" animBg="1"/>
      <p:bldP spid="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FBF3-772B-3546-A0EB-FD99DF53CBAA}"/>
              </a:ext>
            </a:extLst>
          </p:cNvPr>
          <p:cNvSpPr>
            <a:spLocks noGrp="1"/>
          </p:cNvSpPr>
          <p:nvPr>
            <p:ph type="title"/>
          </p:nvPr>
        </p:nvSpPr>
        <p:spPr>
          <a:xfrm>
            <a:off x="203200" y="279400"/>
            <a:ext cx="3225800" cy="1325563"/>
          </a:xfrm>
        </p:spPr>
        <p:txBody>
          <a:bodyPr>
            <a:normAutofit/>
          </a:bodyPr>
          <a:lstStyle/>
          <a:p>
            <a:r>
              <a:rPr lang="en-US" b="1" dirty="0">
                <a:solidFill>
                  <a:srgbClr val="7A0019">
                    <a:alpha val="15000"/>
                  </a:srgbClr>
                </a:solidFill>
              </a:rPr>
              <a:t>Adaptivity to Dynamism</a:t>
            </a:r>
          </a:p>
        </p:txBody>
      </p:sp>
      <p:pic>
        <p:nvPicPr>
          <p:cNvPr id="5" name="Content Placeholder 4">
            <a:extLst>
              <a:ext uri="{FF2B5EF4-FFF2-40B4-BE49-F238E27FC236}">
                <a16:creationId xmlns:a16="http://schemas.microsoft.com/office/drawing/2014/main" id="{98DC44E1-419C-374C-9DAC-053856551F73}"/>
              </a:ext>
            </a:extLst>
          </p:cNvPr>
          <p:cNvPicPr>
            <a:picLocks noGrp="1" noChangeAspect="1"/>
          </p:cNvPicPr>
          <p:nvPr>
            <p:ph idx="1"/>
          </p:nvPr>
        </p:nvPicPr>
        <p:blipFill>
          <a:blip r:embed="rId2">
            <a:alphaModFix amt="15000"/>
          </a:blip>
          <a:stretch>
            <a:fillRect/>
          </a:stretch>
        </p:blipFill>
        <p:spPr>
          <a:xfrm>
            <a:off x="3499865" y="-14111"/>
            <a:ext cx="5192271" cy="6858000"/>
          </a:xfrm>
        </p:spPr>
      </p:pic>
      <p:sp>
        <p:nvSpPr>
          <p:cNvPr id="4" name="Rounded Rectangle 3">
            <a:extLst>
              <a:ext uri="{FF2B5EF4-FFF2-40B4-BE49-F238E27FC236}">
                <a16:creationId xmlns:a16="http://schemas.microsoft.com/office/drawing/2014/main" id="{B98A11AB-FBDC-EA4D-A1C2-C7E71CDF69D7}"/>
              </a:ext>
            </a:extLst>
          </p:cNvPr>
          <p:cNvSpPr/>
          <p:nvPr/>
        </p:nvSpPr>
        <p:spPr>
          <a:xfrm>
            <a:off x="359663" y="2348089"/>
            <a:ext cx="11472672" cy="2133600"/>
          </a:xfrm>
          <a:prstGeom prst="roundRect">
            <a:avLst/>
          </a:prstGeom>
          <a:solidFill>
            <a:srgbClr val="7A00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t>iCAPP</a:t>
            </a:r>
            <a:r>
              <a:rPr lang="en-US" sz="4000" dirty="0"/>
              <a:t> can efficiently adapt to changes in workload and resource availability</a:t>
            </a:r>
          </a:p>
        </p:txBody>
      </p:sp>
    </p:spTree>
    <p:extLst>
      <p:ext uri="{BB962C8B-B14F-4D97-AF65-F5344CB8AC3E}">
        <p14:creationId xmlns:p14="http://schemas.microsoft.com/office/powerpoint/2010/main" val="280496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BA04-CFA8-5046-846E-50041C699862}"/>
              </a:ext>
            </a:extLst>
          </p:cNvPr>
          <p:cNvSpPr>
            <a:spLocks noGrp="1"/>
          </p:cNvSpPr>
          <p:nvPr>
            <p:ph type="ctrTitle"/>
          </p:nvPr>
        </p:nvSpPr>
        <p:spPr>
          <a:xfrm>
            <a:off x="843148" y="1122363"/>
            <a:ext cx="10699668" cy="1655762"/>
          </a:xfrm>
        </p:spPr>
        <p:txBody>
          <a:bodyPr>
            <a:normAutofit/>
          </a:bodyPr>
          <a:lstStyle/>
          <a:p>
            <a:r>
              <a:rPr lang="en-US" sz="4800" b="1" dirty="0" err="1"/>
              <a:t>AggNet</a:t>
            </a:r>
            <a:r>
              <a:rPr lang="en-US" sz="4800" dirty="0"/>
              <a:t>: Cost-Aware </a:t>
            </a:r>
            <a:r>
              <a:rPr lang="en-US" sz="4800" b="1" i="1" dirty="0"/>
              <a:t>Aggregation Networks </a:t>
            </a:r>
            <a:r>
              <a:rPr lang="en-US" sz="4800" dirty="0"/>
              <a:t>for Geo-distributed Streaming Analytics</a:t>
            </a:r>
          </a:p>
        </p:txBody>
      </p:sp>
      <p:sp>
        <p:nvSpPr>
          <p:cNvPr id="3" name="Subtitle 2">
            <a:extLst>
              <a:ext uri="{FF2B5EF4-FFF2-40B4-BE49-F238E27FC236}">
                <a16:creationId xmlns:a16="http://schemas.microsoft.com/office/drawing/2014/main" id="{A22425C5-F4F7-964A-9FB4-41B065623C8E}"/>
              </a:ext>
            </a:extLst>
          </p:cNvPr>
          <p:cNvSpPr>
            <a:spLocks noGrp="1"/>
          </p:cNvSpPr>
          <p:nvPr>
            <p:ph type="subTitle" idx="1"/>
          </p:nvPr>
        </p:nvSpPr>
        <p:spPr>
          <a:xfrm>
            <a:off x="1524000" y="3190081"/>
            <a:ext cx="9144000" cy="477838"/>
          </a:xfrm>
        </p:spPr>
        <p:txBody>
          <a:bodyPr>
            <a:normAutofit fontScale="92500"/>
          </a:bodyPr>
          <a:lstStyle/>
          <a:p>
            <a:r>
              <a:rPr lang="en-US" dirty="0"/>
              <a:t>Dhruv Kumar*, </a:t>
            </a:r>
            <a:r>
              <a:rPr lang="en-US" b="1" dirty="0" err="1"/>
              <a:t>Sohaib</a:t>
            </a:r>
            <a:r>
              <a:rPr lang="en-US" b="1" dirty="0"/>
              <a:t> Ahmad</a:t>
            </a:r>
            <a:r>
              <a:rPr lang="en-US" dirty="0"/>
              <a:t>† Abhishek Chandra*, Ramesh K. </a:t>
            </a:r>
            <a:r>
              <a:rPr lang="en-US" dirty="0" err="1"/>
              <a:t>Sitaraman</a:t>
            </a:r>
            <a:r>
              <a:rPr lang="en-US" dirty="0"/>
              <a:t>†</a:t>
            </a:r>
          </a:p>
        </p:txBody>
      </p:sp>
      <p:pic>
        <p:nvPicPr>
          <p:cNvPr id="5" name="Picture 4" descr="Logo&#10;&#10;Description automatically generated with medium confidence">
            <a:extLst>
              <a:ext uri="{FF2B5EF4-FFF2-40B4-BE49-F238E27FC236}">
                <a16:creationId xmlns:a16="http://schemas.microsoft.com/office/drawing/2014/main" id="{E266F38B-A2F8-3F4A-BA84-9A04E6CF1074}"/>
              </a:ext>
            </a:extLst>
          </p:cNvPr>
          <p:cNvPicPr>
            <a:picLocks noChangeAspect="1"/>
          </p:cNvPicPr>
          <p:nvPr/>
        </p:nvPicPr>
        <p:blipFill>
          <a:blip r:embed="rId3"/>
          <a:stretch>
            <a:fillRect/>
          </a:stretch>
        </p:blipFill>
        <p:spPr>
          <a:xfrm>
            <a:off x="1131045" y="4740450"/>
            <a:ext cx="4914900" cy="749300"/>
          </a:xfrm>
          <a:prstGeom prst="rect">
            <a:avLst/>
          </a:prstGeom>
        </p:spPr>
      </p:pic>
      <p:pic>
        <p:nvPicPr>
          <p:cNvPr id="7" name="Picture 6" descr="Logo&#10;&#10;Description automatically generated">
            <a:extLst>
              <a:ext uri="{FF2B5EF4-FFF2-40B4-BE49-F238E27FC236}">
                <a16:creationId xmlns:a16="http://schemas.microsoft.com/office/drawing/2014/main" id="{EF017F0F-4FAC-B646-8936-998E3E612867}"/>
              </a:ext>
            </a:extLst>
          </p:cNvPr>
          <p:cNvPicPr>
            <a:picLocks noChangeAspect="1"/>
          </p:cNvPicPr>
          <p:nvPr/>
        </p:nvPicPr>
        <p:blipFill>
          <a:blip r:embed="rId4"/>
          <a:stretch>
            <a:fillRect/>
          </a:stretch>
        </p:blipFill>
        <p:spPr>
          <a:xfrm>
            <a:off x="6807593" y="4494564"/>
            <a:ext cx="3106634" cy="1241073"/>
          </a:xfrm>
          <a:prstGeom prst="rect">
            <a:avLst/>
          </a:prstGeom>
        </p:spPr>
      </p:pic>
      <p:sp>
        <p:nvSpPr>
          <p:cNvPr id="8" name="TextBox 7">
            <a:extLst>
              <a:ext uri="{FF2B5EF4-FFF2-40B4-BE49-F238E27FC236}">
                <a16:creationId xmlns:a16="http://schemas.microsoft.com/office/drawing/2014/main" id="{1A831B86-C134-7346-A392-0654D4C98694}"/>
              </a:ext>
            </a:extLst>
          </p:cNvPr>
          <p:cNvSpPr txBox="1"/>
          <p:nvPr/>
        </p:nvSpPr>
        <p:spPr>
          <a:xfrm>
            <a:off x="6045945" y="4494564"/>
            <a:ext cx="338554" cy="461665"/>
          </a:xfrm>
          <a:prstGeom prst="rect">
            <a:avLst/>
          </a:prstGeom>
          <a:noFill/>
        </p:spPr>
        <p:txBody>
          <a:bodyPr wrap="none" rtlCol="0">
            <a:spAutoFit/>
          </a:bodyPr>
          <a:lstStyle/>
          <a:p>
            <a:r>
              <a:rPr lang="en-US" sz="2400" dirty="0"/>
              <a:t>*</a:t>
            </a:r>
          </a:p>
        </p:txBody>
      </p:sp>
      <p:sp>
        <p:nvSpPr>
          <p:cNvPr id="9" name="TextBox 8">
            <a:extLst>
              <a:ext uri="{FF2B5EF4-FFF2-40B4-BE49-F238E27FC236}">
                <a16:creationId xmlns:a16="http://schemas.microsoft.com/office/drawing/2014/main" id="{D19C7164-E738-944C-B5E1-E457CF33527D}"/>
              </a:ext>
            </a:extLst>
          </p:cNvPr>
          <p:cNvSpPr txBox="1"/>
          <p:nvPr/>
        </p:nvSpPr>
        <p:spPr>
          <a:xfrm>
            <a:off x="9706478" y="4412435"/>
            <a:ext cx="338554" cy="461665"/>
          </a:xfrm>
          <a:prstGeom prst="rect">
            <a:avLst/>
          </a:prstGeom>
          <a:noFill/>
        </p:spPr>
        <p:txBody>
          <a:bodyPr wrap="none" rtlCol="0">
            <a:spAutoFit/>
          </a:bodyPr>
          <a:lstStyle/>
          <a:p>
            <a:r>
              <a:rPr lang="en-US" sz="2400" dirty="0"/>
              <a:t>†</a:t>
            </a:r>
            <a:endParaRPr lang="en-US" dirty="0"/>
          </a:p>
        </p:txBody>
      </p:sp>
    </p:spTree>
    <p:extLst>
      <p:ext uri="{BB962C8B-B14F-4D97-AF65-F5344CB8AC3E}">
        <p14:creationId xmlns:p14="http://schemas.microsoft.com/office/powerpoint/2010/main" val="1816467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8EEA-4065-C34A-9905-866A2E39B61C}"/>
              </a:ext>
            </a:extLst>
          </p:cNvPr>
          <p:cNvSpPr>
            <a:spLocks noGrp="1"/>
          </p:cNvSpPr>
          <p:nvPr>
            <p:ph type="title"/>
          </p:nvPr>
        </p:nvSpPr>
        <p:spPr/>
        <p:txBody>
          <a:bodyPr/>
          <a:lstStyle/>
          <a:p>
            <a:r>
              <a:rPr lang="en-US" b="1" dirty="0">
                <a:solidFill>
                  <a:srgbClr val="7A0019"/>
                </a:solidFill>
              </a:rPr>
              <a:t>Conclusion</a:t>
            </a:r>
          </a:p>
        </p:txBody>
      </p:sp>
      <p:sp>
        <p:nvSpPr>
          <p:cNvPr id="3" name="Content Placeholder 2">
            <a:extLst>
              <a:ext uri="{FF2B5EF4-FFF2-40B4-BE49-F238E27FC236}">
                <a16:creationId xmlns:a16="http://schemas.microsoft.com/office/drawing/2014/main" id="{8BE14265-8DCE-1144-B043-A309D66B2ED0}"/>
              </a:ext>
            </a:extLst>
          </p:cNvPr>
          <p:cNvSpPr>
            <a:spLocks noGrp="1"/>
          </p:cNvSpPr>
          <p:nvPr>
            <p:ph idx="1"/>
          </p:nvPr>
        </p:nvSpPr>
        <p:spPr/>
        <p:txBody>
          <a:bodyPr/>
          <a:lstStyle/>
          <a:p>
            <a:r>
              <a:rPr lang="en-US" dirty="0"/>
              <a:t>Cost-aware approach towards aggregation networks for streaming analytics</a:t>
            </a:r>
          </a:p>
          <a:p>
            <a:r>
              <a:rPr lang="en-US" dirty="0"/>
              <a:t>Trade-offs between delay, traffic and cost</a:t>
            </a:r>
          </a:p>
          <a:p>
            <a:r>
              <a:rPr lang="en-US" dirty="0" err="1"/>
              <a:t>iCAPP</a:t>
            </a:r>
            <a:r>
              <a:rPr lang="en-US" dirty="0"/>
              <a:t> heuristic for minimizing traffic cost subject to delay bound</a:t>
            </a:r>
          </a:p>
          <a:p>
            <a:r>
              <a:rPr lang="en-US" dirty="0"/>
              <a:t>Implemented on top of Apache </a:t>
            </a:r>
            <a:r>
              <a:rPr lang="en-US" dirty="0" err="1"/>
              <a:t>Flink</a:t>
            </a:r>
            <a:endParaRPr lang="en-US" dirty="0"/>
          </a:p>
          <a:p>
            <a:r>
              <a:rPr lang="en-US" dirty="0"/>
              <a:t>Reduces up to 83% traffic cost as compared to cost-agnostic frameworks without increasing traffic</a:t>
            </a:r>
          </a:p>
        </p:txBody>
      </p:sp>
    </p:spTree>
    <p:extLst>
      <p:ext uri="{BB962C8B-B14F-4D97-AF65-F5344CB8AC3E}">
        <p14:creationId xmlns:p14="http://schemas.microsoft.com/office/powerpoint/2010/main" val="374140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14265-8DCE-1144-B043-A309D66B2ED0}"/>
              </a:ext>
            </a:extLst>
          </p:cNvPr>
          <p:cNvSpPr>
            <a:spLocks noGrp="1"/>
          </p:cNvSpPr>
          <p:nvPr>
            <p:ph idx="1"/>
          </p:nvPr>
        </p:nvSpPr>
        <p:spPr/>
        <p:txBody>
          <a:bodyPr>
            <a:normAutofit/>
          </a:bodyPr>
          <a:lstStyle/>
          <a:p>
            <a:pPr marL="0" indent="0" algn="ctr">
              <a:buNone/>
            </a:pPr>
            <a:r>
              <a:rPr lang="en-US" sz="5400" b="1" dirty="0">
                <a:solidFill>
                  <a:srgbClr val="7A0019"/>
                </a:solidFill>
              </a:rPr>
              <a:t>Thank you for listening!</a:t>
            </a:r>
          </a:p>
          <a:p>
            <a:pPr marL="0" indent="0" algn="ctr">
              <a:buNone/>
            </a:pPr>
            <a:endParaRPr lang="en-US" sz="6000" dirty="0"/>
          </a:p>
        </p:txBody>
      </p:sp>
      <p:pic>
        <p:nvPicPr>
          <p:cNvPr id="4" name="Picture 3" descr="Logo&#10;&#10;Description automatically generated with medium confidence">
            <a:extLst>
              <a:ext uri="{FF2B5EF4-FFF2-40B4-BE49-F238E27FC236}">
                <a16:creationId xmlns:a16="http://schemas.microsoft.com/office/drawing/2014/main" id="{AEC5C9BB-3A39-9F43-B3B6-CEAE09AD5809}"/>
              </a:ext>
            </a:extLst>
          </p:cNvPr>
          <p:cNvPicPr>
            <a:picLocks noChangeAspect="1"/>
          </p:cNvPicPr>
          <p:nvPr/>
        </p:nvPicPr>
        <p:blipFill>
          <a:blip r:embed="rId3"/>
          <a:stretch>
            <a:fillRect/>
          </a:stretch>
        </p:blipFill>
        <p:spPr>
          <a:xfrm>
            <a:off x="1131045" y="4740450"/>
            <a:ext cx="4914900" cy="749300"/>
          </a:xfrm>
          <a:prstGeom prst="rect">
            <a:avLst/>
          </a:prstGeom>
        </p:spPr>
      </p:pic>
      <p:pic>
        <p:nvPicPr>
          <p:cNvPr id="5" name="Picture 4" descr="Logo&#10;&#10;Description automatically generated">
            <a:extLst>
              <a:ext uri="{FF2B5EF4-FFF2-40B4-BE49-F238E27FC236}">
                <a16:creationId xmlns:a16="http://schemas.microsoft.com/office/drawing/2014/main" id="{2CB29461-75F7-604E-BAD8-C65956DCDF74}"/>
              </a:ext>
            </a:extLst>
          </p:cNvPr>
          <p:cNvPicPr>
            <a:picLocks noChangeAspect="1"/>
          </p:cNvPicPr>
          <p:nvPr/>
        </p:nvPicPr>
        <p:blipFill>
          <a:blip r:embed="rId4"/>
          <a:stretch>
            <a:fillRect/>
          </a:stretch>
        </p:blipFill>
        <p:spPr>
          <a:xfrm>
            <a:off x="7146555" y="4494563"/>
            <a:ext cx="3106634" cy="1241073"/>
          </a:xfrm>
          <a:prstGeom prst="rect">
            <a:avLst/>
          </a:prstGeom>
        </p:spPr>
      </p:pic>
      <p:pic>
        <p:nvPicPr>
          <p:cNvPr id="9" name="Picture 8" descr="Logo, icon&#10;&#10;Description automatically generated">
            <a:extLst>
              <a:ext uri="{FF2B5EF4-FFF2-40B4-BE49-F238E27FC236}">
                <a16:creationId xmlns:a16="http://schemas.microsoft.com/office/drawing/2014/main" id="{3AA623B7-B675-DC47-AEA0-C34628A24533}"/>
              </a:ext>
            </a:extLst>
          </p:cNvPr>
          <p:cNvPicPr>
            <a:picLocks noChangeAspect="1"/>
          </p:cNvPicPr>
          <p:nvPr/>
        </p:nvPicPr>
        <p:blipFill>
          <a:blip r:embed="rId5"/>
          <a:stretch>
            <a:fillRect/>
          </a:stretch>
        </p:blipFill>
        <p:spPr>
          <a:xfrm>
            <a:off x="4829613" y="2481963"/>
            <a:ext cx="2532774" cy="1894074"/>
          </a:xfrm>
          <a:prstGeom prst="rect">
            <a:avLst/>
          </a:prstGeom>
        </p:spPr>
      </p:pic>
    </p:spTree>
    <p:extLst>
      <p:ext uri="{BB962C8B-B14F-4D97-AF65-F5344CB8AC3E}">
        <p14:creationId xmlns:p14="http://schemas.microsoft.com/office/powerpoint/2010/main" val="3673748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8EEA-4065-C34A-9905-866A2E39B61C}"/>
              </a:ext>
            </a:extLst>
          </p:cNvPr>
          <p:cNvSpPr>
            <a:spLocks noGrp="1"/>
          </p:cNvSpPr>
          <p:nvPr>
            <p:ph type="title"/>
          </p:nvPr>
        </p:nvSpPr>
        <p:spPr/>
        <p:txBody>
          <a:bodyPr/>
          <a:lstStyle/>
          <a:p>
            <a:r>
              <a:rPr lang="en-US" b="1" dirty="0">
                <a:solidFill>
                  <a:srgbClr val="7A0019"/>
                </a:solidFill>
              </a:rPr>
              <a:t>Expected Questions</a:t>
            </a:r>
          </a:p>
        </p:txBody>
      </p:sp>
      <p:sp>
        <p:nvSpPr>
          <p:cNvPr id="3" name="Content Placeholder 2">
            <a:extLst>
              <a:ext uri="{FF2B5EF4-FFF2-40B4-BE49-F238E27FC236}">
                <a16:creationId xmlns:a16="http://schemas.microsoft.com/office/drawing/2014/main" id="{8BE14265-8DCE-1144-B043-A309D66B2ED0}"/>
              </a:ext>
            </a:extLst>
          </p:cNvPr>
          <p:cNvSpPr>
            <a:spLocks noGrp="1"/>
          </p:cNvSpPr>
          <p:nvPr>
            <p:ph idx="1"/>
          </p:nvPr>
        </p:nvSpPr>
        <p:spPr/>
        <p:txBody>
          <a:bodyPr/>
          <a:lstStyle/>
          <a:p>
            <a:r>
              <a:rPr lang="en-US" dirty="0"/>
              <a:t>Why not consider computational capacities of edge servers?</a:t>
            </a:r>
          </a:p>
          <a:p>
            <a:endParaRPr lang="en-US" dirty="0"/>
          </a:p>
          <a:p>
            <a:r>
              <a:rPr lang="en-US" dirty="0"/>
              <a:t>Why not consider computational delay?</a:t>
            </a:r>
          </a:p>
          <a:p>
            <a:pPr lvl="1"/>
            <a:r>
              <a:rPr lang="en-US" dirty="0"/>
              <a:t>Computational delay = aggregation delay</a:t>
            </a:r>
          </a:p>
        </p:txBody>
      </p:sp>
    </p:spTree>
    <p:extLst>
      <p:ext uri="{BB962C8B-B14F-4D97-AF65-F5344CB8AC3E}">
        <p14:creationId xmlns:p14="http://schemas.microsoft.com/office/powerpoint/2010/main" val="2357412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A0EB1188-77C8-354C-9755-A7DCB3E1FC1F}"/>
              </a:ext>
            </a:extLst>
          </p:cNvPr>
          <p:cNvSpPr txBox="1">
            <a:spLocks/>
          </p:cNvSpPr>
          <p:nvPr/>
        </p:nvSpPr>
        <p:spPr>
          <a:xfrm>
            <a:off x="248517" y="169013"/>
            <a:ext cx="11714883" cy="1325219"/>
          </a:xfrm>
          <a:prstGeom prst="rect">
            <a:avLst/>
          </a:prstGeom>
        </p:spPr>
        <p:txBody>
          <a:bodyPr vert="horz" lIns="91416" tIns="45708" rIns="91416" bIns="457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104">
              <a:spcBef>
                <a:spcPts val="0"/>
              </a:spcBef>
            </a:pPr>
            <a:r>
              <a:rPr lang="en-US" b="1" dirty="0" err="1">
                <a:solidFill>
                  <a:srgbClr val="7A0019"/>
                </a:solidFill>
                <a:latin typeface="Calibri" panose="020F0502020204030204"/>
              </a:rPr>
              <a:t>iCAPP</a:t>
            </a:r>
            <a:r>
              <a:rPr lang="en-US" b="1" dirty="0">
                <a:solidFill>
                  <a:srgbClr val="7A0019"/>
                </a:solidFill>
                <a:latin typeface="Calibri" panose="020F0502020204030204"/>
              </a:rPr>
              <a:t>: A fast, near-optimal and scalable heuristic to minimize traffic cost</a:t>
            </a:r>
            <a:endParaRPr lang="en-US" dirty="0">
              <a:solidFill>
                <a:srgbClr val="7A0019"/>
              </a:solidFill>
              <a:latin typeface="Calibri" panose="020F0502020204030204"/>
            </a:endParaRPr>
          </a:p>
        </p:txBody>
      </p:sp>
      <p:sp>
        <p:nvSpPr>
          <p:cNvPr id="7" name="Rounded Rectangle 6">
            <a:extLst>
              <a:ext uri="{FF2B5EF4-FFF2-40B4-BE49-F238E27FC236}">
                <a16:creationId xmlns:a16="http://schemas.microsoft.com/office/drawing/2014/main" id="{53730B2F-A33D-5A43-A319-0D8CABA76859}"/>
              </a:ext>
            </a:extLst>
          </p:cNvPr>
          <p:cNvSpPr/>
          <p:nvPr/>
        </p:nvSpPr>
        <p:spPr>
          <a:xfrm>
            <a:off x="2114793" y="3388713"/>
            <a:ext cx="2752995" cy="110571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4"/>
            <a:r>
              <a:rPr lang="en-US" sz="2199" dirty="0">
                <a:solidFill>
                  <a:sysClr val="windowText" lastClr="000000"/>
                </a:solidFill>
                <a:latin typeface="Calibri" panose="020F0502020204030204"/>
              </a:rPr>
              <a:t>Implemented on top of Apache Flink</a:t>
            </a:r>
          </a:p>
        </p:txBody>
      </p:sp>
      <p:sp>
        <p:nvSpPr>
          <p:cNvPr id="8" name="Rounded Rectangle 7">
            <a:extLst>
              <a:ext uri="{FF2B5EF4-FFF2-40B4-BE49-F238E27FC236}">
                <a16:creationId xmlns:a16="http://schemas.microsoft.com/office/drawing/2014/main" id="{35A2FA3B-964B-1648-A643-E189DEA8C7C4}"/>
              </a:ext>
            </a:extLst>
          </p:cNvPr>
          <p:cNvSpPr/>
          <p:nvPr/>
        </p:nvSpPr>
        <p:spPr>
          <a:xfrm>
            <a:off x="6576276" y="3388713"/>
            <a:ext cx="2752995" cy="110571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4"/>
            <a:r>
              <a:rPr lang="en-US" sz="2199" dirty="0">
                <a:solidFill>
                  <a:sysClr val="windowText" lastClr="000000"/>
                </a:solidFill>
                <a:latin typeface="Calibri" panose="020F0502020204030204"/>
              </a:rPr>
              <a:t>Evaluated on AWS testbed using Twitter and Akamai traces</a:t>
            </a:r>
          </a:p>
        </p:txBody>
      </p:sp>
      <p:sp>
        <p:nvSpPr>
          <p:cNvPr id="11" name="Rounded Rectangle 10">
            <a:extLst>
              <a:ext uri="{FF2B5EF4-FFF2-40B4-BE49-F238E27FC236}">
                <a16:creationId xmlns:a16="http://schemas.microsoft.com/office/drawing/2014/main" id="{A0C5E3A2-63AC-E245-BBB3-0DFED48EC0E5}"/>
              </a:ext>
            </a:extLst>
          </p:cNvPr>
          <p:cNvSpPr/>
          <p:nvPr/>
        </p:nvSpPr>
        <p:spPr>
          <a:xfrm>
            <a:off x="4186118" y="4940316"/>
            <a:ext cx="2957892" cy="132521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4"/>
            <a:r>
              <a:rPr lang="en-US" sz="2199" dirty="0">
                <a:solidFill>
                  <a:sysClr val="windowText" lastClr="000000"/>
                </a:solidFill>
                <a:latin typeface="Calibri" panose="020F0502020204030204"/>
              </a:rPr>
              <a:t>Dynamically adapts to workload and bandwidth variations</a:t>
            </a:r>
          </a:p>
        </p:txBody>
      </p:sp>
      <p:sp>
        <p:nvSpPr>
          <p:cNvPr id="12" name="Rounded Rectangle 11">
            <a:extLst>
              <a:ext uri="{FF2B5EF4-FFF2-40B4-BE49-F238E27FC236}">
                <a16:creationId xmlns:a16="http://schemas.microsoft.com/office/drawing/2014/main" id="{00AE2A10-EAEF-0340-B442-9314E33E9368}"/>
              </a:ext>
            </a:extLst>
          </p:cNvPr>
          <p:cNvSpPr/>
          <p:nvPr/>
        </p:nvSpPr>
        <p:spPr>
          <a:xfrm>
            <a:off x="533399" y="4933689"/>
            <a:ext cx="2957892" cy="132521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4"/>
            <a:r>
              <a:rPr lang="en-US" sz="2199" dirty="0">
                <a:solidFill>
                  <a:sysClr val="windowText" lastClr="000000"/>
                </a:solidFill>
                <a:latin typeface="Calibri" panose="020F0502020204030204"/>
              </a:rPr>
              <a:t>Reduces up to 83% traffic cost compared to state-of-the-art</a:t>
            </a:r>
          </a:p>
        </p:txBody>
      </p:sp>
      <p:sp>
        <p:nvSpPr>
          <p:cNvPr id="13" name="Rounded Rectangle 12">
            <a:extLst>
              <a:ext uri="{FF2B5EF4-FFF2-40B4-BE49-F238E27FC236}">
                <a16:creationId xmlns:a16="http://schemas.microsoft.com/office/drawing/2014/main" id="{E281173E-C31E-6A4A-BD75-571A5DCF7B09}"/>
              </a:ext>
            </a:extLst>
          </p:cNvPr>
          <p:cNvSpPr/>
          <p:nvPr/>
        </p:nvSpPr>
        <p:spPr>
          <a:xfrm>
            <a:off x="7848599" y="4933689"/>
            <a:ext cx="2957892" cy="132521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4"/>
            <a:r>
              <a:rPr lang="en-US" sz="2199" dirty="0">
                <a:solidFill>
                  <a:prstClr val="black"/>
                </a:solidFill>
                <a:latin typeface="Calibri" panose="020F0502020204030204"/>
              </a:rPr>
              <a:t>Computational overhead is modest</a:t>
            </a:r>
          </a:p>
        </p:txBody>
      </p:sp>
      <p:sp>
        <p:nvSpPr>
          <p:cNvPr id="14" name="Rounded Rectangle 13">
            <a:extLst>
              <a:ext uri="{FF2B5EF4-FFF2-40B4-BE49-F238E27FC236}">
                <a16:creationId xmlns:a16="http://schemas.microsoft.com/office/drawing/2014/main" id="{D470445B-E5C0-DA47-8A4F-869C96AD776D}"/>
              </a:ext>
            </a:extLst>
          </p:cNvPr>
          <p:cNvSpPr/>
          <p:nvPr/>
        </p:nvSpPr>
        <p:spPr>
          <a:xfrm>
            <a:off x="4174591" y="1683025"/>
            <a:ext cx="2957892" cy="13252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4"/>
            <a:r>
              <a:rPr lang="en-US" sz="2199" dirty="0">
                <a:solidFill>
                  <a:sysClr val="windowText" lastClr="000000"/>
                </a:solidFill>
                <a:latin typeface="Calibri" panose="020F0502020204030204"/>
              </a:rPr>
              <a:t>Route edges to common and/or co-located transits</a:t>
            </a:r>
          </a:p>
        </p:txBody>
      </p:sp>
      <p:sp>
        <p:nvSpPr>
          <p:cNvPr id="15" name="Rounded Rectangle 14">
            <a:extLst>
              <a:ext uri="{FF2B5EF4-FFF2-40B4-BE49-F238E27FC236}">
                <a16:creationId xmlns:a16="http://schemas.microsoft.com/office/drawing/2014/main" id="{2EA5D763-9B60-EE49-99D3-38484B56223F}"/>
              </a:ext>
            </a:extLst>
          </p:cNvPr>
          <p:cNvSpPr/>
          <p:nvPr/>
        </p:nvSpPr>
        <p:spPr>
          <a:xfrm>
            <a:off x="521873" y="1676400"/>
            <a:ext cx="2957892" cy="13252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4"/>
            <a:r>
              <a:rPr lang="en-US" sz="2199" dirty="0">
                <a:solidFill>
                  <a:sysClr val="windowText" lastClr="000000"/>
                </a:solidFill>
                <a:latin typeface="Calibri" panose="020F0502020204030204"/>
              </a:rPr>
              <a:t>Select cheaper transits</a:t>
            </a:r>
          </a:p>
        </p:txBody>
      </p:sp>
      <p:sp>
        <p:nvSpPr>
          <p:cNvPr id="16" name="Rounded Rectangle 15">
            <a:extLst>
              <a:ext uri="{FF2B5EF4-FFF2-40B4-BE49-F238E27FC236}">
                <a16:creationId xmlns:a16="http://schemas.microsoft.com/office/drawing/2014/main" id="{82C4AEF2-9CDA-0945-AC67-1315E9549C90}"/>
              </a:ext>
            </a:extLst>
          </p:cNvPr>
          <p:cNvSpPr/>
          <p:nvPr/>
        </p:nvSpPr>
        <p:spPr>
          <a:xfrm>
            <a:off x="7837073" y="1676400"/>
            <a:ext cx="2957892" cy="13252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4"/>
            <a:r>
              <a:rPr lang="en-US" sz="2199" dirty="0">
                <a:solidFill>
                  <a:prstClr val="black"/>
                </a:solidFill>
                <a:latin typeface="Calibri" panose="020F0502020204030204"/>
              </a:rPr>
              <a:t>Distribute delay budget between edges and transits</a:t>
            </a:r>
          </a:p>
        </p:txBody>
      </p:sp>
    </p:spTree>
    <p:extLst>
      <p:ext uri="{BB962C8B-B14F-4D97-AF65-F5344CB8AC3E}">
        <p14:creationId xmlns:p14="http://schemas.microsoft.com/office/powerpoint/2010/main" val="220543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BA04-CFA8-5046-846E-50041C699862}"/>
              </a:ext>
            </a:extLst>
          </p:cNvPr>
          <p:cNvSpPr>
            <a:spLocks noGrp="1"/>
          </p:cNvSpPr>
          <p:nvPr>
            <p:ph type="ctrTitle"/>
          </p:nvPr>
        </p:nvSpPr>
        <p:spPr>
          <a:xfrm>
            <a:off x="843148" y="1122363"/>
            <a:ext cx="10699668" cy="1655762"/>
          </a:xfrm>
        </p:spPr>
        <p:txBody>
          <a:bodyPr>
            <a:normAutofit/>
          </a:bodyPr>
          <a:lstStyle/>
          <a:p>
            <a:r>
              <a:rPr lang="en-US" sz="4800" b="1" dirty="0" err="1"/>
              <a:t>AggNet</a:t>
            </a:r>
            <a:r>
              <a:rPr lang="en-US" sz="4800" dirty="0"/>
              <a:t>: </a:t>
            </a:r>
            <a:r>
              <a:rPr lang="en-US" sz="4800" b="1" i="1" dirty="0"/>
              <a:t>Cost-Aware</a:t>
            </a:r>
            <a:r>
              <a:rPr lang="en-US" sz="4800" dirty="0"/>
              <a:t> Aggregation Networks for Geo-distributed Streaming Analytics</a:t>
            </a:r>
          </a:p>
        </p:txBody>
      </p:sp>
      <p:sp>
        <p:nvSpPr>
          <p:cNvPr id="3" name="Subtitle 2">
            <a:extLst>
              <a:ext uri="{FF2B5EF4-FFF2-40B4-BE49-F238E27FC236}">
                <a16:creationId xmlns:a16="http://schemas.microsoft.com/office/drawing/2014/main" id="{A22425C5-F4F7-964A-9FB4-41B065623C8E}"/>
              </a:ext>
            </a:extLst>
          </p:cNvPr>
          <p:cNvSpPr>
            <a:spLocks noGrp="1"/>
          </p:cNvSpPr>
          <p:nvPr>
            <p:ph type="subTitle" idx="1"/>
          </p:nvPr>
        </p:nvSpPr>
        <p:spPr>
          <a:xfrm>
            <a:off x="1524000" y="3190081"/>
            <a:ext cx="9144000" cy="477838"/>
          </a:xfrm>
        </p:spPr>
        <p:txBody>
          <a:bodyPr>
            <a:normAutofit fontScale="92500"/>
          </a:bodyPr>
          <a:lstStyle/>
          <a:p>
            <a:r>
              <a:rPr lang="en-US" dirty="0"/>
              <a:t>Dhruv Kumar*, </a:t>
            </a:r>
            <a:r>
              <a:rPr lang="en-US" b="1" dirty="0" err="1"/>
              <a:t>Sohaib</a:t>
            </a:r>
            <a:r>
              <a:rPr lang="en-US" b="1" dirty="0"/>
              <a:t> Ahmad</a:t>
            </a:r>
            <a:r>
              <a:rPr lang="en-US" dirty="0"/>
              <a:t>† Abhishek Chandra*, Ramesh K. </a:t>
            </a:r>
            <a:r>
              <a:rPr lang="en-US" dirty="0" err="1"/>
              <a:t>Sitaraman</a:t>
            </a:r>
            <a:r>
              <a:rPr lang="en-US" dirty="0"/>
              <a:t>†</a:t>
            </a:r>
          </a:p>
        </p:txBody>
      </p:sp>
      <p:pic>
        <p:nvPicPr>
          <p:cNvPr id="5" name="Picture 4" descr="Logo&#10;&#10;Description automatically generated with medium confidence">
            <a:extLst>
              <a:ext uri="{FF2B5EF4-FFF2-40B4-BE49-F238E27FC236}">
                <a16:creationId xmlns:a16="http://schemas.microsoft.com/office/drawing/2014/main" id="{E266F38B-A2F8-3F4A-BA84-9A04E6CF1074}"/>
              </a:ext>
            </a:extLst>
          </p:cNvPr>
          <p:cNvPicPr>
            <a:picLocks noChangeAspect="1"/>
          </p:cNvPicPr>
          <p:nvPr/>
        </p:nvPicPr>
        <p:blipFill>
          <a:blip r:embed="rId3"/>
          <a:stretch>
            <a:fillRect/>
          </a:stretch>
        </p:blipFill>
        <p:spPr>
          <a:xfrm>
            <a:off x="1131045" y="4740450"/>
            <a:ext cx="4914900" cy="749300"/>
          </a:xfrm>
          <a:prstGeom prst="rect">
            <a:avLst/>
          </a:prstGeom>
        </p:spPr>
      </p:pic>
      <p:pic>
        <p:nvPicPr>
          <p:cNvPr id="7" name="Picture 6" descr="Logo&#10;&#10;Description automatically generated">
            <a:extLst>
              <a:ext uri="{FF2B5EF4-FFF2-40B4-BE49-F238E27FC236}">
                <a16:creationId xmlns:a16="http://schemas.microsoft.com/office/drawing/2014/main" id="{EF017F0F-4FAC-B646-8936-998E3E612867}"/>
              </a:ext>
            </a:extLst>
          </p:cNvPr>
          <p:cNvPicPr>
            <a:picLocks noChangeAspect="1"/>
          </p:cNvPicPr>
          <p:nvPr/>
        </p:nvPicPr>
        <p:blipFill>
          <a:blip r:embed="rId4"/>
          <a:stretch>
            <a:fillRect/>
          </a:stretch>
        </p:blipFill>
        <p:spPr>
          <a:xfrm>
            <a:off x="6807593" y="4494564"/>
            <a:ext cx="3106634" cy="1241073"/>
          </a:xfrm>
          <a:prstGeom prst="rect">
            <a:avLst/>
          </a:prstGeom>
        </p:spPr>
      </p:pic>
      <p:sp>
        <p:nvSpPr>
          <p:cNvPr id="8" name="TextBox 7">
            <a:extLst>
              <a:ext uri="{FF2B5EF4-FFF2-40B4-BE49-F238E27FC236}">
                <a16:creationId xmlns:a16="http://schemas.microsoft.com/office/drawing/2014/main" id="{1A831B86-C134-7346-A392-0654D4C98694}"/>
              </a:ext>
            </a:extLst>
          </p:cNvPr>
          <p:cNvSpPr txBox="1"/>
          <p:nvPr/>
        </p:nvSpPr>
        <p:spPr>
          <a:xfrm>
            <a:off x="6045945" y="4494564"/>
            <a:ext cx="338554" cy="461665"/>
          </a:xfrm>
          <a:prstGeom prst="rect">
            <a:avLst/>
          </a:prstGeom>
          <a:noFill/>
        </p:spPr>
        <p:txBody>
          <a:bodyPr wrap="none" rtlCol="0">
            <a:spAutoFit/>
          </a:bodyPr>
          <a:lstStyle/>
          <a:p>
            <a:r>
              <a:rPr lang="en-US" sz="2400" dirty="0"/>
              <a:t>*</a:t>
            </a:r>
          </a:p>
        </p:txBody>
      </p:sp>
      <p:sp>
        <p:nvSpPr>
          <p:cNvPr id="9" name="TextBox 8">
            <a:extLst>
              <a:ext uri="{FF2B5EF4-FFF2-40B4-BE49-F238E27FC236}">
                <a16:creationId xmlns:a16="http://schemas.microsoft.com/office/drawing/2014/main" id="{D19C7164-E738-944C-B5E1-E457CF33527D}"/>
              </a:ext>
            </a:extLst>
          </p:cNvPr>
          <p:cNvSpPr txBox="1"/>
          <p:nvPr/>
        </p:nvSpPr>
        <p:spPr>
          <a:xfrm>
            <a:off x="9706478" y="4412435"/>
            <a:ext cx="338554" cy="461665"/>
          </a:xfrm>
          <a:prstGeom prst="rect">
            <a:avLst/>
          </a:prstGeom>
          <a:noFill/>
        </p:spPr>
        <p:txBody>
          <a:bodyPr wrap="none" rtlCol="0">
            <a:spAutoFit/>
          </a:bodyPr>
          <a:lstStyle/>
          <a:p>
            <a:r>
              <a:rPr lang="en-US" sz="2400" dirty="0"/>
              <a:t>†</a:t>
            </a:r>
            <a:endParaRPr lang="en-US" dirty="0"/>
          </a:p>
        </p:txBody>
      </p:sp>
    </p:spTree>
    <p:extLst>
      <p:ext uri="{BB962C8B-B14F-4D97-AF65-F5344CB8AC3E}">
        <p14:creationId xmlns:p14="http://schemas.microsoft.com/office/powerpoint/2010/main" val="319197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3FE1-494A-7D4B-9679-41689822C72A}"/>
              </a:ext>
            </a:extLst>
          </p:cNvPr>
          <p:cNvSpPr>
            <a:spLocks noGrp="1"/>
          </p:cNvSpPr>
          <p:nvPr>
            <p:ph type="title"/>
          </p:nvPr>
        </p:nvSpPr>
        <p:spPr>
          <a:xfrm>
            <a:off x="839570" y="76201"/>
            <a:ext cx="10512863" cy="1325563"/>
          </a:xfrm>
        </p:spPr>
        <p:txBody>
          <a:bodyPr/>
          <a:lstStyle/>
          <a:p>
            <a:r>
              <a:rPr lang="en-US" b="1" dirty="0">
                <a:solidFill>
                  <a:srgbClr val="7A0019"/>
                </a:solidFill>
              </a:rPr>
              <a:t>Example Application: QoS Monitoring</a:t>
            </a:r>
          </a:p>
        </p:txBody>
      </p:sp>
      <p:cxnSp>
        <p:nvCxnSpPr>
          <p:cNvPr id="72" name="Straight Connector 71">
            <a:extLst>
              <a:ext uri="{FF2B5EF4-FFF2-40B4-BE49-F238E27FC236}">
                <a16:creationId xmlns:a16="http://schemas.microsoft.com/office/drawing/2014/main" id="{464CAADA-E5B9-604F-90A1-70F476848E8C}"/>
              </a:ext>
            </a:extLst>
          </p:cNvPr>
          <p:cNvCxnSpPr>
            <a:cxnSpLocks/>
          </p:cNvCxnSpPr>
          <p:nvPr/>
        </p:nvCxnSpPr>
        <p:spPr>
          <a:xfrm flipH="1" flipV="1">
            <a:off x="2966491" y="2752186"/>
            <a:ext cx="3108879" cy="10841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3F5BF0A-B160-2F44-9B23-7BD92BA8A96A}"/>
              </a:ext>
            </a:extLst>
          </p:cNvPr>
          <p:cNvCxnSpPr>
            <a:cxnSpLocks/>
          </p:cNvCxnSpPr>
          <p:nvPr/>
        </p:nvCxnSpPr>
        <p:spPr>
          <a:xfrm flipH="1">
            <a:off x="3674680" y="4011693"/>
            <a:ext cx="2400691" cy="21689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6092D15-D8A6-6741-8D90-8A0DEEFCAC5F}"/>
              </a:ext>
            </a:extLst>
          </p:cNvPr>
          <p:cNvSpPr/>
          <p:nvPr/>
        </p:nvSpPr>
        <p:spPr>
          <a:xfrm>
            <a:off x="498670" y="2701864"/>
            <a:ext cx="4052471" cy="3786233"/>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defTabSz="457051"/>
            <a:endParaRPr lang="en-US" sz="1351">
              <a:solidFill>
                <a:prstClr val="black"/>
              </a:solidFill>
              <a:latin typeface="Calibri" panose="020F0502020204030204"/>
            </a:endParaRPr>
          </a:p>
        </p:txBody>
      </p:sp>
      <p:pic>
        <p:nvPicPr>
          <p:cNvPr id="53" name="Picture 52">
            <a:extLst>
              <a:ext uri="{FF2B5EF4-FFF2-40B4-BE49-F238E27FC236}">
                <a16:creationId xmlns:a16="http://schemas.microsoft.com/office/drawing/2014/main" id="{471F580B-7067-8743-AACD-C40D4BBE9104}"/>
              </a:ext>
            </a:extLst>
          </p:cNvPr>
          <p:cNvPicPr>
            <a:picLocks noChangeAspect="1"/>
          </p:cNvPicPr>
          <p:nvPr/>
        </p:nvPicPr>
        <p:blipFill>
          <a:blip r:embed="rId3"/>
          <a:stretch>
            <a:fillRect/>
          </a:stretch>
        </p:blipFill>
        <p:spPr>
          <a:xfrm>
            <a:off x="498670" y="3330031"/>
            <a:ext cx="4052471" cy="2279517"/>
          </a:xfrm>
          <a:prstGeom prst="rect">
            <a:avLst/>
          </a:prstGeom>
        </p:spPr>
      </p:pic>
      <p:sp>
        <p:nvSpPr>
          <p:cNvPr id="9" name="Rounded Rectangle 8">
            <a:extLst>
              <a:ext uri="{FF2B5EF4-FFF2-40B4-BE49-F238E27FC236}">
                <a16:creationId xmlns:a16="http://schemas.microsoft.com/office/drawing/2014/main" id="{18E1D01C-1DAA-A24B-9165-D55BFF30E4D2}"/>
              </a:ext>
            </a:extLst>
          </p:cNvPr>
          <p:cNvSpPr/>
          <p:nvPr/>
        </p:nvSpPr>
        <p:spPr>
          <a:xfrm>
            <a:off x="3392835" y="1316755"/>
            <a:ext cx="4796731" cy="1045157"/>
          </a:xfrm>
          <a:prstGeom prst="round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457051"/>
            <a:r>
              <a:rPr lang="en-US" sz="2199" dirty="0">
                <a:solidFill>
                  <a:prstClr val="black"/>
                </a:solidFill>
                <a:latin typeface="Calibri" panose="020F0502020204030204"/>
              </a:rPr>
              <a:t>Send the </a:t>
            </a:r>
            <a:r>
              <a:rPr lang="en-US" sz="2199" b="1" dirty="0">
                <a:solidFill>
                  <a:prstClr val="black"/>
                </a:solidFill>
                <a:latin typeface="Calibri" panose="020F0502020204030204"/>
              </a:rPr>
              <a:t>QoS metrics</a:t>
            </a:r>
            <a:r>
              <a:rPr lang="en-US" sz="2199" dirty="0">
                <a:solidFill>
                  <a:prstClr val="black"/>
                </a:solidFill>
                <a:latin typeface="Calibri" panose="020F0502020204030204"/>
              </a:rPr>
              <a:t> from </a:t>
            </a:r>
            <a:r>
              <a:rPr lang="en-US" sz="2199" b="1" dirty="0">
                <a:solidFill>
                  <a:srgbClr val="ED7D31"/>
                </a:solidFill>
                <a:latin typeface="Calibri" panose="020F0502020204030204"/>
              </a:rPr>
              <a:t>edge </a:t>
            </a:r>
            <a:r>
              <a:rPr lang="en-US" sz="2199" dirty="0">
                <a:solidFill>
                  <a:prstClr val="black"/>
                </a:solidFill>
                <a:latin typeface="Calibri" panose="020F0502020204030204"/>
              </a:rPr>
              <a:t>to </a:t>
            </a:r>
            <a:r>
              <a:rPr lang="en-US" sz="2199" b="1" dirty="0">
                <a:solidFill>
                  <a:srgbClr val="4472C4"/>
                </a:solidFill>
                <a:latin typeface="Calibri" panose="020F0502020204030204"/>
              </a:rPr>
              <a:t>destination</a:t>
            </a:r>
            <a:r>
              <a:rPr lang="en-US" sz="2199" dirty="0">
                <a:solidFill>
                  <a:prstClr val="black"/>
                </a:solidFill>
                <a:latin typeface="Calibri" panose="020F0502020204030204"/>
              </a:rPr>
              <a:t> </a:t>
            </a:r>
            <a:r>
              <a:rPr lang="en-US" sz="2199" b="1" dirty="0">
                <a:solidFill>
                  <a:srgbClr val="00B050"/>
                </a:solidFill>
                <a:latin typeface="Calibri" panose="020F0502020204030204"/>
              </a:rPr>
              <a:t>within delay bound</a:t>
            </a:r>
            <a:endParaRPr lang="en-US" sz="1999" dirty="0">
              <a:solidFill>
                <a:prstClr val="black"/>
              </a:solidFill>
              <a:latin typeface="Calibri" panose="020F0502020204030204"/>
            </a:endParaRPr>
          </a:p>
        </p:txBody>
      </p:sp>
      <p:pic>
        <p:nvPicPr>
          <p:cNvPr id="11" name="Content Placeholder 6">
            <a:extLst>
              <a:ext uri="{FF2B5EF4-FFF2-40B4-BE49-F238E27FC236}">
                <a16:creationId xmlns:a16="http://schemas.microsoft.com/office/drawing/2014/main" id="{CA989E5A-46AB-5149-9262-9B1095065D5C}"/>
              </a:ext>
            </a:extLst>
          </p:cNvPr>
          <p:cNvPicPr>
            <a:picLocks noGrp="1" noChangeAspect="1"/>
          </p:cNvPicPr>
          <p:nvPr>
            <p:ph idx="1"/>
          </p:nvPr>
        </p:nvPicPr>
        <p:blipFill>
          <a:blip r:embed="rId4"/>
          <a:stretch>
            <a:fillRect/>
          </a:stretch>
        </p:blipFill>
        <p:spPr>
          <a:xfrm>
            <a:off x="5791201" y="3530601"/>
            <a:ext cx="6218329" cy="2892247"/>
          </a:xfrm>
        </p:spPr>
      </p:pic>
    </p:spTree>
    <p:extLst>
      <p:ext uri="{BB962C8B-B14F-4D97-AF65-F5344CB8AC3E}">
        <p14:creationId xmlns:p14="http://schemas.microsoft.com/office/powerpoint/2010/main" val="158945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4BEA-4D31-2A46-9B25-9855EBC3F1A1}"/>
              </a:ext>
            </a:extLst>
          </p:cNvPr>
          <p:cNvSpPr>
            <a:spLocks noGrp="1"/>
          </p:cNvSpPr>
          <p:nvPr>
            <p:ph type="title"/>
          </p:nvPr>
        </p:nvSpPr>
        <p:spPr/>
        <p:txBody>
          <a:bodyPr/>
          <a:lstStyle/>
          <a:p>
            <a:r>
              <a:rPr lang="en-US" b="1" dirty="0">
                <a:solidFill>
                  <a:srgbClr val="7A0019"/>
                </a:solidFill>
              </a:rPr>
              <a:t>Insights (Also lessons from optimization)</a:t>
            </a:r>
          </a:p>
        </p:txBody>
      </p:sp>
      <p:sp>
        <p:nvSpPr>
          <p:cNvPr id="3" name="Content Placeholder 2">
            <a:extLst>
              <a:ext uri="{FF2B5EF4-FFF2-40B4-BE49-F238E27FC236}">
                <a16:creationId xmlns:a16="http://schemas.microsoft.com/office/drawing/2014/main" id="{0872B8D0-8D2D-664A-8573-1F2525E76D83}"/>
              </a:ext>
            </a:extLst>
          </p:cNvPr>
          <p:cNvSpPr>
            <a:spLocks noGrp="1"/>
          </p:cNvSpPr>
          <p:nvPr>
            <p:ph idx="1"/>
          </p:nvPr>
        </p:nvSpPr>
        <p:spPr>
          <a:xfrm>
            <a:off x="508001" y="1825625"/>
            <a:ext cx="11379200" cy="4351339"/>
          </a:xfrm>
        </p:spPr>
        <p:txBody>
          <a:bodyPr>
            <a:normAutofit fontScale="92500"/>
          </a:bodyPr>
          <a:lstStyle/>
          <a:p>
            <a:r>
              <a:rPr lang="en-US" dirty="0">
                <a:latin typeface="Calibri" panose="020F0502020204030204" pitchFamily="34" charset="0"/>
                <a:cs typeface="Calibri" panose="020F0502020204030204" pitchFamily="34" charset="0"/>
              </a:rPr>
              <a:t>Cost-agnostic traffic reduction might inflate traffic cost</a:t>
            </a:r>
          </a:p>
          <a:p>
            <a:r>
              <a:rPr lang="en-US" dirty="0">
                <a:latin typeface="Calibri" panose="020F0502020204030204" pitchFamily="34" charset="0"/>
                <a:cs typeface="Calibri" panose="020F0502020204030204" pitchFamily="34" charset="0"/>
              </a:rPr>
              <a:t>In practice, common to use the nearest transits or DCs</a:t>
            </a:r>
          </a:p>
          <a:p>
            <a:pPr lvl="1"/>
            <a:r>
              <a:rPr lang="en-US" dirty="0">
                <a:latin typeface="Calibri" panose="020F0502020204030204" pitchFamily="34" charset="0"/>
                <a:cs typeface="Calibri" panose="020F0502020204030204" pitchFamily="34" charset="0"/>
              </a:rPr>
              <a:t>Using common transits that are farther away from some edges might result in greater reduction in </a:t>
            </a:r>
            <a:r>
              <a:rPr lang="en-US" b="1" dirty="0">
                <a:latin typeface="Calibri" panose="020F0502020204030204" pitchFamily="34" charset="0"/>
                <a:cs typeface="Calibri" panose="020F0502020204030204" pitchFamily="34" charset="0"/>
              </a:rPr>
              <a:t>traffic</a:t>
            </a:r>
          </a:p>
          <a:p>
            <a:pPr lvl="1"/>
            <a:r>
              <a:rPr lang="en-US" dirty="0">
                <a:latin typeface="Calibri" panose="020F0502020204030204" pitchFamily="34" charset="0"/>
                <a:cs typeface="Calibri" panose="020F0502020204030204" pitchFamily="34" charset="0"/>
              </a:rPr>
              <a:t>Simply selecting a common transit for all edges not always best for minimizing </a:t>
            </a:r>
            <a:r>
              <a:rPr lang="en-US" b="1" dirty="0">
                <a:latin typeface="Calibri" panose="020F0502020204030204" pitchFamily="34" charset="0"/>
                <a:cs typeface="Calibri" panose="020F0502020204030204" pitchFamily="34" charset="0"/>
              </a:rPr>
              <a:t>traffic cost</a:t>
            </a:r>
          </a:p>
          <a:p>
            <a:r>
              <a:rPr lang="en-US" dirty="0">
                <a:latin typeface="Calibri" panose="020F0502020204030204" pitchFamily="34" charset="0"/>
                <a:cs typeface="Calibri" panose="020F0502020204030204" pitchFamily="34" charset="0"/>
              </a:rPr>
              <a:t>Optimal solution is non-trivial</a:t>
            </a:r>
          </a:p>
          <a:p>
            <a:pPr lvl="1"/>
            <a:r>
              <a:rPr lang="en-US" dirty="0">
                <a:latin typeface="Calibri" panose="020F0502020204030204" pitchFamily="34" charset="0"/>
                <a:cs typeface="Calibri" panose="020F0502020204030204" pitchFamily="34" charset="0"/>
              </a:rPr>
              <a:t>For some edges may use the nearest transit, for others might use a cheap common transit</a:t>
            </a:r>
          </a:p>
          <a:p>
            <a:pPr lvl="1"/>
            <a:r>
              <a:rPr lang="en-US" dirty="0">
                <a:latin typeface="Calibri" panose="020F0502020204030204" pitchFamily="34" charset="0"/>
                <a:cs typeface="Calibri" panose="020F0502020204030204" pitchFamily="34" charset="0"/>
              </a:rPr>
              <a:t>Depends on: input arrival rates at edges, cost differences across network links, bandwidth availability, etc.</a:t>
            </a:r>
          </a:p>
          <a:p>
            <a:r>
              <a:rPr lang="en-US" dirty="0">
                <a:latin typeface="Calibri" panose="020F0502020204030204" pitchFamily="34" charset="0"/>
                <a:cs typeface="Calibri" panose="020F0502020204030204" pitchFamily="34" charset="0"/>
              </a:rPr>
              <a:t>Delay budgeting also important</a:t>
            </a:r>
          </a:p>
          <a:p>
            <a:pPr lvl="1"/>
            <a:r>
              <a:rPr lang="en-US" dirty="0">
                <a:latin typeface="Calibri" panose="020F0502020204030204" pitchFamily="34" charset="0"/>
                <a:cs typeface="Calibri" panose="020F0502020204030204" pitchFamily="34" charset="0"/>
              </a:rPr>
              <a:t>Aggregating entirely at the first edge not optimal, choose a mix of edge and transits</a:t>
            </a:r>
          </a:p>
        </p:txBody>
      </p:sp>
    </p:spTree>
    <p:extLst>
      <p:ext uri="{BB962C8B-B14F-4D97-AF65-F5344CB8AC3E}">
        <p14:creationId xmlns:p14="http://schemas.microsoft.com/office/powerpoint/2010/main" val="118553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EF16-FBD8-A647-843D-B9E58206D3C1}"/>
              </a:ext>
            </a:extLst>
          </p:cNvPr>
          <p:cNvSpPr>
            <a:spLocks noGrp="1"/>
          </p:cNvSpPr>
          <p:nvPr>
            <p:ph type="title"/>
          </p:nvPr>
        </p:nvSpPr>
        <p:spPr/>
        <p:txBody>
          <a:bodyPr/>
          <a:lstStyle/>
          <a:p>
            <a:r>
              <a:rPr lang="en-US" b="1" dirty="0">
                <a:solidFill>
                  <a:srgbClr val="7A0019"/>
                </a:solidFill>
              </a:rPr>
              <a:t>Continuous Aggregation</a:t>
            </a:r>
            <a:endParaRPr lang="en-US" b="1"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33A20EE5-E734-3448-A00F-890A6757D4D1}"/>
              </a:ext>
            </a:extLst>
          </p:cNvPr>
          <p:cNvSpPr>
            <a:spLocks noGrp="1"/>
          </p:cNvSpPr>
          <p:nvPr>
            <p:ph idx="1"/>
          </p:nvPr>
        </p:nvSpPr>
        <p:spPr>
          <a:xfrm>
            <a:off x="914400" y="1752600"/>
            <a:ext cx="10363200" cy="4419600"/>
          </a:xfrm>
        </p:spPr>
        <p:txBody>
          <a:bodyPr/>
          <a:lstStyle/>
          <a:p>
            <a:r>
              <a:rPr lang="en-US" dirty="0">
                <a:solidFill>
                  <a:schemeClr val="tx1"/>
                </a:solidFill>
                <a:latin typeface="Calibri" panose="020F0502020204030204" pitchFamily="34" charset="0"/>
                <a:cs typeface="Calibri" panose="020F0502020204030204" pitchFamily="34" charset="0"/>
              </a:rPr>
              <a:t>Data stream comprises (key, value) records</a:t>
            </a:r>
          </a:p>
          <a:p>
            <a:r>
              <a:rPr lang="en-US" dirty="0">
                <a:solidFill>
                  <a:schemeClr val="tx1"/>
                </a:solidFill>
                <a:latin typeface="Calibri" panose="020F0502020204030204" pitchFamily="34" charset="0"/>
                <a:cs typeface="Calibri" panose="020F0502020204030204" pitchFamily="34" charset="0"/>
              </a:rPr>
              <a:t>Aggregation operators</a:t>
            </a:r>
          </a:p>
          <a:p>
            <a:pPr lvl="1"/>
            <a:r>
              <a:rPr lang="en-US" dirty="0">
                <a:solidFill>
                  <a:schemeClr val="tx1"/>
                </a:solidFill>
                <a:latin typeface="Calibri" panose="020F0502020204030204" pitchFamily="34" charset="0"/>
                <a:cs typeface="Calibri" panose="020F0502020204030204" pitchFamily="34" charset="0"/>
              </a:rPr>
              <a:t>Sum, Max</a:t>
            </a:r>
          </a:p>
          <a:p>
            <a:pPr lvl="1"/>
            <a:r>
              <a:rPr lang="en-US" dirty="0">
                <a:solidFill>
                  <a:schemeClr val="tx1"/>
                </a:solidFill>
                <a:latin typeface="Calibri" panose="020F0502020204030204" pitchFamily="34" charset="0"/>
                <a:cs typeface="Calibri" panose="020F0502020204030204" pitchFamily="34" charset="0"/>
              </a:rPr>
              <a:t>Sketches</a:t>
            </a:r>
          </a:p>
          <a:p>
            <a:pPr lvl="1"/>
            <a:r>
              <a:rPr lang="en-US" dirty="0">
                <a:solidFill>
                  <a:schemeClr val="tx1"/>
                </a:solidFill>
                <a:latin typeface="Calibri" panose="020F0502020204030204" pitchFamily="34" charset="0"/>
                <a:cs typeface="Calibri" panose="020F0502020204030204" pitchFamily="34" charset="0"/>
              </a:rPr>
              <a:t>User-defined functions</a:t>
            </a:r>
          </a:p>
          <a:p>
            <a:r>
              <a:rPr lang="en-US" dirty="0">
                <a:solidFill>
                  <a:schemeClr val="tx1"/>
                </a:solidFill>
                <a:latin typeface="Calibri" panose="020F0502020204030204" pitchFamily="34" charset="0"/>
                <a:cs typeface="Calibri" panose="020F0502020204030204" pitchFamily="34" charset="0"/>
              </a:rPr>
              <a:t>Similar to</a:t>
            </a:r>
          </a:p>
          <a:p>
            <a:pPr lvl="1"/>
            <a:r>
              <a:rPr lang="en-US" dirty="0">
                <a:solidFill>
                  <a:schemeClr val="tx1"/>
                </a:solidFill>
                <a:latin typeface="Calibri" panose="020F0502020204030204" pitchFamily="34" charset="0"/>
                <a:cs typeface="Calibri" panose="020F0502020204030204" pitchFamily="34" charset="0"/>
              </a:rPr>
              <a:t>Reduce operation in MapReduce</a:t>
            </a:r>
          </a:p>
          <a:p>
            <a:pPr lvl="1"/>
            <a:r>
              <a:rPr lang="en-US" dirty="0" err="1">
                <a:solidFill>
                  <a:schemeClr val="tx1"/>
                </a:solidFill>
                <a:latin typeface="Calibri" panose="020F0502020204030204" pitchFamily="34" charset="0"/>
                <a:cs typeface="Calibri" panose="020F0502020204030204" pitchFamily="34" charset="0"/>
              </a:rPr>
              <a:t>GroupBy</a:t>
            </a:r>
            <a:r>
              <a:rPr lang="en-US" dirty="0">
                <a:solidFill>
                  <a:schemeClr val="tx1"/>
                </a:solidFill>
                <a:latin typeface="Calibri" panose="020F0502020204030204" pitchFamily="34" charset="0"/>
                <a:cs typeface="Calibri" panose="020F0502020204030204" pitchFamily="34" charset="0"/>
              </a:rPr>
              <a:t> and Aggregate in SQL and LINQ</a:t>
            </a:r>
          </a:p>
          <a:p>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1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8E604-62A7-494B-B0BF-13ADA5492D89}"/>
              </a:ext>
            </a:extLst>
          </p:cNvPr>
          <p:cNvSpPr>
            <a:spLocks noGrp="1"/>
          </p:cNvSpPr>
          <p:nvPr>
            <p:ph type="title"/>
          </p:nvPr>
        </p:nvSpPr>
        <p:spPr>
          <a:xfrm>
            <a:off x="839569" y="169013"/>
            <a:ext cx="10512863" cy="1325219"/>
          </a:xfrm>
        </p:spPr>
        <p:txBody>
          <a:bodyPr/>
          <a:lstStyle/>
          <a:p>
            <a:r>
              <a:rPr lang="en-US" b="1" dirty="0" err="1">
                <a:solidFill>
                  <a:srgbClr val="7A0019"/>
                </a:solidFill>
                <a:latin typeface="Calibri Light" panose="020F0302020204030204" pitchFamily="34" charset="0"/>
                <a:cs typeface="Calibri Light" panose="020F0302020204030204" pitchFamily="34" charset="0"/>
              </a:rPr>
              <a:t>AggNet</a:t>
            </a:r>
            <a:r>
              <a:rPr lang="en-US" b="1" dirty="0">
                <a:solidFill>
                  <a:srgbClr val="7A0019"/>
                </a:solidFill>
                <a:latin typeface="Calibri Light" panose="020F0302020204030204" pitchFamily="34" charset="0"/>
                <a:cs typeface="Calibri Light" panose="020F0302020204030204" pitchFamily="34" charset="0"/>
              </a:rPr>
              <a:t>: Cost-Aware Aggregation Networks</a:t>
            </a:r>
          </a:p>
        </p:txBody>
      </p:sp>
      <p:pic>
        <p:nvPicPr>
          <p:cNvPr id="7" name="Content Placeholder 6">
            <a:extLst>
              <a:ext uri="{FF2B5EF4-FFF2-40B4-BE49-F238E27FC236}">
                <a16:creationId xmlns:a16="http://schemas.microsoft.com/office/drawing/2014/main" id="{39764F61-8AD4-764B-97BF-A3316BF315CD}"/>
              </a:ext>
            </a:extLst>
          </p:cNvPr>
          <p:cNvPicPr>
            <a:picLocks noGrp="1" noChangeAspect="1"/>
          </p:cNvPicPr>
          <p:nvPr>
            <p:ph idx="1"/>
          </p:nvPr>
        </p:nvPicPr>
        <p:blipFill>
          <a:blip r:embed="rId3"/>
          <a:stretch>
            <a:fillRect/>
          </a:stretch>
        </p:blipFill>
        <p:spPr>
          <a:xfrm>
            <a:off x="2066484" y="1740900"/>
            <a:ext cx="8059032" cy="3748387"/>
          </a:xfrm>
        </p:spPr>
      </p:pic>
      <p:pic>
        <p:nvPicPr>
          <p:cNvPr id="3" name="Graphic 2" descr="Badge Follow with solid fill">
            <a:extLst>
              <a:ext uri="{FF2B5EF4-FFF2-40B4-BE49-F238E27FC236}">
                <a16:creationId xmlns:a16="http://schemas.microsoft.com/office/drawing/2014/main" id="{FB8B23BF-138E-AD47-910A-18BC0F5B51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7285" y="1505555"/>
            <a:ext cx="696300" cy="696300"/>
          </a:xfrm>
          <a:prstGeom prst="rect">
            <a:avLst/>
          </a:prstGeom>
        </p:spPr>
      </p:pic>
      <p:pic>
        <p:nvPicPr>
          <p:cNvPr id="8" name="Graphic 7" descr="Badge Follow with solid fill">
            <a:extLst>
              <a:ext uri="{FF2B5EF4-FFF2-40B4-BE49-F238E27FC236}">
                <a16:creationId xmlns:a16="http://schemas.microsoft.com/office/drawing/2014/main" id="{250CF616-E6A1-9246-8B00-8DBEA6448D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47850" y="1976343"/>
            <a:ext cx="696300" cy="696300"/>
          </a:xfrm>
          <a:prstGeom prst="rect">
            <a:avLst/>
          </a:prstGeom>
        </p:spPr>
      </p:pic>
      <p:pic>
        <p:nvPicPr>
          <p:cNvPr id="9" name="Graphic 8" descr="Badge Follow with solid fill">
            <a:extLst>
              <a:ext uri="{FF2B5EF4-FFF2-40B4-BE49-F238E27FC236}">
                <a16:creationId xmlns:a16="http://schemas.microsoft.com/office/drawing/2014/main" id="{8950829F-63C2-174C-946C-65B7002949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5227" y="1632906"/>
            <a:ext cx="696300" cy="696300"/>
          </a:xfrm>
          <a:prstGeom prst="rect">
            <a:avLst/>
          </a:prstGeom>
        </p:spPr>
      </p:pic>
    </p:spTree>
    <p:extLst>
      <p:ext uri="{BB962C8B-B14F-4D97-AF65-F5344CB8AC3E}">
        <p14:creationId xmlns:p14="http://schemas.microsoft.com/office/powerpoint/2010/main" val="139373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7|0.4|0.4|0.9|0.5|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7874</TotalTime>
  <Words>3809</Words>
  <Application>Microsoft Macintosh PowerPoint</Application>
  <PresentationFormat>Widescreen</PresentationFormat>
  <Paragraphs>405</Paragraphs>
  <Slides>43</Slides>
  <Notes>35</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AggNet: Cost-Aware Aggregation Networks for Geo-distributed Streaming Analytics</vt:lpstr>
      <vt:lpstr>AggNet: Cost-Aware Aggregation Networks for Geo-distributed Streaming Analytics</vt:lpstr>
      <vt:lpstr>AggNet: Cost-Aware Aggregation Networks for Geo-distributed Streaming Analytics</vt:lpstr>
      <vt:lpstr>AggNet: Cost-Aware Aggregation Networks for Geo-distributed Streaming Analytics</vt:lpstr>
      <vt:lpstr>AggNet: Cost-Aware Aggregation Networks for Geo-distributed Streaming Analytics</vt:lpstr>
      <vt:lpstr>Example Application: QoS Monitoring</vt:lpstr>
      <vt:lpstr>Insights (Also lessons from optimization)</vt:lpstr>
      <vt:lpstr>Continuous Aggregation</vt:lpstr>
      <vt:lpstr>AggNet: Cost-Aware Aggregation Networks</vt:lpstr>
      <vt:lpstr>AggNet: Cost-Aware Aggregation Networks</vt:lpstr>
      <vt:lpstr>Challenges</vt:lpstr>
      <vt:lpstr>Challenges</vt:lpstr>
      <vt:lpstr>Challenges</vt:lpstr>
      <vt:lpstr>Challenges</vt:lpstr>
      <vt:lpstr>Challenges</vt:lpstr>
      <vt:lpstr>Key Question 1</vt:lpstr>
      <vt:lpstr>Key Question 2</vt:lpstr>
      <vt:lpstr>MINLP Formulation</vt:lpstr>
      <vt:lpstr>MINLP Formulation</vt:lpstr>
      <vt:lpstr>Computational Complexity</vt:lpstr>
      <vt:lpstr>Insights from MINLP formulation</vt:lpstr>
      <vt:lpstr>Insights from MINLP formulation</vt:lpstr>
      <vt:lpstr>Insights from MINLP formulation</vt:lpstr>
      <vt:lpstr>Insights from MINLP formulation</vt:lpstr>
      <vt:lpstr>Insights from MINLP formulation</vt:lpstr>
      <vt:lpstr>Insights from MINLP formulation</vt:lpstr>
      <vt:lpstr>Insights from MINLP formulation</vt:lpstr>
      <vt:lpstr>iCAPP: A fast, near-optimal and scalable heuristic to minimize traffic cost</vt:lpstr>
      <vt:lpstr>Implementation and Evaluation</vt:lpstr>
      <vt:lpstr>Datasets and Queries</vt:lpstr>
      <vt:lpstr>Baselines</vt:lpstr>
      <vt:lpstr>Baseline Comparison for Akamai Trace</vt:lpstr>
      <vt:lpstr>Baseline Comparison for Twitter Trace</vt:lpstr>
      <vt:lpstr>Baseline Comparison for Twitter Trace</vt:lpstr>
      <vt:lpstr>How close is it to optimal solution?</vt:lpstr>
      <vt:lpstr>How close it is to optimal solution?</vt:lpstr>
      <vt:lpstr>Computational Overhead</vt:lpstr>
      <vt:lpstr>Adaptivity to Dynamism</vt:lpstr>
      <vt:lpstr>Adaptivity to Dynamism</vt:lpstr>
      <vt:lpstr>Conclusion</vt:lpstr>
      <vt:lpstr>PowerPoint Presentation</vt:lpstr>
      <vt:lpstr>Expected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AggNet: Cost-Aware Aggregation Networks for Geo-distributed Streaming Analytics</dc:title>
  <dc:creator>Sohaib Ahmad</dc:creator>
  <cp:lastModifiedBy>Sohaib Ahmad</cp:lastModifiedBy>
  <cp:revision>211</cp:revision>
  <dcterms:created xsi:type="dcterms:W3CDTF">2021-12-08T13:43:54Z</dcterms:created>
  <dcterms:modified xsi:type="dcterms:W3CDTF">2021-12-17T06:42:31Z</dcterms:modified>
</cp:coreProperties>
</file>