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  <p:sldMasterId id="2147483662" r:id="rId2"/>
    <p:sldMasterId id="2147483670" r:id="rId3"/>
  </p:sldMasterIdLst>
  <p:notesMasterIdLst>
    <p:notesMasterId r:id="rId30"/>
  </p:notesMasterIdLst>
  <p:sldIdLst>
    <p:sldId id="754" r:id="rId4"/>
    <p:sldId id="347" r:id="rId5"/>
    <p:sldId id="756" r:id="rId6"/>
    <p:sldId id="345" r:id="rId7"/>
    <p:sldId id="723" r:id="rId8"/>
    <p:sldId id="755" r:id="rId9"/>
    <p:sldId id="724" r:id="rId10"/>
    <p:sldId id="745" r:id="rId11"/>
    <p:sldId id="750" r:id="rId12"/>
    <p:sldId id="753" r:id="rId13"/>
    <p:sldId id="751" r:id="rId14"/>
    <p:sldId id="752" r:id="rId15"/>
    <p:sldId id="746" r:id="rId16"/>
    <p:sldId id="749" r:id="rId17"/>
    <p:sldId id="323" r:id="rId18"/>
    <p:sldId id="325" r:id="rId19"/>
    <p:sldId id="335" r:id="rId20"/>
    <p:sldId id="292" r:id="rId21"/>
    <p:sldId id="297" r:id="rId22"/>
    <p:sldId id="327" r:id="rId23"/>
    <p:sldId id="328" r:id="rId24"/>
    <p:sldId id="295" r:id="rId25"/>
    <p:sldId id="296" r:id="rId26"/>
    <p:sldId id="757" r:id="rId27"/>
    <p:sldId id="300" r:id="rId28"/>
    <p:sldId id="7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F5C"/>
    <a:srgbClr val="FFFFFF"/>
    <a:srgbClr val="8C554B"/>
    <a:srgbClr val="EE665D"/>
    <a:srgbClr val="593712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/>
    <p:restoredTop sz="77801"/>
  </p:normalViewPr>
  <p:slideViewPr>
    <p:cSldViewPr snapToGrid="0">
      <p:cViewPr varScale="1">
        <p:scale>
          <a:sx n="95" d="100"/>
          <a:sy n="95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A68F-EDF9-6643-AFA0-9A28D4A10136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62FB7-C3DF-3145-A561-1DE470AC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E9DC0-E98B-2245-9D4B-68AD2E5D24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0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0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8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5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79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7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1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3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8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E9DC0-E98B-2245-9D4B-68AD2E5D24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E9DC0-E98B-2245-9D4B-68AD2E5D2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1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E9DC0-E98B-2245-9D4B-68AD2E5D2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62FB7-C3DF-3145-A561-1DE470ACA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Massachusetts Amherst">
            <a:extLst>
              <a:ext uri="{FF2B5EF4-FFF2-40B4-BE49-F238E27FC236}">
                <a16:creationId xmlns:a16="http://schemas.microsoft.com/office/drawing/2014/main" id="{2E3D2614-05B6-4648-BFC0-F7A0F9305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593" y="5247861"/>
            <a:ext cx="2195220" cy="85733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25C2B-24B2-EEA3-1447-1E957A0D5A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000331"/>
            <a:ext cx="11582400" cy="857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78451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8F4-EC93-1510-D354-72B190CB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AFE7-15E3-5A41-C404-EE39A334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EC14-F4AA-9F03-7458-BC0D27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3DAD-E214-7E46-436B-926E13A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0394-DBEF-D978-1C31-D011DCB5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CCED-A5DD-145C-472D-F723DC48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26D6-FE25-0C27-5B3F-FE38279E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187D-8457-321E-AEB9-87BC6E5A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36A2-91CB-4E18-65D7-2A27FEA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5C82-8485-F60F-C7B3-4C98ED00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CF86-46F0-329D-076C-7CE6B9B6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0C3C-8EDB-6854-D49E-0DFE2D73A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45BAD-741B-8CBE-2787-691D6DF7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ED579-AA40-E6B7-62F2-3AC44578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2DE1-B5D9-1211-330A-6E05DB79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E7384-AEE2-7F88-62FC-7295E59B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C89-1FF5-F2F0-7C4C-0D470D5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4627-5FE0-B150-D3E1-582A1DAE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843A-7810-2481-EF9C-ED8D244C3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819D9-D1FE-FA5B-FCBD-F71E168E6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F91EB-54E5-B9DA-AF8E-FA19832DD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307F4-589E-5478-C373-914B61F1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2C3E2-22AE-E89A-50AA-825067B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CA39A-DD28-8259-3CB1-93FC960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5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E21C-5EC1-CDFB-0D2C-0802780D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6B207-95FA-4997-F17B-6E00F658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92F7F-14DA-83D4-3471-E71BC7D5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773FF-9CCF-5982-D54C-066AA7F0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6D67B-F37B-61B4-F326-2F2EDE27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DF921-01C3-AD2F-13AA-E40F707F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2750-A492-D8DE-8C4A-1C06C2C4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2304-B4C9-D33B-4419-9DECBDBC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4A79-16A6-7CC3-0F05-F2BAA202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EE96-B5E2-BAD6-5AB8-5918DF81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5DD95-5543-A502-7AFC-76DFA524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F59FF-CB94-3B21-B866-9F96B71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60C2-6BB6-3A8F-2B41-57E838D0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FBF5-021C-B2BC-A62A-3C647673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CA2D-2FED-668B-B5F1-354153C2F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E0A6A-ECF7-1630-A877-A535E078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5318-DAD6-7580-FF4B-6C0723B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092C-FAB3-10BA-D929-1E0ADA8F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63CD9-A22F-5ECB-EC74-546AC60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2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5E5C-FDF2-1114-BF15-449A8DE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0816-3F65-278E-2794-95445598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8E36-F09E-294D-FE9D-4D5168AD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E574-5C83-3968-3072-23270367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DCBD-6EFD-8EEE-BE2C-CC91BD97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4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AE832-F3D9-8DC2-0BCE-8D151EAC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9174-93C6-C878-5956-9D151A6A2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3B29-EA47-0E9C-D18E-B1EDF791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9F6B-E47D-62EF-FFF7-EBC084D5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1EBA-D60D-45CC-E41E-53C21FDD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ock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046DE1-C9A3-3520-E524-1B05745B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90BE67-87AE-5314-4DCC-B0581164D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238" y="1618488"/>
            <a:ext cx="10945812" cy="3877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8911C3E-8ECF-E96B-701A-78BEC6165D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86E72-2E76-EECD-F98B-CD9239B503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4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_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0DFB12-91D2-CC56-9D96-1D1B198D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081EB6-3C00-7E63-6E1C-A75965FADD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936" y="1618488"/>
            <a:ext cx="6547104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3E7A3AE-D618-DB92-FCFD-84D702DBCB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97496" y="1619250"/>
            <a:ext cx="4187825" cy="387667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F5A5B40C-3856-E50D-BF51-7A35D9AC48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E561383-AD4A-F1CC-93AA-CF3EA99078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_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75FB63-CD60-BF65-E6F1-BED98ABF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3C2378-6944-6960-8576-BE652653F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238" y="1618488"/>
            <a:ext cx="6548437" cy="3876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094B6108-47C6-4EA7-8D9A-C01CCBC9F5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397496" y="1618488"/>
            <a:ext cx="4187952" cy="3876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D49EC406-288B-381A-6861-36E21BF9D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58629-09FD-200D-0D2C-9959587A2B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ock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23988B-759D-B492-9C5B-1F21624F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962634B-E700-D8E2-1ACB-12290ADAA3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238" y="1618488"/>
            <a:ext cx="10945812" cy="387705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12106563-10D8-C08C-CE7A-5DC556AB9E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38468-6517-65F3-FB51-C81E091711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2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oc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C5A08C-A908-240B-911E-D96D988D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8835627-8C4F-213C-A604-A74D98E4E95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30238" y="1618488"/>
            <a:ext cx="10945812" cy="3876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C448DC60-AE9D-0ED6-E996-6081EAA3A4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751B9-5920-BA8B-EB67-964451952C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Block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4572E6-3F53-D12A-2F4D-5C6E318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D7F62CC9-AC31-A2A3-D038-794CACC4C2F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30238" y="1618488"/>
            <a:ext cx="10945812" cy="38766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16806E8-40A3-CAD4-0303-D372F13003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0903" y="6304471"/>
            <a:ext cx="3762057" cy="201168"/>
          </a:xfrm>
        </p:spPr>
        <p:txBody>
          <a:bodyPr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ctr"/>
            <a:r>
              <a:rPr lang="en-US" sz="1200" dirty="0"/>
              <a:t>ADD COLLEGE/DEPARTMENT/UNIT NAME</a:t>
            </a:r>
            <a:endParaRPr lang="en-US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482301-ECFD-2522-0C41-BF4CBDC167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38F4-EC93-1510-D354-72B190CB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AFE7-15E3-5A41-C404-EE39A334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EC14-F4AA-9F03-7458-BC0D27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3DAD-E214-7E46-436B-926E13A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0394-DBEF-D978-1C31-D011DCB5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FBA1-AAED-8200-5F0F-D27C7B7F7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E60E9-2EBB-07A7-9F95-FA51C0B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C3BC-A46B-7040-9E56-FC33A9A1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2D26-5100-FF42-037C-75EB68BC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5A22-9C39-E053-2032-4DA74EF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EB4CA-29D0-2E45-B5B6-93C4BDC6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3151" y="300625"/>
            <a:ext cx="11586575" cy="6263013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7514-0BB0-B19E-7766-6990A73E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0664"/>
            <a:ext cx="1094536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59C8A-286A-AC77-588C-D3F9E6DEB090}"/>
              </a:ext>
            </a:extLst>
          </p:cNvPr>
          <p:cNvCxnSpPr/>
          <p:nvPr userDrawn="1"/>
        </p:nvCxnSpPr>
        <p:spPr>
          <a:xfrm>
            <a:off x="11018520" y="6300216"/>
            <a:ext cx="0" cy="201168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C341-83D7-4D2E-AFB2-59EC89B4D7BF}"/>
              </a:ext>
            </a:extLst>
          </p:cNvPr>
          <p:cNvSpPr/>
          <p:nvPr userDrawn="1"/>
        </p:nvSpPr>
        <p:spPr>
          <a:xfrm>
            <a:off x="0" y="5907024"/>
            <a:ext cx="12198096" cy="59635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1DBE3E3-2AB5-B123-74ED-FA68CAEFC3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5994" r="9563" b="17028"/>
          <a:stretch/>
        </p:blipFill>
        <p:spPr>
          <a:xfrm>
            <a:off x="429768" y="6135624"/>
            <a:ext cx="1371843" cy="54864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3D96EA-21B0-A7C1-F8E9-35D8BE11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0945368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1D41-22DB-F258-73A6-F4EADF4A2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8520" y="6300217"/>
            <a:ext cx="963929" cy="201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</a:t>
            </a:r>
            <a:fld id="{D451C3AF-C182-BB47-A3C0-0AB666CF8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881C1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DD91E-DA32-EAD2-37DC-4F71825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0966C-ED19-BC0B-BE96-70AA047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A978-7EEE-6095-F13F-4A6E52290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FC556-42F5-AF4B-9A2E-2DA728ADC274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5462-C099-AAAA-C581-9F51FB654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B537-862E-0D6B-5878-131BFBA9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81579-D589-484C-8112-5F368375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7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7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10" Type="http://schemas.openxmlformats.org/officeDocument/2006/relationships/image" Target="../media/image25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ohaib@cs.umass.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Mass-LIDS/Proteus" TargetMode="Externa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01CB-6144-43FE-D0F7-08162367B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1122363"/>
            <a:ext cx="10840720" cy="1392307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Proteus</a:t>
            </a:r>
            <a:r>
              <a:rPr lang="en-US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 High-Throughput Inference-Serving System with Accuracy 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299A-C9EF-C645-AF00-94E68948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7391"/>
            <a:ext cx="9144000" cy="323620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Sohaib Ahmad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Hui Guan, Brian D. Friedman, Thomas Williams, Ramesh K.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Sitaraman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Thomas Woo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with a tower and text&#10;&#10;Description automatically generated">
            <a:extLst>
              <a:ext uri="{FF2B5EF4-FFF2-40B4-BE49-F238E27FC236}">
                <a16:creationId xmlns:a16="http://schemas.microsoft.com/office/drawing/2014/main" id="{A4041BE5-CD05-553D-28A1-81C286BC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91" y="3857998"/>
            <a:ext cx="2550409" cy="2550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7286D-3982-DA88-5701-95467B704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40121" y="4352215"/>
            <a:ext cx="2550409" cy="12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1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1B13-76DA-B9BE-2E05-A66F21B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Right amount of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695A-7467-CBC2-4D74-E9AFD2354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AB48-50F5-6684-5679-D3030FF926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F7CA224-9ED6-38D7-845F-D57AF888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48" y="1794625"/>
            <a:ext cx="3838149" cy="38381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62CA95C-99BF-BBD5-5196-8889D7B666F4}"/>
              </a:ext>
            </a:extLst>
          </p:cNvPr>
          <p:cNvSpPr/>
          <p:nvPr/>
        </p:nvSpPr>
        <p:spPr>
          <a:xfrm>
            <a:off x="2872116" y="2210318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6FCD-D11A-CE25-9D35-05E283200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44896" y="1756099"/>
            <a:ext cx="6547104" cy="3876675"/>
          </a:xfrm>
        </p:spPr>
        <p:txBody>
          <a:bodyPr/>
          <a:lstStyle/>
          <a:p>
            <a:r>
              <a:rPr lang="en-US" dirty="0"/>
              <a:t>Suppose we want to serve a demand of 45 requests/sec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82C1B2-59F7-1A58-3397-9658E2BC3975}"/>
              </a:ext>
            </a:extLst>
          </p:cNvPr>
          <p:cNvCxnSpPr/>
          <p:nvPr/>
        </p:nvCxnSpPr>
        <p:spPr>
          <a:xfrm>
            <a:off x="3363669" y="2502568"/>
            <a:ext cx="3117342" cy="926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25BDE5-4B91-10A6-0791-7C5E226D4843}"/>
              </a:ext>
            </a:extLst>
          </p:cNvPr>
          <p:cNvSpPr txBox="1"/>
          <p:nvPr/>
        </p:nvSpPr>
        <p:spPr>
          <a:xfrm>
            <a:off x="6508913" y="3167390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Under-scale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Dropped requests</a:t>
            </a:r>
          </a:p>
        </p:txBody>
      </p:sp>
    </p:spTree>
    <p:extLst>
      <p:ext uri="{BB962C8B-B14F-4D97-AF65-F5344CB8AC3E}">
        <p14:creationId xmlns:p14="http://schemas.microsoft.com/office/powerpoint/2010/main" val="33728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1B13-76DA-B9BE-2E05-A66F21B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Right amount of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695A-7467-CBC2-4D74-E9AFD2354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AB48-50F5-6684-5679-D3030FF926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F7CA224-9ED6-38D7-845F-D57AF888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48" y="1794625"/>
            <a:ext cx="3838149" cy="383814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30A21C-16B1-9B59-B793-771CDEBF3293}"/>
              </a:ext>
            </a:extLst>
          </p:cNvPr>
          <p:cNvSpPr/>
          <p:nvPr/>
        </p:nvSpPr>
        <p:spPr>
          <a:xfrm>
            <a:off x="4615855" y="4432523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2CA95C-99BF-BBD5-5196-8889D7B666F4}"/>
              </a:ext>
            </a:extLst>
          </p:cNvPr>
          <p:cNvSpPr/>
          <p:nvPr/>
        </p:nvSpPr>
        <p:spPr>
          <a:xfrm>
            <a:off x="2872116" y="2210318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6FCD-D11A-CE25-9D35-05E283200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44896" y="1756099"/>
            <a:ext cx="6547104" cy="3876675"/>
          </a:xfrm>
        </p:spPr>
        <p:txBody>
          <a:bodyPr/>
          <a:lstStyle/>
          <a:p>
            <a:r>
              <a:rPr lang="en-US" dirty="0"/>
              <a:t>Suppose we want to serve a demand of 45 requests/sec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D9135-8FCC-5BA7-3E21-4E266165EBB9}"/>
              </a:ext>
            </a:extLst>
          </p:cNvPr>
          <p:cNvCxnSpPr/>
          <p:nvPr/>
        </p:nvCxnSpPr>
        <p:spPr>
          <a:xfrm>
            <a:off x="3363669" y="2502568"/>
            <a:ext cx="3117342" cy="926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9FA88E-2EC5-B2C0-7018-9ED618609184}"/>
              </a:ext>
            </a:extLst>
          </p:cNvPr>
          <p:cNvSpPr txBox="1"/>
          <p:nvPr/>
        </p:nvSpPr>
        <p:spPr>
          <a:xfrm>
            <a:off x="6508913" y="3167390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Under-scale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Dropped requests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3D3D26-F520-EC7A-59C6-A7033111D81D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5107408" y="4227405"/>
            <a:ext cx="1401505" cy="460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1F223-C3AD-C6E3-ECF1-4C8C90F575BA}"/>
              </a:ext>
            </a:extLst>
          </p:cNvPr>
          <p:cNvSpPr txBox="1"/>
          <p:nvPr/>
        </p:nvSpPr>
        <p:spPr>
          <a:xfrm>
            <a:off x="6508913" y="3965795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Over-scale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Degraded accuracy</a:t>
            </a:r>
          </a:p>
        </p:txBody>
      </p:sp>
    </p:spTree>
    <p:extLst>
      <p:ext uri="{BB962C8B-B14F-4D97-AF65-F5344CB8AC3E}">
        <p14:creationId xmlns:p14="http://schemas.microsoft.com/office/powerpoint/2010/main" val="230552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1B13-76DA-B9BE-2E05-A66F21B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Right amount of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695A-7467-CBC2-4D74-E9AFD2354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AB48-50F5-6684-5679-D3030FF926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F7CA224-9ED6-38D7-845F-D57AF888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48" y="1794625"/>
            <a:ext cx="3838149" cy="38381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13FC64-E148-2FBE-A151-A5C2EF46AE02}"/>
              </a:ext>
            </a:extLst>
          </p:cNvPr>
          <p:cNvSpPr/>
          <p:nvPr/>
        </p:nvSpPr>
        <p:spPr>
          <a:xfrm>
            <a:off x="4006255" y="2919155"/>
            <a:ext cx="491553" cy="50984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30A21C-16B1-9B59-B793-771CDEBF3293}"/>
              </a:ext>
            </a:extLst>
          </p:cNvPr>
          <p:cNvSpPr/>
          <p:nvPr/>
        </p:nvSpPr>
        <p:spPr>
          <a:xfrm>
            <a:off x="4615855" y="4432523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2CA95C-99BF-BBD5-5196-8889D7B666F4}"/>
              </a:ext>
            </a:extLst>
          </p:cNvPr>
          <p:cNvSpPr/>
          <p:nvPr/>
        </p:nvSpPr>
        <p:spPr>
          <a:xfrm>
            <a:off x="2872116" y="2210318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55A5-DF43-0123-A3DE-782AD0D1A8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44896" y="1756099"/>
            <a:ext cx="6547104" cy="3876675"/>
          </a:xfrm>
        </p:spPr>
        <p:txBody>
          <a:bodyPr/>
          <a:lstStyle/>
          <a:p>
            <a:r>
              <a:rPr lang="en-US" dirty="0"/>
              <a:t>Suppose we want to serve a demand of 45 requests/sec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D95A3-C08C-212F-3A5E-F53A2F2D72D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497808" y="3174078"/>
            <a:ext cx="2274297" cy="5476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2657FF-6048-086C-67D2-985C027D7746}"/>
              </a:ext>
            </a:extLst>
          </p:cNvPr>
          <p:cNvSpPr txBox="1"/>
          <p:nvPr/>
        </p:nvSpPr>
        <p:spPr>
          <a:xfrm>
            <a:off x="6883133" y="3473116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7BF5C"/>
                </a:solidFill>
              </a:rPr>
              <a:t>Right</a:t>
            </a:r>
            <a:r>
              <a:rPr lang="en-US" sz="2800" dirty="0"/>
              <a:t> amount of scaling</a:t>
            </a:r>
          </a:p>
        </p:txBody>
      </p:sp>
    </p:spTree>
    <p:extLst>
      <p:ext uri="{BB962C8B-B14F-4D97-AF65-F5344CB8AC3E}">
        <p14:creationId xmlns:p14="http://schemas.microsoft.com/office/powerpoint/2010/main" val="21339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0F1DEE-7BF2-FCE1-EBB7-E4CB79C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Challenge</a:t>
            </a:r>
            <a:r>
              <a:rPr lang="zh-CN" altLang="en-US" sz="4000" dirty="0"/>
              <a:t> </a:t>
            </a:r>
            <a:r>
              <a:rPr lang="en-US" altLang="zh-CN" sz="4000" dirty="0"/>
              <a:t>2:</a:t>
            </a:r>
            <a:r>
              <a:rPr lang="zh-CN" altLang="en-US" sz="4000" dirty="0"/>
              <a:t> </a:t>
            </a:r>
            <a:r>
              <a:rPr lang="en-US" altLang="zh-CN" sz="4000" dirty="0"/>
              <a:t>Right amount of scaling</a:t>
            </a:r>
            <a:endParaRPr lang="en-US" sz="4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5F3306-A7D2-8166-AC13-D116604DB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94C5-3E20-04EE-F5AE-B943FE8BDC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1B780F-0364-A401-8845-FC3EEE97114B}"/>
              </a:ext>
            </a:extLst>
          </p:cNvPr>
          <p:cNvGrpSpPr/>
          <p:nvPr/>
        </p:nvGrpSpPr>
        <p:grpSpPr>
          <a:xfrm>
            <a:off x="4551991" y="2694501"/>
            <a:ext cx="3550307" cy="1935283"/>
            <a:chOff x="1126626" y="3304229"/>
            <a:chExt cx="3550307" cy="1935283"/>
          </a:xfrm>
        </p:grpSpPr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24491327-41B2-0278-B7DA-7768B10045C5}"/>
                </a:ext>
              </a:extLst>
            </p:cNvPr>
            <p:cNvSpPr/>
            <p:nvPr/>
          </p:nvSpPr>
          <p:spPr>
            <a:xfrm>
              <a:off x="3364895" y="4054771"/>
              <a:ext cx="242178" cy="25195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37536C-35E8-66F1-11FA-D080FBBB5B24}"/>
                </a:ext>
              </a:extLst>
            </p:cNvPr>
            <p:cNvGrpSpPr/>
            <p:nvPr/>
          </p:nvGrpSpPr>
          <p:grpSpPr>
            <a:xfrm>
              <a:off x="1126626" y="4396168"/>
              <a:ext cx="3417167" cy="754301"/>
              <a:chOff x="6283242" y="3968950"/>
              <a:chExt cx="3417167" cy="754301"/>
            </a:xfrm>
          </p:grpSpPr>
          <p:pic>
            <p:nvPicPr>
              <p:cNvPr id="24" name="Graphic 23" descr="Server with solid fill">
                <a:extLst>
                  <a:ext uri="{FF2B5EF4-FFF2-40B4-BE49-F238E27FC236}">
                    <a16:creationId xmlns:a16="http://schemas.microsoft.com/office/drawing/2014/main" id="{E61DC2D7-B555-6FFD-136A-7518626CF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09167" y="3991731"/>
                <a:ext cx="731520" cy="731520"/>
              </a:xfrm>
              <a:prstGeom prst="rect">
                <a:avLst/>
              </a:prstGeom>
            </p:spPr>
          </p:pic>
          <p:pic>
            <p:nvPicPr>
              <p:cNvPr id="25" name="Graphic 24" descr="Server with solid fill">
                <a:extLst>
                  <a:ext uri="{FF2B5EF4-FFF2-40B4-BE49-F238E27FC236}">
                    <a16:creationId xmlns:a16="http://schemas.microsoft.com/office/drawing/2014/main" id="{4AE87DD7-BF57-D406-342B-C5BB50C1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84102" y="3981945"/>
                <a:ext cx="731520" cy="73152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0F14B2-AAEA-98D6-7D20-1595A66C569B}"/>
                  </a:ext>
                </a:extLst>
              </p:cNvPr>
              <p:cNvSpPr txBox="1"/>
              <p:nvPr/>
            </p:nvSpPr>
            <p:spPr>
              <a:xfrm>
                <a:off x="6283242" y="4212834"/>
                <a:ext cx="871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Servers</a:t>
                </a:r>
                <a:endParaRPr lang="en-US" dirty="0"/>
              </a:p>
            </p:txBody>
          </p:sp>
          <p:pic>
            <p:nvPicPr>
              <p:cNvPr id="27" name="Graphic 26" descr="Server with solid fill">
                <a:extLst>
                  <a:ext uri="{FF2B5EF4-FFF2-40B4-BE49-F238E27FC236}">
                    <a16:creationId xmlns:a16="http://schemas.microsoft.com/office/drawing/2014/main" id="{1BE7BEE9-7E92-86B7-D597-2311F5D3D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68889" y="3968950"/>
                <a:ext cx="731520" cy="73152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96CD56-F063-C74F-AD47-B042250D48F2}"/>
                </a:ext>
              </a:extLst>
            </p:cNvPr>
            <p:cNvSpPr txBox="1"/>
            <p:nvPr/>
          </p:nvSpPr>
          <p:spPr>
            <a:xfrm>
              <a:off x="1217637" y="347578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CD5391-5932-DE4E-01AE-4F28D4C9371A}"/>
                </a:ext>
              </a:extLst>
            </p:cNvPr>
            <p:cNvSpPr/>
            <p:nvPr/>
          </p:nvSpPr>
          <p:spPr>
            <a:xfrm>
              <a:off x="1126627" y="3304229"/>
              <a:ext cx="3550306" cy="1935283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9136B3-1A9C-B5D1-9DFA-D19CD4B8A969}"/>
              </a:ext>
            </a:extLst>
          </p:cNvPr>
          <p:cNvGrpSpPr/>
          <p:nvPr/>
        </p:nvGrpSpPr>
        <p:grpSpPr>
          <a:xfrm>
            <a:off x="5817050" y="1712250"/>
            <a:ext cx="2110807" cy="701926"/>
            <a:chOff x="567932" y="1711595"/>
            <a:chExt cx="2110807" cy="701926"/>
          </a:xfrm>
        </p:grpSpPr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2E68FC74-4285-E99A-78DF-4932B8E7A2D8}"/>
                </a:ext>
              </a:extLst>
            </p:cNvPr>
            <p:cNvSpPr/>
            <p:nvPr/>
          </p:nvSpPr>
          <p:spPr>
            <a:xfrm>
              <a:off x="567932" y="1711595"/>
              <a:ext cx="2034145" cy="701926"/>
            </a:xfrm>
            <a:prstGeom prst="wedgeRoundRectCallout">
              <a:avLst>
                <a:gd name="adj1" fmla="val -79664"/>
                <a:gd name="adj2" fmla="val 111533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9FB95C-5ECF-B847-39E5-246725812C37}"/>
                </a:ext>
              </a:extLst>
            </p:cNvPr>
            <p:cNvSpPr txBox="1"/>
            <p:nvPr/>
          </p:nvSpPr>
          <p:spPr>
            <a:xfrm>
              <a:off x="586587" y="1737210"/>
              <a:ext cx="2092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Q1:</a:t>
              </a:r>
              <a:r>
                <a:rPr lang="zh-CN" altLang="en-US" dirty="0"/>
                <a:t> </a:t>
              </a:r>
              <a:r>
                <a:rPr lang="en-US" altLang="zh-CN" dirty="0"/>
                <a:t>Which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r>
                <a:rPr lang="zh-CN" altLang="en-US" dirty="0"/>
                <a:t> </a:t>
              </a:r>
              <a:r>
                <a:rPr lang="en-US" altLang="zh-CN" dirty="0"/>
                <a:t>variant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use?</a:t>
              </a:r>
              <a:r>
                <a:rPr lang="zh-CN" altLang="en-US" dirty="0"/>
                <a:t> </a:t>
              </a:r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772F7F-4032-E359-84DC-076EB1899B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88"/>
          <a:stretch/>
        </p:blipFill>
        <p:spPr>
          <a:xfrm>
            <a:off x="6516020" y="2836959"/>
            <a:ext cx="731520" cy="52329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9BD0C91-9A18-69E1-E067-64C38DB91B43}"/>
              </a:ext>
            </a:extLst>
          </p:cNvPr>
          <p:cNvGrpSpPr/>
          <p:nvPr/>
        </p:nvGrpSpPr>
        <p:grpSpPr>
          <a:xfrm>
            <a:off x="5401335" y="4907973"/>
            <a:ext cx="2960891" cy="701926"/>
            <a:chOff x="127452" y="1723433"/>
            <a:chExt cx="2960891" cy="701926"/>
          </a:xfrm>
        </p:grpSpPr>
        <p:sp>
          <p:nvSpPr>
            <p:cNvPr id="39" name="Rounded Rectangular Callout 38">
              <a:extLst>
                <a:ext uri="{FF2B5EF4-FFF2-40B4-BE49-F238E27FC236}">
                  <a16:creationId xmlns:a16="http://schemas.microsoft.com/office/drawing/2014/main" id="{32339018-A33E-846B-A098-36B8DB9F2265}"/>
                </a:ext>
              </a:extLst>
            </p:cNvPr>
            <p:cNvSpPr/>
            <p:nvPr/>
          </p:nvSpPr>
          <p:spPr>
            <a:xfrm>
              <a:off x="127452" y="1723433"/>
              <a:ext cx="2960891" cy="701926"/>
            </a:xfrm>
            <a:prstGeom prst="wedgeRoundRectCallout">
              <a:avLst>
                <a:gd name="adj1" fmla="val -58032"/>
                <a:gd name="adj2" fmla="val -11911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B2C863-B8E9-81A5-90E0-CEE0E67D0B42}"/>
                </a:ext>
              </a:extLst>
            </p:cNvPr>
            <p:cNvSpPr txBox="1"/>
            <p:nvPr/>
          </p:nvSpPr>
          <p:spPr>
            <a:xfrm>
              <a:off x="218813" y="1758603"/>
              <a:ext cx="2837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Q2:</a:t>
              </a:r>
              <a:r>
                <a:rPr lang="zh-CN" altLang="en-US" dirty="0"/>
                <a:t> </a:t>
              </a:r>
              <a:r>
                <a:rPr lang="en-US" altLang="zh-CN" dirty="0"/>
                <a:t>Which</a:t>
              </a:r>
              <a:r>
                <a:rPr lang="zh-CN" altLang="en-US" dirty="0"/>
                <a:t> </a:t>
              </a:r>
              <a:r>
                <a:rPr lang="en-US" altLang="zh-CN" dirty="0"/>
                <a:t>server to</a:t>
              </a:r>
              <a:r>
                <a:rPr lang="zh-CN" altLang="en-US" dirty="0"/>
                <a:t> </a:t>
              </a:r>
              <a:r>
                <a:rPr lang="en-US" altLang="zh-CN" dirty="0"/>
                <a:t>place model variant on?</a:t>
              </a:r>
              <a:r>
                <a:rPr lang="zh-CN" altLang="en-US" dirty="0"/>
                <a:t> 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3832E0-4DF1-C643-F469-2FBF05AF6D63}"/>
              </a:ext>
            </a:extLst>
          </p:cNvPr>
          <p:cNvGrpSpPr/>
          <p:nvPr/>
        </p:nvGrpSpPr>
        <p:grpSpPr>
          <a:xfrm>
            <a:off x="1333946" y="2343538"/>
            <a:ext cx="3106914" cy="701925"/>
            <a:chOff x="118050" y="1723433"/>
            <a:chExt cx="3106914" cy="701926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054FE5B2-DD13-32F6-7D89-9FBD7B6A4024}"/>
                </a:ext>
              </a:extLst>
            </p:cNvPr>
            <p:cNvSpPr/>
            <p:nvPr/>
          </p:nvSpPr>
          <p:spPr>
            <a:xfrm>
              <a:off x="127452" y="1723433"/>
              <a:ext cx="2960891" cy="701926"/>
            </a:xfrm>
            <a:prstGeom prst="wedgeRoundRectCallout">
              <a:avLst>
                <a:gd name="adj1" fmla="val 38160"/>
                <a:gd name="adj2" fmla="val 8377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B66D2F-2F9C-546B-03B5-5A29410A896B}"/>
                </a:ext>
              </a:extLst>
            </p:cNvPr>
            <p:cNvSpPr txBox="1"/>
            <p:nvPr/>
          </p:nvSpPr>
          <p:spPr>
            <a:xfrm>
              <a:off x="118050" y="1743358"/>
              <a:ext cx="3106914" cy="47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Q3:</a:t>
              </a:r>
              <a:r>
                <a:rPr lang="zh-CN" altLang="en-US" dirty="0"/>
                <a:t> </a:t>
              </a:r>
              <a:r>
                <a:rPr lang="en-US" altLang="zh-CN" dirty="0"/>
                <a:t>Which (model variant, server) to serve queries?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F7BF3B-C386-F828-6A90-6A67AFA4925A}"/>
              </a:ext>
            </a:extLst>
          </p:cNvPr>
          <p:cNvGrpSpPr/>
          <p:nvPr/>
        </p:nvGrpSpPr>
        <p:grpSpPr>
          <a:xfrm>
            <a:off x="3566826" y="3261789"/>
            <a:ext cx="922207" cy="400353"/>
            <a:chOff x="4857084" y="3017403"/>
            <a:chExt cx="922207" cy="40035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08BC7B-F645-909C-BE6E-9B4A26E92F79}"/>
                </a:ext>
              </a:extLst>
            </p:cNvPr>
            <p:cNvSpPr txBox="1"/>
            <p:nvPr/>
          </p:nvSpPr>
          <p:spPr>
            <a:xfrm>
              <a:off x="4857084" y="3017403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Query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10CF1E-5805-9284-8C44-2EB11A69E996}"/>
                </a:ext>
              </a:extLst>
            </p:cNvPr>
            <p:cNvCxnSpPr/>
            <p:nvPr/>
          </p:nvCxnSpPr>
          <p:spPr>
            <a:xfrm>
              <a:off x="4857084" y="3417756"/>
              <a:ext cx="92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58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19AC-C7F9-8145-1DFE-D64EF5B5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Proteus: Two-level system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3339D-242B-CF22-35B7-837CBFC05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AC27-F450-7219-F40E-5AB519531C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78FBB-B2C5-2DE3-3AAA-DDDD73A5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10" y="1393783"/>
            <a:ext cx="3249031" cy="2399514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441105BD-B316-1BA9-10CC-A28CF50BA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435" y="4174338"/>
            <a:ext cx="1289879" cy="12898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E28EA-6C22-EA3F-A22B-80F8883C15C7}"/>
              </a:ext>
            </a:extLst>
          </p:cNvPr>
          <p:cNvCxnSpPr>
            <a:cxnSpLocks/>
          </p:cNvCxnSpPr>
          <p:nvPr/>
        </p:nvCxnSpPr>
        <p:spPr>
          <a:xfrm>
            <a:off x="1734503" y="4426791"/>
            <a:ext cx="39596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E61BE-F1A8-94AB-143E-AA40FEC6C2BC}"/>
              </a:ext>
            </a:extLst>
          </p:cNvPr>
          <p:cNvCxnSpPr>
            <a:cxnSpLocks/>
          </p:cNvCxnSpPr>
          <p:nvPr/>
        </p:nvCxnSpPr>
        <p:spPr>
          <a:xfrm>
            <a:off x="1734503" y="5158311"/>
            <a:ext cx="39596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9C0EF8-74AB-CDCE-D830-A813AD990326}"/>
              </a:ext>
            </a:extLst>
          </p:cNvPr>
          <p:cNvSpPr/>
          <p:nvPr/>
        </p:nvSpPr>
        <p:spPr>
          <a:xfrm>
            <a:off x="1734503" y="453022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F2147A-FC24-57FF-E080-B28E3C13A099}"/>
              </a:ext>
            </a:extLst>
          </p:cNvPr>
          <p:cNvSpPr/>
          <p:nvPr/>
        </p:nvSpPr>
        <p:spPr>
          <a:xfrm>
            <a:off x="2732097" y="452447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0892D85-4C1B-C104-D859-C57B8077FE35}"/>
              </a:ext>
            </a:extLst>
          </p:cNvPr>
          <p:cNvSpPr/>
          <p:nvPr/>
        </p:nvSpPr>
        <p:spPr>
          <a:xfrm>
            <a:off x="3900137" y="452447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5C91F1-A5B7-38A8-902D-78EB0B5CFA53}"/>
              </a:ext>
            </a:extLst>
          </p:cNvPr>
          <p:cNvSpPr/>
          <p:nvPr/>
        </p:nvSpPr>
        <p:spPr>
          <a:xfrm>
            <a:off x="4494945" y="452447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7CCB26-4AA2-4F84-5D76-4330BFF5DA78}"/>
              </a:ext>
            </a:extLst>
          </p:cNvPr>
          <p:cNvSpPr/>
          <p:nvPr/>
        </p:nvSpPr>
        <p:spPr>
          <a:xfrm>
            <a:off x="5094552" y="452447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46FAC-EB90-009C-1EAD-7676DB302F0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334110" y="4786801"/>
            <a:ext cx="397987" cy="5750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D53C1E-6DD0-FACA-98C2-A2BA9127DEA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331704" y="4786801"/>
            <a:ext cx="568433" cy="0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04F71EF-4150-A2A4-5232-ECA4E038EA6D}"/>
              </a:ext>
            </a:extLst>
          </p:cNvPr>
          <p:cNvSpPr/>
          <p:nvPr/>
        </p:nvSpPr>
        <p:spPr>
          <a:xfrm>
            <a:off x="6888574" y="1708391"/>
            <a:ext cx="4426713" cy="1524640"/>
          </a:xfrm>
          <a:prstGeom prst="roundRect">
            <a:avLst/>
          </a:prstGeom>
          <a:solidFill>
            <a:srgbClr val="941100">
              <a:alpha val="97106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 level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Periodically adjust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resource allocation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AF50764-F60A-197D-734E-EB8177F2235B}"/>
              </a:ext>
            </a:extLst>
          </p:cNvPr>
          <p:cNvSpPr/>
          <p:nvPr/>
        </p:nvSpPr>
        <p:spPr>
          <a:xfrm>
            <a:off x="6888574" y="3867177"/>
            <a:ext cx="4426713" cy="1839247"/>
          </a:xfrm>
          <a:prstGeom prst="roundRect">
            <a:avLst/>
          </a:prstGeom>
          <a:solidFill>
            <a:srgbClr val="941100">
              <a:alpha val="97106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Server level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Adaptively adjust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batch size according to request arrivals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C99304-A493-8C46-FCD9-0415E52CDD5C}"/>
              </a:ext>
            </a:extLst>
          </p:cNvPr>
          <p:cNvCxnSpPr>
            <a:cxnSpLocks/>
          </p:cNvCxnSpPr>
          <p:nvPr/>
        </p:nvCxnSpPr>
        <p:spPr>
          <a:xfrm>
            <a:off x="5116345" y="2470711"/>
            <a:ext cx="15090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5E50FB-D090-5FFF-C90C-D8977A5A1F99}"/>
              </a:ext>
            </a:extLst>
          </p:cNvPr>
          <p:cNvCxnSpPr>
            <a:cxnSpLocks/>
          </p:cNvCxnSpPr>
          <p:nvPr/>
        </p:nvCxnSpPr>
        <p:spPr>
          <a:xfrm>
            <a:off x="5855368" y="4786801"/>
            <a:ext cx="7700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27DEEC-110B-AC18-F158-83AC6DEBDAAB}"/>
              </a:ext>
            </a:extLst>
          </p:cNvPr>
          <p:cNvSpPr txBox="1"/>
          <p:nvPr/>
        </p:nvSpPr>
        <p:spPr>
          <a:xfrm>
            <a:off x="1858384" y="3773247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Macro-scale variations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96ED60-96B5-65A1-C756-00B1882EC506}"/>
              </a:ext>
            </a:extLst>
          </p:cNvPr>
          <p:cNvSpPr txBox="1"/>
          <p:nvPr/>
        </p:nvSpPr>
        <p:spPr>
          <a:xfrm>
            <a:off x="1894451" y="5409152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Micro-scale variations</a:t>
            </a:r>
          </a:p>
        </p:txBody>
      </p:sp>
    </p:spTree>
    <p:extLst>
      <p:ext uri="{BB962C8B-B14F-4D97-AF65-F5344CB8AC3E}">
        <p14:creationId xmlns:p14="http://schemas.microsoft.com/office/powerpoint/2010/main" val="6862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186268-63E9-47B8-B365-07D32C02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Proteus: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68F5B4-6B3A-7A16-DF32-B940326F11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C734-3FFB-7F2A-1AD7-85F864FEF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080BDA-FF10-9B61-9624-708CD1F4DECF}"/>
              </a:ext>
            </a:extLst>
          </p:cNvPr>
          <p:cNvGrpSpPr/>
          <p:nvPr/>
        </p:nvGrpSpPr>
        <p:grpSpPr>
          <a:xfrm>
            <a:off x="3589465" y="2678458"/>
            <a:ext cx="3550307" cy="1935283"/>
            <a:chOff x="1126626" y="3304229"/>
            <a:chExt cx="3550307" cy="1935283"/>
          </a:xfrm>
        </p:grpSpPr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F8AD29B5-6D92-1AA7-758D-1EB3E3EF6D17}"/>
                </a:ext>
              </a:extLst>
            </p:cNvPr>
            <p:cNvSpPr/>
            <p:nvPr/>
          </p:nvSpPr>
          <p:spPr>
            <a:xfrm>
              <a:off x="3372157" y="4053874"/>
              <a:ext cx="242178" cy="25195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631E23-ED9E-E5CA-BE12-0F6C7AE288EB}"/>
                </a:ext>
              </a:extLst>
            </p:cNvPr>
            <p:cNvGrpSpPr/>
            <p:nvPr/>
          </p:nvGrpSpPr>
          <p:grpSpPr>
            <a:xfrm>
              <a:off x="1126626" y="4396168"/>
              <a:ext cx="3417167" cy="754301"/>
              <a:chOff x="6283242" y="3968950"/>
              <a:chExt cx="3417167" cy="754301"/>
            </a:xfrm>
          </p:grpSpPr>
          <p:pic>
            <p:nvPicPr>
              <p:cNvPr id="20" name="Graphic 19" descr="Server with solid fill">
                <a:extLst>
                  <a:ext uri="{FF2B5EF4-FFF2-40B4-BE49-F238E27FC236}">
                    <a16:creationId xmlns:a16="http://schemas.microsoft.com/office/drawing/2014/main" id="{E17189AB-D1FC-9568-DE4E-A953A7184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09167" y="3991731"/>
                <a:ext cx="731520" cy="731520"/>
              </a:xfrm>
              <a:prstGeom prst="rect">
                <a:avLst/>
              </a:prstGeom>
            </p:spPr>
          </p:pic>
          <p:pic>
            <p:nvPicPr>
              <p:cNvPr id="21" name="Graphic 20" descr="Server with solid fill">
                <a:extLst>
                  <a:ext uri="{FF2B5EF4-FFF2-40B4-BE49-F238E27FC236}">
                    <a16:creationId xmlns:a16="http://schemas.microsoft.com/office/drawing/2014/main" id="{1A1DA7F8-4280-6229-D0E8-FC4E04194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84102" y="3981945"/>
                <a:ext cx="731520" cy="73152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EC96D4-46BB-544D-94B4-20EE88FE6C59}"/>
                  </a:ext>
                </a:extLst>
              </p:cNvPr>
              <p:cNvSpPr txBox="1"/>
              <p:nvPr/>
            </p:nvSpPr>
            <p:spPr>
              <a:xfrm>
                <a:off x="6283242" y="4212834"/>
                <a:ext cx="871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Servers</a:t>
                </a:r>
                <a:endParaRPr lang="en-US" dirty="0"/>
              </a:p>
            </p:txBody>
          </p:sp>
          <p:pic>
            <p:nvPicPr>
              <p:cNvPr id="23" name="Graphic 22" descr="Server with solid fill">
                <a:extLst>
                  <a:ext uri="{FF2B5EF4-FFF2-40B4-BE49-F238E27FC236}">
                    <a16:creationId xmlns:a16="http://schemas.microsoft.com/office/drawing/2014/main" id="{BAACAB86-7B9F-1BF1-52D3-4FBDC90CF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68889" y="3968950"/>
                <a:ext cx="731520" cy="73152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D54DD-6FC6-938B-BEAD-BF9F0190A7C4}"/>
                </a:ext>
              </a:extLst>
            </p:cNvPr>
            <p:cNvSpPr txBox="1"/>
            <p:nvPr/>
          </p:nvSpPr>
          <p:spPr>
            <a:xfrm>
              <a:off x="1217637" y="347578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516F22-6AE3-8921-E8AD-43D09119CD2C}"/>
                </a:ext>
              </a:extLst>
            </p:cNvPr>
            <p:cNvSpPr/>
            <p:nvPr/>
          </p:nvSpPr>
          <p:spPr>
            <a:xfrm>
              <a:off x="1126627" y="3304229"/>
              <a:ext cx="3550306" cy="1935283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2904CD-AB6B-306F-1170-9971A662EBF8}"/>
              </a:ext>
            </a:extLst>
          </p:cNvPr>
          <p:cNvGrpSpPr/>
          <p:nvPr/>
        </p:nvGrpSpPr>
        <p:grpSpPr>
          <a:xfrm>
            <a:off x="4854524" y="1696207"/>
            <a:ext cx="2110807" cy="701926"/>
            <a:chOff x="567932" y="1711595"/>
            <a:chExt cx="2110807" cy="701926"/>
          </a:xfrm>
        </p:grpSpPr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40BA6117-9CB8-CF3C-FE55-22108CCD9EFD}"/>
                </a:ext>
              </a:extLst>
            </p:cNvPr>
            <p:cNvSpPr/>
            <p:nvPr/>
          </p:nvSpPr>
          <p:spPr>
            <a:xfrm>
              <a:off x="567932" y="1711595"/>
              <a:ext cx="2034145" cy="701926"/>
            </a:xfrm>
            <a:prstGeom prst="wedgeRoundRectCallout">
              <a:avLst>
                <a:gd name="adj1" fmla="val -79664"/>
                <a:gd name="adj2" fmla="val 111533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90CC8-1385-3C26-57B8-8319441E1B38}"/>
                </a:ext>
              </a:extLst>
            </p:cNvPr>
            <p:cNvSpPr txBox="1"/>
            <p:nvPr/>
          </p:nvSpPr>
          <p:spPr>
            <a:xfrm>
              <a:off x="586587" y="1737210"/>
              <a:ext cx="2092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Q1:</a:t>
              </a:r>
              <a:r>
                <a:rPr lang="zh-CN" altLang="en-US" dirty="0"/>
                <a:t> </a:t>
              </a:r>
              <a:r>
                <a:rPr lang="en-US" altLang="zh-CN" dirty="0"/>
                <a:t>Which</a:t>
              </a:r>
              <a:r>
                <a:rPr lang="zh-CN" altLang="en-US" dirty="0"/>
                <a:t> </a:t>
              </a:r>
              <a:r>
                <a:rPr lang="en-US" altLang="zh-CN" dirty="0"/>
                <a:t>model</a:t>
              </a:r>
              <a:r>
                <a:rPr lang="zh-CN" altLang="en-US" dirty="0"/>
                <a:t> </a:t>
              </a:r>
              <a:r>
                <a:rPr lang="en-US" altLang="zh-CN" dirty="0"/>
                <a:t>variant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use?</a:t>
              </a:r>
              <a:r>
                <a:rPr lang="zh-CN" altLang="en-US" dirty="0"/>
                <a:t> </a:t>
              </a:r>
              <a:endParaRPr lang="en-US" dirty="0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8207D4F-4F9B-8358-166E-74A477CE6F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88"/>
          <a:stretch/>
        </p:blipFill>
        <p:spPr>
          <a:xfrm>
            <a:off x="5553494" y="2818536"/>
            <a:ext cx="731520" cy="52329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13545B6-DD45-8DFF-6583-4893EE18EE88}"/>
              </a:ext>
            </a:extLst>
          </p:cNvPr>
          <p:cNvGrpSpPr/>
          <p:nvPr/>
        </p:nvGrpSpPr>
        <p:grpSpPr>
          <a:xfrm>
            <a:off x="4438809" y="4891930"/>
            <a:ext cx="2960891" cy="701926"/>
            <a:chOff x="127452" y="1723433"/>
            <a:chExt cx="2960891" cy="701926"/>
          </a:xfrm>
        </p:grpSpPr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2FD7DA28-1B38-055D-2828-4D770DABEE48}"/>
                </a:ext>
              </a:extLst>
            </p:cNvPr>
            <p:cNvSpPr/>
            <p:nvPr/>
          </p:nvSpPr>
          <p:spPr>
            <a:xfrm>
              <a:off x="127452" y="1723433"/>
              <a:ext cx="2960891" cy="701926"/>
            </a:xfrm>
            <a:prstGeom prst="wedgeRoundRectCallout">
              <a:avLst>
                <a:gd name="adj1" fmla="val -58032"/>
                <a:gd name="adj2" fmla="val -11911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ED0A65-C2FE-849A-135B-3DFD97CB6C0D}"/>
                </a:ext>
              </a:extLst>
            </p:cNvPr>
            <p:cNvSpPr txBox="1"/>
            <p:nvPr/>
          </p:nvSpPr>
          <p:spPr>
            <a:xfrm>
              <a:off x="218813" y="1758603"/>
              <a:ext cx="2837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Q2:</a:t>
              </a:r>
              <a:r>
                <a:rPr lang="zh-CN" altLang="en-US" dirty="0"/>
                <a:t> </a:t>
              </a:r>
              <a:r>
                <a:rPr lang="en-US" altLang="zh-CN" dirty="0"/>
                <a:t>Which</a:t>
              </a:r>
              <a:r>
                <a:rPr lang="zh-CN" altLang="en-US" dirty="0"/>
                <a:t> </a:t>
              </a:r>
              <a:r>
                <a:rPr lang="en-US" altLang="zh-CN" dirty="0"/>
                <a:t>server to</a:t>
              </a:r>
              <a:r>
                <a:rPr lang="zh-CN" altLang="en-US" dirty="0"/>
                <a:t> </a:t>
              </a:r>
              <a:r>
                <a:rPr lang="en-US" altLang="zh-CN" dirty="0"/>
                <a:t>place model variant on?</a:t>
              </a:r>
              <a:r>
                <a:rPr lang="zh-CN" altLang="en-US" dirty="0"/>
                <a:t>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E4ADB2-2BE4-32D4-C215-699C49AB4B01}"/>
              </a:ext>
            </a:extLst>
          </p:cNvPr>
          <p:cNvGrpSpPr/>
          <p:nvPr/>
        </p:nvGrpSpPr>
        <p:grpSpPr>
          <a:xfrm>
            <a:off x="437581" y="2332755"/>
            <a:ext cx="3106914" cy="701926"/>
            <a:chOff x="118050" y="1723433"/>
            <a:chExt cx="3106914" cy="701926"/>
          </a:xfrm>
        </p:grpSpPr>
        <p:sp>
          <p:nvSpPr>
            <p:cNvPr id="34" name="Rounded Rectangular Callout 33">
              <a:extLst>
                <a:ext uri="{FF2B5EF4-FFF2-40B4-BE49-F238E27FC236}">
                  <a16:creationId xmlns:a16="http://schemas.microsoft.com/office/drawing/2014/main" id="{893252B7-D3CD-D82F-B027-876AB78AD66E}"/>
                </a:ext>
              </a:extLst>
            </p:cNvPr>
            <p:cNvSpPr/>
            <p:nvPr/>
          </p:nvSpPr>
          <p:spPr>
            <a:xfrm>
              <a:off x="127452" y="1723433"/>
              <a:ext cx="2960891" cy="701926"/>
            </a:xfrm>
            <a:prstGeom prst="wedgeRoundRectCallout">
              <a:avLst>
                <a:gd name="adj1" fmla="val 38160"/>
                <a:gd name="adj2" fmla="val 8377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4B6E55-D70D-3664-32BA-1C9E52796CA3}"/>
                </a:ext>
              </a:extLst>
            </p:cNvPr>
            <p:cNvSpPr txBox="1"/>
            <p:nvPr/>
          </p:nvSpPr>
          <p:spPr>
            <a:xfrm>
              <a:off x="118050" y="1743358"/>
              <a:ext cx="3106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Q3:</a:t>
              </a:r>
              <a:r>
                <a:rPr lang="zh-CN" altLang="en-US" dirty="0"/>
                <a:t> </a:t>
              </a:r>
              <a:r>
                <a:rPr lang="en-US" altLang="zh-CN" dirty="0"/>
                <a:t>Which (model variant, server) to serve queries?</a:t>
              </a:r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B3D7A3-ECE4-28EA-3C8D-4F870336A5A3}"/>
              </a:ext>
            </a:extLst>
          </p:cNvPr>
          <p:cNvGrpSpPr/>
          <p:nvPr/>
        </p:nvGrpSpPr>
        <p:grpSpPr>
          <a:xfrm>
            <a:off x="2604300" y="3245746"/>
            <a:ext cx="922207" cy="400353"/>
            <a:chOff x="4857084" y="3017403"/>
            <a:chExt cx="922207" cy="4003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BB0425-F787-291F-1A61-5E7AA468044B}"/>
                </a:ext>
              </a:extLst>
            </p:cNvPr>
            <p:cNvSpPr txBox="1"/>
            <p:nvPr/>
          </p:nvSpPr>
          <p:spPr>
            <a:xfrm>
              <a:off x="4857084" y="3017403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Query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3C8023-50B3-28D0-F813-8DF27BA583C4}"/>
                </a:ext>
              </a:extLst>
            </p:cNvPr>
            <p:cNvCxnSpPr/>
            <p:nvPr/>
          </p:nvCxnSpPr>
          <p:spPr>
            <a:xfrm>
              <a:off x="4857084" y="3417756"/>
              <a:ext cx="92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E50939-012E-148B-66A1-7E8D320410E9}"/>
              </a:ext>
            </a:extLst>
          </p:cNvPr>
          <p:cNvGrpSpPr/>
          <p:nvPr/>
        </p:nvGrpSpPr>
        <p:grpSpPr>
          <a:xfrm>
            <a:off x="4814485" y="1556289"/>
            <a:ext cx="2150846" cy="919401"/>
            <a:chOff x="7937741" y="2380312"/>
            <a:chExt cx="2150846" cy="91940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1EC763-BC63-D471-12DF-2DFBE1C518A3}"/>
                </a:ext>
              </a:extLst>
            </p:cNvPr>
            <p:cNvSpPr/>
            <p:nvPr/>
          </p:nvSpPr>
          <p:spPr>
            <a:xfrm>
              <a:off x="7937741" y="2408406"/>
              <a:ext cx="2150846" cy="8109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BBFB7F-B0BC-47FF-948E-3D5AC842C34A}"/>
                </a:ext>
              </a:extLst>
            </p:cNvPr>
            <p:cNvSpPr txBox="1"/>
            <p:nvPr/>
          </p:nvSpPr>
          <p:spPr>
            <a:xfrm>
              <a:off x="8211293" y="2380312"/>
              <a:ext cx="1627078" cy="919401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Model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 </a:t>
              </a:r>
              <a:endParaRPr lang="en-US" altLang="zh-CN" sz="2400" b="1" dirty="0">
                <a:solidFill>
                  <a:srgbClr val="C00000"/>
                </a:solidFill>
              </a:endParaRPr>
            </a:p>
            <a:p>
              <a:r>
                <a:rPr lang="en-US" altLang="zh-CN" sz="2400" b="1" dirty="0">
                  <a:solidFill>
                    <a:srgbClr val="C00000"/>
                  </a:solidFill>
                </a:rPr>
                <a:t>Selection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5A983B-072E-DC67-59FB-976DF586FF28}"/>
              </a:ext>
            </a:extLst>
          </p:cNvPr>
          <p:cNvGrpSpPr/>
          <p:nvPr/>
        </p:nvGrpSpPr>
        <p:grpSpPr>
          <a:xfrm>
            <a:off x="4395736" y="4804585"/>
            <a:ext cx="3310817" cy="919401"/>
            <a:chOff x="4289195" y="4802180"/>
            <a:chExt cx="3310817" cy="9194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8A58DF-B9AA-78C0-E993-0BC59AB19750}"/>
                </a:ext>
              </a:extLst>
            </p:cNvPr>
            <p:cNvSpPr/>
            <p:nvPr/>
          </p:nvSpPr>
          <p:spPr>
            <a:xfrm>
              <a:off x="4289195" y="4841350"/>
              <a:ext cx="3310817" cy="7980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18A8BD-F83A-071B-B8F2-EB50CBF4A6EF}"/>
                </a:ext>
              </a:extLst>
            </p:cNvPr>
            <p:cNvSpPr txBox="1"/>
            <p:nvPr/>
          </p:nvSpPr>
          <p:spPr>
            <a:xfrm>
              <a:off x="4916759" y="4802180"/>
              <a:ext cx="1808574" cy="919401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Model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 </a:t>
              </a:r>
              <a:endParaRPr lang="en-US" altLang="zh-CN" sz="2400" b="1" dirty="0">
                <a:solidFill>
                  <a:srgbClr val="C00000"/>
                </a:solidFill>
              </a:endParaRPr>
            </a:p>
            <a:p>
              <a:r>
                <a:rPr lang="en-US" altLang="zh-CN" sz="2400" b="1" dirty="0">
                  <a:solidFill>
                    <a:srgbClr val="C00000"/>
                  </a:solidFill>
                </a:rPr>
                <a:t>Placement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7DF92-226E-D2CB-8F42-D5D58A479C0C}"/>
              </a:ext>
            </a:extLst>
          </p:cNvPr>
          <p:cNvGrpSpPr/>
          <p:nvPr/>
        </p:nvGrpSpPr>
        <p:grpSpPr>
          <a:xfrm>
            <a:off x="437581" y="2139832"/>
            <a:ext cx="2970293" cy="919401"/>
            <a:chOff x="4479607" y="4738271"/>
            <a:chExt cx="2970293" cy="9194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3DBDB1-0058-81BA-B47F-C1F7007D55DE}"/>
                </a:ext>
              </a:extLst>
            </p:cNvPr>
            <p:cNvSpPr/>
            <p:nvPr/>
          </p:nvSpPr>
          <p:spPr>
            <a:xfrm>
              <a:off x="4479607" y="4841350"/>
              <a:ext cx="2970293" cy="7980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5FBE6E-6BAD-6254-4850-439651037123}"/>
                </a:ext>
              </a:extLst>
            </p:cNvPr>
            <p:cNvSpPr txBox="1"/>
            <p:nvPr/>
          </p:nvSpPr>
          <p:spPr>
            <a:xfrm>
              <a:off x="5066544" y="4738271"/>
              <a:ext cx="2021661" cy="919401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Query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 </a:t>
              </a:r>
              <a:endParaRPr lang="en-US" altLang="zh-CN" sz="2400" b="1" dirty="0">
                <a:solidFill>
                  <a:srgbClr val="C00000"/>
                </a:solidFill>
              </a:endParaRPr>
            </a:p>
            <a:p>
              <a:r>
                <a:rPr lang="en-US" altLang="zh-CN" sz="2400" b="1" dirty="0">
                  <a:solidFill>
                    <a:srgbClr val="C00000"/>
                  </a:solidFill>
                </a:rPr>
                <a:t>Assignment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C8E1F50-D8BF-34A7-7EC9-D59D0B6C9284}"/>
              </a:ext>
            </a:extLst>
          </p:cNvPr>
          <p:cNvSpPr txBox="1"/>
          <p:nvPr/>
        </p:nvSpPr>
        <p:spPr>
          <a:xfrm>
            <a:off x="7537626" y="3183284"/>
            <a:ext cx="435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Jointly formulate the three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subproblems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as a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MILP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21B13-51AF-1638-6402-DA071B13DF30}"/>
              </a:ext>
            </a:extLst>
          </p:cNvPr>
          <p:cNvSpPr txBox="1"/>
          <p:nvPr/>
        </p:nvSpPr>
        <p:spPr>
          <a:xfrm>
            <a:off x="615950" y="549554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EEE7-3917-79AE-3403-5863B18C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Proteus:</a:t>
            </a:r>
            <a:r>
              <a:rPr lang="zh-CN" altLang="en-US" dirty="0"/>
              <a:t> </a:t>
            </a:r>
            <a:r>
              <a:rPr lang="en-US" altLang="zh-CN" dirty="0"/>
              <a:t>Adaptive batching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06B7D4-4A7B-91AC-56E1-38E9E2353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A72-CAA4-52F9-3B7A-8B73EE1566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B0BC5AC9-14A5-264A-FA27-35DF86240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5084" y="2475709"/>
            <a:ext cx="1289879" cy="128987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A21720-2C28-B691-5B64-28D2D4D0A04B}"/>
              </a:ext>
            </a:extLst>
          </p:cNvPr>
          <p:cNvCxnSpPr>
            <a:cxnSpLocks/>
          </p:cNvCxnSpPr>
          <p:nvPr/>
        </p:nvCxnSpPr>
        <p:spPr>
          <a:xfrm>
            <a:off x="2968829" y="2769811"/>
            <a:ext cx="47525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B46F6-F278-CC90-A2EE-28C9CF72FE1F}"/>
              </a:ext>
            </a:extLst>
          </p:cNvPr>
          <p:cNvCxnSpPr>
            <a:cxnSpLocks/>
          </p:cNvCxnSpPr>
          <p:nvPr/>
        </p:nvCxnSpPr>
        <p:spPr>
          <a:xfrm>
            <a:off x="2968829" y="3501331"/>
            <a:ext cx="47525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13A193-4C0A-46F6-3F3F-9D702A901B6A}"/>
              </a:ext>
            </a:extLst>
          </p:cNvPr>
          <p:cNvSpPr/>
          <p:nvPr/>
        </p:nvSpPr>
        <p:spPr>
          <a:xfrm>
            <a:off x="2968829" y="287324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266E5C-B606-BA7C-524B-37C4DAADA59C}"/>
              </a:ext>
            </a:extLst>
          </p:cNvPr>
          <p:cNvSpPr/>
          <p:nvPr/>
        </p:nvSpPr>
        <p:spPr>
          <a:xfrm>
            <a:off x="3695125" y="2873243"/>
            <a:ext cx="599607" cy="5246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B09C2C-B347-6DCB-B703-B907B3B6D46B}"/>
              </a:ext>
            </a:extLst>
          </p:cNvPr>
          <p:cNvSpPr/>
          <p:nvPr/>
        </p:nvSpPr>
        <p:spPr>
          <a:xfrm>
            <a:off x="5001767" y="2873243"/>
            <a:ext cx="599607" cy="5246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3D3DE-BFEE-5639-7A43-2A3F31E3F63F}"/>
              </a:ext>
            </a:extLst>
          </p:cNvPr>
          <p:cNvSpPr txBox="1"/>
          <p:nvPr/>
        </p:nvSpPr>
        <p:spPr>
          <a:xfrm>
            <a:off x="4430372" y="3051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9DC73-ABFE-65E1-EFCA-A5F8E3935D99}"/>
              </a:ext>
            </a:extLst>
          </p:cNvPr>
          <p:cNvGrpSpPr/>
          <p:nvPr/>
        </p:nvGrpSpPr>
        <p:grpSpPr>
          <a:xfrm>
            <a:off x="7466369" y="2494807"/>
            <a:ext cx="1313180" cy="1660843"/>
            <a:chOff x="7466369" y="2494807"/>
            <a:chExt cx="1313180" cy="166084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03EB56-9D79-CC28-44D6-27AF21D067B8}"/>
                </a:ext>
              </a:extLst>
            </p:cNvPr>
            <p:cNvCxnSpPr/>
            <p:nvPr/>
          </p:nvCxnSpPr>
          <p:spPr>
            <a:xfrm>
              <a:off x="7601044" y="2494807"/>
              <a:ext cx="0" cy="128987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F0DE8F-D963-A891-EB1B-A227E99B574B}"/>
                </a:ext>
              </a:extLst>
            </p:cNvPr>
            <p:cNvSpPr txBox="1"/>
            <p:nvPr/>
          </p:nvSpPr>
          <p:spPr>
            <a:xfrm>
              <a:off x="7466369" y="378631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zh-CN" altLang="en-US" dirty="0"/>
                <a:t> </a:t>
              </a:r>
              <a:r>
                <a:rPr lang="en-US" altLang="zh-CN" dirty="0"/>
                <a:t>times out</a:t>
              </a:r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60522A-DB33-9719-CDA2-298D2C890D83}"/>
              </a:ext>
            </a:extLst>
          </p:cNvPr>
          <p:cNvGrpSpPr/>
          <p:nvPr/>
        </p:nvGrpSpPr>
        <p:grpSpPr>
          <a:xfrm>
            <a:off x="5440386" y="2138152"/>
            <a:ext cx="3362844" cy="472669"/>
            <a:chOff x="6794624" y="1582567"/>
            <a:chExt cx="3362844" cy="47266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B44F9D-49AD-2711-35D9-8EE79A597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400" y="2055236"/>
              <a:ext cx="965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7F6D24-DD78-2BDB-F94D-7C40F65E7086}"/>
                </a:ext>
              </a:extLst>
            </p:cNvPr>
            <p:cNvSpPr txBox="1"/>
            <p:nvPr/>
          </p:nvSpPr>
          <p:spPr>
            <a:xfrm>
              <a:off x="6794624" y="1582567"/>
              <a:ext cx="3362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Time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execute</a:t>
              </a:r>
              <a:r>
                <a:rPr lang="zh-CN" altLang="en-US" dirty="0"/>
                <a:t> </a:t>
              </a:r>
              <a:r>
                <a:rPr lang="en-US" altLang="zh-CN" dirty="0"/>
                <a:t>(q+1)</a:t>
              </a:r>
              <a:r>
                <a:rPr lang="zh-CN" altLang="en-US" dirty="0"/>
                <a:t> </a:t>
              </a:r>
              <a:r>
                <a:rPr lang="en-US" altLang="zh-CN" dirty="0"/>
                <a:t>queries</a:t>
              </a:r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DC195D-0164-47CA-98D3-AD0DD4B1195B}"/>
              </a:ext>
            </a:extLst>
          </p:cNvPr>
          <p:cNvGrpSpPr/>
          <p:nvPr/>
        </p:nvGrpSpPr>
        <p:grpSpPr>
          <a:xfrm>
            <a:off x="5001767" y="2507484"/>
            <a:ext cx="2232150" cy="1666798"/>
            <a:chOff x="5001767" y="2507484"/>
            <a:chExt cx="2232150" cy="166679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C9F46-3017-B6A1-1D87-5A36B4E143AB}"/>
                </a:ext>
              </a:extLst>
            </p:cNvPr>
            <p:cNvCxnSpPr/>
            <p:nvPr/>
          </p:nvCxnSpPr>
          <p:spPr>
            <a:xfrm>
              <a:off x="6627162" y="2507484"/>
              <a:ext cx="0" cy="1289879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647BD8-1D9A-7B6E-813C-23DBE3D27914}"/>
                </a:ext>
              </a:extLst>
            </p:cNvPr>
            <p:cNvSpPr txBox="1"/>
            <p:nvPr/>
          </p:nvSpPr>
          <p:spPr>
            <a:xfrm>
              <a:off x="5001767" y="3804950"/>
              <a:ext cx="223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C00000"/>
                  </a:solidFill>
                </a:rPr>
                <a:t>MaxWaitingTime</a:t>
              </a:r>
              <a:r>
                <a:rPr lang="en-US" altLang="zh-CN" dirty="0">
                  <a:solidFill>
                    <a:srgbClr val="C00000"/>
                  </a:solidFill>
                </a:rPr>
                <a:t>(q)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5855F56-F587-26F8-4C35-DA89B2BD286A}"/>
              </a:ext>
            </a:extLst>
          </p:cNvPr>
          <p:cNvSpPr txBox="1"/>
          <p:nvPr/>
        </p:nvSpPr>
        <p:spPr>
          <a:xfrm>
            <a:off x="1744672" y="4780166"/>
            <a:ext cx="923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Query arrives before </a:t>
            </a:r>
            <a:r>
              <a:rPr lang="en-US" altLang="zh-CN" sz="2400" dirty="0" err="1">
                <a:solidFill>
                  <a:srgbClr val="C00000"/>
                </a:solidFill>
              </a:rPr>
              <a:t>MaxWaitingTime</a:t>
            </a:r>
            <a:r>
              <a:rPr lang="en-US" altLang="zh-CN" sz="2400" dirty="0">
                <a:solidFill>
                  <a:srgbClr val="C00000"/>
                </a:solidFill>
              </a:rPr>
              <a:t>(q)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/>
              <a:t> </a:t>
            </a:r>
            <a:r>
              <a:rPr lang="en-US" altLang="zh-CN" sz="2400" dirty="0"/>
              <a:t>Batch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queries</a:t>
            </a:r>
            <a:r>
              <a:rPr lang="zh-CN" altLang="en-US" sz="2400" dirty="0"/>
              <a:t> </a:t>
            </a:r>
            <a:r>
              <a:rPr lang="en-US" altLang="zh-CN" sz="2400" dirty="0"/>
              <a:t>1-q</a:t>
            </a:r>
            <a:r>
              <a:rPr lang="zh-CN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9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886B3D-AFFE-0898-64AB-DBC563BB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0664"/>
            <a:ext cx="3800968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Proteus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8F5417C8-DCD3-B53F-75F4-BC42920D2A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4B69-4887-A8F8-F203-DF677A41D1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61AB83-7C1A-918A-D69E-E47C11ABED9A}"/>
              </a:ext>
            </a:extLst>
          </p:cNvPr>
          <p:cNvSpPr/>
          <p:nvPr/>
        </p:nvSpPr>
        <p:spPr>
          <a:xfrm>
            <a:off x="9149151" y="186058"/>
            <a:ext cx="1930113" cy="1245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62F7C-2548-2C0E-DCCE-21629742BCFC}"/>
              </a:ext>
            </a:extLst>
          </p:cNvPr>
          <p:cNvSpPr/>
          <p:nvPr/>
        </p:nvSpPr>
        <p:spPr>
          <a:xfrm>
            <a:off x="5695228" y="4733602"/>
            <a:ext cx="2500426" cy="1059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F48FF-E615-0ED5-2582-90073EA8626A}"/>
              </a:ext>
            </a:extLst>
          </p:cNvPr>
          <p:cNvSpPr/>
          <p:nvPr/>
        </p:nvSpPr>
        <p:spPr>
          <a:xfrm>
            <a:off x="5542828" y="4581202"/>
            <a:ext cx="2500426" cy="1059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84786-0E59-6BAE-F0B1-DFFE16490629}"/>
              </a:ext>
            </a:extLst>
          </p:cNvPr>
          <p:cNvSpPr/>
          <p:nvPr/>
        </p:nvSpPr>
        <p:spPr>
          <a:xfrm>
            <a:off x="5532465" y="2524405"/>
            <a:ext cx="2424150" cy="141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9D0C7-EBF6-D5B1-C0CF-8EAB27F2E06D}"/>
              </a:ext>
            </a:extLst>
          </p:cNvPr>
          <p:cNvSpPr/>
          <p:nvPr/>
        </p:nvSpPr>
        <p:spPr>
          <a:xfrm>
            <a:off x="8423079" y="2162075"/>
            <a:ext cx="2663137" cy="19466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DB7924-1268-6C07-43CC-8D654B7F0C81}"/>
              </a:ext>
            </a:extLst>
          </p:cNvPr>
          <p:cNvGrpSpPr/>
          <p:nvPr/>
        </p:nvGrpSpPr>
        <p:grpSpPr>
          <a:xfrm>
            <a:off x="5390428" y="4428802"/>
            <a:ext cx="2500426" cy="1059643"/>
            <a:chOff x="2985539" y="3999552"/>
            <a:chExt cx="2500426" cy="10596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A27220-7A78-93E4-AC95-20A9AFE30616}"/>
                </a:ext>
              </a:extLst>
            </p:cNvPr>
            <p:cNvSpPr/>
            <p:nvPr/>
          </p:nvSpPr>
          <p:spPr>
            <a:xfrm>
              <a:off x="2985539" y="3999552"/>
              <a:ext cx="2500426" cy="10596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06BB6C-F443-821A-4757-EA78EEDFA575}"/>
                </a:ext>
              </a:extLst>
            </p:cNvPr>
            <p:cNvSpPr txBox="1"/>
            <p:nvPr/>
          </p:nvSpPr>
          <p:spPr>
            <a:xfrm rot="16200000">
              <a:off x="2728769" y="4354671"/>
              <a:ext cx="88287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dirty="0"/>
                <a:t>Worker</a:t>
              </a:r>
              <a:endParaRPr lang="en-US" sz="1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64ECC4-7698-DB7E-02A6-6DDE9BE788B7}"/>
                </a:ext>
              </a:extLst>
            </p:cNvPr>
            <p:cNvSpPr txBox="1"/>
            <p:nvPr/>
          </p:nvSpPr>
          <p:spPr>
            <a:xfrm>
              <a:off x="3371992" y="4119398"/>
              <a:ext cx="2073138" cy="3539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dirty="0"/>
                <a:t>Adaptive</a:t>
              </a:r>
              <a:r>
                <a:rPr lang="zh-CN" altLang="en-US" sz="1700" dirty="0"/>
                <a:t> </a:t>
              </a:r>
              <a:r>
                <a:rPr lang="en-US" altLang="zh-CN" sz="1700" dirty="0"/>
                <a:t>Batching</a:t>
              </a:r>
              <a:endParaRPr lang="en-US" sz="1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5A9626-DC4E-903C-7515-451F0B108A33}"/>
                </a:ext>
              </a:extLst>
            </p:cNvPr>
            <p:cNvSpPr txBox="1"/>
            <p:nvPr/>
          </p:nvSpPr>
          <p:spPr>
            <a:xfrm>
              <a:off x="3371991" y="4613058"/>
              <a:ext cx="2073138" cy="3539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dirty="0"/>
                <a:t>Hardware</a:t>
              </a:r>
              <a:r>
                <a:rPr lang="zh-CN" altLang="en-US" sz="1700" dirty="0"/>
                <a:t> </a:t>
              </a:r>
              <a:r>
                <a:rPr lang="en-US" sz="1700" dirty="0"/>
                <a:t>Executor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E36281-FB28-3CAD-4AC0-360055EBFB65}"/>
              </a:ext>
            </a:extLst>
          </p:cNvPr>
          <p:cNvSpPr txBox="1"/>
          <p:nvPr/>
        </p:nvSpPr>
        <p:spPr>
          <a:xfrm rot="16200000">
            <a:off x="8009260" y="2958452"/>
            <a:ext cx="1130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00" dirty="0"/>
              <a:t>Controller</a:t>
            </a:r>
            <a:endParaRPr lang="en-US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F7CA5-69D0-AF01-0051-931C7BC59472}"/>
              </a:ext>
            </a:extLst>
          </p:cNvPr>
          <p:cNvSpPr txBox="1"/>
          <p:nvPr/>
        </p:nvSpPr>
        <p:spPr>
          <a:xfrm>
            <a:off x="9062160" y="2726114"/>
            <a:ext cx="1640193" cy="353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700" dirty="0"/>
              <a:t>Model</a:t>
            </a:r>
            <a:r>
              <a:rPr lang="zh-CN" altLang="en-US" sz="1700" dirty="0"/>
              <a:t> </a:t>
            </a:r>
            <a:r>
              <a:rPr lang="en-US" altLang="zh-CN" sz="1700" dirty="0"/>
              <a:t>Registry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EF359-48D1-3FF1-E139-C030E9EED08F}"/>
              </a:ext>
            </a:extLst>
          </p:cNvPr>
          <p:cNvSpPr txBox="1"/>
          <p:nvPr/>
        </p:nvSpPr>
        <p:spPr>
          <a:xfrm>
            <a:off x="8867368" y="2273549"/>
            <a:ext cx="2042547" cy="353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700" dirty="0"/>
              <a:t>Resource Manager</a:t>
            </a:r>
            <a:endParaRPr lang="en-US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6A6E5-6DFE-2211-C6FA-87A56134DFD3}"/>
              </a:ext>
            </a:extLst>
          </p:cNvPr>
          <p:cNvSpPr/>
          <p:nvPr/>
        </p:nvSpPr>
        <p:spPr>
          <a:xfrm>
            <a:off x="5380065" y="2372005"/>
            <a:ext cx="2424150" cy="141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E40D2-B38E-0310-66C6-C6F62B3782C1}"/>
              </a:ext>
            </a:extLst>
          </p:cNvPr>
          <p:cNvSpPr txBox="1"/>
          <p:nvPr/>
        </p:nvSpPr>
        <p:spPr>
          <a:xfrm>
            <a:off x="5845121" y="2550809"/>
            <a:ext cx="1844493" cy="353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700" dirty="0"/>
              <a:t>Request</a:t>
            </a:r>
            <a:r>
              <a:rPr lang="zh-CN" altLang="en-US" sz="1700" dirty="0"/>
              <a:t> </a:t>
            </a:r>
            <a:r>
              <a:rPr lang="en-US" altLang="zh-CN" sz="1700" dirty="0"/>
              <a:t>Router</a:t>
            </a:r>
            <a:endParaRPr lang="en-US" sz="1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ABEF46-E9D1-491D-84D0-E828219DFC99}"/>
              </a:ext>
            </a:extLst>
          </p:cNvPr>
          <p:cNvSpPr txBox="1"/>
          <p:nvPr/>
        </p:nvSpPr>
        <p:spPr>
          <a:xfrm rot="16200000">
            <a:off x="4720989" y="2906693"/>
            <a:ext cx="1595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00" dirty="0"/>
              <a:t>Load Balancer</a:t>
            </a:r>
            <a:endParaRPr 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DA2F4-D8F5-0EBE-A93C-74749D3BC2F2}"/>
              </a:ext>
            </a:extLst>
          </p:cNvPr>
          <p:cNvSpPr txBox="1"/>
          <p:nvPr/>
        </p:nvSpPr>
        <p:spPr>
          <a:xfrm>
            <a:off x="5845121" y="3080432"/>
            <a:ext cx="1844493" cy="6155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dirty="0"/>
              <a:t>Monitoring Daemon</a:t>
            </a:r>
            <a:endParaRPr lang="en-US" sz="17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4CA4E2-5812-7E37-E1A5-653A74634494}"/>
              </a:ext>
            </a:extLst>
          </p:cNvPr>
          <p:cNvCxnSpPr>
            <a:cxnSpLocks/>
          </p:cNvCxnSpPr>
          <p:nvPr/>
        </p:nvCxnSpPr>
        <p:spPr>
          <a:xfrm>
            <a:off x="6853802" y="1451669"/>
            <a:ext cx="0" cy="9203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21C439-9B45-65ED-D18A-2C508BD1CADC}"/>
              </a:ext>
            </a:extLst>
          </p:cNvPr>
          <p:cNvSpPr txBox="1"/>
          <p:nvPr/>
        </p:nvSpPr>
        <p:spPr>
          <a:xfrm>
            <a:off x="5095668" y="162256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sends</a:t>
            </a:r>
          </a:p>
          <a:p>
            <a:pPr algn="ctr"/>
            <a:r>
              <a:rPr lang="en-US" sz="1600" dirty="0"/>
              <a:t>query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25C27F4-9588-2B2A-6C0E-5E3EF0B573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07977" y="4125298"/>
            <a:ext cx="2020879" cy="760703"/>
          </a:xfrm>
          <a:prstGeom prst="bentConnector3">
            <a:avLst>
              <a:gd name="adj1" fmla="val -27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02F2D7-BFEC-E0EF-7405-C3AE7818CEA2}"/>
              </a:ext>
            </a:extLst>
          </p:cNvPr>
          <p:cNvCxnSpPr>
            <a:cxnSpLocks/>
          </p:cNvCxnSpPr>
          <p:nvPr/>
        </p:nvCxnSpPr>
        <p:spPr>
          <a:xfrm flipV="1">
            <a:off x="6992594" y="1451669"/>
            <a:ext cx="0" cy="9203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F8DB3D-BB5B-E1A2-8571-328AAB88F0D7}"/>
              </a:ext>
            </a:extLst>
          </p:cNvPr>
          <p:cNvSpPr txBox="1"/>
          <p:nvPr/>
        </p:nvSpPr>
        <p:spPr>
          <a:xfrm>
            <a:off x="7382848" y="1597666"/>
            <a:ext cx="94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  <a:p>
            <a:r>
              <a:rPr lang="en-US" sz="1600" dirty="0"/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28A0F-C527-5686-9AE6-4A78EC3F42B5}"/>
              </a:ext>
            </a:extLst>
          </p:cNvPr>
          <p:cNvCxnSpPr>
            <a:cxnSpLocks/>
          </p:cNvCxnSpPr>
          <p:nvPr/>
        </p:nvCxnSpPr>
        <p:spPr>
          <a:xfrm>
            <a:off x="6811421" y="3955819"/>
            <a:ext cx="0" cy="4729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89DE66-2A4C-418A-1062-CA1437C85632}"/>
              </a:ext>
            </a:extLst>
          </p:cNvPr>
          <p:cNvCxnSpPr>
            <a:cxnSpLocks/>
          </p:cNvCxnSpPr>
          <p:nvPr/>
        </p:nvCxnSpPr>
        <p:spPr>
          <a:xfrm flipV="1">
            <a:off x="6945441" y="3978183"/>
            <a:ext cx="0" cy="446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97BBA2-50F8-04A7-209F-F4076C51D93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689614" y="3388209"/>
            <a:ext cx="724061" cy="14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ECC292-C72A-516A-F20A-69990049C0AB}"/>
              </a:ext>
            </a:extLst>
          </p:cNvPr>
          <p:cNvSpPr/>
          <p:nvPr/>
        </p:nvSpPr>
        <p:spPr>
          <a:xfrm>
            <a:off x="6337710" y="3992160"/>
            <a:ext cx="379582" cy="3798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3AAAF7-2BF2-B30D-998C-B6A4AB6A7AD4}"/>
              </a:ext>
            </a:extLst>
          </p:cNvPr>
          <p:cNvSpPr/>
          <p:nvPr/>
        </p:nvSpPr>
        <p:spPr>
          <a:xfrm>
            <a:off x="7023955" y="3991075"/>
            <a:ext cx="379582" cy="3798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E70417-37F2-0A29-81B7-714AE4EE7AF7}"/>
              </a:ext>
            </a:extLst>
          </p:cNvPr>
          <p:cNvSpPr/>
          <p:nvPr/>
        </p:nvSpPr>
        <p:spPr>
          <a:xfrm>
            <a:off x="8004507" y="2538312"/>
            <a:ext cx="379582" cy="3798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12B077-9D2E-F901-7CB0-E1B23CC7CE16}"/>
              </a:ext>
            </a:extLst>
          </p:cNvPr>
          <p:cNvSpPr/>
          <p:nvPr/>
        </p:nvSpPr>
        <p:spPr>
          <a:xfrm>
            <a:off x="9508986" y="4315712"/>
            <a:ext cx="379582" cy="3798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8970F1-45F0-B383-6420-75A393BA29E4}"/>
              </a:ext>
            </a:extLst>
          </p:cNvPr>
          <p:cNvSpPr/>
          <p:nvPr/>
        </p:nvSpPr>
        <p:spPr>
          <a:xfrm>
            <a:off x="5389469" y="184284"/>
            <a:ext cx="3742972" cy="1245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F4340-8783-9D17-D1E0-898AD2989F8E}"/>
              </a:ext>
            </a:extLst>
          </p:cNvPr>
          <p:cNvSpPr txBox="1"/>
          <p:nvPr/>
        </p:nvSpPr>
        <p:spPr>
          <a:xfrm>
            <a:off x="5793240" y="224393"/>
            <a:ext cx="1469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 Face</a:t>
            </a:r>
            <a:r>
              <a:rPr lang="zh-CN" altLang="en-US" sz="1600" dirty="0"/>
              <a:t> </a:t>
            </a:r>
            <a:r>
              <a:rPr lang="en-US" altLang="zh-CN" sz="1600" dirty="0"/>
              <a:t>Detection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11EC3C-8F66-6FF4-AAF6-5C82EF5D4FA3}"/>
              </a:ext>
            </a:extLst>
          </p:cNvPr>
          <p:cNvSpPr txBox="1"/>
          <p:nvPr/>
        </p:nvSpPr>
        <p:spPr>
          <a:xfrm>
            <a:off x="7361944" y="200837"/>
            <a:ext cx="1769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Object</a:t>
            </a:r>
            <a:r>
              <a:rPr lang="zh-CN" altLang="en-US" sz="1600" dirty="0"/>
              <a:t> </a:t>
            </a:r>
            <a:r>
              <a:rPr lang="en-US" altLang="zh-CN" sz="1600" dirty="0"/>
              <a:t>Recognition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95F48-4DA0-4A1F-A5E3-7DAFE7048220}"/>
              </a:ext>
            </a:extLst>
          </p:cNvPr>
          <p:cNvSpPr txBox="1"/>
          <p:nvPr/>
        </p:nvSpPr>
        <p:spPr>
          <a:xfrm rot="16200000">
            <a:off x="4905536" y="62770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A175A9-32EF-F98D-79A8-563797912883}"/>
              </a:ext>
            </a:extLst>
          </p:cNvPr>
          <p:cNvGrpSpPr/>
          <p:nvPr/>
        </p:nvGrpSpPr>
        <p:grpSpPr>
          <a:xfrm>
            <a:off x="5751856" y="564070"/>
            <a:ext cx="1540200" cy="778703"/>
            <a:chOff x="3949309" y="1112737"/>
            <a:chExt cx="1540200" cy="778703"/>
          </a:xfrm>
        </p:grpSpPr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983888FD-8A8A-15EA-5A6A-BBD3D842A4A3}"/>
                </a:ext>
              </a:extLst>
            </p:cNvPr>
            <p:cNvSpPr/>
            <p:nvPr/>
          </p:nvSpPr>
          <p:spPr>
            <a:xfrm>
              <a:off x="3949309" y="1112737"/>
              <a:ext cx="1540200" cy="778703"/>
            </a:xfrm>
            <a:prstGeom prst="flowChartDocumen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F4A96-BEB0-BF87-27E3-BCED74AC84BD}"/>
                </a:ext>
              </a:extLst>
            </p:cNvPr>
            <p:cNvSpPr txBox="1"/>
            <p:nvPr/>
          </p:nvSpPr>
          <p:spPr>
            <a:xfrm>
              <a:off x="4562959" y="1142610"/>
              <a:ext cx="9028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200ms</a:t>
              </a:r>
            </a:p>
            <a:p>
              <a:r>
                <a:rPr lang="en-US" sz="1600" dirty="0"/>
                <a:t>deadline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8532FF-B971-B65D-4300-E16EE98FA7CC}"/>
              </a:ext>
            </a:extLst>
          </p:cNvPr>
          <p:cNvGrpSpPr/>
          <p:nvPr/>
        </p:nvGrpSpPr>
        <p:grpSpPr>
          <a:xfrm>
            <a:off x="7500046" y="539391"/>
            <a:ext cx="1540200" cy="778703"/>
            <a:chOff x="3949309" y="1112737"/>
            <a:chExt cx="1540200" cy="778703"/>
          </a:xfrm>
        </p:grpSpPr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448D028D-63C8-D594-D1B8-CC522F42CFD8}"/>
                </a:ext>
              </a:extLst>
            </p:cNvPr>
            <p:cNvSpPr/>
            <p:nvPr/>
          </p:nvSpPr>
          <p:spPr>
            <a:xfrm>
              <a:off x="3949309" y="1112737"/>
              <a:ext cx="1540200" cy="778703"/>
            </a:xfrm>
            <a:prstGeom prst="flowChartDocumen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A5AB41-FAD2-7512-F23E-0701253CCA03}"/>
                </a:ext>
              </a:extLst>
            </p:cNvPr>
            <p:cNvSpPr txBox="1"/>
            <p:nvPr/>
          </p:nvSpPr>
          <p:spPr>
            <a:xfrm>
              <a:off x="4579442" y="1129643"/>
              <a:ext cx="9028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100ms</a:t>
              </a:r>
            </a:p>
            <a:p>
              <a:r>
                <a:rPr lang="en-US" sz="1600" dirty="0"/>
                <a:t>deadline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8ABCBBDB-E53F-7417-B503-B8D63DE891CD}"/>
              </a:ext>
            </a:extLst>
          </p:cNvPr>
          <p:cNvSpPr/>
          <p:nvPr/>
        </p:nvSpPr>
        <p:spPr>
          <a:xfrm>
            <a:off x="6411948" y="1706422"/>
            <a:ext cx="379582" cy="3798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7DE261-170D-73DB-BD72-3D1AE1EDD3A5}"/>
              </a:ext>
            </a:extLst>
          </p:cNvPr>
          <p:cNvCxnSpPr>
            <a:cxnSpLocks/>
          </p:cNvCxnSpPr>
          <p:nvPr/>
        </p:nvCxnSpPr>
        <p:spPr>
          <a:xfrm>
            <a:off x="9877219" y="1433803"/>
            <a:ext cx="0" cy="7486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52E6E0-0AF1-03D1-1D2C-286BFC8E6E18}"/>
              </a:ext>
            </a:extLst>
          </p:cNvPr>
          <p:cNvSpPr txBox="1"/>
          <p:nvPr/>
        </p:nvSpPr>
        <p:spPr>
          <a:xfrm>
            <a:off x="8329682" y="1533434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Register</a:t>
            </a:r>
          </a:p>
          <a:p>
            <a:r>
              <a:rPr lang="en-US" sz="1600" dirty="0"/>
              <a:t>app/model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AC5328-17BF-3079-95AC-08B27356F82F}"/>
              </a:ext>
            </a:extLst>
          </p:cNvPr>
          <p:cNvCxnSpPr>
            <a:cxnSpLocks/>
          </p:cNvCxnSpPr>
          <p:nvPr/>
        </p:nvCxnSpPr>
        <p:spPr>
          <a:xfrm flipV="1">
            <a:off x="9980670" y="1433803"/>
            <a:ext cx="0" cy="72827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06B5DC-96F4-E492-2437-C0595DFD5824}"/>
              </a:ext>
            </a:extLst>
          </p:cNvPr>
          <p:cNvSpPr txBox="1"/>
          <p:nvPr/>
        </p:nvSpPr>
        <p:spPr>
          <a:xfrm>
            <a:off x="10407650" y="1614332"/>
            <a:ext cx="106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Registered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573853-F494-5D76-E7AB-8B3487FA9909}"/>
              </a:ext>
            </a:extLst>
          </p:cNvPr>
          <p:cNvSpPr/>
          <p:nvPr/>
        </p:nvSpPr>
        <p:spPr>
          <a:xfrm>
            <a:off x="9379459" y="1597247"/>
            <a:ext cx="379582" cy="3798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C90F56-F164-540E-DCBC-499133DC8878}"/>
              </a:ext>
            </a:extLst>
          </p:cNvPr>
          <p:cNvSpPr/>
          <p:nvPr/>
        </p:nvSpPr>
        <p:spPr>
          <a:xfrm>
            <a:off x="10074115" y="1588604"/>
            <a:ext cx="379582" cy="37987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AC31D1-3F4B-458D-42B0-963D47297B3F}"/>
              </a:ext>
            </a:extLst>
          </p:cNvPr>
          <p:cNvSpPr/>
          <p:nvPr/>
        </p:nvSpPr>
        <p:spPr>
          <a:xfrm>
            <a:off x="7050101" y="1715981"/>
            <a:ext cx="379582" cy="3798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06EA16-C6F0-1801-9858-305F45950423}"/>
              </a:ext>
            </a:extLst>
          </p:cNvPr>
          <p:cNvCxnSpPr>
            <a:cxnSpLocks/>
          </p:cNvCxnSpPr>
          <p:nvPr/>
        </p:nvCxnSpPr>
        <p:spPr>
          <a:xfrm flipV="1">
            <a:off x="9127199" y="5241784"/>
            <a:ext cx="724061" cy="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9F4484-4963-5296-AF25-1AED071DDF11}"/>
              </a:ext>
            </a:extLst>
          </p:cNvPr>
          <p:cNvCxnSpPr>
            <a:cxnSpLocks/>
          </p:cNvCxnSpPr>
          <p:nvPr/>
        </p:nvCxnSpPr>
        <p:spPr>
          <a:xfrm>
            <a:off x="9127199" y="5593391"/>
            <a:ext cx="72406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24B68E-2825-A273-20B9-673004A0014D}"/>
              </a:ext>
            </a:extLst>
          </p:cNvPr>
          <p:cNvSpPr txBox="1"/>
          <p:nvPr/>
        </p:nvSpPr>
        <p:spPr>
          <a:xfrm>
            <a:off x="9851260" y="5057588"/>
            <a:ext cx="135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path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C238C-6AC0-B6A5-264D-601530550B0B}"/>
              </a:ext>
            </a:extLst>
          </p:cNvPr>
          <p:cNvSpPr txBox="1"/>
          <p:nvPr/>
        </p:nvSpPr>
        <p:spPr>
          <a:xfrm>
            <a:off x="9976718" y="539844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path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4A9935-B7A4-2DD3-5E9B-3C11E1A253F7}"/>
              </a:ext>
            </a:extLst>
          </p:cNvPr>
          <p:cNvSpPr txBox="1"/>
          <p:nvPr/>
        </p:nvSpPr>
        <p:spPr>
          <a:xfrm>
            <a:off x="9091749" y="3179616"/>
            <a:ext cx="1531188" cy="353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700" dirty="0"/>
              <a:t>Model Profiler</a:t>
            </a:r>
            <a:endParaRPr lang="en-US" sz="1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E8DF6C-1017-6480-1B9D-8336E2FA90C6}"/>
              </a:ext>
            </a:extLst>
          </p:cNvPr>
          <p:cNvSpPr txBox="1"/>
          <p:nvPr/>
        </p:nvSpPr>
        <p:spPr>
          <a:xfrm>
            <a:off x="8908814" y="3649643"/>
            <a:ext cx="1980029" cy="353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700" dirty="0"/>
              <a:t>Statistics Collector</a:t>
            </a:r>
            <a:endParaRPr lang="en-US" sz="17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72666-5D19-11CF-139A-17077104D937}"/>
              </a:ext>
            </a:extLst>
          </p:cNvPr>
          <p:cNvSpPr txBox="1"/>
          <p:nvPr/>
        </p:nvSpPr>
        <p:spPr>
          <a:xfrm rot="16200000">
            <a:off x="8724130" y="628618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Developer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FF319D-8E81-39C1-3E23-F39B89EC37E2}"/>
              </a:ext>
            </a:extLst>
          </p:cNvPr>
          <p:cNvCxnSpPr>
            <a:cxnSpLocks/>
          </p:cNvCxnSpPr>
          <p:nvPr/>
        </p:nvCxnSpPr>
        <p:spPr>
          <a:xfrm flipH="1">
            <a:off x="7953721" y="3073527"/>
            <a:ext cx="474788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4528B-F017-F1A2-B029-649727CBA4B6}"/>
              </a:ext>
            </a:extLst>
          </p:cNvPr>
          <p:cNvSpPr/>
          <p:nvPr/>
        </p:nvSpPr>
        <p:spPr>
          <a:xfrm>
            <a:off x="8990437" y="4965751"/>
            <a:ext cx="2280863" cy="8745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Office worker male with solid fill">
            <a:extLst>
              <a:ext uri="{FF2B5EF4-FFF2-40B4-BE49-F238E27FC236}">
                <a16:creationId xmlns:a16="http://schemas.microsoft.com/office/drawing/2014/main" id="{90008BC4-70CE-B86D-BBFD-E08A7573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9149" y="530612"/>
            <a:ext cx="771758" cy="771758"/>
          </a:xfrm>
          <a:prstGeom prst="rect">
            <a:avLst/>
          </a:prstGeom>
        </p:spPr>
      </p:pic>
      <p:pic>
        <p:nvPicPr>
          <p:cNvPr id="63" name="Graphic 62" descr="Traffic light with solid fill">
            <a:extLst>
              <a:ext uri="{FF2B5EF4-FFF2-40B4-BE49-F238E27FC236}">
                <a16:creationId xmlns:a16="http://schemas.microsoft.com/office/drawing/2014/main" id="{D8695E1B-261E-0265-F64D-184D9EE8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2579" y="517028"/>
            <a:ext cx="750951" cy="750951"/>
          </a:xfrm>
          <a:prstGeom prst="rect">
            <a:avLst/>
          </a:prstGeom>
        </p:spPr>
      </p:pic>
      <p:pic>
        <p:nvPicPr>
          <p:cNvPr id="64" name="Graphic 63" descr="Programmer male with solid fill">
            <a:extLst>
              <a:ext uri="{FF2B5EF4-FFF2-40B4-BE49-F238E27FC236}">
                <a16:creationId xmlns:a16="http://schemas.microsoft.com/office/drawing/2014/main" id="{729E278D-1899-407B-401B-7D5D14312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6915" y="342273"/>
            <a:ext cx="914400" cy="914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00285A-BAFE-5FDC-03B0-E7C84DCC35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238" y="1977122"/>
            <a:ext cx="10945812" cy="3518422"/>
          </a:xfrm>
        </p:spPr>
        <p:txBody>
          <a:bodyPr/>
          <a:lstStyle/>
          <a:p>
            <a:r>
              <a:rPr lang="en-US" b="0" dirty="0"/>
              <a:t>Control path: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Register application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Allocate resources </a:t>
            </a:r>
          </a:p>
          <a:p>
            <a:endParaRPr lang="en-US" b="0" dirty="0"/>
          </a:p>
          <a:p>
            <a:r>
              <a:rPr lang="en-US" b="0" dirty="0"/>
              <a:t>Data path: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Serve queries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2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07E616-D731-01D8-70F4-CE67F89E28B6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89390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size cluster</a:t>
            </a:r>
          </a:p>
          <a:p>
            <a:pPr lvl="1"/>
            <a:r>
              <a:rPr lang="en-US" dirty="0"/>
              <a:t>20 CPUs, 20 GPUs (10 NVIDIA 1080Ti, 10 NVIDIA V100)</a:t>
            </a:r>
          </a:p>
          <a:p>
            <a:r>
              <a:rPr lang="en-US" dirty="0"/>
              <a:t>Models used</a:t>
            </a:r>
          </a:p>
          <a:p>
            <a:pPr lvl="1"/>
            <a:r>
              <a:rPr lang="en-US" dirty="0"/>
              <a:t>9 model families, 55 variants</a:t>
            </a:r>
          </a:p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Twitter trace from 2018</a:t>
            </a:r>
          </a:p>
          <a:p>
            <a:pPr lvl="1"/>
            <a:r>
              <a:rPr lang="en-US" dirty="0"/>
              <a:t>Poisson arrivals</a:t>
            </a:r>
            <a:endParaRPr lang="en-US" u="sng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B095C-01DB-994F-C72E-482450B0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6942" y="1825625"/>
            <a:ext cx="5415926" cy="3652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98DF54-9E6D-12EB-9EEE-E7C5884A12C7}"/>
              </a:ext>
            </a:extLst>
          </p:cNvPr>
          <p:cNvSpPr txBox="1"/>
          <p:nvPr/>
        </p:nvSpPr>
        <p:spPr>
          <a:xfrm>
            <a:off x="615950" y="5495544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detailed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741F-1F2C-28D4-3419-0F973AD848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scaling: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Clipper-High</a:t>
            </a:r>
            <a:r>
              <a:rPr lang="zh-CN" altLang="en-US" b="0" dirty="0"/>
              <a:t> </a:t>
            </a:r>
            <a:r>
              <a:rPr lang="en-US" altLang="zh-CN" b="0" dirty="0"/>
              <a:t>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Clipper-High</a:t>
            </a:r>
            <a:r>
              <a:rPr lang="zh-CN" altLang="en-US" b="0" dirty="0"/>
              <a:t> </a:t>
            </a:r>
            <a:r>
              <a:rPr lang="en-US" altLang="zh-CN" b="0" dirty="0"/>
              <a:t>Throughput</a:t>
            </a:r>
          </a:p>
          <a:p>
            <a:endParaRPr lang="en-US" dirty="0"/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scaling:</a:t>
            </a:r>
            <a:r>
              <a:rPr lang="zh-CN" altLang="en-US" dirty="0"/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Sommelier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 err="1"/>
              <a:t>INFaaS</a:t>
            </a:r>
            <a:r>
              <a:rPr lang="en-US" altLang="zh-CN" b="0" dirty="0"/>
              <a:t>-Accuracy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DFAD-EB42-43DB-EEC9-7F8814F3C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4E99E-5C8F-DD7D-40F1-10BBC322D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65648"/>
          <a:stretch/>
        </p:blipFill>
        <p:spPr>
          <a:xfrm>
            <a:off x="6096000" y="3987756"/>
            <a:ext cx="5459606" cy="15967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7DBCA3-77AC-0FB5-3C27-04F9681B6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3608" b="62146"/>
          <a:stretch/>
        </p:blipFill>
        <p:spPr>
          <a:xfrm>
            <a:off x="6096000" y="1410069"/>
            <a:ext cx="5459606" cy="11270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6777BE-2A39-21CA-103C-4A5EE96CB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05" t="-2552" r="905" b="86525"/>
          <a:stretch/>
        </p:blipFill>
        <p:spPr>
          <a:xfrm>
            <a:off x="6209464" y="555814"/>
            <a:ext cx="5459606" cy="745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84B747-73B6-5EAF-8877-742EB854E1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t="39121" b="34277"/>
          <a:stretch/>
        </p:blipFill>
        <p:spPr>
          <a:xfrm>
            <a:off x="6096000" y="2646286"/>
            <a:ext cx="5459606" cy="12365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422583-582C-7428-DB85-CB6338B85E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163" t="39121" r="5225" b="34277"/>
          <a:stretch/>
        </p:blipFill>
        <p:spPr>
          <a:xfrm>
            <a:off x="11018520" y="2648263"/>
            <a:ext cx="251792" cy="12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6CB598B4-5DE0-01E5-E021-599BC2E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Lifecycle of ML models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3D7E066-B312-2966-0DB5-1CBFBCD04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268F8-6C52-9A7E-F060-4611652F98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51F7940-C058-98C5-D1EF-2DAF7DF74E5D}"/>
              </a:ext>
            </a:extLst>
          </p:cNvPr>
          <p:cNvSpPr/>
          <p:nvPr/>
        </p:nvSpPr>
        <p:spPr>
          <a:xfrm>
            <a:off x="1064900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Development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FA10FC5-7E52-4638-72C4-811AC68432D0}"/>
              </a:ext>
            </a:extLst>
          </p:cNvPr>
          <p:cNvSpPr/>
          <p:nvPr/>
        </p:nvSpPr>
        <p:spPr>
          <a:xfrm>
            <a:off x="3793595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Training</a:t>
            </a:r>
          </a:p>
        </p:txBody>
      </p:sp>
      <p:cxnSp>
        <p:nvCxnSpPr>
          <p:cNvPr id="40" name="Elbow Connector 80">
            <a:extLst>
              <a:ext uri="{FF2B5EF4-FFF2-40B4-BE49-F238E27FC236}">
                <a16:creationId xmlns:a16="http://schemas.microsoft.com/office/drawing/2014/main" id="{2BB2D505-365B-A694-4291-20912AAEB6BD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3224756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5DDACD-C880-5442-6357-ECD18F45B697}"/>
              </a:ext>
            </a:extLst>
          </p:cNvPr>
          <p:cNvSpPr/>
          <p:nvPr/>
        </p:nvSpPr>
        <p:spPr>
          <a:xfrm>
            <a:off x="6522290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Tuning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9C3521-7A14-3BC7-322F-BACF0A5B5F59}"/>
              </a:ext>
            </a:extLst>
          </p:cNvPr>
          <p:cNvSpPr/>
          <p:nvPr/>
        </p:nvSpPr>
        <p:spPr>
          <a:xfrm>
            <a:off x="9250985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Inference Serving</a:t>
            </a:r>
          </a:p>
        </p:txBody>
      </p:sp>
      <p:cxnSp>
        <p:nvCxnSpPr>
          <p:cNvPr id="60" name="Elbow Connector 80">
            <a:extLst>
              <a:ext uri="{FF2B5EF4-FFF2-40B4-BE49-F238E27FC236}">
                <a16:creationId xmlns:a16="http://schemas.microsoft.com/office/drawing/2014/main" id="{86C807F8-7436-55BF-9192-4E7817F16963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>
            <a:off x="5953451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0">
            <a:extLst>
              <a:ext uri="{FF2B5EF4-FFF2-40B4-BE49-F238E27FC236}">
                <a16:creationId xmlns:a16="http://schemas.microsoft.com/office/drawing/2014/main" id="{F8BB0F73-94CB-388E-DB1C-98CEB9557A94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8682146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3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Vs. Static (High-Acc)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6711-5993-3C95-D289-8BC9D720D7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58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to Clipper-HA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Proteus:</a:t>
            </a:r>
          </a:p>
          <a:p>
            <a:pPr lvl="1"/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hroughput improvement</a:t>
            </a:r>
          </a:p>
          <a:p>
            <a:pPr lvl="1"/>
            <a:r>
              <a:rPr lang="en-US" dirty="0"/>
              <a:t>Much less SLO violation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3DF4D-A3FC-0D8F-B8E6-24C5F1D4C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5648"/>
          <a:stretch/>
        </p:blipFill>
        <p:spPr>
          <a:xfrm>
            <a:off x="6096000" y="3987756"/>
            <a:ext cx="5459606" cy="159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0A585-F2E2-C6DB-5141-92AD3172B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608" b="62146"/>
          <a:stretch/>
        </p:blipFill>
        <p:spPr>
          <a:xfrm>
            <a:off x="6096000" y="1410069"/>
            <a:ext cx="5459606" cy="112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2C727-0F09-F562-42A4-FA4A17BC0C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39121" b="34277"/>
          <a:stretch/>
        </p:blipFill>
        <p:spPr>
          <a:xfrm>
            <a:off x="6096000" y="2646286"/>
            <a:ext cx="5459606" cy="123651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F4B7A4-EA11-2829-FE26-587CAF9516B0}"/>
              </a:ext>
            </a:extLst>
          </p:cNvPr>
          <p:cNvCxnSpPr>
            <a:cxnSpLocks/>
          </p:cNvCxnSpPr>
          <p:nvPr/>
        </p:nvCxnSpPr>
        <p:spPr>
          <a:xfrm flipV="1">
            <a:off x="10523246" y="5286853"/>
            <a:ext cx="0" cy="397565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9A118-5FFF-C3CA-471A-1E82B4E02D2E}"/>
              </a:ext>
            </a:extLst>
          </p:cNvPr>
          <p:cNvCxnSpPr>
            <a:cxnSpLocks/>
          </p:cNvCxnSpPr>
          <p:nvPr/>
        </p:nvCxnSpPr>
        <p:spPr>
          <a:xfrm flipV="1">
            <a:off x="11360779" y="5286853"/>
            <a:ext cx="0" cy="397565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F5CBFC-DDE9-AE83-2DDE-07D16F2BD9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05" t="-2552" r="905" b="86525"/>
          <a:stretch/>
        </p:blipFill>
        <p:spPr>
          <a:xfrm>
            <a:off x="6209464" y="555814"/>
            <a:ext cx="5459606" cy="7450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99F3E9-0E9C-CBDB-3390-4E5136640BC1}"/>
              </a:ext>
            </a:extLst>
          </p:cNvPr>
          <p:cNvSpPr/>
          <p:nvPr/>
        </p:nvSpPr>
        <p:spPr>
          <a:xfrm>
            <a:off x="6344529" y="988889"/>
            <a:ext cx="1542926" cy="2846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D4DE15-7029-C8A6-8E1B-4269D34678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79140" t="13608" r="16416" b="62146"/>
          <a:stretch/>
        </p:blipFill>
        <p:spPr>
          <a:xfrm>
            <a:off x="10408465" y="1405038"/>
            <a:ext cx="242667" cy="1127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745EE1-FC86-03BA-FA30-8E846C4DB3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4583" t="13608" r="1811" b="62146"/>
          <a:stretch/>
        </p:blipFill>
        <p:spPr>
          <a:xfrm>
            <a:off x="11245039" y="1410069"/>
            <a:ext cx="196902" cy="11270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237CE-2633-1A88-CAFF-7B06C4E76D87}"/>
              </a:ext>
            </a:extLst>
          </p:cNvPr>
          <p:cNvCxnSpPr>
            <a:cxnSpLocks/>
          </p:cNvCxnSpPr>
          <p:nvPr/>
        </p:nvCxnSpPr>
        <p:spPr>
          <a:xfrm flipV="1">
            <a:off x="10518962" y="2485788"/>
            <a:ext cx="0" cy="253384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0B320C-7AF5-570B-C326-76198EF48E13}"/>
              </a:ext>
            </a:extLst>
          </p:cNvPr>
          <p:cNvCxnSpPr>
            <a:cxnSpLocks/>
          </p:cNvCxnSpPr>
          <p:nvPr/>
        </p:nvCxnSpPr>
        <p:spPr>
          <a:xfrm flipV="1">
            <a:off x="11356495" y="2485788"/>
            <a:ext cx="0" cy="249356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A7EB6B1-B287-3B4F-6989-C8BF18E94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94491" t="65648" b="8496"/>
          <a:stretch/>
        </p:blipFill>
        <p:spPr>
          <a:xfrm>
            <a:off x="11253782" y="3987758"/>
            <a:ext cx="300760" cy="1201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04A81-F2D3-89BB-143A-92D28EBB77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73305" t="65648" r="16580" b="8496"/>
          <a:stretch/>
        </p:blipFill>
        <p:spPr>
          <a:xfrm>
            <a:off x="10095020" y="3987758"/>
            <a:ext cx="552249" cy="1201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43683-D4FC-5626-1FB8-B4C1459712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70127" t="13608" r="20263" b="62146"/>
          <a:stretch/>
        </p:blipFill>
        <p:spPr>
          <a:xfrm>
            <a:off x="9927774" y="1406961"/>
            <a:ext cx="524679" cy="1127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13A61F-C3EF-D90E-095C-5E2B824C4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70618" t="65648" r="20221"/>
          <a:stretch/>
        </p:blipFill>
        <p:spPr>
          <a:xfrm>
            <a:off x="9954356" y="3987756"/>
            <a:ext cx="500143" cy="1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Vs. Static (High-</a:t>
            </a:r>
            <a:r>
              <a:rPr lang="en-US" dirty="0" err="1"/>
              <a:t>Thput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28071" y="6316612"/>
            <a:ext cx="963929" cy="20116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6711-5993-3C95-D289-8BC9D720D7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58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to Clipper-HT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Proteus:</a:t>
            </a:r>
          </a:p>
          <a:p>
            <a:pPr lvl="1"/>
            <a:r>
              <a:rPr lang="en-US" dirty="0"/>
              <a:t>Less SLO violations</a:t>
            </a:r>
          </a:p>
          <a:p>
            <a:pPr lvl="1"/>
            <a:r>
              <a:rPr lang="en-US" dirty="0"/>
              <a:t>Significantly smaller accuracy drop (4x)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3DF4D-A3FC-0D8F-B8E6-24C5F1D4C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5648"/>
          <a:stretch/>
        </p:blipFill>
        <p:spPr>
          <a:xfrm>
            <a:off x="6305551" y="4004151"/>
            <a:ext cx="5459606" cy="1596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0A585-F2E2-C6DB-5141-92AD3172B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608" b="62146"/>
          <a:stretch/>
        </p:blipFill>
        <p:spPr>
          <a:xfrm>
            <a:off x="6305551" y="1426464"/>
            <a:ext cx="5459606" cy="112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2C727-0F09-F562-42A4-FA4A17BC0C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39121" b="34277"/>
          <a:stretch/>
        </p:blipFill>
        <p:spPr>
          <a:xfrm>
            <a:off x="6305551" y="2662681"/>
            <a:ext cx="5459606" cy="123651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F4B7A4-EA11-2829-FE26-587CAF9516B0}"/>
              </a:ext>
            </a:extLst>
          </p:cNvPr>
          <p:cNvCxnSpPr>
            <a:cxnSpLocks/>
          </p:cNvCxnSpPr>
          <p:nvPr/>
        </p:nvCxnSpPr>
        <p:spPr>
          <a:xfrm flipV="1">
            <a:off x="11145170" y="5303248"/>
            <a:ext cx="0" cy="397565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9A118-5FFF-C3CA-471A-1E82B4E02D2E}"/>
              </a:ext>
            </a:extLst>
          </p:cNvPr>
          <p:cNvCxnSpPr>
            <a:cxnSpLocks/>
          </p:cNvCxnSpPr>
          <p:nvPr/>
        </p:nvCxnSpPr>
        <p:spPr>
          <a:xfrm flipV="1">
            <a:off x="11570330" y="5303248"/>
            <a:ext cx="0" cy="397565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F5CBFC-DDE9-AE83-2DDE-07D16F2BD9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05" t="-2552" r="905" b="86525"/>
          <a:stretch/>
        </p:blipFill>
        <p:spPr>
          <a:xfrm>
            <a:off x="6419015" y="572209"/>
            <a:ext cx="5459606" cy="7450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8915F8-9FF3-01E9-98B5-A132D52BEA7A}"/>
              </a:ext>
            </a:extLst>
          </p:cNvPr>
          <p:cNvSpPr/>
          <p:nvPr/>
        </p:nvSpPr>
        <p:spPr>
          <a:xfrm>
            <a:off x="8232071" y="1000711"/>
            <a:ext cx="1430969" cy="2846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9AD85B-E4C2-E6F8-00F6-EE6DD382A3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87080" t="82958" r="9037" b="8570"/>
          <a:stretch/>
        </p:blipFill>
        <p:spPr>
          <a:xfrm>
            <a:off x="11065973" y="4808682"/>
            <a:ext cx="211975" cy="393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E9592E-FB97-8876-343C-80CB67A70A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86699" t="16402" r="9295" b="62146"/>
          <a:stretch/>
        </p:blipFill>
        <p:spPr>
          <a:xfrm>
            <a:off x="11032728" y="1556209"/>
            <a:ext cx="218724" cy="997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3166ED-3CCE-A0B4-0694-0AAE20C565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94583" t="13608" r="1811" b="62146"/>
          <a:stretch/>
        </p:blipFill>
        <p:spPr>
          <a:xfrm>
            <a:off x="11454590" y="1426464"/>
            <a:ext cx="196902" cy="11270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627845-C6B8-1434-0CBA-3E28ED683D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4491" t="65648" b="8496"/>
          <a:stretch/>
        </p:blipFill>
        <p:spPr>
          <a:xfrm>
            <a:off x="11463333" y="4004153"/>
            <a:ext cx="300760" cy="12018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237CE-2633-1A88-CAFF-7B06C4E76D87}"/>
              </a:ext>
            </a:extLst>
          </p:cNvPr>
          <p:cNvCxnSpPr>
            <a:cxnSpLocks/>
          </p:cNvCxnSpPr>
          <p:nvPr/>
        </p:nvCxnSpPr>
        <p:spPr>
          <a:xfrm flipV="1">
            <a:off x="11132823" y="2500131"/>
            <a:ext cx="0" cy="253384"/>
          </a:xfrm>
          <a:prstGeom prst="straightConnector1">
            <a:avLst/>
          </a:prstGeom>
          <a:ln w="603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0B320C-7AF5-570B-C326-76198EF48E13}"/>
              </a:ext>
            </a:extLst>
          </p:cNvPr>
          <p:cNvCxnSpPr>
            <a:cxnSpLocks/>
          </p:cNvCxnSpPr>
          <p:nvPr/>
        </p:nvCxnSpPr>
        <p:spPr>
          <a:xfrm flipV="1">
            <a:off x="11566046" y="2502183"/>
            <a:ext cx="0" cy="249356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C0FEFC-3477-077E-11E7-2B3728D8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70127" t="13608" r="20263" b="62146"/>
          <a:stretch/>
        </p:blipFill>
        <p:spPr>
          <a:xfrm>
            <a:off x="10137325" y="1423356"/>
            <a:ext cx="524679" cy="1127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DC791A-A1E2-F860-7EFA-B663DD5575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70618" t="65648" r="20221"/>
          <a:stretch/>
        </p:blipFill>
        <p:spPr>
          <a:xfrm>
            <a:off x="10161857" y="4004991"/>
            <a:ext cx="500143" cy="1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altLang="zh-CN" dirty="0"/>
              <a:t>s</a:t>
            </a:r>
            <a:r>
              <a:rPr lang="en-US" dirty="0"/>
              <a:t>. Accuracy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6711-5993-3C95-D289-8BC9D720D7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58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to systems extended to perform accuracy scaling, </a:t>
            </a:r>
          </a:p>
          <a:p>
            <a:r>
              <a:rPr lang="en-US" dirty="0"/>
              <a:t>Proteus:</a:t>
            </a:r>
          </a:p>
          <a:p>
            <a:pPr lvl="1"/>
            <a:r>
              <a:rPr lang="en-US" dirty="0"/>
              <a:t>Drops up to 3x less accuracy while meeting throughput requirements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Violates latency SLOs 2-10x less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A0E8C-5E35-54B6-3359-E9520D04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5648"/>
          <a:stretch/>
        </p:blipFill>
        <p:spPr>
          <a:xfrm>
            <a:off x="6096000" y="3987756"/>
            <a:ext cx="5459606" cy="1596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6DA11-7292-2FC4-7090-FE3BE2D2A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608" b="62146"/>
          <a:stretch/>
        </p:blipFill>
        <p:spPr>
          <a:xfrm>
            <a:off x="6096000" y="1410069"/>
            <a:ext cx="5459606" cy="1127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2F4254-F712-FB12-6877-B1B01AD6C3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39121" b="34277"/>
          <a:stretch/>
        </p:blipFill>
        <p:spPr>
          <a:xfrm>
            <a:off x="6096000" y="2646286"/>
            <a:ext cx="5459606" cy="1236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5C13F-5DD6-265B-41CA-55AA490543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83535" t="42091" r="12859" b="36025"/>
          <a:stretch/>
        </p:blipFill>
        <p:spPr>
          <a:xfrm>
            <a:off x="10656681" y="2780104"/>
            <a:ext cx="196850" cy="1017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BC6476-21C8-FD7B-419A-3A610A8FBE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664" t="42091" r="5731" b="34277"/>
          <a:stretch/>
        </p:blipFill>
        <p:spPr>
          <a:xfrm>
            <a:off x="11045824" y="2780104"/>
            <a:ext cx="196849" cy="1098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4BAB27-CD22-045C-561D-2EDF34C509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94268" t="44032" r="2210" b="34023"/>
          <a:stretch/>
        </p:blipFill>
        <p:spPr>
          <a:xfrm>
            <a:off x="11242673" y="2870244"/>
            <a:ext cx="192294" cy="102004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66485-3903-004F-CE80-119D51BB74C7}"/>
              </a:ext>
            </a:extLst>
          </p:cNvPr>
          <p:cNvCxnSpPr>
            <a:cxnSpLocks/>
          </p:cNvCxnSpPr>
          <p:nvPr/>
        </p:nvCxnSpPr>
        <p:spPr>
          <a:xfrm flipV="1">
            <a:off x="10747513" y="3750365"/>
            <a:ext cx="0" cy="397565"/>
          </a:xfrm>
          <a:prstGeom prst="straightConnector1">
            <a:avLst/>
          </a:prstGeom>
          <a:ln w="60325">
            <a:solidFill>
              <a:srgbClr val="EE6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7CBE85-4DCA-A289-C951-7C7F904B54B3}"/>
              </a:ext>
            </a:extLst>
          </p:cNvPr>
          <p:cNvCxnSpPr>
            <a:cxnSpLocks/>
          </p:cNvCxnSpPr>
          <p:nvPr/>
        </p:nvCxnSpPr>
        <p:spPr>
          <a:xfrm flipV="1">
            <a:off x="11144416" y="3750365"/>
            <a:ext cx="0" cy="397565"/>
          </a:xfrm>
          <a:prstGeom prst="straightConnector1">
            <a:avLst/>
          </a:prstGeom>
          <a:ln w="60325">
            <a:solidFill>
              <a:srgbClr val="67B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8F251C-3D80-D209-6418-E0639065ABFF}"/>
              </a:ext>
            </a:extLst>
          </p:cNvPr>
          <p:cNvCxnSpPr>
            <a:cxnSpLocks/>
          </p:cNvCxnSpPr>
          <p:nvPr/>
        </p:nvCxnSpPr>
        <p:spPr>
          <a:xfrm flipV="1">
            <a:off x="11359963" y="3750365"/>
            <a:ext cx="0" cy="397565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59BC9B2-C6C2-9FC6-DE43-1CA5218D63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905" t="-2552" r="905" b="86525"/>
          <a:stretch/>
        </p:blipFill>
        <p:spPr>
          <a:xfrm>
            <a:off x="6209464" y="555814"/>
            <a:ext cx="5459606" cy="745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91C468-6C41-FE13-079C-21AE5EA8E324}"/>
              </a:ext>
            </a:extLst>
          </p:cNvPr>
          <p:cNvSpPr/>
          <p:nvPr/>
        </p:nvSpPr>
        <p:spPr>
          <a:xfrm>
            <a:off x="7962314" y="740664"/>
            <a:ext cx="2011680" cy="2862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15875-F1CA-9DA6-483B-9496E6EBDA43}"/>
              </a:ext>
            </a:extLst>
          </p:cNvPr>
          <p:cNvSpPr/>
          <p:nvPr/>
        </p:nvSpPr>
        <p:spPr>
          <a:xfrm>
            <a:off x="10012680" y="733179"/>
            <a:ext cx="1542926" cy="2937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72F45-6B92-375C-3893-79F78F0EE6E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71267" t="39121" r="20262" b="34277"/>
          <a:stretch/>
        </p:blipFill>
        <p:spPr>
          <a:xfrm>
            <a:off x="9989980" y="2645605"/>
            <a:ext cx="462475" cy="12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1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Vs. Accuracy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6711-5993-3C95-D289-8BC9D720D7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358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Compared to systems extended to perform accuracy scaling, </a:t>
            </a:r>
          </a:p>
          <a:p>
            <a:r>
              <a:rPr lang="en-US" dirty="0"/>
              <a:t>Proteus:</a:t>
            </a:r>
          </a:p>
          <a:p>
            <a:pPr lvl="1"/>
            <a:r>
              <a:rPr lang="en-US" dirty="0"/>
              <a:t>Drops 3x less accuracy while meeting throughput requirements</a:t>
            </a:r>
          </a:p>
          <a:p>
            <a:pPr lvl="1"/>
            <a:r>
              <a:rPr lang="en-US" dirty="0"/>
              <a:t>Violates latency SLOs 2-10x less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DB739-FAC5-856C-D343-CB801F10D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5648"/>
          <a:stretch/>
        </p:blipFill>
        <p:spPr>
          <a:xfrm>
            <a:off x="6096000" y="3987756"/>
            <a:ext cx="5459606" cy="1596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3C010-3064-0C6D-A4AB-AFF4013D48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3608" b="62146"/>
          <a:stretch/>
        </p:blipFill>
        <p:spPr>
          <a:xfrm>
            <a:off x="6096000" y="1410069"/>
            <a:ext cx="5459606" cy="1127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6E23AC-22BA-AE51-DEEB-89CBE815F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t="39121" b="34277"/>
          <a:stretch/>
        </p:blipFill>
        <p:spPr>
          <a:xfrm>
            <a:off x="6096000" y="2646286"/>
            <a:ext cx="5459606" cy="12365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57579-365B-5713-AB81-82296EE9EAFF}"/>
              </a:ext>
            </a:extLst>
          </p:cNvPr>
          <p:cNvCxnSpPr>
            <a:cxnSpLocks/>
          </p:cNvCxnSpPr>
          <p:nvPr/>
        </p:nvCxnSpPr>
        <p:spPr>
          <a:xfrm flipV="1">
            <a:off x="10734261" y="5385709"/>
            <a:ext cx="0" cy="397565"/>
          </a:xfrm>
          <a:prstGeom prst="straightConnector1">
            <a:avLst/>
          </a:prstGeom>
          <a:ln w="60325">
            <a:solidFill>
              <a:srgbClr val="EE6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376FDE-EF26-0C10-17A7-A5D318BAC9AE}"/>
              </a:ext>
            </a:extLst>
          </p:cNvPr>
          <p:cNvCxnSpPr>
            <a:cxnSpLocks/>
          </p:cNvCxnSpPr>
          <p:nvPr/>
        </p:nvCxnSpPr>
        <p:spPr>
          <a:xfrm flipV="1">
            <a:off x="11131164" y="5385709"/>
            <a:ext cx="0" cy="397565"/>
          </a:xfrm>
          <a:prstGeom prst="straightConnector1">
            <a:avLst/>
          </a:prstGeom>
          <a:ln w="60325">
            <a:solidFill>
              <a:srgbClr val="67BF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B971E1-F61D-635C-6F94-5E9C911A7E5D}"/>
              </a:ext>
            </a:extLst>
          </p:cNvPr>
          <p:cNvCxnSpPr>
            <a:cxnSpLocks/>
          </p:cNvCxnSpPr>
          <p:nvPr/>
        </p:nvCxnSpPr>
        <p:spPr>
          <a:xfrm flipV="1">
            <a:off x="11346711" y="5385709"/>
            <a:ext cx="0" cy="397565"/>
          </a:xfrm>
          <a:prstGeom prst="straightConnector1">
            <a:avLst/>
          </a:prstGeom>
          <a:ln w="60325">
            <a:solidFill>
              <a:srgbClr val="8C55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5046BD9-475B-C2EE-4002-BF7B572CA6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83139" t="68928" r="13121" b="8552"/>
          <a:stretch/>
        </p:blipFill>
        <p:spPr>
          <a:xfrm>
            <a:off x="10632894" y="4140199"/>
            <a:ext cx="204280" cy="1046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57BFE3-B5F0-4500-0781-7CF3F8EA29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853" t="69763" r="1645" b="9795"/>
          <a:stretch/>
        </p:blipFill>
        <p:spPr>
          <a:xfrm>
            <a:off x="11056187" y="4178409"/>
            <a:ext cx="409594" cy="9501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6DF72E-0F1C-6ADB-BD11-48B8E53F1A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905" t="-2552" r="905" b="86525"/>
          <a:stretch/>
        </p:blipFill>
        <p:spPr>
          <a:xfrm>
            <a:off x="6209464" y="555814"/>
            <a:ext cx="5459606" cy="745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BB985B-F49F-C0D4-BAA9-DD0276D468A2}"/>
              </a:ext>
            </a:extLst>
          </p:cNvPr>
          <p:cNvSpPr/>
          <p:nvPr/>
        </p:nvSpPr>
        <p:spPr>
          <a:xfrm>
            <a:off x="7962314" y="740664"/>
            <a:ext cx="2011680" cy="2862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9F508-E652-B8C5-E089-0A1FB3BEB798}"/>
              </a:ext>
            </a:extLst>
          </p:cNvPr>
          <p:cNvSpPr/>
          <p:nvPr/>
        </p:nvSpPr>
        <p:spPr>
          <a:xfrm>
            <a:off x="10012680" y="733179"/>
            <a:ext cx="1542926" cy="2937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803DD-6F33-C2FC-98A0-FEA4FFA50C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70618" t="65648" r="20221"/>
          <a:stretch/>
        </p:blipFill>
        <p:spPr>
          <a:xfrm>
            <a:off x="9952306" y="3988596"/>
            <a:ext cx="500143" cy="1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Capacity increase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741F-1F2C-28D4-3419-0F973AD848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238" y="1618488"/>
            <a:ext cx="4623406" cy="38770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We can serve 4x more requests using the same amount of hardware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DFAD-EB42-43DB-EEC9-7F8814F3C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9EB88-597D-C3C9-E04E-9A71034161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Page </a:t>
            </a:r>
            <a:fld id="{D451C3AF-C182-BB47-A3C0-0AB666CF87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4E99E-5C8F-DD7D-40F1-10BBC322D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65648"/>
          <a:stretch/>
        </p:blipFill>
        <p:spPr>
          <a:xfrm>
            <a:off x="6096000" y="3987756"/>
            <a:ext cx="5459606" cy="15967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7DBCA3-77AC-0FB5-3C27-04F9681B6B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3608" b="62146"/>
          <a:stretch/>
        </p:blipFill>
        <p:spPr>
          <a:xfrm>
            <a:off x="6096000" y="1410069"/>
            <a:ext cx="5459606" cy="11270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D6777BE-2A39-21CA-103C-4A5EE96CB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05" t="-2552" r="905" b="86525"/>
          <a:stretch/>
        </p:blipFill>
        <p:spPr>
          <a:xfrm>
            <a:off x="6209464" y="555814"/>
            <a:ext cx="5459606" cy="745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84B747-73B6-5EAF-8877-742EB854E1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t="39121" b="34277"/>
          <a:stretch/>
        </p:blipFill>
        <p:spPr>
          <a:xfrm>
            <a:off x="6096000" y="2646286"/>
            <a:ext cx="5459606" cy="123651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D422583-582C-7428-DB85-CB6338B85E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90163" t="39121" r="5225" b="34277"/>
          <a:stretch/>
        </p:blipFill>
        <p:spPr>
          <a:xfrm>
            <a:off x="11018520" y="2648263"/>
            <a:ext cx="251792" cy="123651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D76DB5-B7DC-905C-DEB9-8E7D8AEC3CE5}"/>
              </a:ext>
            </a:extLst>
          </p:cNvPr>
          <p:cNvCxnSpPr>
            <a:cxnSpLocks/>
          </p:cNvCxnSpPr>
          <p:nvPr/>
        </p:nvCxnSpPr>
        <p:spPr>
          <a:xfrm>
            <a:off x="7220903" y="1410069"/>
            <a:ext cx="0" cy="1110628"/>
          </a:xfrm>
          <a:prstGeom prst="line">
            <a:avLst/>
          </a:prstGeom>
          <a:ln w="4762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DE9F7-5696-E6D8-F260-1C72B61379EF}"/>
              </a:ext>
            </a:extLst>
          </p:cNvPr>
          <p:cNvCxnSpPr>
            <a:cxnSpLocks/>
          </p:cNvCxnSpPr>
          <p:nvPr/>
        </p:nvCxnSpPr>
        <p:spPr>
          <a:xfrm flipH="1">
            <a:off x="6733309" y="2261062"/>
            <a:ext cx="3158836" cy="0"/>
          </a:xfrm>
          <a:prstGeom prst="line">
            <a:avLst/>
          </a:prstGeom>
          <a:ln w="4762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E489C-453F-007E-D37A-AB682AC93680}"/>
              </a:ext>
            </a:extLst>
          </p:cNvPr>
          <p:cNvCxnSpPr>
            <a:cxnSpLocks/>
          </p:cNvCxnSpPr>
          <p:nvPr/>
        </p:nvCxnSpPr>
        <p:spPr>
          <a:xfrm flipH="1">
            <a:off x="6733309" y="1495737"/>
            <a:ext cx="3158836" cy="0"/>
          </a:xfrm>
          <a:prstGeom prst="line">
            <a:avLst/>
          </a:prstGeom>
          <a:ln w="4762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0E58B482-63DA-C930-4DA4-C6CDB953921C}"/>
              </a:ext>
            </a:extLst>
          </p:cNvPr>
          <p:cNvSpPr/>
          <p:nvPr/>
        </p:nvSpPr>
        <p:spPr>
          <a:xfrm>
            <a:off x="5785658" y="1495737"/>
            <a:ext cx="310342" cy="765325"/>
          </a:xfrm>
          <a:prstGeom prst="leftBrac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C6AAA-79CF-FC95-B05C-F574CF636BF4}"/>
              </a:ext>
            </a:extLst>
          </p:cNvPr>
          <p:cNvSpPr txBox="1"/>
          <p:nvPr/>
        </p:nvSpPr>
        <p:spPr>
          <a:xfrm>
            <a:off x="5237362" y="1611314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4x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95CC13-33AC-C84B-8026-EB1DC9C516F5}"/>
              </a:ext>
            </a:extLst>
          </p:cNvPr>
          <p:cNvSpPr/>
          <p:nvPr/>
        </p:nvSpPr>
        <p:spPr>
          <a:xfrm>
            <a:off x="4705004" y="1300875"/>
            <a:ext cx="6127168" cy="1345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1DC-6A3A-934D-FD6F-150BA686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Key takeaways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2432-E365-CCD2-2F0D-B73AA168D9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Proteus</a:t>
            </a:r>
            <a:r>
              <a:rPr lang="zh-CN" altLang="en-US" b="0" dirty="0"/>
              <a:t> </a:t>
            </a:r>
            <a:r>
              <a:rPr lang="en-US" altLang="zh-CN" b="0" dirty="0"/>
              <a:t>advocates</a:t>
            </a:r>
            <a:r>
              <a:rPr lang="zh-CN" altLang="en-US" b="0" dirty="0"/>
              <a:t> </a:t>
            </a:r>
            <a:r>
              <a:rPr lang="en-US" altLang="zh-CN" b="0" dirty="0"/>
              <a:t>accuracy</a:t>
            </a:r>
            <a:r>
              <a:rPr lang="zh-CN" altLang="en-US" b="0" dirty="0"/>
              <a:t> </a:t>
            </a:r>
            <a:r>
              <a:rPr lang="en-US" altLang="zh-CN" b="0" dirty="0"/>
              <a:t>scaling</a:t>
            </a:r>
            <a:r>
              <a:rPr lang="zh-CN" altLang="en-US" b="0" dirty="0"/>
              <a:t> </a:t>
            </a:r>
            <a:r>
              <a:rPr lang="en-US" altLang="zh-CN" b="0" dirty="0"/>
              <a:t>as an alternative option to hardware scaling in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cluster</a:t>
            </a:r>
            <a:r>
              <a:rPr lang="zh-CN" altLang="en-US" b="0" dirty="0"/>
              <a:t> </a:t>
            </a:r>
            <a:r>
              <a:rPr lang="en-US" altLang="zh-CN" b="0" dirty="0"/>
              <a:t>setting</a:t>
            </a:r>
          </a:p>
          <a:p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Reduces</a:t>
            </a:r>
            <a:r>
              <a:rPr lang="zh-CN" altLang="en-US" b="0" dirty="0"/>
              <a:t> </a:t>
            </a:r>
            <a:r>
              <a:rPr lang="en-US" altLang="zh-CN" b="0" dirty="0"/>
              <a:t>latency</a:t>
            </a:r>
            <a:r>
              <a:rPr lang="zh-CN" altLang="en-US" b="0" dirty="0"/>
              <a:t> </a:t>
            </a:r>
            <a:r>
              <a:rPr lang="en-US" altLang="zh-CN" b="0" dirty="0"/>
              <a:t>timeouts</a:t>
            </a:r>
            <a:r>
              <a:rPr lang="zh-CN" altLang="en-US" b="0" dirty="0"/>
              <a:t> </a:t>
            </a:r>
            <a:r>
              <a:rPr lang="en-US" altLang="zh-CN" b="0" dirty="0"/>
              <a:t>by</a:t>
            </a:r>
            <a:r>
              <a:rPr lang="zh-CN" altLang="en-US" b="0" dirty="0"/>
              <a:t> </a:t>
            </a:r>
            <a:r>
              <a:rPr lang="en-US" altLang="zh-CN" b="0" dirty="0"/>
              <a:t>2-10x and accuracy</a:t>
            </a:r>
            <a:r>
              <a:rPr lang="zh-CN" altLang="en-US" b="0" dirty="0"/>
              <a:t> </a:t>
            </a:r>
            <a:r>
              <a:rPr lang="en-US" altLang="zh-CN" b="0" dirty="0"/>
              <a:t>drop</a:t>
            </a:r>
            <a:r>
              <a:rPr lang="zh-CN" altLang="en-US" b="0" dirty="0"/>
              <a:t> </a:t>
            </a:r>
            <a:r>
              <a:rPr lang="en-US" altLang="zh-CN" b="0" dirty="0"/>
              <a:t>by</a:t>
            </a:r>
            <a:r>
              <a:rPr lang="zh-CN" altLang="en-US" b="0" dirty="0"/>
              <a:t> </a:t>
            </a:r>
            <a:r>
              <a:rPr lang="en-US" altLang="zh-CN" b="0" dirty="0"/>
              <a:t>up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3x</a:t>
            </a:r>
            <a:r>
              <a:rPr lang="zh-CN" altLang="en-US" b="0" dirty="0"/>
              <a:t> </a:t>
            </a:r>
            <a:r>
              <a:rPr lang="en-US" altLang="zh-CN" b="0" dirty="0"/>
              <a:t>compared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SOTA</a:t>
            </a:r>
            <a:r>
              <a:rPr lang="zh-CN" altLang="en-US" b="0" dirty="0"/>
              <a:t> </a:t>
            </a:r>
            <a:r>
              <a:rPr lang="en-US" altLang="zh-CN" b="0" dirty="0"/>
              <a:t>baselines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dirty="0"/>
              <a:t>Accuracy scaling allows us to serve 4x more requests using the same hardware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EE461-A0B1-B0C6-2FF9-63364F743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3A95D-AE92-96BC-EA3A-E417DBEE6A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6CB598B4-5DE0-01E5-E021-599BC2E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610243-6C1F-8545-23DD-B49885916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Contact: </a:t>
            </a:r>
            <a:r>
              <a:rPr lang="en-US" b="0" dirty="0">
                <a:hlinkClick r:id="rId3"/>
              </a:rPr>
              <a:t>sohaib@cs.umass.edu</a:t>
            </a:r>
            <a:endParaRPr lang="en-US" b="0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3D7E066-B312-2966-0DB5-1CBFBCD04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268F8-6C52-9A7E-F060-4611652F98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E22DC533-1662-913F-EC87-54C8C12C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819" y="1426464"/>
            <a:ext cx="2895226" cy="2895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21481-E87C-C8E8-248A-E6183012667A}"/>
              </a:ext>
            </a:extLst>
          </p:cNvPr>
          <p:cNvSpPr txBox="1"/>
          <p:nvPr/>
        </p:nvSpPr>
        <p:spPr>
          <a:xfrm>
            <a:off x="7220903" y="433653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https://github.com/UMass-LIDS/Proteus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6CB598B4-5DE0-01E5-E021-599BC2E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Lifecycle of ML models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3D7E066-B312-2966-0DB5-1CBFBCD04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268F8-6C52-9A7E-F060-4611652F98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51F7940-C058-98C5-D1EF-2DAF7DF74E5D}"/>
              </a:ext>
            </a:extLst>
          </p:cNvPr>
          <p:cNvSpPr/>
          <p:nvPr/>
        </p:nvSpPr>
        <p:spPr>
          <a:xfrm>
            <a:off x="1064900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Development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FA10FC5-7E52-4638-72C4-811AC68432D0}"/>
              </a:ext>
            </a:extLst>
          </p:cNvPr>
          <p:cNvSpPr/>
          <p:nvPr/>
        </p:nvSpPr>
        <p:spPr>
          <a:xfrm>
            <a:off x="3793595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Training</a:t>
            </a:r>
          </a:p>
        </p:txBody>
      </p:sp>
      <p:cxnSp>
        <p:nvCxnSpPr>
          <p:cNvPr id="40" name="Elbow Connector 80">
            <a:extLst>
              <a:ext uri="{FF2B5EF4-FFF2-40B4-BE49-F238E27FC236}">
                <a16:creationId xmlns:a16="http://schemas.microsoft.com/office/drawing/2014/main" id="{2BB2D505-365B-A694-4291-20912AAEB6BD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3224756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5DDACD-C880-5442-6357-ECD18F45B697}"/>
              </a:ext>
            </a:extLst>
          </p:cNvPr>
          <p:cNvSpPr/>
          <p:nvPr/>
        </p:nvSpPr>
        <p:spPr>
          <a:xfrm>
            <a:off x="6522290" y="2117808"/>
            <a:ext cx="2159856" cy="872466"/>
          </a:xfrm>
          <a:prstGeom prst="roundRect">
            <a:avLst/>
          </a:prstGeom>
          <a:solidFill>
            <a:schemeClr val="accent2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Tuning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9C3521-7A14-3BC7-322F-BACF0A5B5F59}"/>
              </a:ext>
            </a:extLst>
          </p:cNvPr>
          <p:cNvSpPr/>
          <p:nvPr/>
        </p:nvSpPr>
        <p:spPr>
          <a:xfrm>
            <a:off x="9250985" y="2117808"/>
            <a:ext cx="2159856" cy="872466"/>
          </a:xfrm>
          <a:prstGeom prst="roundRect">
            <a:avLst/>
          </a:prstGeom>
          <a:solidFill>
            <a:srgbClr val="C0000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Inference Serving</a:t>
            </a:r>
          </a:p>
        </p:txBody>
      </p:sp>
      <p:cxnSp>
        <p:nvCxnSpPr>
          <p:cNvPr id="60" name="Elbow Connector 80">
            <a:extLst>
              <a:ext uri="{FF2B5EF4-FFF2-40B4-BE49-F238E27FC236}">
                <a16:creationId xmlns:a16="http://schemas.microsoft.com/office/drawing/2014/main" id="{86C807F8-7436-55BF-9192-4E7817F16963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>
          <a:xfrm>
            <a:off x="5953451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0">
            <a:extLst>
              <a:ext uri="{FF2B5EF4-FFF2-40B4-BE49-F238E27FC236}">
                <a16:creationId xmlns:a16="http://schemas.microsoft.com/office/drawing/2014/main" id="{F8BB0F73-94CB-388E-DB1C-98CEB9557A94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8682146" y="2554041"/>
            <a:ext cx="5688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416AB-84BA-3408-4C30-75233FDF3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91" y="4540110"/>
            <a:ext cx="2116847" cy="11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VIDIA Logo (16x9)">
            <a:extLst>
              <a:ext uri="{FF2B5EF4-FFF2-40B4-BE49-F238E27FC236}">
                <a16:creationId xmlns:a16="http://schemas.microsoft.com/office/drawing/2014/main" id="{0E6501FC-13E9-0579-323C-E46F6629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54" y="4402148"/>
            <a:ext cx="2598821" cy="146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E38C0-4D29-C3E2-AA79-596D409A79A2}"/>
              </a:ext>
            </a:extLst>
          </p:cNvPr>
          <p:cNvSpPr txBox="1"/>
          <p:nvPr/>
        </p:nvSpPr>
        <p:spPr>
          <a:xfrm>
            <a:off x="5741532" y="3346674"/>
            <a:ext cx="5320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“Inference is the big market, with an</a:t>
            </a:r>
          </a:p>
          <a:p>
            <a:pPr algn="ctr"/>
            <a:r>
              <a:rPr lang="en-US" sz="2400" dirty="0"/>
              <a:t>estimated 80% to 90% cost of ML”</a:t>
            </a:r>
            <a:endParaRPr lang="en-US" dirty="0"/>
          </a:p>
          <a:p>
            <a:pPr algn="ctr"/>
            <a:r>
              <a:rPr lang="en-US" sz="2000" i="1" dirty="0"/>
              <a:t>Jensen Huang, GTC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FBF7C-760F-F29F-2F8A-441056E9D9D4}"/>
              </a:ext>
            </a:extLst>
          </p:cNvPr>
          <p:cNvSpPr txBox="1"/>
          <p:nvPr/>
        </p:nvSpPr>
        <p:spPr>
          <a:xfrm>
            <a:off x="784620" y="3346674"/>
            <a:ext cx="5320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Expanded capacity by 2.5x</a:t>
            </a:r>
          </a:p>
          <a:p>
            <a:pPr algn="ctr"/>
            <a:r>
              <a:rPr lang="en-US" sz="2400" dirty="0"/>
              <a:t>to meet inference demand</a:t>
            </a:r>
            <a:endParaRPr lang="en-US" dirty="0"/>
          </a:p>
          <a:p>
            <a:pPr algn="ctr"/>
            <a:r>
              <a:rPr lang="en-US" sz="2000" i="1" dirty="0"/>
              <a:t>Carole Jean Wu et al., </a:t>
            </a:r>
            <a:r>
              <a:rPr lang="en-US" sz="2000" i="1" dirty="0" err="1"/>
              <a:t>MLSys</a:t>
            </a:r>
            <a:r>
              <a:rPr lang="en-US" sz="2000" i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0859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6CB598B4-5DE0-01E5-E021-599BC2E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Inference serving system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3D7E066-B312-2966-0DB5-1CBFBCD04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509660-4D98-887A-E618-6742481D8AB2}"/>
              </a:ext>
            </a:extLst>
          </p:cNvPr>
          <p:cNvGrpSpPr/>
          <p:nvPr/>
        </p:nvGrpSpPr>
        <p:grpSpPr>
          <a:xfrm>
            <a:off x="6946162" y="2316667"/>
            <a:ext cx="3228046" cy="1552771"/>
            <a:chOff x="1230544" y="3029395"/>
            <a:chExt cx="3228046" cy="15527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6137D7-BC9B-0F91-B54B-43FA9AEA6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544" y="3029395"/>
              <a:ext cx="3228046" cy="10790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340287-2150-008D-316C-A96EA8723F33}"/>
                </a:ext>
              </a:extLst>
            </p:cNvPr>
            <p:cNvSpPr txBox="1"/>
            <p:nvPr/>
          </p:nvSpPr>
          <p:spPr>
            <a:xfrm>
              <a:off x="2130269" y="4212834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Applications</a:t>
              </a:r>
              <a:endParaRPr lang="en-US" dirty="0"/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D1EFC970-48DC-C383-2A9E-AE60A2B5938B}"/>
              </a:ext>
            </a:extLst>
          </p:cNvPr>
          <p:cNvSpPr/>
          <p:nvPr/>
        </p:nvSpPr>
        <p:spPr>
          <a:xfrm>
            <a:off x="3723295" y="2928135"/>
            <a:ext cx="242178" cy="251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EE14D046-C8DA-6C54-ABB3-FE8F8E019039}"/>
              </a:ext>
            </a:extLst>
          </p:cNvPr>
          <p:cNvSpPr txBox="1">
            <a:spLocks/>
          </p:cNvSpPr>
          <p:nvPr/>
        </p:nvSpPr>
        <p:spPr>
          <a:xfrm>
            <a:off x="1407765" y="2090248"/>
            <a:ext cx="9755904" cy="40324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116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880427-E865-8F9C-5415-1728EDCEBFB9}"/>
              </a:ext>
            </a:extLst>
          </p:cNvPr>
          <p:cNvGrpSpPr/>
          <p:nvPr/>
        </p:nvGrpSpPr>
        <p:grpSpPr>
          <a:xfrm>
            <a:off x="1477764" y="3270663"/>
            <a:ext cx="3417167" cy="754301"/>
            <a:chOff x="6283242" y="3968950"/>
            <a:chExt cx="3417167" cy="754301"/>
          </a:xfrm>
        </p:grpSpPr>
        <p:pic>
          <p:nvPicPr>
            <p:cNvPr id="21" name="Graphic 20" descr="Server with solid fill">
              <a:extLst>
                <a:ext uri="{FF2B5EF4-FFF2-40B4-BE49-F238E27FC236}">
                  <a16:creationId xmlns:a16="http://schemas.microsoft.com/office/drawing/2014/main" id="{D8D735A0-65A1-01EB-1267-EC11D4BA2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9167" y="3991731"/>
              <a:ext cx="731520" cy="731520"/>
            </a:xfrm>
            <a:prstGeom prst="rect">
              <a:avLst/>
            </a:prstGeom>
          </p:spPr>
        </p:pic>
        <p:pic>
          <p:nvPicPr>
            <p:cNvPr id="22" name="Graphic 21" descr="Server with solid fill">
              <a:extLst>
                <a:ext uri="{FF2B5EF4-FFF2-40B4-BE49-F238E27FC236}">
                  <a16:creationId xmlns:a16="http://schemas.microsoft.com/office/drawing/2014/main" id="{640EE2C1-38F4-20DF-C9FA-794C1D47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4102" y="3981945"/>
              <a:ext cx="731520" cy="7315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9FD181-D59D-2559-892E-07F2782FE8EF}"/>
                </a:ext>
              </a:extLst>
            </p:cNvPr>
            <p:cNvSpPr txBox="1"/>
            <p:nvPr/>
          </p:nvSpPr>
          <p:spPr>
            <a:xfrm>
              <a:off x="6283242" y="4212834"/>
              <a:ext cx="871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Servers</a:t>
              </a:r>
              <a:endParaRPr lang="en-US" dirty="0"/>
            </a:p>
          </p:txBody>
        </p:sp>
        <p:pic>
          <p:nvPicPr>
            <p:cNvPr id="26" name="Graphic 25" descr="Server with solid fill">
              <a:extLst>
                <a:ext uri="{FF2B5EF4-FFF2-40B4-BE49-F238E27FC236}">
                  <a16:creationId xmlns:a16="http://schemas.microsoft.com/office/drawing/2014/main" id="{FDEA7C74-85BA-FB86-1FA8-538FBAC02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68889" y="3968950"/>
              <a:ext cx="731520" cy="73152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AFAA0-E9CA-39B5-D357-E4C53624489A}"/>
              </a:ext>
            </a:extLst>
          </p:cNvPr>
          <p:cNvGrpSpPr/>
          <p:nvPr/>
        </p:nvGrpSpPr>
        <p:grpSpPr>
          <a:xfrm>
            <a:off x="5598755" y="2984394"/>
            <a:ext cx="1223412" cy="369332"/>
            <a:chOff x="4706480" y="3384261"/>
            <a:chExt cx="122341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5D81BE-CA64-ACA5-9F97-C829F0F724CC}"/>
                </a:ext>
              </a:extLst>
            </p:cNvPr>
            <p:cNvSpPr txBox="1"/>
            <p:nvPr/>
          </p:nvSpPr>
          <p:spPr>
            <a:xfrm>
              <a:off x="4706480" y="338426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F9950-BFB3-22D0-C80E-FCE9CC717E98}"/>
                </a:ext>
              </a:extLst>
            </p:cNvPr>
            <p:cNvCxnSpPr/>
            <p:nvPr/>
          </p:nvCxnSpPr>
          <p:spPr>
            <a:xfrm>
              <a:off x="4857084" y="3417756"/>
              <a:ext cx="92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94E2E9-6B44-0146-4E3E-59E2C04E9477}"/>
              </a:ext>
            </a:extLst>
          </p:cNvPr>
          <p:cNvGrpSpPr/>
          <p:nvPr/>
        </p:nvGrpSpPr>
        <p:grpSpPr>
          <a:xfrm>
            <a:off x="5707212" y="2460196"/>
            <a:ext cx="922679" cy="370342"/>
            <a:chOff x="4827104" y="3317767"/>
            <a:chExt cx="922679" cy="3703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4057B5-C43E-CB86-00E7-1F9ACAE6B495}"/>
                </a:ext>
              </a:extLst>
            </p:cNvPr>
            <p:cNvSpPr txBox="1"/>
            <p:nvPr/>
          </p:nvSpPr>
          <p:spPr>
            <a:xfrm>
              <a:off x="4936740" y="331776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Query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A8C4B1-FC99-3F92-5AD8-65E1B3076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7104" y="3688109"/>
              <a:ext cx="922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22BCC-560E-38FA-1F82-CEC2C6244B82}"/>
              </a:ext>
            </a:extLst>
          </p:cNvPr>
          <p:cNvGrpSpPr/>
          <p:nvPr/>
        </p:nvGrpSpPr>
        <p:grpSpPr>
          <a:xfrm>
            <a:off x="1568775" y="2136984"/>
            <a:ext cx="2834486" cy="768333"/>
            <a:chOff x="6374253" y="2835271"/>
            <a:chExt cx="2641369" cy="7683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99A615-79B8-8746-BB9D-2AB653A68298}"/>
                </a:ext>
              </a:extLst>
            </p:cNvPr>
            <p:cNvSpPr txBox="1"/>
            <p:nvPr/>
          </p:nvSpPr>
          <p:spPr>
            <a:xfrm>
              <a:off x="6374253" y="304856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DNNs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5A33E7B-2D27-CF4D-4721-81BCF987A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188"/>
            <a:stretch/>
          </p:blipFill>
          <p:spPr>
            <a:xfrm>
              <a:off x="7941558" y="2835271"/>
              <a:ext cx="1074064" cy="768333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0903120-7D2B-BAC6-1660-180A8524E0DF}"/>
              </a:ext>
            </a:extLst>
          </p:cNvPr>
          <p:cNvSpPr/>
          <p:nvPr/>
        </p:nvSpPr>
        <p:spPr>
          <a:xfrm>
            <a:off x="1407765" y="2089681"/>
            <a:ext cx="3905115" cy="1935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268F8-6C52-9A7E-F060-4611652F98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3AE6-DAEC-F545-6D7A-D5014D5DF52C}"/>
              </a:ext>
            </a:extLst>
          </p:cNvPr>
          <p:cNvSpPr txBox="1"/>
          <p:nvPr/>
        </p:nvSpPr>
        <p:spPr>
          <a:xfrm>
            <a:off x="1754017" y="4219691"/>
            <a:ext cx="3449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Provider</a:t>
            </a:r>
          </a:p>
          <a:p>
            <a:pPr algn="ctr"/>
            <a:r>
              <a:rPr lang="en-US" sz="2400" dirty="0"/>
              <a:t>Care about: Throughput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DFE55-C9A6-B7C1-D21B-BFFB23F324C8}"/>
              </a:ext>
            </a:extLst>
          </p:cNvPr>
          <p:cNvSpPr txBox="1"/>
          <p:nvPr/>
        </p:nvSpPr>
        <p:spPr>
          <a:xfrm>
            <a:off x="6574745" y="4205250"/>
            <a:ext cx="43543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Clients</a:t>
            </a:r>
          </a:p>
          <a:p>
            <a:pPr algn="ctr"/>
            <a:r>
              <a:rPr lang="en-US" sz="2400" dirty="0"/>
              <a:t>Care about: Latency, Accuracy</a:t>
            </a:r>
          </a:p>
        </p:txBody>
      </p:sp>
    </p:spTree>
    <p:extLst>
      <p:ext uri="{BB962C8B-B14F-4D97-AF65-F5344CB8AC3E}">
        <p14:creationId xmlns:p14="http://schemas.microsoft.com/office/powerpoint/2010/main" val="179784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9780D-6C42-A3A6-F013-1031E500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37" y="2040461"/>
            <a:ext cx="4828421" cy="3565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E9C25-D04A-CC72-0AB6-35B059C7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 of hardware scaling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618BAB0-2FD6-C96D-2505-08A63509E67E}"/>
              </a:ext>
            </a:extLst>
          </p:cNvPr>
          <p:cNvSpPr/>
          <p:nvPr/>
        </p:nvSpPr>
        <p:spPr>
          <a:xfrm>
            <a:off x="3055271" y="3472675"/>
            <a:ext cx="242178" cy="251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AD49D-C21D-FC43-109D-3E07AD6DA209}"/>
              </a:ext>
            </a:extLst>
          </p:cNvPr>
          <p:cNvGrpSpPr/>
          <p:nvPr/>
        </p:nvGrpSpPr>
        <p:grpSpPr>
          <a:xfrm>
            <a:off x="1020273" y="3814276"/>
            <a:ext cx="3305093" cy="754301"/>
            <a:chOff x="6395316" y="3968950"/>
            <a:chExt cx="3305093" cy="754301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F9C5719E-1E6B-B641-BD7B-1B5913B4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9167" y="3991731"/>
              <a:ext cx="731520" cy="731520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CCC0FB04-5791-3F5D-6562-42703214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4102" y="3981945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967102-15EE-5E6F-B174-EB7BAC8C6D79}"/>
                </a:ext>
              </a:extLst>
            </p:cNvPr>
            <p:cNvSpPr txBox="1"/>
            <p:nvPr/>
          </p:nvSpPr>
          <p:spPr>
            <a:xfrm>
              <a:off x="6395316" y="4150044"/>
              <a:ext cx="871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Servers</a:t>
              </a:r>
              <a:endParaRPr lang="en-US" dirty="0"/>
            </a:p>
          </p:txBody>
        </p:sp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729F84EE-7ED4-3E8D-95F0-E8C1E32B6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68889" y="3968950"/>
              <a:ext cx="731520" cy="7315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FB3AFC-1684-EBED-ECF3-6A747D7A5CCF}"/>
              </a:ext>
            </a:extLst>
          </p:cNvPr>
          <p:cNvGrpSpPr/>
          <p:nvPr/>
        </p:nvGrpSpPr>
        <p:grpSpPr>
          <a:xfrm>
            <a:off x="978463" y="2691736"/>
            <a:ext cx="2734929" cy="768333"/>
            <a:chOff x="6280693" y="2835271"/>
            <a:chExt cx="2734929" cy="7683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EDC4A6-98A4-9397-1898-18F734108047}"/>
                </a:ext>
              </a:extLst>
            </p:cNvPr>
            <p:cNvSpPr txBox="1"/>
            <p:nvPr/>
          </p:nvSpPr>
          <p:spPr>
            <a:xfrm>
              <a:off x="6280693" y="30635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 Models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961188-FA7C-9AE0-0355-DB85A6DDE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188"/>
            <a:stretch/>
          </p:blipFill>
          <p:spPr>
            <a:xfrm>
              <a:off x="7941558" y="2835271"/>
              <a:ext cx="1074064" cy="76833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AAEE1-D151-BE1D-A16A-B1E862C3BA49}"/>
              </a:ext>
            </a:extLst>
          </p:cNvPr>
          <p:cNvSpPr/>
          <p:nvPr/>
        </p:nvSpPr>
        <p:spPr>
          <a:xfrm>
            <a:off x="838200" y="2633294"/>
            <a:ext cx="5224257" cy="1935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Server with solid fill">
            <a:extLst>
              <a:ext uri="{FF2B5EF4-FFF2-40B4-BE49-F238E27FC236}">
                <a16:creationId xmlns:a16="http://schemas.microsoft.com/office/drawing/2014/main" id="{B47D85E7-6F0F-88ED-0B65-FB82896B7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656" y="3820839"/>
            <a:ext cx="731520" cy="731520"/>
          </a:xfrm>
          <a:prstGeom prst="rect">
            <a:avLst/>
          </a:prstGeom>
        </p:spPr>
      </p:pic>
      <p:pic>
        <p:nvPicPr>
          <p:cNvPr id="36" name="Graphic 35" descr="Server with solid fill">
            <a:extLst>
              <a:ext uri="{FF2B5EF4-FFF2-40B4-BE49-F238E27FC236}">
                <a16:creationId xmlns:a16="http://schemas.microsoft.com/office/drawing/2014/main" id="{B4F2F18D-62C5-1418-4523-F268B0E35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2443" y="3807844"/>
            <a:ext cx="731520" cy="73152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186715A-2907-9263-F23D-D539D994EC27}"/>
              </a:ext>
            </a:extLst>
          </p:cNvPr>
          <p:cNvSpPr/>
          <p:nvPr/>
        </p:nvSpPr>
        <p:spPr>
          <a:xfrm>
            <a:off x="4239312" y="3724625"/>
            <a:ext cx="1583473" cy="8830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79713E-06AE-7E4A-F87C-1B873AF2CDD5}"/>
              </a:ext>
            </a:extLst>
          </p:cNvPr>
          <p:cNvSpPr/>
          <p:nvPr/>
        </p:nvSpPr>
        <p:spPr>
          <a:xfrm>
            <a:off x="8763032" y="2410395"/>
            <a:ext cx="421518" cy="4457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6CA768-50F1-650A-DD2A-B682811AC6C7}"/>
              </a:ext>
            </a:extLst>
          </p:cNvPr>
          <p:cNvCxnSpPr>
            <a:cxnSpLocks/>
          </p:cNvCxnSpPr>
          <p:nvPr/>
        </p:nvCxnSpPr>
        <p:spPr>
          <a:xfrm flipH="1">
            <a:off x="5893883" y="2656379"/>
            <a:ext cx="2766023" cy="13389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A18C293-E7C7-C0F5-E7D8-BEA65CDB4E39}"/>
              </a:ext>
            </a:extLst>
          </p:cNvPr>
          <p:cNvSpPr/>
          <p:nvPr/>
        </p:nvSpPr>
        <p:spPr>
          <a:xfrm>
            <a:off x="9851683" y="4539364"/>
            <a:ext cx="421518" cy="4457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51" grpId="0" animBg="1"/>
      <p:bldP spid="51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9780D-6C42-A3A6-F013-1031E500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37" y="2040461"/>
            <a:ext cx="4828421" cy="3565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E9C25-D04A-CC72-0AB6-35B059C7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 of hardware scaling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618BAB0-2FD6-C96D-2505-08A63509E67E}"/>
              </a:ext>
            </a:extLst>
          </p:cNvPr>
          <p:cNvSpPr/>
          <p:nvPr/>
        </p:nvSpPr>
        <p:spPr>
          <a:xfrm>
            <a:off x="3055271" y="3472675"/>
            <a:ext cx="242178" cy="2519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73719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AD49D-C21D-FC43-109D-3E07AD6DA209}"/>
              </a:ext>
            </a:extLst>
          </p:cNvPr>
          <p:cNvGrpSpPr/>
          <p:nvPr/>
        </p:nvGrpSpPr>
        <p:grpSpPr>
          <a:xfrm>
            <a:off x="1020273" y="3814276"/>
            <a:ext cx="3305093" cy="754301"/>
            <a:chOff x="6395316" y="3968950"/>
            <a:chExt cx="3305093" cy="754301"/>
          </a:xfrm>
        </p:grpSpPr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F9C5719E-1E6B-B641-BD7B-1B5913B4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9167" y="3991731"/>
              <a:ext cx="731520" cy="731520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CCC0FB04-5791-3F5D-6562-42703214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4102" y="3981945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967102-15EE-5E6F-B174-EB7BAC8C6D79}"/>
                </a:ext>
              </a:extLst>
            </p:cNvPr>
            <p:cNvSpPr txBox="1"/>
            <p:nvPr/>
          </p:nvSpPr>
          <p:spPr>
            <a:xfrm>
              <a:off x="6395316" y="4150044"/>
              <a:ext cx="927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alpha val="73719"/>
                    </a:schemeClr>
                  </a:solidFill>
                </a:rPr>
                <a:t>Servers</a:t>
              </a:r>
              <a:endParaRPr lang="en-US" dirty="0">
                <a:solidFill>
                  <a:schemeClr val="tx1">
                    <a:alpha val="73719"/>
                  </a:schemeClr>
                </a:solidFill>
              </a:endParaRPr>
            </a:p>
          </p:txBody>
        </p:sp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729F84EE-7ED4-3E8D-95F0-E8C1E32B6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68889" y="3968950"/>
              <a:ext cx="731520" cy="7315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FB3AFC-1684-EBED-ECF3-6A747D7A5CCF}"/>
              </a:ext>
            </a:extLst>
          </p:cNvPr>
          <p:cNvGrpSpPr/>
          <p:nvPr/>
        </p:nvGrpSpPr>
        <p:grpSpPr>
          <a:xfrm>
            <a:off x="978463" y="2691736"/>
            <a:ext cx="2734929" cy="768333"/>
            <a:chOff x="6280693" y="2835271"/>
            <a:chExt cx="2734929" cy="7683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EDC4A6-98A4-9397-1898-18F734108047}"/>
                </a:ext>
              </a:extLst>
            </p:cNvPr>
            <p:cNvSpPr txBox="1"/>
            <p:nvPr/>
          </p:nvSpPr>
          <p:spPr>
            <a:xfrm>
              <a:off x="6280693" y="306356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alpha val="73719"/>
                    </a:schemeClr>
                  </a:solidFill>
                </a:rPr>
                <a:t>ML Models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961188-FA7C-9AE0-0355-DB85A6DDE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5188"/>
            <a:stretch/>
          </p:blipFill>
          <p:spPr>
            <a:xfrm>
              <a:off x="7941558" y="2835271"/>
              <a:ext cx="1074064" cy="76833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AAEE1-D151-BE1D-A16A-B1E862C3BA49}"/>
              </a:ext>
            </a:extLst>
          </p:cNvPr>
          <p:cNvSpPr/>
          <p:nvPr/>
        </p:nvSpPr>
        <p:spPr>
          <a:xfrm>
            <a:off x="838200" y="2633294"/>
            <a:ext cx="5224257" cy="19352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>
                  <a:alpha val="73719"/>
                </a:schemeClr>
              </a:solidFill>
            </a:endParaRPr>
          </a:p>
        </p:txBody>
      </p:sp>
      <p:pic>
        <p:nvPicPr>
          <p:cNvPr id="35" name="Graphic 34" descr="Server with solid fill">
            <a:extLst>
              <a:ext uri="{FF2B5EF4-FFF2-40B4-BE49-F238E27FC236}">
                <a16:creationId xmlns:a16="http://schemas.microsoft.com/office/drawing/2014/main" id="{B47D85E7-6F0F-88ED-0B65-FB82896B7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656" y="3820839"/>
            <a:ext cx="731520" cy="731520"/>
          </a:xfrm>
          <a:prstGeom prst="rect">
            <a:avLst/>
          </a:prstGeom>
        </p:spPr>
      </p:pic>
      <p:pic>
        <p:nvPicPr>
          <p:cNvPr id="36" name="Graphic 35" descr="Server with solid fill">
            <a:extLst>
              <a:ext uri="{FF2B5EF4-FFF2-40B4-BE49-F238E27FC236}">
                <a16:creationId xmlns:a16="http://schemas.microsoft.com/office/drawing/2014/main" id="{B4F2F18D-62C5-1418-4523-F268B0E35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2443" y="3807844"/>
            <a:ext cx="731520" cy="73152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5186715A-2907-9263-F23D-D539D994EC27}"/>
              </a:ext>
            </a:extLst>
          </p:cNvPr>
          <p:cNvSpPr/>
          <p:nvPr/>
        </p:nvSpPr>
        <p:spPr>
          <a:xfrm>
            <a:off x="4239312" y="3724625"/>
            <a:ext cx="1583473" cy="8830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73719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79713E-06AE-7E4A-F87C-1B873AF2CDD5}"/>
              </a:ext>
            </a:extLst>
          </p:cNvPr>
          <p:cNvSpPr/>
          <p:nvPr/>
        </p:nvSpPr>
        <p:spPr>
          <a:xfrm>
            <a:off x="8763032" y="2410395"/>
            <a:ext cx="421518" cy="4457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>
                  <a:alpha val="73719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6CA768-50F1-650A-DD2A-B682811AC6C7}"/>
              </a:ext>
            </a:extLst>
          </p:cNvPr>
          <p:cNvCxnSpPr>
            <a:cxnSpLocks/>
          </p:cNvCxnSpPr>
          <p:nvPr/>
        </p:nvCxnSpPr>
        <p:spPr>
          <a:xfrm flipH="1">
            <a:off x="5893883" y="2656379"/>
            <a:ext cx="2766023" cy="13389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91C197-CA25-EF1D-753B-D7A2FBF935BA}"/>
              </a:ext>
            </a:extLst>
          </p:cNvPr>
          <p:cNvSpPr/>
          <p:nvPr/>
        </p:nvSpPr>
        <p:spPr>
          <a:xfrm>
            <a:off x="1669287" y="2268654"/>
            <a:ext cx="8853426" cy="3136806"/>
          </a:xfrm>
          <a:prstGeom prst="roundRect">
            <a:avLst/>
          </a:prstGeom>
          <a:solidFill>
            <a:srgbClr val="941100">
              <a:alpha val="97106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Expensive $$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May not be feasible </a:t>
            </a:r>
            <a:r>
              <a:rPr lang="en-US" sz="2400" dirty="0"/>
              <a:t>→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Delayed or dropped requests</a:t>
            </a:r>
          </a:p>
        </p:txBody>
      </p:sp>
    </p:spTree>
    <p:extLst>
      <p:ext uri="{BB962C8B-B14F-4D97-AF65-F5344CB8AC3E}">
        <p14:creationId xmlns:p14="http://schemas.microsoft.com/office/powerpoint/2010/main" val="157845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9C25-D04A-CC72-0AB6-35B059C7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idea: Accuracy scaling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157E78F1-A403-D1E2-A43F-53E2796E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56" y="2300418"/>
            <a:ext cx="3401752" cy="3401752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90E8CA97-B1A6-799D-8678-E85F905A1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7416" r="70362" b="86984"/>
          <a:stretch/>
        </p:blipFill>
        <p:spPr>
          <a:xfrm>
            <a:off x="2232527" y="3744621"/>
            <a:ext cx="266700" cy="190500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8CC1B37A-590E-BB78-99E9-B88AEE07E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7416" r="70362" b="86984"/>
          <a:stretch/>
        </p:blipFill>
        <p:spPr>
          <a:xfrm>
            <a:off x="2232527" y="3280039"/>
            <a:ext cx="266700" cy="190500"/>
          </a:xfrm>
          <a:prstGeom prst="rect">
            <a:avLst/>
          </a:prstGeo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C708C9D1-CA2D-7473-D750-ECF1AB8F0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7416" r="70362" b="86984"/>
          <a:stretch/>
        </p:blipFill>
        <p:spPr>
          <a:xfrm>
            <a:off x="2226370" y="4209203"/>
            <a:ext cx="266700" cy="190500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5AE61733-5BB9-6ECA-85FC-3BC388517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7416" r="70362" b="86984"/>
          <a:stretch/>
        </p:blipFill>
        <p:spPr>
          <a:xfrm>
            <a:off x="2226370" y="4665029"/>
            <a:ext cx="266700" cy="190500"/>
          </a:xfrm>
          <a:prstGeom prst="rect">
            <a:avLst/>
          </a:prstGeom>
        </p:spPr>
      </p:pic>
      <p:pic>
        <p:nvPicPr>
          <p:cNvPr id="10" name="Picture 9" descr="A graph with blue dots&#10;&#10;Description automatically generated">
            <a:extLst>
              <a:ext uri="{FF2B5EF4-FFF2-40B4-BE49-F238E27FC236}">
                <a16:creationId xmlns:a16="http://schemas.microsoft.com/office/drawing/2014/main" id="{303042FE-071F-EBDE-F1ED-3B6AF8F59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8" t="7416" r="70362" b="86984"/>
          <a:stretch/>
        </p:blipFill>
        <p:spPr>
          <a:xfrm>
            <a:off x="2226370" y="2815457"/>
            <a:ext cx="266700" cy="19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22FB2E-D987-C411-4B1A-09DB6D017804}"/>
              </a:ext>
            </a:extLst>
          </p:cNvPr>
          <p:cNvSpPr txBox="1"/>
          <p:nvPr/>
        </p:nvSpPr>
        <p:spPr>
          <a:xfrm>
            <a:off x="2527474" y="3655205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EfficientNet-b3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73EA1-DFB8-63D7-D3B6-CDEF702CA3F3}"/>
              </a:ext>
            </a:extLst>
          </p:cNvPr>
          <p:cNvSpPr txBox="1"/>
          <p:nvPr/>
        </p:nvSpPr>
        <p:spPr>
          <a:xfrm>
            <a:off x="2527474" y="272604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EfficientNet-b0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A0D9B-1B68-1045-3633-73DD89361F04}"/>
              </a:ext>
            </a:extLst>
          </p:cNvPr>
          <p:cNvSpPr txBox="1"/>
          <p:nvPr/>
        </p:nvSpPr>
        <p:spPr>
          <a:xfrm>
            <a:off x="2527474" y="3190623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EfficientNet-b1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C6525-FA43-36E0-7672-B8923EB0DBB7}"/>
              </a:ext>
            </a:extLst>
          </p:cNvPr>
          <p:cNvSpPr txBox="1"/>
          <p:nvPr/>
        </p:nvSpPr>
        <p:spPr>
          <a:xfrm>
            <a:off x="2535214" y="412039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EfficientNet-b5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FA893-12A3-B1CC-5844-C8CE61A2F1F7}"/>
              </a:ext>
            </a:extLst>
          </p:cNvPr>
          <p:cNvSpPr txBox="1"/>
          <p:nvPr/>
        </p:nvSpPr>
        <p:spPr>
          <a:xfrm>
            <a:off x="2527474" y="4584978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EfficientNet-b7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AA9E11-7C76-E813-620C-8FFCB94C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22" y="2241564"/>
            <a:ext cx="4828421" cy="356594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A5C4361-14F8-CC5A-FCEA-563CBA9DFCDA}"/>
              </a:ext>
            </a:extLst>
          </p:cNvPr>
          <p:cNvSpPr/>
          <p:nvPr/>
        </p:nvSpPr>
        <p:spPr>
          <a:xfrm>
            <a:off x="7439712" y="2496112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540B6F-3C2F-917D-E236-9DE23DCD5D67}"/>
              </a:ext>
            </a:extLst>
          </p:cNvPr>
          <p:cNvCxnSpPr>
            <a:cxnSpLocks/>
          </p:cNvCxnSpPr>
          <p:nvPr/>
        </p:nvCxnSpPr>
        <p:spPr>
          <a:xfrm flipH="1">
            <a:off x="3966882" y="2815457"/>
            <a:ext cx="3375212" cy="20400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A1A6CE9-2D9D-2CEB-7448-71130D7FE05D}"/>
              </a:ext>
            </a:extLst>
          </p:cNvPr>
          <p:cNvSpPr/>
          <p:nvPr/>
        </p:nvSpPr>
        <p:spPr>
          <a:xfrm>
            <a:off x="8535725" y="4648501"/>
            <a:ext cx="491553" cy="50984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C4C621-073D-15A4-FA1F-6CFD9265F2D9}"/>
              </a:ext>
            </a:extLst>
          </p:cNvPr>
          <p:cNvCxnSpPr>
            <a:cxnSpLocks/>
          </p:cNvCxnSpPr>
          <p:nvPr/>
        </p:nvCxnSpPr>
        <p:spPr>
          <a:xfrm flipH="1" flipV="1">
            <a:off x="2003612" y="2726041"/>
            <a:ext cx="6532113" cy="21773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13541 L 4.16667E-7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6944 L 0.00091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6806 L 4.16667E-7 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1324 L 0.00143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-0.04284 -0.0351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17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067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0324 L 0.07839 -0.05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185 L 0.10716 -0.0138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78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0.00301 L 0.12187 0.0166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67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7" grpId="0" animBg="1"/>
      <p:bldP spid="17" grpId="1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FF06-F84C-4CED-CA6F-2C1FC78E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Varying query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CA793-547D-2783-7F88-939CE4BC0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9FC7-50F4-8901-E5B1-4ACAAA4678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F12C7-8724-905D-D011-28386F04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1637198"/>
            <a:ext cx="4828421" cy="35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00D99-E012-E2FC-2728-E04F4AC0626E}"/>
              </a:ext>
            </a:extLst>
          </p:cNvPr>
          <p:cNvSpPr txBox="1"/>
          <p:nvPr/>
        </p:nvSpPr>
        <p:spPr>
          <a:xfrm>
            <a:off x="1525659" y="5201069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Macro-scale variations</a:t>
            </a:r>
          </a:p>
        </p:txBody>
      </p:sp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EC8419FE-BDCD-D8AB-3602-63229A7BE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7835" y="2542708"/>
            <a:ext cx="1289879" cy="128987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E5FC1-25E0-8AC3-A60B-87A584BF80F8}"/>
              </a:ext>
            </a:extLst>
          </p:cNvPr>
          <p:cNvCxnSpPr>
            <a:cxnSpLocks/>
          </p:cNvCxnSpPr>
          <p:nvPr/>
        </p:nvCxnSpPr>
        <p:spPr>
          <a:xfrm>
            <a:off x="7220903" y="2795161"/>
            <a:ext cx="47525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2559E-83EF-C5BC-1FF5-CA94C912B445}"/>
              </a:ext>
            </a:extLst>
          </p:cNvPr>
          <p:cNvCxnSpPr>
            <a:cxnSpLocks/>
          </p:cNvCxnSpPr>
          <p:nvPr/>
        </p:nvCxnSpPr>
        <p:spPr>
          <a:xfrm>
            <a:off x="7220903" y="3526681"/>
            <a:ext cx="47525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01619C5-0C77-9352-1560-6C874E27FEF6}"/>
              </a:ext>
            </a:extLst>
          </p:cNvPr>
          <p:cNvSpPr/>
          <p:nvPr/>
        </p:nvSpPr>
        <p:spPr>
          <a:xfrm>
            <a:off x="7220903" y="2898593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FF5276-45A5-675C-4AA0-9FD513B8F0D5}"/>
              </a:ext>
            </a:extLst>
          </p:cNvPr>
          <p:cNvSpPr txBox="1"/>
          <p:nvPr/>
        </p:nvSpPr>
        <p:spPr>
          <a:xfrm>
            <a:off x="7481174" y="5200660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Micro-scale variations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A6CBB73-F0BD-36D6-7758-69C0DB9EA5E2}"/>
              </a:ext>
            </a:extLst>
          </p:cNvPr>
          <p:cNvSpPr/>
          <p:nvPr/>
        </p:nvSpPr>
        <p:spPr>
          <a:xfrm>
            <a:off x="8336887" y="2904344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5B895E3-F693-7C90-A299-61F5745F2C96}"/>
              </a:ext>
            </a:extLst>
          </p:cNvPr>
          <p:cNvSpPr/>
          <p:nvPr/>
        </p:nvSpPr>
        <p:spPr>
          <a:xfrm>
            <a:off x="10146673" y="2904344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E0B3FCE-FB6F-F301-716F-E3A1970C4921}"/>
              </a:ext>
            </a:extLst>
          </p:cNvPr>
          <p:cNvSpPr/>
          <p:nvPr/>
        </p:nvSpPr>
        <p:spPr>
          <a:xfrm>
            <a:off x="10746280" y="2904344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8BFE2E1-8A68-9C60-EFEF-41AF2A2A42A1}"/>
              </a:ext>
            </a:extLst>
          </p:cNvPr>
          <p:cNvSpPr/>
          <p:nvPr/>
        </p:nvSpPr>
        <p:spPr>
          <a:xfrm>
            <a:off x="11345887" y="2904344"/>
            <a:ext cx="599607" cy="5246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E66F2E-CCD3-B68B-48EB-0A60061EC8E8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7820510" y="3160921"/>
            <a:ext cx="516377" cy="5751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4C60EA-9A9E-B37A-0AA3-5CA6947055DB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936494" y="3166672"/>
            <a:ext cx="1210179" cy="0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2267A1-3E5A-21CA-600B-24E01FCBD277}"/>
              </a:ext>
            </a:extLst>
          </p:cNvPr>
          <p:cNvSpPr txBox="1"/>
          <p:nvPr/>
        </p:nvSpPr>
        <p:spPr>
          <a:xfrm>
            <a:off x="8317101" y="3820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queue</a:t>
            </a:r>
          </a:p>
        </p:txBody>
      </p:sp>
    </p:spTree>
    <p:extLst>
      <p:ext uri="{BB962C8B-B14F-4D97-AF65-F5344CB8AC3E}">
        <p14:creationId xmlns:p14="http://schemas.microsoft.com/office/powerpoint/2010/main" val="265360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1B13-76DA-B9BE-2E05-A66F21B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2: Right amount of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695A-7467-CBC2-4D74-E9AFD2354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AB48-50F5-6684-5679-D3030FF926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Page </a:t>
            </a:r>
            <a:fld id="{D451C3AF-C182-BB47-A3C0-0AB666CF876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EF7CA224-9ED6-38D7-845F-D57AF888A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48" y="1794625"/>
            <a:ext cx="3838149" cy="383814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BF27BC-C06D-CF6A-E5C5-40200C15D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44896" y="1756099"/>
            <a:ext cx="6547104" cy="3876675"/>
          </a:xfrm>
        </p:spPr>
        <p:txBody>
          <a:bodyPr/>
          <a:lstStyle/>
          <a:p>
            <a:r>
              <a:rPr lang="en-US" dirty="0"/>
              <a:t>Suppose we want to serve a demand of 45 requests/sec</a:t>
            </a:r>
          </a:p>
        </p:txBody>
      </p:sp>
    </p:spTree>
    <p:extLst>
      <p:ext uri="{BB962C8B-B14F-4D97-AF65-F5344CB8AC3E}">
        <p14:creationId xmlns:p14="http://schemas.microsoft.com/office/powerpoint/2010/main" val="2780965941"/>
      </p:ext>
    </p:extLst>
  </p:cSld>
  <p:clrMapOvr>
    <a:masterClrMapping/>
  </p:clrMapOvr>
</p:sld>
</file>

<file path=ppt/theme/theme1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A4E3EEF7-D5F7-9446-82F9-33C79B8FFD83}" vid="{18192E3B-209E-1E40-8804-E28DEF5F6DF4}"/>
    </a:ext>
  </a:extLst>
</a:theme>
</file>

<file path=ppt/theme/theme2.xml><?xml version="1.0" encoding="utf-8"?>
<a:theme xmlns:a="http://schemas.openxmlformats.org/drawingml/2006/main" name="Conten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B" id="{C7A2EAE2-2E6F-2D49-BA23-EF66A7A51B8A}" vid="{095DCFFC-984E-4F47-90FC-119A01D9DF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15818</TotalTime>
  <Words>803</Words>
  <Application>Microsoft Macintosh PowerPoint</Application>
  <PresentationFormat>Widescreen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Wingdings</vt:lpstr>
      <vt:lpstr>Closing Slide</vt:lpstr>
      <vt:lpstr>Content Master</vt:lpstr>
      <vt:lpstr>Office Theme</vt:lpstr>
      <vt:lpstr>Proteus: A High-Throughput Inference-Serving System with Accuracy Scaling</vt:lpstr>
      <vt:lpstr>Lifecycle of ML models</vt:lpstr>
      <vt:lpstr>Lifecycle of ML models</vt:lpstr>
      <vt:lpstr>Inference serving system</vt:lpstr>
      <vt:lpstr>Limitations of hardware scaling</vt:lpstr>
      <vt:lpstr>Limitations of hardware scaling</vt:lpstr>
      <vt:lpstr>Key idea: Accuracy scaling</vt:lpstr>
      <vt:lpstr>Challenge 1: Varying query loads</vt:lpstr>
      <vt:lpstr>Challenge 2: Right amount of scaling</vt:lpstr>
      <vt:lpstr>Challenge 2: Right amount of scaling</vt:lpstr>
      <vt:lpstr>Challenge 2: Right amount of scaling</vt:lpstr>
      <vt:lpstr>Challenge 2: Right amount of scaling</vt:lpstr>
      <vt:lpstr>Challenge 2: Right amount of scaling</vt:lpstr>
      <vt:lpstr>Proteus: Two-level system design</vt:lpstr>
      <vt:lpstr>Proteus: Resource allocation algorithm</vt:lpstr>
      <vt:lpstr>Proteus: Adaptive batching</vt:lpstr>
      <vt:lpstr>Proteus  Architecture</vt:lpstr>
      <vt:lpstr>Experimental setup</vt:lpstr>
      <vt:lpstr>Baselines</vt:lpstr>
      <vt:lpstr>Vs. Static (High-Acc)</vt:lpstr>
      <vt:lpstr>Vs. Static (High-Thput)</vt:lpstr>
      <vt:lpstr>Vs. Accuracy Scaling</vt:lpstr>
      <vt:lpstr>Vs. Accuracy Scaling</vt:lpstr>
      <vt:lpstr>Capacity increase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of Inference Serving</dc:title>
  <dc:creator>Sohaib Ahmad</dc:creator>
  <cp:lastModifiedBy>Sohaib Ahmad</cp:lastModifiedBy>
  <cp:revision>1081</cp:revision>
  <dcterms:created xsi:type="dcterms:W3CDTF">2023-03-30T08:26:19Z</dcterms:created>
  <dcterms:modified xsi:type="dcterms:W3CDTF">2024-05-09T22:50:19Z</dcterms:modified>
</cp:coreProperties>
</file>