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60" r:id="rId4"/>
    <p:sldId id="259" r:id="rId5"/>
    <p:sldId id="261" r:id="rId6"/>
    <p:sldId id="262" r:id="rId7"/>
    <p:sldId id="263" r:id="rId8"/>
    <p:sldId id="264" r:id="rId9"/>
    <p:sldId id="265" r:id="rId10"/>
    <p:sldId id="269"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anth V" initials="SV" lastIdx="1" clrIdx="0">
    <p:extLst>
      <p:ext uri="{19B8F6BF-5375-455C-9EA6-DF929625EA0E}">
        <p15:presenceInfo xmlns:p15="http://schemas.microsoft.com/office/powerpoint/2012/main" userId="3e8dfd717fd3fb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D7FDCE-CA83-425E-A86E-B8239448AC11}" v="5" dt="2023-11-29T02:34:16.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NU Syed Sohaib Ali" userId="8701418fa3954321" providerId="LiveId" clId="{98D7FDCE-CA83-425E-A86E-B8239448AC11}"/>
    <pc:docChg chg="undo custSel modSld">
      <pc:chgData name="FNU Syed Sohaib Ali" userId="8701418fa3954321" providerId="LiveId" clId="{98D7FDCE-CA83-425E-A86E-B8239448AC11}" dt="2023-11-29T02:38:57.541" v="356" actId="1076"/>
      <pc:docMkLst>
        <pc:docMk/>
      </pc:docMkLst>
      <pc:sldChg chg="addSp delSp modSp mod modMedia setBg delAnim">
        <pc:chgData name="FNU Syed Sohaib Ali" userId="8701418fa3954321" providerId="LiveId" clId="{98D7FDCE-CA83-425E-A86E-B8239448AC11}" dt="2023-11-29T02:34:09.670" v="350"/>
        <pc:sldMkLst>
          <pc:docMk/>
          <pc:sldMk cId="1970143003" sldId="256"/>
        </pc:sldMkLst>
        <pc:spChg chg="mod">
          <ac:chgData name="FNU Syed Sohaib Ali" userId="8701418fa3954321" providerId="LiveId" clId="{98D7FDCE-CA83-425E-A86E-B8239448AC11}" dt="2023-11-28T08:56:56.652" v="28" actId="27636"/>
          <ac:spMkLst>
            <pc:docMk/>
            <pc:sldMk cId="1970143003" sldId="256"/>
            <ac:spMk id="2" creationId="{E8FFF2F0-6D63-3277-91BE-186F30C9617D}"/>
          </ac:spMkLst>
        </pc:spChg>
        <pc:spChg chg="mod">
          <ac:chgData name="FNU Syed Sohaib Ali" userId="8701418fa3954321" providerId="LiveId" clId="{98D7FDCE-CA83-425E-A86E-B8239448AC11}" dt="2023-11-29T02:34:09.670" v="350"/>
          <ac:spMkLst>
            <pc:docMk/>
            <pc:sldMk cId="1970143003" sldId="256"/>
            <ac:spMk id="3" creationId="{FCAEF235-B104-E88E-3E00-A3B3AF021EF5}"/>
          </ac:spMkLst>
        </pc:spChg>
        <pc:spChg chg="add del">
          <ac:chgData name="FNU Syed Sohaib Ali" userId="8701418fa3954321" providerId="LiveId" clId="{98D7FDCE-CA83-425E-A86E-B8239448AC11}" dt="2023-11-28T08:55:35.201" v="4" actId="26606"/>
          <ac:spMkLst>
            <pc:docMk/>
            <pc:sldMk cId="1970143003" sldId="256"/>
            <ac:spMk id="9" creationId="{3ECBE1F1-D69B-4AFA-ABD5-8E41720EF6DE}"/>
          </ac:spMkLst>
        </pc:spChg>
        <pc:spChg chg="add del">
          <ac:chgData name="FNU Syed Sohaib Ali" userId="8701418fa3954321" providerId="LiveId" clId="{98D7FDCE-CA83-425E-A86E-B8239448AC11}" dt="2023-11-28T08:55:09.360" v="2" actId="26606"/>
          <ac:spMkLst>
            <pc:docMk/>
            <pc:sldMk cId="1970143003" sldId="256"/>
            <ac:spMk id="10" creationId="{A3363022-C969-41E9-8EB2-E4C94908C1FA}"/>
          </ac:spMkLst>
        </pc:spChg>
        <pc:spChg chg="add del">
          <ac:chgData name="FNU Syed Sohaib Ali" userId="8701418fa3954321" providerId="LiveId" clId="{98D7FDCE-CA83-425E-A86E-B8239448AC11}" dt="2023-11-28T08:55:35.201" v="4" actId="26606"/>
          <ac:spMkLst>
            <pc:docMk/>
            <pc:sldMk cId="1970143003" sldId="256"/>
            <ac:spMk id="11" creationId="{603A6265-E10C-4B85-9C20-E75FCAF9CC63}"/>
          </ac:spMkLst>
        </pc:spChg>
        <pc:spChg chg="add del">
          <ac:chgData name="FNU Syed Sohaib Ali" userId="8701418fa3954321" providerId="LiveId" clId="{98D7FDCE-CA83-425E-A86E-B8239448AC11}" dt="2023-11-28T08:55:09.360" v="2" actId="26606"/>
          <ac:spMkLst>
            <pc:docMk/>
            <pc:sldMk cId="1970143003" sldId="256"/>
            <ac:spMk id="12" creationId="{8D1AD6B3-BE88-4CEB-BA17-790657CC4729}"/>
          </ac:spMkLst>
        </pc:spChg>
        <pc:spChg chg="add del">
          <ac:chgData name="FNU Syed Sohaib Ali" userId="8701418fa3954321" providerId="LiveId" clId="{98D7FDCE-CA83-425E-A86E-B8239448AC11}" dt="2023-11-28T08:56:22.491" v="6" actId="26606"/>
          <ac:spMkLst>
            <pc:docMk/>
            <pc:sldMk cId="1970143003" sldId="256"/>
            <ac:spMk id="13" creationId="{DF8D6DF5-7A00-4A9D-BD50-E8BCC8F4D30E}"/>
          </ac:spMkLst>
        </pc:spChg>
        <pc:spChg chg="add del">
          <ac:chgData name="FNU Syed Sohaib Ali" userId="8701418fa3954321" providerId="LiveId" clId="{98D7FDCE-CA83-425E-A86E-B8239448AC11}" dt="2023-11-28T08:56:22.491" v="6" actId="26606"/>
          <ac:spMkLst>
            <pc:docMk/>
            <pc:sldMk cId="1970143003" sldId="256"/>
            <ac:spMk id="15" creationId="{DA26D83B-1209-3DBF-B469-35628586F15A}"/>
          </ac:spMkLst>
        </pc:spChg>
        <pc:spChg chg="add del">
          <ac:chgData name="FNU Syed Sohaib Ali" userId="8701418fa3954321" providerId="LiveId" clId="{98D7FDCE-CA83-425E-A86E-B8239448AC11}" dt="2023-11-28T08:56:40.427" v="16" actId="26606"/>
          <ac:spMkLst>
            <pc:docMk/>
            <pc:sldMk cId="1970143003" sldId="256"/>
            <ac:spMk id="19" creationId="{892943C2-D6C0-8B6D-C70C-0283EFBF6418}"/>
          </ac:spMkLst>
        </pc:spChg>
        <pc:grpChg chg="add del">
          <ac:chgData name="FNU Syed Sohaib Ali" userId="8701418fa3954321" providerId="LiveId" clId="{98D7FDCE-CA83-425E-A86E-B8239448AC11}" dt="2023-11-28T08:55:09.360" v="2" actId="26606"/>
          <ac:grpSpMkLst>
            <pc:docMk/>
            <pc:sldMk cId="1970143003" sldId="256"/>
            <ac:grpSpMk id="14" creationId="{89D1390B-7E13-4B4F-9CB2-391063412E54}"/>
          </ac:grpSpMkLst>
        </pc:grpChg>
        <pc:picChg chg="add del">
          <ac:chgData name="FNU Syed Sohaib Ali" userId="8701418fa3954321" providerId="LiveId" clId="{98D7FDCE-CA83-425E-A86E-B8239448AC11}" dt="2023-11-28T08:55:35.201" v="4" actId="26606"/>
          <ac:picMkLst>
            <pc:docMk/>
            <pc:sldMk cId="1970143003" sldId="256"/>
            <ac:picMk id="5" creationId="{4D03773F-599D-EEE6-3591-AF4A2790558E}"/>
          </ac:picMkLst>
        </pc:picChg>
        <pc:picChg chg="add del">
          <ac:chgData name="FNU Syed Sohaib Ali" userId="8701418fa3954321" providerId="LiveId" clId="{98D7FDCE-CA83-425E-A86E-B8239448AC11}" dt="2023-11-28T08:55:09.360" v="2" actId="26606"/>
          <ac:picMkLst>
            <pc:docMk/>
            <pc:sldMk cId="1970143003" sldId="256"/>
            <ac:picMk id="7" creationId="{59F7B1D0-A746-57B1-A82F-259FDA17B90E}"/>
          </ac:picMkLst>
        </pc:picChg>
        <pc:picChg chg="add del">
          <ac:chgData name="FNU Syed Sohaib Ali" userId="8701418fa3954321" providerId="LiveId" clId="{98D7FDCE-CA83-425E-A86E-B8239448AC11}" dt="2023-11-28T08:56:22.491" v="6" actId="26606"/>
          <ac:picMkLst>
            <pc:docMk/>
            <pc:sldMk cId="1970143003" sldId="256"/>
            <ac:picMk id="16" creationId="{3538DFD8-186C-4CAE-73F1-2C40FE05692B}"/>
          </ac:picMkLst>
        </pc:picChg>
        <pc:picChg chg="add del mod">
          <ac:chgData name="FNU Syed Sohaib Ali" userId="8701418fa3954321" providerId="LiveId" clId="{98D7FDCE-CA83-425E-A86E-B8239448AC11}" dt="2023-11-28T08:56:40.427" v="16" actId="26606"/>
          <ac:picMkLst>
            <pc:docMk/>
            <pc:sldMk cId="1970143003" sldId="256"/>
            <ac:picMk id="18" creationId="{17308932-06E1-09B7-D521-3BF84B184A7D}"/>
          </ac:picMkLst>
        </pc:picChg>
      </pc:sldChg>
      <pc:sldChg chg="modSp mod">
        <pc:chgData name="FNU Syed Sohaib Ali" userId="8701418fa3954321" providerId="LiveId" clId="{98D7FDCE-CA83-425E-A86E-B8239448AC11}" dt="2023-11-28T09:23:09.534" v="100" actId="14100"/>
        <pc:sldMkLst>
          <pc:docMk/>
          <pc:sldMk cId="1707385828" sldId="257"/>
        </pc:sldMkLst>
        <pc:spChg chg="mod">
          <ac:chgData name="FNU Syed Sohaib Ali" userId="8701418fa3954321" providerId="LiveId" clId="{98D7FDCE-CA83-425E-A86E-B8239448AC11}" dt="2023-11-28T09:22:57.598" v="98" actId="1076"/>
          <ac:spMkLst>
            <pc:docMk/>
            <pc:sldMk cId="1707385828" sldId="257"/>
            <ac:spMk id="2" creationId="{BEA8E5B7-91CF-6A44-4EE7-A96ED7F91A63}"/>
          </ac:spMkLst>
        </pc:spChg>
        <pc:spChg chg="mod">
          <ac:chgData name="FNU Syed Sohaib Ali" userId="8701418fa3954321" providerId="LiveId" clId="{98D7FDCE-CA83-425E-A86E-B8239448AC11}" dt="2023-11-28T09:23:09.534" v="100" actId="14100"/>
          <ac:spMkLst>
            <pc:docMk/>
            <pc:sldMk cId="1707385828" sldId="257"/>
            <ac:spMk id="3" creationId="{E3FBA77C-6916-F405-6049-9ECB4BAD5C7E}"/>
          </ac:spMkLst>
        </pc:spChg>
      </pc:sldChg>
      <pc:sldChg chg="modSp mod">
        <pc:chgData name="FNU Syed Sohaib Ali" userId="8701418fa3954321" providerId="LiveId" clId="{98D7FDCE-CA83-425E-A86E-B8239448AC11}" dt="2023-11-29T02:38:32.969" v="353" actId="14100"/>
        <pc:sldMkLst>
          <pc:docMk/>
          <pc:sldMk cId="3103836948" sldId="259"/>
        </pc:sldMkLst>
        <pc:spChg chg="mod">
          <ac:chgData name="FNU Syed Sohaib Ali" userId="8701418fa3954321" providerId="LiveId" clId="{98D7FDCE-CA83-425E-A86E-B8239448AC11}" dt="2023-11-29T02:38:20.596" v="351" actId="1076"/>
          <ac:spMkLst>
            <pc:docMk/>
            <pc:sldMk cId="3103836948" sldId="259"/>
            <ac:spMk id="2" creationId="{45E03042-8815-B461-4B40-F7D0C5867275}"/>
          </ac:spMkLst>
        </pc:spChg>
        <pc:spChg chg="mod">
          <ac:chgData name="FNU Syed Sohaib Ali" userId="8701418fa3954321" providerId="LiveId" clId="{98D7FDCE-CA83-425E-A86E-B8239448AC11}" dt="2023-11-29T02:38:32.969" v="353" actId="14100"/>
          <ac:spMkLst>
            <pc:docMk/>
            <pc:sldMk cId="3103836948" sldId="259"/>
            <ac:spMk id="3" creationId="{3BF34299-4F7D-A9B0-580B-F7C65C1DEF98}"/>
          </ac:spMkLst>
        </pc:spChg>
      </pc:sldChg>
      <pc:sldChg chg="addSp delSp modSp mod">
        <pc:chgData name="FNU Syed Sohaib Ali" userId="8701418fa3954321" providerId="LiveId" clId="{98D7FDCE-CA83-425E-A86E-B8239448AC11}" dt="2023-11-28T09:15:00.824" v="60" actId="14100"/>
        <pc:sldMkLst>
          <pc:docMk/>
          <pc:sldMk cId="1070902280" sldId="261"/>
        </pc:sldMkLst>
        <pc:spChg chg="add mod">
          <ac:chgData name="FNU Syed Sohaib Ali" userId="8701418fa3954321" providerId="LiveId" clId="{98D7FDCE-CA83-425E-A86E-B8239448AC11}" dt="2023-11-28T09:08:53.226" v="55" actId="1076"/>
          <ac:spMkLst>
            <pc:docMk/>
            <pc:sldMk cId="1070902280" sldId="261"/>
            <ac:spMk id="3" creationId="{CA3BD804-E62F-C04E-A8FE-BC964642CF93}"/>
          </ac:spMkLst>
        </pc:spChg>
        <pc:spChg chg="del mod">
          <ac:chgData name="FNU Syed Sohaib Ali" userId="8701418fa3954321" providerId="LiveId" clId="{98D7FDCE-CA83-425E-A86E-B8239448AC11}" dt="2023-11-28T09:01:27.841" v="44" actId="478"/>
          <ac:spMkLst>
            <pc:docMk/>
            <pc:sldMk cId="1070902280" sldId="261"/>
            <ac:spMk id="4" creationId="{57F8087B-9FDB-22FD-9F0C-3905C03DBC09}"/>
          </ac:spMkLst>
        </pc:spChg>
        <pc:picChg chg="add mod">
          <ac:chgData name="FNU Syed Sohaib Ali" userId="8701418fa3954321" providerId="LiveId" clId="{98D7FDCE-CA83-425E-A86E-B8239448AC11}" dt="2023-11-28T09:15:00.824" v="60" actId="14100"/>
          <ac:picMkLst>
            <pc:docMk/>
            <pc:sldMk cId="1070902280" sldId="261"/>
            <ac:picMk id="6" creationId="{0DD5ACA3-BCD6-0B88-F7D4-CB0E1276B2C3}"/>
          </ac:picMkLst>
        </pc:picChg>
      </pc:sldChg>
      <pc:sldChg chg="addSp modSp mod">
        <pc:chgData name="FNU Syed Sohaib Ali" userId="8701418fa3954321" providerId="LiveId" clId="{98D7FDCE-CA83-425E-A86E-B8239448AC11}" dt="2023-11-29T02:38:57.541" v="356" actId="1076"/>
        <pc:sldMkLst>
          <pc:docMk/>
          <pc:sldMk cId="2891212294" sldId="263"/>
        </pc:sldMkLst>
        <pc:spChg chg="mod">
          <ac:chgData name="FNU Syed Sohaib Ali" userId="8701418fa3954321" providerId="LiveId" clId="{98D7FDCE-CA83-425E-A86E-B8239448AC11}" dt="2023-11-29T02:38:46.570" v="354" actId="1076"/>
          <ac:spMkLst>
            <pc:docMk/>
            <pc:sldMk cId="2891212294" sldId="263"/>
            <ac:spMk id="2" creationId="{83C02536-90DE-A8E8-C501-DA3D95E87BF6}"/>
          </ac:spMkLst>
        </pc:spChg>
        <pc:spChg chg="mod">
          <ac:chgData name="FNU Syed Sohaib Ali" userId="8701418fa3954321" providerId="LiveId" clId="{98D7FDCE-CA83-425E-A86E-B8239448AC11}" dt="2023-11-29T02:38:53.246" v="355" actId="1076"/>
          <ac:spMkLst>
            <pc:docMk/>
            <pc:sldMk cId="2891212294" sldId="263"/>
            <ac:spMk id="3" creationId="{B3714401-2751-4E5A-7FB9-41FF7C19298B}"/>
          </ac:spMkLst>
        </pc:spChg>
        <pc:picChg chg="add mod">
          <ac:chgData name="FNU Syed Sohaib Ali" userId="8701418fa3954321" providerId="LiveId" clId="{98D7FDCE-CA83-425E-A86E-B8239448AC11}" dt="2023-11-29T02:38:57.541" v="356" actId="1076"/>
          <ac:picMkLst>
            <pc:docMk/>
            <pc:sldMk cId="2891212294" sldId="263"/>
            <ac:picMk id="5" creationId="{4A27D8EB-05F8-137C-4326-389BD19FFF64}"/>
          </ac:picMkLst>
        </pc:picChg>
      </pc:sldChg>
      <pc:sldChg chg="modSp mod">
        <pc:chgData name="FNU Syed Sohaib Ali" userId="8701418fa3954321" providerId="LiveId" clId="{98D7FDCE-CA83-425E-A86E-B8239448AC11}" dt="2023-11-28T09:25:00.210" v="104" actId="20577"/>
        <pc:sldMkLst>
          <pc:docMk/>
          <pc:sldMk cId="2220315574" sldId="264"/>
        </pc:sldMkLst>
        <pc:spChg chg="mod">
          <ac:chgData name="FNU Syed Sohaib Ali" userId="8701418fa3954321" providerId="LiveId" clId="{98D7FDCE-CA83-425E-A86E-B8239448AC11}" dt="2023-11-28T09:25:00.210" v="104" actId="20577"/>
          <ac:spMkLst>
            <pc:docMk/>
            <pc:sldMk cId="2220315574" sldId="264"/>
            <ac:spMk id="3" creationId="{EFBE245A-E975-78A6-D994-05D462770287}"/>
          </ac:spMkLst>
        </pc:spChg>
      </pc:sldChg>
      <pc:sldChg chg="modSp mod">
        <pc:chgData name="FNU Syed Sohaib Ali" userId="8701418fa3954321" providerId="LiveId" clId="{98D7FDCE-CA83-425E-A86E-B8239448AC11}" dt="2023-11-29T02:28:25.612" v="346" actId="20577"/>
        <pc:sldMkLst>
          <pc:docMk/>
          <pc:sldMk cId="312968141" sldId="269"/>
        </pc:sldMkLst>
        <pc:spChg chg="mod">
          <ac:chgData name="FNU Syed Sohaib Ali" userId="8701418fa3954321" providerId="LiveId" clId="{98D7FDCE-CA83-425E-A86E-B8239448AC11}" dt="2023-11-29T02:28:25.612" v="346" actId="20577"/>
          <ac:spMkLst>
            <pc:docMk/>
            <pc:sldMk cId="312968141" sldId="269"/>
            <ac:spMk id="3" creationId="{A31161FE-0506-460D-3334-70B92AAAE486}"/>
          </ac:spMkLst>
        </pc:spChg>
      </pc:sldChg>
      <pc:sldChg chg="modSp mod">
        <pc:chgData name="FNU Syed Sohaib Ali" userId="8701418fa3954321" providerId="LiveId" clId="{98D7FDCE-CA83-425E-A86E-B8239448AC11}" dt="2023-11-28T09:23:31.155" v="101" actId="20577"/>
        <pc:sldMkLst>
          <pc:docMk/>
          <pc:sldMk cId="3764292010" sldId="271"/>
        </pc:sldMkLst>
        <pc:spChg chg="mod">
          <ac:chgData name="FNU Syed Sohaib Ali" userId="8701418fa3954321" providerId="LiveId" clId="{98D7FDCE-CA83-425E-A86E-B8239448AC11}" dt="2023-11-28T09:23:31.155" v="101" actId="20577"/>
          <ac:spMkLst>
            <pc:docMk/>
            <pc:sldMk cId="3764292010" sldId="271"/>
            <ac:spMk id="2" creationId="{F77AEB01-8D35-94FE-92D5-CD48CFD96DCB}"/>
          </ac:spMkLst>
        </pc:spChg>
      </pc:sldChg>
      <pc:sldChg chg="modSp mod">
        <pc:chgData name="FNU Syed Sohaib Ali" userId="8701418fa3954321" providerId="LiveId" clId="{98D7FDCE-CA83-425E-A86E-B8239448AC11}" dt="2023-11-28T12:22:08.200" v="290" actId="20577"/>
        <pc:sldMkLst>
          <pc:docMk/>
          <pc:sldMk cId="2639342054" sldId="272"/>
        </pc:sldMkLst>
        <pc:spChg chg="mod">
          <ac:chgData name="FNU Syed Sohaib Ali" userId="8701418fa3954321" providerId="LiveId" clId="{98D7FDCE-CA83-425E-A86E-B8239448AC11}" dt="2023-11-28T12:22:08.200" v="290" actId="20577"/>
          <ac:spMkLst>
            <pc:docMk/>
            <pc:sldMk cId="2639342054" sldId="272"/>
            <ac:spMk id="3" creationId="{141A8C5A-5890-1FC0-14F1-1364F37EE1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941E-292C-36BA-1B59-AEA6171F9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7F20EC-8F29-4D52-3080-EE9DC679E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FAB7D2-F4B0-3929-755E-231C6BF0E9FE}"/>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5" name="Footer Placeholder 4">
            <a:extLst>
              <a:ext uri="{FF2B5EF4-FFF2-40B4-BE49-F238E27FC236}">
                <a16:creationId xmlns:a16="http://schemas.microsoft.com/office/drawing/2014/main" id="{23E3AB82-32D9-575A-53BC-FD8E3531F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57CD8-2509-7C6B-F253-2743C861823A}"/>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256800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043A-26D1-69F3-4394-6520F52EB2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3F9994-0866-4CEE-3D46-092FCE2A8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EA13A-5076-0229-0E0C-75A54AE9FCBF}"/>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5" name="Footer Placeholder 4">
            <a:extLst>
              <a:ext uri="{FF2B5EF4-FFF2-40B4-BE49-F238E27FC236}">
                <a16:creationId xmlns:a16="http://schemas.microsoft.com/office/drawing/2014/main" id="{6AFE9F10-A465-457F-DB7E-7DA66D806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2EA88-0A8A-B5AA-FD84-A35AE34BE410}"/>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153738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E85D2-C8A5-A298-6324-93E8251230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0480C-F6C1-520F-FE71-E3A5C3E24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AE576-5DB9-B130-137D-3B8411C6A424}"/>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5" name="Footer Placeholder 4">
            <a:extLst>
              <a:ext uri="{FF2B5EF4-FFF2-40B4-BE49-F238E27FC236}">
                <a16:creationId xmlns:a16="http://schemas.microsoft.com/office/drawing/2014/main" id="{8A53D1C7-DB3C-6E50-C391-54F119516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9C6D6-0D48-ECC2-924D-ABF108E12001}"/>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98336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8CD3-5FD8-7522-F7F6-6E33339B4D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7E596-3097-0740-313D-0548F489AF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801D2-6553-78DD-BC21-A969820795C8}"/>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5" name="Footer Placeholder 4">
            <a:extLst>
              <a:ext uri="{FF2B5EF4-FFF2-40B4-BE49-F238E27FC236}">
                <a16:creationId xmlns:a16="http://schemas.microsoft.com/office/drawing/2014/main" id="{86E7CEF2-DB47-7703-B4E0-BF24275FC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73CA8-1591-BB33-50E1-1A99FDDE70CE}"/>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372819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E6B6-C941-0E9F-49AC-41F008294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0A4487-18D3-391B-A2C9-A9A5D15F9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6E73C5-806E-9BD6-EE6E-F4D8556093FC}"/>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5" name="Footer Placeholder 4">
            <a:extLst>
              <a:ext uri="{FF2B5EF4-FFF2-40B4-BE49-F238E27FC236}">
                <a16:creationId xmlns:a16="http://schemas.microsoft.com/office/drawing/2014/main" id="{F135FD1A-1BF6-BC50-FD0A-07992058CC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39ECE-37B8-0FD5-D5F1-BF5E84B3548C}"/>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354685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920A-6C14-7EC8-3E59-0E7C2E8741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A8F6E2-C077-5FCD-F0DB-32211BB2F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3312F7-C772-9EF1-5FC2-52A488BFE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C5F3E4-6271-AE54-39BA-59D0DA755378}"/>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6" name="Footer Placeholder 5">
            <a:extLst>
              <a:ext uri="{FF2B5EF4-FFF2-40B4-BE49-F238E27FC236}">
                <a16:creationId xmlns:a16="http://schemas.microsoft.com/office/drawing/2014/main" id="{390C2C40-BACF-3D04-980A-0C6BEB606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7DEE8-DF74-536A-6F94-21B4F1D1CECC}"/>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428733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FDDF-53FF-0D98-DA27-CD8195E784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E9838A-5E07-9957-1B4D-FEB4C97AD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43FA8-3133-CFCA-42D1-3A1839E311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00AD42-2BDB-F942-9CA6-7CE9BE6A7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E06B74-6DBC-0B3A-EC8E-9BC7761FEA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6BA316-F96A-58EC-BCE4-093371F7630C}"/>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8" name="Footer Placeholder 7">
            <a:extLst>
              <a:ext uri="{FF2B5EF4-FFF2-40B4-BE49-F238E27FC236}">
                <a16:creationId xmlns:a16="http://schemas.microsoft.com/office/drawing/2014/main" id="{E74F1DF2-7B4F-81D3-2A4E-42B87FA73F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BEB2C8-E730-A8D7-64BE-FDF5CA19A522}"/>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330652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12AD-5438-99E3-8BFD-3B81836B90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59331B-0986-1C35-871B-40AFC6C43FC5}"/>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4" name="Footer Placeholder 3">
            <a:extLst>
              <a:ext uri="{FF2B5EF4-FFF2-40B4-BE49-F238E27FC236}">
                <a16:creationId xmlns:a16="http://schemas.microsoft.com/office/drawing/2014/main" id="{D189C86F-E11C-5034-4078-E0EE5CDE82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E21ED2-CE6D-9C03-342C-E9A9DFD91DB5}"/>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321264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34CFA-1044-0ED9-4F45-4040634E8D8B}"/>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3" name="Footer Placeholder 2">
            <a:extLst>
              <a:ext uri="{FF2B5EF4-FFF2-40B4-BE49-F238E27FC236}">
                <a16:creationId xmlns:a16="http://schemas.microsoft.com/office/drawing/2014/main" id="{B17B0825-59DA-2E18-EAB7-375A6870B1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00458B-E903-82FA-38D7-BB91A6118689}"/>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170614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25B5-C923-902C-9A60-297AE7672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FDF98E-EA2B-367C-2248-52306824E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8F2CC9-E16B-B8D5-AA2B-17B85B388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0A2E0-F9DC-FB79-2357-E933B7CD86EB}"/>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6" name="Footer Placeholder 5">
            <a:extLst>
              <a:ext uri="{FF2B5EF4-FFF2-40B4-BE49-F238E27FC236}">
                <a16:creationId xmlns:a16="http://schemas.microsoft.com/office/drawing/2014/main" id="{98ACFF51-A224-145D-2797-469B602BF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225F49-DC96-720F-6E32-FA9A7CE9BD7A}"/>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40138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965E-D1F6-BB27-1619-E0D583EB6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747A83-E524-0773-D9DE-466DF0A25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E6FFAC-E1D2-3BF9-A1D4-AC796C807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ABEDA-4F13-544C-9F26-E26458351B51}"/>
              </a:ext>
            </a:extLst>
          </p:cNvPr>
          <p:cNvSpPr>
            <a:spLocks noGrp="1"/>
          </p:cNvSpPr>
          <p:nvPr>
            <p:ph type="dt" sz="half" idx="10"/>
          </p:nvPr>
        </p:nvSpPr>
        <p:spPr/>
        <p:txBody>
          <a:bodyPr/>
          <a:lstStyle/>
          <a:p>
            <a:fld id="{4ACF10EA-9E22-4062-A0BA-C1A79A9DF1CC}" type="datetimeFigureOut">
              <a:rPr lang="en-IN" smtClean="0"/>
              <a:t>28-11-2023</a:t>
            </a:fld>
            <a:endParaRPr lang="en-IN"/>
          </a:p>
        </p:txBody>
      </p:sp>
      <p:sp>
        <p:nvSpPr>
          <p:cNvPr id="6" name="Footer Placeholder 5">
            <a:extLst>
              <a:ext uri="{FF2B5EF4-FFF2-40B4-BE49-F238E27FC236}">
                <a16:creationId xmlns:a16="http://schemas.microsoft.com/office/drawing/2014/main" id="{B26E54C6-8502-B415-203F-F5BC12355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6AE1B-16C3-336F-C657-EC37AEB0EF9F}"/>
              </a:ext>
            </a:extLst>
          </p:cNvPr>
          <p:cNvSpPr>
            <a:spLocks noGrp="1"/>
          </p:cNvSpPr>
          <p:nvPr>
            <p:ph type="sldNum" sz="quarter" idx="12"/>
          </p:nvPr>
        </p:nvSpPr>
        <p:spPr/>
        <p:txBody>
          <a:bodyPr/>
          <a:lstStyle/>
          <a:p>
            <a:fld id="{92BC1713-9D63-49BA-8C9F-81159B47D255}" type="slidenum">
              <a:rPr lang="en-IN" smtClean="0"/>
              <a:t>‹#›</a:t>
            </a:fld>
            <a:endParaRPr lang="en-IN"/>
          </a:p>
        </p:txBody>
      </p:sp>
    </p:spTree>
    <p:extLst>
      <p:ext uri="{BB962C8B-B14F-4D97-AF65-F5344CB8AC3E}">
        <p14:creationId xmlns:p14="http://schemas.microsoft.com/office/powerpoint/2010/main" val="1673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354C9-AA3C-BF4F-B313-CACEC695F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B0FA5F-D852-021F-D6A7-1B8C3D3660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4E2AA-5070-223F-4ACA-406E3FB3C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F10EA-9E22-4062-A0BA-C1A79A9DF1CC}" type="datetimeFigureOut">
              <a:rPr lang="en-IN" smtClean="0"/>
              <a:t>28-11-2023</a:t>
            </a:fld>
            <a:endParaRPr lang="en-IN"/>
          </a:p>
        </p:txBody>
      </p:sp>
      <p:sp>
        <p:nvSpPr>
          <p:cNvPr id="5" name="Footer Placeholder 4">
            <a:extLst>
              <a:ext uri="{FF2B5EF4-FFF2-40B4-BE49-F238E27FC236}">
                <a16:creationId xmlns:a16="http://schemas.microsoft.com/office/drawing/2014/main" id="{488EF8B5-099E-CF9E-8491-01B5132D0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536D5B-966A-1ED6-93AA-30EC10CA9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C1713-9D63-49BA-8C9F-81159B47D255}" type="slidenum">
              <a:rPr lang="en-IN" smtClean="0"/>
              <a:t>‹#›</a:t>
            </a:fld>
            <a:endParaRPr lang="en-IN"/>
          </a:p>
        </p:txBody>
      </p:sp>
    </p:spTree>
    <p:extLst>
      <p:ext uri="{BB962C8B-B14F-4D97-AF65-F5344CB8AC3E}">
        <p14:creationId xmlns:p14="http://schemas.microsoft.com/office/powerpoint/2010/main" val="362858071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F2F0-6D63-3277-91BE-186F30C9617D}"/>
              </a:ext>
            </a:extLst>
          </p:cNvPr>
          <p:cNvSpPr>
            <a:spLocks noGrp="1"/>
          </p:cNvSpPr>
          <p:nvPr>
            <p:ph type="ctrTitle"/>
          </p:nvPr>
        </p:nvSpPr>
        <p:spPr>
          <a:xfrm>
            <a:off x="1524000" y="793102"/>
            <a:ext cx="9250496" cy="1399255"/>
          </a:xfrm>
        </p:spPr>
        <p:txBody>
          <a:bodyPr>
            <a:normAutofit/>
          </a:bodyPr>
          <a:lstStyle/>
          <a:p>
            <a:r>
              <a:rPr lang="en-IN" sz="4000" dirty="0">
                <a:latin typeface="Times New Roman" panose="02020603050405020304" pitchFamily="18" charset="0"/>
                <a:cs typeface="Times New Roman" panose="02020603050405020304" pitchFamily="18" charset="0"/>
              </a:rPr>
              <a:t>Group 7 -Weather Analysis Using Machine Learning</a:t>
            </a:r>
          </a:p>
        </p:txBody>
      </p:sp>
      <p:sp>
        <p:nvSpPr>
          <p:cNvPr id="3" name="Subtitle 2">
            <a:extLst>
              <a:ext uri="{FF2B5EF4-FFF2-40B4-BE49-F238E27FC236}">
                <a16:creationId xmlns:a16="http://schemas.microsoft.com/office/drawing/2014/main" id="{FCAEF235-B104-E88E-3E00-A3B3AF021EF5}"/>
              </a:ext>
            </a:extLst>
          </p:cNvPr>
          <p:cNvSpPr>
            <a:spLocks noGrp="1"/>
          </p:cNvSpPr>
          <p:nvPr>
            <p:ph type="subTitle" idx="1"/>
          </p:nvPr>
        </p:nvSpPr>
        <p:spPr>
          <a:xfrm>
            <a:off x="1524000" y="3018622"/>
            <a:ext cx="9144000" cy="2239178"/>
          </a:xfrm>
        </p:spPr>
        <p:txBody>
          <a:bodyPr>
            <a:noAutofit/>
          </a:bodyPr>
          <a:lstStyle/>
          <a:p>
            <a:pPr algn="r"/>
            <a:r>
              <a:rPr lang="en-IN" sz="2000" dirty="0">
                <a:latin typeface="Times New Roman" panose="02020603050405020304" pitchFamily="18" charset="0"/>
                <a:cs typeface="Times New Roman" panose="02020603050405020304" pitchFamily="18" charset="0"/>
              </a:rPr>
              <a:t>                                                  </a:t>
            </a:r>
          </a:p>
          <a:p>
            <a:pPr algn="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Abdul Aziz Mohammed - 2215231</a:t>
            </a:r>
          </a:p>
          <a:p>
            <a:pPr algn="r"/>
            <a:r>
              <a:rPr lang="en-US" sz="2000" dirty="0">
                <a:solidFill>
                  <a:srgbClr val="000000"/>
                </a:solidFill>
                <a:latin typeface="Times New Roman" panose="02020603050405020304" pitchFamily="18" charset="0"/>
                <a:cs typeface="Times New Roman" panose="02020603050405020304" pitchFamily="18" charset="0"/>
              </a:rPr>
              <a:t>                                                                         Ashwitha Reddy Nimmala – 2313782</a:t>
            </a:r>
          </a:p>
          <a:p>
            <a:pPr algn="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FNU Syed Sohaib Ali - 2209809</a:t>
            </a:r>
            <a:endParaRPr lang="en-US" sz="2000" dirty="0">
              <a:solidFill>
                <a:srgbClr val="000000"/>
              </a:solidFill>
              <a:latin typeface="Times New Roman" panose="02020603050405020304" pitchFamily="18" charset="0"/>
              <a:cs typeface="Times New Roman" panose="02020603050405020304" pitchFamily="18" charset="0"/>
            </a:endParaRPr>
          </a:p>
          <a:p>
            <a:pPr algn="r"/>
            <a:r>
              <a:rPr lang="en-US" sz="2000" dirty="0">
                <a:solidFill>
                  <a:srgbClr val="000000"/>
                </a:solidFill>
                <a:latin typeface="Times New Roman" panose="02020603050405020304" pitchFamily="18" charset="0"/>
                <a:cs typeface="Times New Roman" panose="02020603050405020304" pitchFamily="18" charset="0"/>
              </a:rPr>
              <a:t>                                                            Neeraj Vasanthapu - 2216992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14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F4DF-04F0-DBBB-76C5-85979637A72E}"/>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A31161FE-0506-460D-3334-70B92AAAE486}"/>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LSTM ( Recurrent Neural Network)</a:t>
            </a:r>
          </a:p>
        </p:txBody>
      </p:sp>
      <p:sp>
        <p:nvSpPr>
          <p:cNvPr id="4" name="Content Placeholder 3">
            <a:extLst>
              <a:ext uri="{FF2B5EF4-FFF2-40B4-BE49-F238E27FC236}">
                <a16:creationId xmlns:a16="http://schemas.microsoft.com/office/drawing/2014/main" id="{14ABDE31-E41A-0431-7AEC-6DB1476E60E3}"/>
              </a:ext>
            </a:extLst>
          </p:cNvPr>
          <p:cNvSpPr>
            <a:spLocks noGrp="1"/>
          </p:cNvSpPr>
          <p:nvPr>
            <p:ph sz="half" idx="2"/>
          </p:nvPr>
        </p:nvSpPr>
        <p:spPr/>
        <p:txBody>
          <a:bodyPr/>
          <a:lstStyle/>
          <a:p>
            <a:pPr marL="0" indent="0">
              <a:buNone/>
            </a:pPr>
            <a:r>
              <a:rPr lang="en-US" sz="1400" dirty="0">
                <a:latin typeface="Times New Roman" panose="02020603050405020304" pitchFamily="18" charset="0"/>
                <a:cs typeface="Times New Roman" panose="02020603050405020304" pitchFamily="18" charset="0"/>
              </a:rPr>
              <a:t>The graph shows LSTM temperature predictions closely matching the overall temperature trend in training and testing</a:t>
            </a:r>
          </a:p>
          <a:p>
            <a:pPr marL="0" indent="0">
              <a:buNone/>
            </a:pPr>
            <a:endParaRPr lang="en-IN" dirty="0"/>
          </a:p>
          <a:p>
            <a:pPr marL="0" indent="0">
              <a:buNone/>
            </a:pPr>
            <a:endParaRPr lang="en-IN" dirty="0"/>
          </a:p>
        </p:txBody>
      </p:sp>
      <p:sp>
        <p:nvSpPr>
          <p:cNvPr id="5" name="Text Placeholder 4">
            <a:extLst>
              <a:ext uri="{FF2B5EF4-FFF2-40B4-BE49-F238E27FC236}">
                <a16:creationId xmlns:a16="http://schemas.microsoft.com/office/drawing/2014/main" id="{CF37C8F8-2B64-354A-1A66-E135AFDC23E8}"/>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Vector Auto Regressor</a:t>
            </a:r>
          </a:p>
        </p:txBody>
      </p:sp>
      <p:sp>
        <p:nvSpPr>
          <p:cNvPr id="6" name="Content Placeholder 5">
            <a:extLst>
              <a:ext uri="{FF2B5EF4-FFF2-40B4-BE49-F238E27FC236}">
                <a16:creationId xmlns:a16="http://schemas.microsoft.com/office/drawing/2014/main" id="{FB03B758-3066-1B5F-8C66-CD7594A5718D}"/>
              </a:ext>
            </a:extLst>
          </p:cNvPr>
          <p:cNvSpPr>
            <a:spLocks noGrp="1"/>
          </p:cNvSpPr>
          <p:nvPr>
            <p:ph sz="quarter" idx="4"/>
          </p:nvPr>
        </p:nvSpPr>
        <p:spPr/>
        <p:txBody>
          <a:bodyPr/>
          <a:lstStyle/>
          <a:p>
            <a:pPr marL="0" indent="0">
              <a:buNone/>
            </a:pPr>
            <a:r>
              <a:rPr lang="en-US" sz="1400" dirty="0">
                <a:latin typeface="Times New Roman" panose="02020603050405020304" pitchFamily="18" charset="0"/>
                <a:cs typeface="Times New Roman" panose="02020603050405020304" pitchFamily="18" charset="0"/>
              </a:rPr>
              <a:t>The relationship between temperature and humidity often exhibits an inverse pattern, as observed in this scenario. The closeness of forecast and test lines confirms the model is on the right track with its predictions</a:t>
            </a:r>
            <a:r>
              <a:rPr lang="en-US" sz="1400" dirty="0"/>
              <a:t>.</a:t>
            </a:r>
          </a:p>
          <a:p>
            <a:pPr marL="0" indent="0">
              <a:buNone/>
            </a:pPr>
            <a:endParaRPr lang="en-IN" dirty="0"/>
          </a:p>
        </p:txBody>
      </p:sp>
      <p:pic>
        <p:nvPicPr>
          <p:cNvPr id="7" name="Picture 6" descr="A graph showing the temperature of a temperature&#10;&#10;Description automatically generated with medium confidence">
            <a:extLst>
              <a:ext uri="{FF2B5EF4-FFF2-40B4-BE49-F238E27FC236}">
                <a16:creationId xmlns:a16="http://schemas.microsoft.com/office/drawing/2014/main" id="{A3BF8F22-154D-FB4E-F641-B552DAB7B723}"/>
              </a:ext>
            </a:extLst>
          </p:cNvPr>
          <p:cNvPicPr>
            <a:picLocks noChangeAspect="1"/>
          </p:cNvPicPr>
          <p:nvPr/>
        </p:nvPicPr>
        <p:blipFill>
          <a:blip r:embed="rId2"/>
          <a:stretch>
            <a:fillRect/>
          </a:stretch>
        </p:blipFill>
        <p:spPr>
          <a:xfrm>
            <a:off x="836612" y="3319462"/>
            <a:ext cx="3744777" cy="2442709"/>
          </a:xfrm>
          <a:prstGeom prst="rect">
            <a:avLst/>
          </a:prstGeom>
        </p:spPr>
      </p:pic>
      <p:pic>
        <p:nvPicPr>
          <p:cNvPr id="8" name="Picture 7" descr="A graph of different types of temperature&#10;&#10;Description automatically generated with medium confidence">
            <a:extLst>
              <a:ext uri="{FF2B5EF4-FFF2-40B4-BE49-F238E27FC236}">
                <a16:creationId xmlns:a16="http://schemas.microsoft.com/office/drawing/2014/main" id="{1DD6AE61-AD8D-1665-9FCB-942658CCC9DE}"/>
              </a:ext>
            </a:extLst>
          </p:cNvPr>
          <p:cNvPicPr>
            <a:picLocks noChangeAspect="1"/>
          </p:cNvPicPr>
          <p:nvPr/>
        </p:nvPicPr>
        <p:blipFill>
          <a:blip r:embed="rId3"/>
          <a:stretch>
            <a:fillRect/>
          </a:stretch>
        </p:blipFill>
        <p:spPr>
          <a:xfrm>
            <a:off x="6723788" y="3428999"/>
            <a:ext cx="3799069" cy="2507344"/>
          </a:xfrm>
          <a:prstGeom prst="rect">
            <a:avLst/>
          </a:prstGeom>
        </p:spPr>
      </p:pic>
    </p:spTree>
    <p:extLst>
      <p:ext uri="{BB962C8B-B14F-4D97-AF65-F5344CB8AC3E}">
        <p14:creationId xmlns:p14="http://schemas.microsoft.com/office/powerpoint/2010/main" val="31296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EB01-8D35-94FE-92D5-CD48CFD96DCB}"/>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AE80051A-9D10-39CE-50DA-457D65769A6E}"/>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Support Vector Regressor</a:t>
            </a:r>
          </a:p>
        </p:txBody>
      </p:sp>
      <p:sp>
        <p:nvSpPr>
          <p:cNvPr id="4" name="Content Placeholder 3">
            <a:extLst>
              <a:ext uri="{FF2B5EF4-FFF2-40B4-BE49-F238E27FC236}">
                <a16:creationId xmlns:a16="http://schemas.microsoft.com/office/drawing/2014/main" id="{D20F80ED-60E4-86C8-46C9-8D440E6AC513}"/>
              </a:ext>
            </a:extLst>
          </p:cNvPr>
          <p:cNvSpPr>
            <a:spLocks noGrp="1"/>
          </p:cNvSpPr>
          <p:nvPr>
            <p:ph sz="half" idx="2"/>
          </p:nvPr>
        </p:nvSpPr>
        <p:spPr/>
        <p:txBody>
          <a:bodyPr/>
          <a:lstStyle/>
          <a:p>
            <a:pPr marL="0" indent="0">
              <a:buNone/>
            </a:pPr>
            <a:r>
              <a:rPr lang="en-US" sz="1400" dirty="0">
                <a:latin typeface="Times New Roman" panose="02020603050405020304" pitchFamily="18" charset="0"/>
                <a:cs typeface="Times New Roman" panose="02020603050405020304" pitchFamily="18" charset="0"/>
              </a:rPr>
              <a:t>The graph shows both actual and predicted temperatures. Their close similarity suggests the model captures temperature variations well without significant errors or outliers.</a:t>
            </a:r>
          </a:p>
          <a:p>
            <a:pPr marL="0" indent="0">
              <a:buNone/>
            </a:pPr>
            <a:endParaRPr lang="en-IN" dirty="0"/>
          </a:p>
        </p:txBody>
      </p:sp>
      <p:sp>
        <p:nvSpPr>
          <p:cNvPr id="5" name="Text Placeholder 4">
            <a:extLst>
              <a:ext uri="{FF2B5EF4-FFF2-40B4-BE49-F238E27FC236}">
                <a16:creationId xmlns:a16="http://schemas.microsoft.com/office/drawing/2014/main" id="{22386583-86E9-5A58-77E3-DE9F5A99D762}"/>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Extreme Gradient Boosting</a:t>
            </a:r>
          </a:p>
        </p:txBody>
      </p:sp>
      <p:sp>
        <p:nvSpPr>
          <p:cNvPr id="6" name="Content Placeholder 5">
            <a:extLst>
              <a:ext uri="{FF2B5EF4-FFF2-40B4-BE49-F238E27FC236}">
                <a16:creationId xmlns:a16="http://schemas.microsoft.com/office/drawing/2014/main" id="{F9551006-6116-11F3-7069-AB9E544C2396}"/>
              </a:ext>
            </a:extLst>
          </p:cNvPr>
          <p:cNvSpPr>
            <a:spLocks noGrp="1"/>
          </p:cNvSpPr>
          <p:nvPr>
            <p:ph sz="quarter" idx="4"/>
          </p:nvPr>
        </p:nvSpPr>
        <p:spPr>
          <a:xfrm>
            <a:off x="6096000" y="2505075"/>
            <a:ext cx="5183188" cy="3684588"/>
          </a:xfrm>
        </p:spPr>
        <p:txBody>
          <a:bodyPr/>
          <a:lstStyle/>
          <a:p>
            <a:pPr marL="0" indent="0">
              <a:buNone/>
            </a:pPr>
            <a:r>
              <a:rPr lang="en-US" dirty="0"/>
              <a:t> </a:t>
            </a:r>
            <a:r>
              <a:rPr lang="en-US" sz="1400" dirty="0">
                <a:latin typeface="Times New Roman" panose="02020603050405020304" pitchFamily="18" charset="0"/>
                <a:cs typeface="Times New Roman" panose="02020603050405020304" pitchFamily="18" charset="0"/>
              </a:rPr>
              <a:t>In the below graph,both actual and predicted temperatures closely match in the higher range, displaying frequent fluctuations</a:t>
            </a:r>
            <a:r>
              <a:rPr lang="en-US" sz="1400" dirty="0"/>
              <a:t>.</a:t>
            </a:r>
            <a:endParaRPr lang="en-IN" dirty="0"/>
          </a:p>
        </p:txBody>
      </p:sp>
      <p:pic>
        <p:nvPicPr>
          <p:cNvPr id="7" name="Picture 6" descr="A red and blue sound waves&#10;&#10;Description automatically generated">
            <a:extLst>
              <a:ext uri="{FF2B5EF4-FFF2-40B4-BE49-F238E27FC236}">
                <a16:creationId xmlns:a16="http://schemas.microsoft.com/office/drawing/2014/main" id="{90627213-6180-C117-137B-941BD2EF8805}"/>
              </a:ext>
            </a:extLst>
          </p:cNvPr>
          <p:cNvPicPr>
            <a:picLocks noChangeAspect="1"/>
          </p:cNvPicPr>
          <p:nvPr/>
        </p:nvPicPr>
        <p:blipFill>
          <a:blip r:embed="rId2"/>
          <a:stretch>
            <a:fillRect/>
          </a:stretch>
        </p:blipFill>
        <p:spPr>
          <a:xfrm>
            <a:off x="836612" y="3374912"/>
            <a:ext cx="4632780" cy="1944914"/>
          </a:xfrm>
          <a:prstGeom prst="rect">
            <a:avLst/>
          </a:prstGeom>
        </p:spPr>
      </p:pic>
      <p:pic>
        <p:nvPicPr>
          <p:cNvPr id="8" name="Picture 7" descr="A red and blue sound waves&#10;&#10;Description automatically generated">
            <a:extLst>
              <a:ext uri="{FF2B5EF4-FFF2-40B4-BE49-F238E27FC236}">
                <a16:creationId xmlns:a16="http://schemas.microsoft.com/office/drawing/2014/main" id="{CA2BD16C-5AAF-5B8E-9682-85BC26D37942}"/>
              </a:ext>
            </a:extLst>
          </p:cNvPr>
          <p:cNvPicPr>
            <a:picLocks noChangeAspect="1"/>
          </p:cNvPicPr>
          <p:nvPr/>
        </p:nvPicPr>
        <p:blipFill>
          <a:blip r:embed="rId3"/>
          <a:stretch>
            <a:fillRect/>
          </a:stretch>
        </p:blipFill>
        <p:spPr>
          <a:xfrm>
            <a:off x="6429829" y="3341574"/>
            <a:ext cx="3556000" cy="2231571"/>
          </a:xfrm>
          <a:prstGeom prst="rect">
            <a:avLst/>
          </a:prstGeom>
        </p:spPr>
      </p:pic>
    </p:spTree>
    <p:extLst>
      <p:ext uri="{BB962C8B-B14F-4D97-AF65-F5344CB8AC3E}">
        <p14:creationId xmlns:p14="http://schemas.microsoft.com/office/powerpoint/2010/main" val="376429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7443-C0D6-6F8A-8747-6F94071D9D8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41A8C5A-5890-1FC0-14F1-1364F37EE105}"/>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In conclusion, after analyzing temperature data, it was clear that the model could accurately replicate overall temperature patterns and changes seen in real data over an extended period.  The temperature data analysis shows that the prediction model accurately captures temperature trends, demonstrating a strong alignment between predicted and actual temperature fluctuations.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Among all the four models support vector regressor performs the best for the dataset with a r2 score of 0.98, </a:t>
            </a:r>
            <a:r>
              <a:rPr lang="en-US" sz="2400">
                <a:latin typeface="Times New Roman" panose="02020603050405020304" pitchFamily="18" charset="0"/>
                <a:cs typeface="Times New Roman" panose="02020603050405020304" pitchFamily="18" charset="0"/>
              </a:rPr>
              <a:t>thereby </a:t>
            </a:r>
            <a:r>
              <a:rPr lang="en-US" sz="2400" b="0" i="0">
                <a:solidFill>
                  <a:srgbClr val="374151"/>
                </a:solidFill>
                <a:effectLst/>
                <a:latin typeface="Times New Roman" panose="02020603050405020304" pitchFamily="18" charset="0"/>
                <a:cs typeface="Times New Roman" panose="02020603050405020304" pitchFamily="18" charset="0"/>
              </a:rPr>
              <a:t>providing </a:t>
            </a:r>
            <a:r>
              <a:rPr lang="en-US" sz="2400" b="0" i="0" dirty="0">
                <a:solidFill>
                  <a:srgbClr val="374151"/>
                </a:solidFill>
                <a:effectLst/>
                <a:latin typeface="Times New Roman" panose="02020603050405020304" pitchFamily="18" charset="0"/>
                <a:cs typeface="Times New Roman" panose="02020603050405020304" pitchFamily="18" charset="0"/>
              </a:rPr>
              <a:t>an indication of the goodness of fit of the model </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3934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E5B7-91CF-6A44-4EE7-A96ED7F91A63}"/>
              </a:ext>
            </a:extLst>
          </p:cNvPr>
          <p:cNvSpPr>
            <a:spLocks noGrp="1"/>
          </p:cNvSpPr>
          <p:nvPr>
            <p:ph type="title"/>
          </p:nvPr>
        </p:nvSpPr>
        <p:spPr>
          <a:xfrm>
            <a:off x="838200" y="836467"/>
            <a:ext cx="10515600" cy="989950"/>
          </a:xfrm>
        </p:spPr>
        <p:txBody>
          <a:bodyPr>
            <a:normAutofit/>
          </a:bodyPr>
          <a:lstStyle/>
          <a:p>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3FBA77C-6916-F405-6049-9ECB4BAD5C7E}"/>
              </a:ext>
            </a:extLst>
          </p:cNvPr>
          <p:cNvSpPr>
            <a:spLocks noGrp="1"/>
          </p:cNvSpPr>
          <p:nvPr>
            <p:ph idx="1"/>
          </p:nvPr>
        </p:nvSpPr>
        <p:spPr>
          <a:xfrm>
            <a:off x="838200" y="2655183"/>
            <a:ext cx="10515600" cy="2897205"/>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Weather forecasting impacts various sectors like agriculture and transportation. The project focuses on using machine learning to predict weather patterns, specifically temperatures and humidity changes. Traditional methods sometimes struggle with today's unpredictable weather, so the project explores using more advanced models like LSTM, SVR, Random Forest, and XGBoost. The main goal is to make weather predictions more accurate to help plan better for farming, city management, and dealing with disasters.</a:t>
            </a:r>
          </a:p>
          <a:p>
            <a:pPr algn="just"/>
            <a:endParaRPr lang="en-US" sz="2400"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170738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5024-26C4-1F73-D125-3DF6A7F7542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Dataset Descripiton</a:t>
            </a:r>
          </a:p>
        </p:txBody>
      </p:sp>
      <p:sp>
        <p:nvSpPr>
          <p:cNvPr id="3" name="Content Placeholder 2">
            <a:extLst>
              <a:ext uri="{FF2B5EF4-FFF2-40B4-BE49-F238E27FC236}">
                <a16:creationId xmlns:a16="http://schemas.microsoft.com/office/drawing/2014/main" id="{ADC04B04-B3BB-87D0-6A13-5EA4695E69F6}"/>
              </a:ext>
            </a:extLst>
          </p:cNvPr>
          <p:cNvSpPr>
            <a:spLocks noGrp="1"/>
          </p:cNvSpPr>
          <p:nvPr>
            <p:ph sz="half" idx="1"/>
          </p:nvPr>
        </p:nvSpPr>
        <p:spPr>
          <a:xfrm>
            <a:off x="707572" y="1553029"/>
            <a:ext cx="12181114" cy="4456793"/>
          </a:xfrm>
        </p:spPr>
        <p:txBody>
          <a:bodyPr>
            <a:normAutofit/>
          </a:bodyPr>
          <a:lstStyle/>
          <a:p>
            <a:r>
              <a:rPr lang="en-IN" dirty="0">
                <a:latin typeface="Times New Roman" panose="02020603050405020304" pitchFamily="18" charset="0"/>
                <a:cs typeface="Times New Roman" panose="02020603050405020304" pitchFamily="18" charset="0"/>
              </a:rPr>
              <a:t>The dataset consists of 96453 instances and 12 features.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Time range: April 2006 – 2016</a:t>
            </a:r>
          </a:p>
          <a:p>
            <a:r>
              <a:rPr lang="en-US" b="0" i="0" dirty="0">
                <a:effectLst/>
                <a:latin typeface="Times New Roman" panose="02020603050405020304" pitchFamily="18" charset="0"/>
                <a:cs typeface="Times New Roman" panose="02020603050405020304" pitchFamily="18" charset="0"/>
              </a:rPr>
              <a:t>Key weather metrics: Temperature, Apparent Temperature, Humidity, Wind Speed, Pressure, Summary, PrecipType</a:t>
            </a:r>
          </a:p>
          <a:p>
            <a:r>
              <a:rPr lang="en-US" b="0" i="0" dirty="0">
                <a:effectLst/>
                <a:latin typeface="Times New Roman" panose="02020603050405020304" pitchFamily="18" charset="0"/>
                <a:cs typeface="Times New Roman" panose="02020603050405020304" pitchFamily="18" charset="0"/>
              </a:rPr>
              <a:t>The categorical features include Summary, Precip</a:t>
            </a:r>
            <a:r>
              <a:rPr lang="en-US" dirty="0">
                <a:latin typeface="Times New Roman" panose="02020603050405020304" pitchFamily="18" charset="0"/>
                <a:cs typeface="Times New Roman" panose="02020603050405020304" pitchFamily="18" charset="0"/>
              </a:rPr>
              <a:t>Type,Daily summary</a:t>
            </a:r>
          </a:p>
          <a:p>
            <a:r>
              <a:rPr lang="en-US" b="0" i="0" dirty="0">
                <a:effectLst/>
                <a:latin typeface="Times New Roman" panose="02020603050405020304" pitchFamily="18" charset="0"/>
                <a:cs typeface="Times New Roman" panose="02020603050405020304" pitchFamily="18" charset="0"/>
              </a:rPr>
              <a:t>The numeric features include Temperature (c),Apparent Temperature(c) ,Humidity, Wind Speed,Wind Bearing,Visibility,Pressure</a:t>
            </a:r>
          </a:p>
          <a:p>
            <a:r>
              <a:rPr lang="en-US" dirty="0">
                <a:latin typeface="Times New Roman" panose="02020603050405020304" pitchFamily="18" charset="0"/>
                <a:cs typeface="Times New Roman" panose="02020603050405020304" pitchFamily="18" charset="0"/>
              </a:rPr>
              <a:t>The date time  feature is Formatted Date</a:t>
            </a:r>
            <a:endParaRPr lang="en-US" b="0" i="0" dirty="0">
              <a:effectLst/>
              <a:latin typeface="Times New Roman" panose="02020603050405020304" pitchFamily="18" charset="0"/>
              <a:cs typeface="Times New Roman" panose="02020603050405020304" pitchFamily="18" charset="0"/>
            </a:endParaRP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0899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3042-8815-B461-4B40-F7D0C5867275}"/>
              </a:ext>
            </a:extLst>
          </p:cNvPr>
          <p:cNvSpPr>
            <a:spLocks noGrp="1"/>
          </p:cNvSpPr>
          <p:nvPr>
            <p:ph type="title"/>
          </p:nvPr>
        </p:nvSpPr>
        <p:spPr>
          <a:xfrm>
            <a:off x="838200" y="75876"/>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Model Descripiton</a:t>
            </a:r>
          </a:p>
        </p:txBody>
      </p:sp>
      <p:sp>
        <p:nvSpPr>
          <p:cNvPr id="3" name="Content Placeholder 2">
            <a:extLst>
              <a:ext uri="{FF2B5EF4-FFF2-40B4-BE49-F238E27FC236}">
                <a16:creationId xmlns:a16="http://schemas.microsoft.com/office/drawing/2014/main" id="{3BF34299-4F7D-A9B0-580B-F7C65C1DEF98}"/>
              </a:ext>
            </a:extLst>
          </p:cNvPr>
          <p:cNvSpPr>
            <a:spLocks noGrp="1"/>
          </p:cNvSpPr>
          <p:nvPr>
            <p:ph idx="1"/>
          </p:nvPr>
        </p:nvSpPr>
        <p:spPr>
          <a:xfrm>
            <a:off x="838200" y="1199012"/>
            <a:ext cx="11277506" cy="546304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LSTM (Long Short-Term Memory): A recurrent neural network which is great at understanding patterns over time, and it is perfect for predicting sequences like weather changes.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VAR (Vector Autoregression): This is the statistical model tracks how different weather factors relate over time, helping to  predict future values based on their past connections.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SVR (Support Vector Regression): It is an adaptation of Support Vector Machines (SVM) for regression problems. It is  capable of handling both linear and non-linear relationships</a:t>
            </a:r>
            <a:r>
              <a:rPr lang="en-US"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p>
          <a:p>
            <a:pPr marL="0" indent="0">
              <a:buNone/>
            </a:pPr>
            <a:endParaRPr lang="en-US"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XGBoost (Extreme Gradient Boosting): This model is like a rapid learner, continuously improving by focusing on its past errors. It's especially effective at handling various types of weather data, refining predictions by learning from previous iteration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10383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3DE8-B06A-E780-DCAF-819EC3FE83C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Exploratory Data Analysis</a:t>
            </a:r>
          </a:p>
        </p:txBody>
      </p:sp>
      <p:sp>
        <p:nvSpPr>
          <p:cNvPr id="3" name="TextBox 2">
            <a:extLst>
              <a:ext uri="{FF2B5EF4-FFF2-40B4-BE49-F238E27FC236}">
                <a16:creationId xmlns:a16="http://schemas.microsoft.com/office/drawing/2014/main" id="{CA3BD804-E62F-C04E-A8FE-BC964642CF93}"/>
              </a:ext>
            </a:extLst>
          </p:cNvPr>
          <p:cNvSpPr txBox="1"/>
          <p:nvPr/>
        </p:nvSpPr>
        <p:spPr>
          <a:xfrm>
            <a:off x="-2347274" y="1945948"/>
            <a:ext cx="14253328" cy="1938992"/>
          </a:xfrm>
          <a:prstGeom prst="rect">
            <a:avLst/>
          </a:prstGeom>
          <a:noFill/>
        </p:spPr>
        <p:txBody>
          <a:bodyPr wrap="square" rtlCol="0">
            <a:spAutoFit/>
          </a:bodyPr>
          <a:lstStyle/>
          <a:p>
            <a:pPr marL="3200400" lvl="7" indent="0">
              <a:buNone/>
            </a:pPr>
            <a:r>
              <a:rPr lang="en-US" sz="2400" dirty="0">
                <a:latin typeface="Times New Roman" panose="02020603050405020304" pitchFamily="18" charset="0"/>
                <a:cs typeface="Times New Roman" panose="02020603050405020304" pitchFamily="18" charset="0"/>
              </a:rPr>
              <a:t>In our exploratory data analysis (EDA), we made sure to deal with outliers, which are data points significantly different from others. To spot these, we used box plots showing the middle values, spread, and any extreme data points. We used a method called Interquartile Range (IQR), which helped us filter out the data that fell far away from the typical range, making our dataset more accurate.</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D5ACA3-BCD6-0B88-F7D4-CB0E1276B2C3}"/>
              </a:ext>
            </a:extLst>
          </p:cNvPr>
          <p:cNvPicPr>
            <a:picLocks noChangeAspect="1"/>
          </p:cNvPicPr>
          <p:nvPr/>
        </p:nvPicPr>
        <p:blipFill>
          <a:blip r:embed="rId2"/>
          <a:stretch>
            <a:fillRect/>
          </a:stretch>
        </p:blipFill>
        <p:spPr>
          <a:xfrm>
            <a:off x="930071" y="4140200"/>
            <a:ext cx="7808576" cy="1836394"/>
          </a:xfrm>
          <a:prstGeom prst="rect">
            <a:avLst/>
          </a:prstGeom>
        </p:spPr>
      </p:pic>
    </p:spTree>
    <p:extLst>
      <p:ext uri="{BB962C8B-B14F-4D97-AF65-F5344CB8AC3E}">
        <p14:creationId xmlns:p14="http://schemas.microsoft.com/office/powerpoint/2010/main" val="107090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BCD5-0D34-A64C-EB0D-B6F3C854296E}"/>
              </a:ext>
            </a:extLst>
          </p:cNvPr>
          <p:cNvSpPr>
            <a:spLocks noGrp="1"/>
          </p:cNvSpPr>
          <p:nvPr>
            <p:ph type="title"/>
          </p:nvPr>
        </p:nvSpPr>
        <p:spPr>
          <a:xfrm>
            <a:off x="762000" y="318102"/>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Exploratory Data Analysis</a:t>
            </a:r>
          </a:p>
        </p:txBody>
      </p:sp>
      <p:sp>
        <p:nvSpPr>
          <p:cNvPr id="4" name="Content Placeholder 3">
            <a:extLst>
              <a:ext uri="{FF2B5EF4-FFF2-40B4-BE49-F238E27FC236}">
                <a16:creationId xmlns:a16="http://schemas.microsoft.com/office/drawing/2014/main" id="{6EA46244-921A-4A1F-831F-6B18F44B9294}"/>
              </a:ext>
            </a:extLst>
          </p:cNvPr>
          <p:cNvSpPr>
            <a:spLocks noGrp="1"/>
          </p:cNvSpPr>
          <p:nvPr>
            <p:ph sz="half" idx="2"/>
          </p:nvPr>
        </p:nvSpPr>
        <p:spPr/>
        <p:txBody>
          <a:bodyPr/>
          <a:lstStyle/>
          <a:p>
            <a:pPr marL="0" indent="0">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Relationship between Temperature(c)’ and  PrecipType</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10" name="Content Placeholder 9">
            <a:extLst>
              <a:ext uri="{FF2B5EF4-FFF2-40B4-BE49-F238E27FC236}">
                <a16:creationId xmlns:a16="http://schemas.microsoft.com/office/drawing/2014/main" id="{4C756F48-923B-7CEE-64D1-27886E0E7CF4}"/>
              </a:ext>
            </a:extLst>
          </p:cNvPr>
          <p:cNvSpPr>
            <a:spLocks noGrp="1"/>
          </p:cNvSpPr>
          <p:nvPr>
            <p:ph sz="half"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Creating box plots after removing outliers</a:t>
            </a:r>
          </a:p>
          <a:p>
            <a:pPr marL="0" indent="0">
              <a:buNone/>
            </a:pPr>
            <a:endParaRPr lang="en-IN" dirty="0"/>
          </a:p>
        </p:txBody>
      </p:sp>
      <p:pic>
        <p:nvPicPr>
          <p:cNvPr id="11" name="Content Placeholder 7" descr="A group of blue rectangular shapes&#10;&#10;Description automatically generated with medium confidence">
            <a:extLst>
              <a:ext uri="{FF2B5EF4-FFF2-40B4-BE49-F238E27FC236}">
                <a16:creationId xmlns:a16="http://schemas.microsoft.com/office/drawing/2014/main" id="{3A1A5C53-F785-AA56-3F22-389C6F59A729}"/>
              </a:ext>
            </a:extLst>
          </p:cNvPr>
          <p:cNvPicPr>
            <a:picLocks noChangeAspect="1"/>
          </p:cNvPicPr>
          <p:nvPr/>
        </p:nvPicPr>
        <p:blipFill>
          <a:blip r:embed="rId2"/>
          <a:stretch>
            <a:fillRect/>
          </a:stretch>
        </p:blipFill>
        <p:spPr>
          <a:xfrm>
            <a:off x="1302836" y="2787267"/>
            <a:ext cx="4252328" cy="3187778"/>
          </a:xfrm>
          <a:prstGeom prst="rect">
            <a:avLst/>
          </a:prstGeom>
        </p:spPr>
      </p:pic>
      <p:pic>
        <p:nvPicPr>
          <p:cNvPr id="12" name="Picture 11" descr="A graph of different colored columns&#10;&#10;Description automatically generated with medium confidence">
            <a:extLst>
              <a:ext uri="{FF2B5EF4-FFF2-40B4-BE49-F238E27FC236}">
                <a16:creationId xmlns:a16="http://schemas.microsoft.com/office/drawing/2014/main" id="{A19A3600-3694-0342-2949-A85263DC05F9}"/>
              </a:ext>
            </a:extLst>
          </p:cNvPr>
          <p:cNvPicPr>
            <a:picLocks noChangeAspect="1"/>
          </p:cNvPicPr>
          <p:nvPr/>
        </p:nvPicPr>
        <p:blipFill>
          <a:blip r:embed="rId3"/>
          <a:stretch>
            <a:fillRect/>
          </a:stretch>
        </p:blipFill>
        <p:spPr>
          <a:xfrm>
            <a:off x="6775373" y="2993031"/>
            <a:ext cx="4113791" cy="2776250"/>
          </a:xfrm>
          <a:prstGeom prst="rect">
            <a:avLst/>
          </a:prstGeom>
        </p:spPr>
      </p:pic>
    </p:spTree>
    <p:extLst>
      <p:ext uri="{BB962C8B-B14F-4D97-AF65-F5344CB8AC3E}">
        <p14:creationId xmlns:p14="http://schemas.microsoft.com/office/powerpoint/2010/main" val="103490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2536-90DE-A8E8-C501-DA3D95E87BF6}"/>
              </a:ext>
            </a:extLst>
          </p:cNvPr>
          <p:cNvSpPr>
            <a:spLocks noGrp="1"/>
          </p:cNvSpPr>
          <p:nvPr>
            <p:ph type="title"/>
          </p:nvPr>
        </p:nvSpPr>
        <p:spPr>
          <a:xfrm>
            <a:off x="838200" y="62717"/>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B3714401-2751-4E5A-7FB9-41FF7C19298B}"/>
              </a:ext>
            </a:extLst>
          </p:cNvPr>
          <p:cNvSpPr>
            <a:spLocks noGrp="1"/>
          </p:cNvSpPr>
          <p:nvPr>
            <p:ph idx="1"/>
          </p:nvPr>
        </p:nvSpPr>
        <p:spPr>
          <a:xfrm>
            <a:off x="838200" y="1074656"/>
            <a:ext cx="10515600" cy="2812363"/>
          </a:xfrm>
        </p:spPr>
        <p:txBody>
          <a:bodyPr>
            <a:normAutofit/>
          </a:bodyPr>
          <a:lstStyle/>
          <a:p>
            <a:r>
              <a:rPr lang="en-US" sz="2400" dirty="0">
                <a:latin typeface="Times New Roman" panose="02020603050405020304" pitchFamily="18" charset="0"/>
                <a:cs typeface="Times New Roman" panose="02020603050405020304" pitchFamily="18" charset="0"/>
              </a:rPr>
              <a:t>Handling Missing Values: Replaced missing data with the most common values to ensure completeness.</a:t>
            </a:r>
          </a:p>
          <a:p>
            <a:r>
              <a:rPr lang="en-US" sz="2400" dirty="0">
                <a:latin typeface="Times New Roman" panose="02020603050405020304" pitchFamily="18" charset="0"/>
                <a:cs typeface="Times New Roman" panose="02020603050405020304" pitchFamily="18" charset="0"/>
              </a:rPr>
              <a:t>Dropping Unwanted Columns: Removed irrelevant columns to streamline the dataset.</a:t>
            </a:r>
          </a:p>
          <a:p>
            <a:r>
              <a:rPr lang="en-US" sz="2400" dirty="0">
                <a:latin typeface="Times New Roman" panose="02020603050405020304" pitchFamily="18" charset="0"/>
                <a:cs typeface="Times New Roman" panose="02020603050405020304" pitchFamily="18" charset="0"/>
              </a:rPr>
              <a:t>Removing Duplicates: Eliminated identical data entries for accuracy.</a:t>
            </a:r>
          </a:p>
          <a:p>
            <a:r>
              <a:rPr lang="en-US" sz="2400" dirty="0">
                <a:latin typeface="Times New Roman" panose="02020603050405020304" pitchFamily="18" charset="0"/>
                <a:cs typeface="Times New Roman" panose="02020603050405020304" pitchFamily="18" charset="0"/>
              </a:rPr>
              <a:t>Data Formatting: Adjusted the date column format for better time-based analysis</a:t>
            </a:r>
            <a:r>
              <a:rPr lang="en-US" dirty="0"/>
              <a:t>.</a:t>
            </a:r>
          </a:p>
          <a:p>
            <a:endParaRPr lang="en-IN" dirty="0"/>
          </a:p>
        </p:txBody>
      </p:sp>
      <p:pic>
        <p:nvPicPr>
          <p:cNvPr id="5" name="Picture 4">
            <a:extLst>
              <a:ext uri="{FF2B5EF4-FFF2-40B4-BE49-F238E27FC236}">
                <a16:creationId xmlns:a16="http://schemas.microsoft.com/office/drawing/2014/main" id="{4A27D8EB-05F8-137C-4326-389BD19FFF64}"/>
              </a:ext>
            </a:extLst>
          </p:cNvPr>
          <p:cNvPicPr>
            <a:picLocks noChangeAspect="1"/>
          </p:cNvPicPr>
          <p:nvPr/>
        </p:nvPicPr>
        <p:blipFill>
          <a:blip r:embed="rId2"/>
          <a:stretch>
            <a:fillRect/>
          </a:stretch>
        </p:blipFill>
        <p:spPr>
          <a:xfrm>
            <a:off x="1046018" y="3668760"/>
            <a:ext cx="10515600" cy="2460395"/>
          </a:xfrm>
          <a:prstGeom prst="rect">
            <a:avLst/>
          </a:prstGeom>
        </p:spPr>
      </p:pic>
    </p:spTree>
    <p:extLst>
      <p:ext uri="{BB962C8B-B14F-4D97-AF65-F5344CB8AC3E}">
        <p14:creationId xmlns:p14="http://schemas.microsoft.com/office/powerpoint/2010/main" val="289121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5328-7755-CB35-4EDB-35FAC598DE7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EFBE245A-E975-78A6-D994-05D462770287}"/>
              </a:ext>
            </a:extLst>
          </p:cNvPr>
          <p:cNvSpPr>
            <a:spLocks noGrp="1"/>
          </p:cNvSpPr>
          <p:nvPr>
            <p:ph idx="1"/>
          </p:nvPr>
        </p:nvSpPr>
        <p:spPr/>
        <p:txBody>
          <a:bodyPr/>
          <a:lstStyle/>
          <a:p>
            <a:pPr marL="0" indent="0">
              <a:buNone/>
            </a:pPr>
            <a:r>
              <a:rPr lang="en-IN" sz="1800" dirty="0">
                <a:latin typeface="Times New Roman" panose="02020603050405020304" pitchFamily="18" charset="0"/>
                <a:cs typeface="Times New Roman" panose="02020603050405020304" pitchFamily="18" charset="0"/>
              </a:rPr>
              <a:t>LSTM: Here the d</a:t>
            </a:r>
            <a:r>
              <a:rPr lang="en-US" sz="1800" dirty="0">
                <a:latin typeface="Times New Roman" panose="02020603050405020304" pitchFamily="18" charset="0"/>
                <a:cs typeface="Times New Roman" panose="02020603050405020304" pitchFamily="18" charset="0"/>
              </a:rPr>
              <a:t>ata adjusted for LSTM's sequence format by reorganizing variables and creating time-lagged features. Temperature values were scaled consistently. 80% of the dataset trained the LSTM on past weather. The LSTM model was iteratively trained using Keras, adjusting batch sizes during training rounds.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VAR:This model uses multiple time-based variables like temperature and humidity. We checked and adjusted non-stationary series to ensure stationarity. With a lag order of 5 determined by criteria like AIC, we fitted the VAR model and made predictions.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SVR: Data was prepared for lagged features similar to LSTM and scaled for SVR's sensitivity. SVR model was trained on these scaled features and used for predictions on the test set, aiming to find the best-fit line within a defined threshold.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Extreme Gradient Boosting: Features were arranged similarly to the SVR model, with lagged variables and scaling. The model was trained using gradient boosting on the training set to refine predictions iteratively.</a:t>
            </a:r>
          </a:p>
          <a:p>
            <a:pPr marL="0" indent="0">
              <a:buNone/>
            </a:pPr>
            <a:endParaRPr lang="en-IN" dirty="0"/>
          </a:p>
        </p:txBody>
      </p:sp>
    </p:spTree>
    <p:extLst>
      <p:ext uri="{BB962C8B-B14F-4D97-AF65-F5344CB8AC3E}">
        <p14:creationId xmlns:p14="http://schemas.microsoft.com/office/powerpoint/2010/main" val="222031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3D57-C659-EF2D-04E2-6B9A19A129C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Model Performance</a:t>
            </a:r>
          </a:p>
        </p:txBody>
      </p:sp>
      <p:graphicFrame>
        <p:nvGraphicFramePr>
          <p:cNvPr id="4" name="Content Placeholder 3">
            <a:extLst>
              <a:ext uri="{FF2B5EF4-FFF2-40B4-BE49-F238E27FC236}">
                <a16:creationId xmlns:a16="http://schemas.microsoft.com/office/drawing/2014/main" id="{BC72FA91-751F-ECDC-91D6-6130B2E14A62}"/>
              </a:ext>
            </a:extLst>
          </p:cNvPr>
          <p:cNvGraphicFramePr>
            <a:graphicFrameLocks noGrp="1"/>
          </p:cNvGraphicFramePr>
          <p:nvPr>
            <p:ph idx="1"/>
            <p:extLst>
              <p:ext uri="{D42A27DB-BD31-4B8C-83A1-F6EECF244321}">
                <p14:modId xmlns:p14="http://schemas.microsoft.com/office/powerpoint/2010/main" val="746883475"/>
              </p:ext>
            </p:extLst>
          </p:nvPr>
        </p:nvGraphicFramePr>
        <p:xfrm>
          <a:off x="841829" y="1949097"/>
          <a:ext cx="10395856" cy="2336379"/>
        </p:xfrm>
        <a:graphic>
          <a:graphicData uri="http://schemas.openxmlformats.org/drawingml/2006/table">
            <a:tbl>
              <a:tblPr firstRow="1" bandRow="1">
                <a:tableStyleId>{073A0DAA-6AF3-43AB-8588-CEC1D06C72B9}</a:tableStyleId>
              </a:tblPr>
              <a:tblGrid>
                <a:gridCol w="2509156">
                  <a:extLst>
                    <a:ext uri="{9D8B030D-6E8A-4147-A177-3AD203B41FA5}">
                      <a16:colId xmlns:a16="http://schemas.microsoft.com/office/drawing/2014/main" val="281738109"/>
                    </a:ext>
                  </a:extLst>
                </a:gridCol>
                <a:gridCol w="2628900">
                  <a:extLst>
                    <a:ext uri="{9D8B030D-6E8A-4147-A177-3AD203B41FA5}">
                      <a16:colId xmlns:a16="http://schemas.microsoft.com/office/drawing/2014/main" val="2222303968"/>
                    </a:ext>
                  </a:extLst>
                </a:gridCol>
                <a:gridCol w="2628900">
                  <a:extLst>
                    <a:ext uri="{9D8B030D-6E8A-4147-A177-3AD203B41FA5}">
                      <a16:colId xmlns:a16="http://schemas.microsoft.com/office/drawing/2014/main" val="2497676773"/>
                    </a:ext>
                  </a:extLst>
                </a:gridCol>
                <a:gridCol w="2628900">
                  <a:extLst>
                    <a:ext uri="{9D8B030D-6E8A-4147-A177-3AD203B41FA5}">
                      <a16:colId xmlns:a16="http://schemas.microsoft.com/office/drawing/2014/main" val="2646975036"/>
                    </a:ext>
                  </a:extLst>
                </a:gridCol>
              </a:tblGrid>
              <a:tr h="0">
                <a:tc>
                  <a:txBody>
                    <a:bodyPr/>
                    <a:lstStyle/>
                    <a:p>
                      <a:r>
                        <a:rPr lang="en-IN" dirty="0"/>
                        <a:t>Model</a:t>
                      </a:r>
                    </a:p>
                  </a:txBody>
                  <a:tcPr/>
                </a:tc>
                <a:tc>
                  <a:txBody>
                    <a:bodyPr/>
                    <a:lstStyle/>
                    <a:p>
                      <a:r>
                        <a:rPr lang="en-IN" dirty="0"/>
                        <a:t>MSE</a:t>
                      </a:r>
                    </a:p>
                  </a:txBody>
                  <a:tcPr/>
                </a:tc>
                <a:tc>
                  <a:txBody>
                    <a:bodyPr/>
                    <a:lstStyle/>
                    <a:p>
                      <a:r>
                        <a:rPr lang="en-IN" dirty="0"/>
                        <a:t>MAE</a:t>
                      </a:r>
                    </a:p>
                  </a:txBody>
                  <a:tcPr/>
                </a:tc>
                <a:tc>
                  <a:txBody>
                    <a:bodyPr/>
                    <a:lstStyle/>
                    <a:p>
                      <a:r>
                        <a:rPr lang="en-IN" dirty="0"/>
                        <a:t>R2 value</a:t>
                      </a:r>
                    </a:p>
                  </a:txBody>
                  <a:tcPr/>
                </a:tc>
                <a:extLst>
                  <a:ext uri="{0D108BD9-81ED-4DB2-BD59-A6C34878D82A}">
                    <a16:rowId xmlns:a16="http://schemas.microsoft.com/office/drawing/2014/main" val="1491918671"/>
                  </a:ext>
                </a:extLst>
              </a:tr>
              <a:tr h="443513">
                <a:tc>
                  <a:txBody>
                    <a:bodyPr/>
                    <a:lstStyle/>
                    <a:p>
                      <a:r>
                        <a:rPr lang="en-IN" dirty="0"/>
                        <a:t>LSTM</a:t>
                      </a:r>
                    </a:p>
                  </a:txBody>
                  <a:tcPr/>
                </a:tc>
                <a:tc>
                  <a:txBody>
                    <a:bodyPr/>
                    <a:lstStyle/>
                    <a:p>
                      <a:r>
                        <a:rPr lang="en-IN" dirty="0"/>
                        <a:t>2</a:t>
                      </a:r>
                    </a:p>
                  </a:txBody>
                  <a:tcPr/>
                </a:tc>
                <a:tc>
                  <a:txBody>
                    <a:bodyPr/>
                    <a:lstStyle/>
                    <a:p>
                      <a:r>
                        <a:rPr lang="en-IN" dirty="0"/>
                        <a:t>0.97</a:t>
                      </a:r>
                    </a:p>
                  </a:txBody>
                  <a:tcPr/>
                </a:tc>
                <a:tc>
                  <a:txBody>
                    <a:bodyPr/>
                    <a:lstStyle/>
                    <a:p>
                      <a:r>
                        <a:rPr lang="en-IN" dirty="0"/>
                        <a:t>0.97</a:t>
                      </a:r>
                    </a:p>
                  </a:txBody>
                  <a:tcPr/>
                </a:tc>
                <a:extLst>
                  <a:ext uri="{0D108BD9-81ED-4DB2-BD59-A6C34878D82A}">
                    <a16:rowId xmlns:a16="http://schemas.microsoft.com/office/drawing/2014/main" val="2674634062"/>
                  </a:ext>
                </a:extLst>
              </a:tr>
              <a:tr h="443513">
                <a:tc>
                  <a:txBody>
                    <a:bodyPr/>
                    <a:lstStyle/>
                    <a:p>
                      <a:r>
                        <a:rPr lang="en-IN" dirty="0"/>
                        <a:t>Vector Auto Regressor</a:t>
                      </a:r>
                    </a:p>
                  </a:txBody>
                  <a:tcPr/>
                </a:tc>
                <a:tc>
                  <a:txBody>
                    <a:bodyPr/>
                    <a:lstStyle/>
                    <a:p>
                      <a:r>
                        <a:rPr lang="en-IN" dirty="0"/>
                        <a:t>1.51</a:t>
                      </a:r>
                    </a:p>
                  </a:txBody>
                  <a:tcPr/>
                </a:tc>
                <a:tc>
                  <a:txBody>
                    <a:bodyPr/>
                    <a:lstStyle/>
                    <a:p>
                      <a:r>
                        <a:rPr lang="en-IN" dirty="0"/>
                        <a:t>0.70</a:t>
                      </a:r>
                    </a:p>
                  </a:txBody>
                  <a:tcPr/>
                </a:tc>
                <a:tc>
                  <a:txBody>
                    <a:bodyPr/>
                    <a:lstStyle/>
                    <a:p>
                      <a:r>
                        <a:rPr lang="en-IN" dirty="0"/>
                        <a:t>0.82</a:t>
                      </a:r>
                    </a:p>
                  </a:txBody>
                  <a:tcPr/>
                </a:tc>
                <a:extLst>
                  <a:ext uri="{0D108BD9-81ED-4DB2-BD59-A6C34878D82A}">
                    <a16:rowId xmlns:a16="http://schemas.microsoft.com/office/drawing/2014/main" val="2458954910"/>
                  </a:ext>
                </a:extLst>
              </a:tr>
              <a:tr h="443513">
                <a:tc>
                  <a:txBody>
                    <a:bodyPr/>
                    <a:lstStyle/>
                    <a:p>
                      <a:r>
                        <a:rPr lang="en-IN" dirty="0"/>
                        <a:t>Support Vector Regressor</a:t>
                      </a:r>
                    </a:p>
                  </a:txBody>
                  <a:tcPr/>
                </a:tc>
                <a:tc>
                  <a:txBody>
                    <a:bodyPr/>
                    <a:lstStyle/>
                    <a:p>
                      <a:r>
                        <a:rPr lang="en-IN" dirty="0"/>
                        <a:t>1.94</a:t>
                      </a:r>
                    </a:p>
                  </a:txBody>
                  <a:tcPr/>
                </a:tc>
                <a:tc>
                  <a:txBody>
                    <a:bodyPr/>
                    <a:lstStyle/>
                    <a:p>
                      <a:r>
                        <a:rPr lang="en-IN" dirty="0"/>
                        <a:t>0.88</a:t>
                      </a:r>
                    </a:p>
                  </a:txBody>
                  <a:tcPr/>
                </a:tc>
                <a:tc>
                  <a:txBody>
                    <a:bodyPr/>
                    <a:lstStyle/>
                    <a:p>
                      <a:r>
                        <a:rPr lang="en-IN" dirty="0"/>
                        <a:t>0.98</a:t>
                      </a:r>
                    </a:p>
                  </a:txBody>
                  <a:tcPr/>
                </a:tc>
                <a:extLst>
                  <a:ext uri="{0D108BD9-81ED-4DB2-BD59-A6C34878D82A}">
                    <a16:rowId xmlns:a16="http://schemas.microsoft.com/office/drawing/2014/main" val="1109940377"/>
                  </a:ext>
                </a:extLst>
              </a:tr>
              <a:tr h="443513">
                <a:tc>
                  <a:txBody>
                    <a:bodyPr/>
                    <a:lstStyle/>
                    <a:p>
                      <a:r>
                        <a:rPr lang="en-IN" dirty="0"/>
                        <a:t>Gradient Boosting</a:t>
                      </a:r>
                    </a:p>
                  </a:txBody>
                  <a:tcPr/>
                </a:tc>
                <a:tc>
                  <a:txBody>
                    <a:bodyPr/>
                    <a:lstStyle/>
                    <a:p>
                      <a:r>
                        <a:rPr lang="en-IN" dirty="0"/>
                        <a:t>2.01</a:t>
                      </a:r>
                    </a:p>
                  </a:txBody>
                  <a:tcPr/>
                </a:tc>
                <a:tc>
                  <a:txBody>
                    <a:bodyPr/>
                    <a:lstStyle/>
                    <a:p>
                      <a:r>
                        <a:rPr lang="en-IN" dirty="0"/>
                        <a:t>0.88</a:t>
                      </a:r>
                    </a:p>
                  </a:txBody>
                  <a:tcPr/>
                </a:tc>
                <a:tc>
                  <a:txBody>
                    <a:bodyPr/>
                    <a:lstStyle/>
                    <a:p>
                      <a:r>
                        <a:rPr lang="en-IN" dirty="0"/>
                        <a:t>0.97</a:t>
                      </a:r>
                    </a:p>
                  </a:txBody>
                  <a:tcPr/>
                </a:tc>
                <a:extLst>
                  <a:ext uri="{0D108BD9-81ED-4DB2-BD59-A6C34878D82A}">
                    <a16:rowId xmlns:a16="http://schemas.microsoft.com/office/drawing/2014/main" val="2751322179"/>
                  </a:ext>
                </a:extLst>
              </a:tr>
            </a:tbl>
          </a:graphicData>
        </a:graphic>
      </p:graphicFrame>
    </p:spTree>
    <p:extLst>
      <p:ext uri="{BB962C8B-B14F-4D97-AF65-F5344CB8AC3E}">
        <p14:creationId xmlns:p14="http://schemas.microsoft.com/office/powerpoint/2010/main" val="3524594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TotalTime>
  <Words>895</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Group 7 -Weather Analysis Using Machine Learning</vt:lpstr>
      <vt:lpstr>Introduction</vt:lpstr>
      <vt:lpstr>Dataset Descripiton</vt:lpstr>
      <vt:lpstr>Model Descripiton</vt:lpstr>
      <vt:lpstr>Exploratory Data Analysis</vt:lpstr>
      <vt:lpstr>Exploratory Data Analysis</vt:lpstr>
      <vt:lpstr>Data Preprocessing</vt:lpstr>
      <vt:lpstr>Model Building</vt:lpstr>
      <vt:lpstr>Model Performance</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Analysis Using Machine Learning</dc:title>
  <dc:creator>Sumanth V</dc:creator>
  <cp:lastModifiedBy>FNU Syed Sohaib Ali</cp:lastModifiedBy>
  <cp:revision>4</cp:revision>
  <dcterms:created xsi:type="dcterms:W3CDTF">2023-11-27T23:37:00Z</dcterms:created>
  <dcterms:modified xsi:type="dcterms:W3CDTF">2023-11-29T02:39:04Z</dcterms:modified>
</cp:coreProperties>
</file>