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71938cb4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171938cb4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9ed1c1e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19ed1c1e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9ed1c1eb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9ed1c1e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9ed1c1eb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19ed1c1eb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9ed1c1eb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19ed1c1eb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9ed1c1eb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19ed1c1eb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19ed1c1eb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19ed1c1eb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19ed1c1eb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19ed1c1eb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9ed1c1eb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19ed1c1eb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16a4591e5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16a4591e5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aba98fb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aba98fb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6a4591e5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16a4591e5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71938cb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171938cb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171938cb4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171938cb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171938cb4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171938cb4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171938cb4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171938cb4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6a4591e5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6a4591e5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9e29051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9e29051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84ef51e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84ef51e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Hospitals are critical to our communities, but they’re also prime targets for cyberattacks. Cybercriminals exploit vulnerabilities in healthcare systems through various means, each with devastating consequences. On this slide, you’ll see four of the most common modes of attack: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Ransomware</a:t>
            </a:r>
            <a:r>
              <a:rPr lang="en"/>
              <a:t>: where malicious software locks up hospital data and demands a ransom.</a:t>
            </a:r>
            <a:endParaRPr/>
          </a:p>
          <a:p>
            <a:pPr indent="0" lvl="0" marL="0" rtl="0" algn="l">
              <a:spcBef>
                <a:spcPts val="0"/>
              </a:spcBef>
              <a:spcAft>
                <a:spcPts val="0"/>
              </a:spcAft>
              <a:buNone/>
            </a:pPr>
            <a:r>
              <a:rPr lang="en"/>
              <a:t>Phishing: where deceptive emails trick employees into compromising sensitive information</a:t>
            </a:r>
            <a:endParaRPr/>
          </a:p>
          <a:p>
            <a:pPr indent="0" lvl="0" marL="0" rtl="0" algn="l">
              <a:spcBef>
                <a:spcPts val="0"/>
              </a:spcBef>
              <a:spcAft>
                <a:spcPts val="0"/>
              </a:spcAft>
              <a:buNone/>
            </a:pPr>
            <a:r>
              <a:rPr lang="en"/>
              <a:t>DDoS Attacks: which flood hospital networks with traffic, disrupting services.</a:t>
            </a:r>
            <a:endParaRPr/>
          </a:p>
          <a:p>
            <a:pPr indent="0" lvl="0" marL="0" rtl="0" algn="l">
              <a:spcBef>
                <a:spcPts val="0"/>
              </a:spcBef>
              <a:spcAft>
                <a:spcPts val="0"/>
              </a:spcAft>
              <a:buNone/>
            </a:pPr>
            <a:r>
              <a:rPr lang="en"/>
              <a:t>And Data Breaches: where attackers steal patient data, leading to significant legal, financial, and reputational damage.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of these attacks poses unique challenges, and as we move forward, I’ll take you through each one, exploring how they work, why hospitals are targeted, and the impact they have on patient care.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84ef51e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84ef51e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this: A hospital’s entire system locks up. Doctors can’t access patient charts, emergency surgeries are delayed, and the hospital gets a demand for tens of thousands, sometimes millions, of dollars. This is the harsh reality of ransomware.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Ransomware is malicious software that encrypts files and demands payment for decryption. Attackers use fear and urgency to force hospitals to pay. Hospitals are the prime target because they rely on quick access to </a:t>
            </a:r>
            <a:r>
              <a:rPr lang="en"/>
              <a:t>data</a:t>
            </a:r>
            <a:r>
              <a:rPr lang="en"/>
              <a:t>, making downtime catastrophic. They also need to protect patient safety which pressures the hospital to pay the ransom rather than wait for recovery.</a:t>
            </a:r>
            <a:br>
              <a:rPr lang="en"/>
            </a:br>
            <a:br>
              <a:rPr lang="en"/>
            </a:br>
            <a:r>
              <a:rPr lang="en"/>
              <a:t>Ransomware disrupts access to electronic health records, scheduling systems, and critical care devices and services. Even when systems are restored, recovery time is lengthy and expensive. Hospitals face weeks of cleanup, rebuilding IT infrastructure, and implementing stronger security measures. Recovery often costs often total millions, not to mention the reputational damage.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84ef51e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84ef51e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You’ve likely seen an email claiming to be from your bank or even UPS or Fedex, asking you to click a suspicious link. Now imagine that same technique used in a hospital setting, where a single click can expose patient records or open the door to ransomware. This is phishing.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Phishing involves deceptive emails or messages tricking employees into clicking malicious links, entering sensitive information into fake websites, or downloading malware.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mentioned previously, hospitals are the prime target because they handle valuable data like patient records and financial information. It is also a high pressure environment which leads to quick decision making without a second though. The workforce is also large and diverse with different experience in cybersecurity training.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example is the phishing attack on the University of Vermont Medical Center in 2020. It caused weeks of system disruption costing about $1.5 million per day with total damages estimated at $63 million. They were only insured for $30 million. There were 1,300 damaged servers and they had to scan and clean 5,000 malware ridden computers. They received widespread scrutiny and learned that employee education is a must.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84ef51e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84ef51e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Distributed Denial of Service (DDoS) attack is a cyberattack that floods a hospital’s servers or networks with an overwhelming amount of traffic, causing systems to become unresponsive. Hospitals are targeted because they rely heavily on uninterrupted network </a:t>
            </a:r>
            <a:r>
              <a:rPr lang="en"/>
              <a:t>availability</a:t>
            </a:r>
            <a:r>
              <a:rPr lang="en"/>
              <a:t> for patient care systems, appointment scheduling, and </a:t>
            </a:r>
            <a:r>
              <a:rPr lang="en"/>
              <a:t>telemedicine</a:t>
            </a:r>
            <a:r>
              <a:rPr lang="en"/>
              <a:t> services, etc. A DDoS attack can quickly cripple these systems, leaving staff unable to access vital patient records or coordinate care.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impact of a DDoS attack can be severe. It can delay diagnoses and treatments. Scheduled appointments may be canceled, and telemedicine services grind to a halt, affecting both immediate and long-term patient care.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84ef51e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84ef51e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Patients should be able to trust hospitals with their most sensitive information. What happens when that trust is shattered by a data breach? A data breach occurs when attackers gain </a:t>
            </a:r>
            <a:r>
              <a:rPr lang="en"/>
              <a:t>unauthorized</a:t>
            </a:r>
            <a:r>
              <a:rPr lang="en"/>
              <a:t> access to sensitive hospital data, such as patient records, financial details, or even employee information. Stolen data can be resold on the dark web, used for </a:t>
            </a:r>
            <a:r>
              <a:rPr lang="en"/>
              <a:t>identity</a:t>
            </a:r>
            <a:r>
              <a:rPr lang="en"/>
              <a:t> theft or leveraged in further attacks.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Hospitals are targeted because medical data is highly valuable. Up to 10 times more valuable than credit card data on the dark web. Hospitals also hold vast amounts of personally identifiable information and protected health information. Inadequate employee training and security gaps in older systems increase vulnerabilities.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Patients lose their privacy, are potentially susceptible to identify theft, and their medical care is compromised. Hospitals can face legal fines under HIPAA and GDPR. They also damage their reputation and lose the trust of their patients. The average cost of data breach recovery is $10.93 million per breach, according to IBM.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oi.org/10.1186/s12911-020-01161-7" TargetMode="External"/><Relationship Id="rId4" Type="http://schemas.openxmlformats.org/officeDocument/2006/relationships/hyperlink" Target="http://news.sophos.com/en-us/2024/07/30/the-state-of-ransomware-in-healthcare-2024" TargetMode="External"/><Relationship Id="rId5" Type="http://schemas.openxmlformats.org/officeDocument/2006/relationships/hyperlink" Target="https://www.hhs.gov/sites/default/files/ransomware-trends-2021.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734125" y="177535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2</a:t>
            </a:r>
            <a:endParaRPr/>
          </a:p>
        </p:txBody>
      </p:sp>
      <p:sp>
        <p:nvSpPr>
          <p:cNvPr id="135" name="Google Shape;135;p13"/>
          <p:cNvSpPr txBox="1"/>
          <p:nvPr>
            <p:ph idx="1" type="subTitle"/>
          </p:nvPr>
        </p:nvSpPr>
        <p:spPr>
          <a:xfrm>
            <a:off x="4768975" y="2931700"/>
            <a:ext cx="3982800" cy="169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Montserrat"/>
                <a:ea typeface="Montserrat"/>
                <a:cs typeface="Montserrat"/>
                <a:sym typeface="Montserrat"/>
              </a:rPr>
              <a:t>Sohaib Chachar</a:t>
            </a:r>
            <a:endParaRPr sz="1700">
              <a:latin typeface="Montserrat"/>
              <a:ea typeface="Montserrat"/>
              <a:cs typeface="Montserrat"/>
              <a:sym typeface="Montserrat"/>
            </a:endParaRPr>
          </a:p>
          <a:p>
            <a:pPr indent="0" lvl="0" marL="0" rtl="0" algn="l">
              <a:spcBef>
                <a:spcPts val="0"/>
              </a:spcBef>
              <a:spcAft>
                <a:spcPts val="0"/>
              </a:spcAft>
              <a:buNone/>
            </a:pPr>
            <a:r>
              <a:rPr lang="en" sz="1700">
                <a:latin typeface="Montserrat"/>
                <a:ea typeface="Montserrat"/>
                <a:cs typeface="Montserrat"/>
                <a:sym typeface="Montserrat"/>
              </a:rPr>
              <a:t>Tobey Chan</a:t>
            </a:r>
            <a:endParaRPr sz="1700">
              <a:latin typeface="Montserrat"/>
              <a:ea typeface="Montserrat"/>
              <a:cs typeface="Montserrat"/>
              <a:sym typeface="Montserrat"/>
            </a:endParaRPr>
          </a:p>
          <a:p>
            <a:pPr indent="0" lvl="0" marL="0" rtl="0" algn="l">
              <a:spcBef>
                <a:spcPts val="0"/>
              </a:spcBef>
              <a:spcAft>
                <a:spcPts val="0"/>
              </a:spcAft>
              <a:buNone/>
            </a:pPr>
            <a:r>
              <a:rPr lang="en" sz="1700">
                <a:latin typeface="Montserrat"/>
                <a:ea typeface="Montserrat"/>
                <a:cs typeface="Montserrat"/>
                <a:sym typeface="Montserrat"/>
              </a:rPr>
              <a:t>Ranique Huggins</a:t>
            </a:r>
            <a:endParaRPr sz="1700">
              <a:latin typeface="Montserrat"/>
              <a:ea typeface="Montserrat"/>
              <a:cs typeface="Montserrat"/>
              <a:sym typeface="Montserrat"/>
            </a:endParaRPr>
          </a:p>
          <a:p>
            <a:pPr indent="0" lvl="0" marL="0" rtl="0" algn="l">
              <a:spcBef>
                <a:spcPts val="0"/>
              </a:spcBef>
              <a:spcAft>
                <a:spcPts val="0"/>
              </a:spcAft>
              <a:buNone/>
            </a:pPr>
            <a:r>
              <a:rPr lang="en" sz="1700">
                <a:latin typeface="Montserrat"/>
                <a:ea typeface="Montserrat"/>
                <a:cs typeface="Montserrat"/>
                <a:sym typeface="Montserrat"/>
              </a:rPr>
              <a:t>John Nasseh</a:t>
            </a:r>
            <a:endParaRPr sz="17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 </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12700" lvl="0" marL="0" rtl="0" algn="l">
              <a:spcBef>
                <a:spcPts val="1200"/>
              </a:spcBef>
              <a:spcAft>
                <a:spcPts val="0"/>
              </a:spcAft>
              <a:buClr>
                <a:schemeClr val="dk1"/>
              </a:buClr>
              <a:buSzPct val="78571"/>
              <a:buFont typeface="Arial"/>
              <a:buNone/>
            </a:pPr>
            <a:r>
              <a:rPr lang="en" sz="1400">
                <a:latin typeface="Montserrat"/>
                <a:ea typeface="Montserrat"/>
                <a:cs typeface="Montserrat"/>
                <a:sym typeface="Montserrat"/>
              </a:rPr>
              <a:t>The increase in the incorporation of technology into healthcare has led to greater precision in patient care, however this also comes with increased security threats. Key threats to a large hospital system today include phishing attacks, insider threats and vulnerabilities in medical devices. </a:t>
            </a:r>
            <a:endParaRPr sz="1400">
              <a:latin typeface="Montserrat"/>
              <a:ea typeface="Montserrat"/>
              <a:cs typeface="Montserrat"/>
              <a:sym typeface="Montserrat"/>
            </a:endParaRPr>
          </a:p>
          <a:p>
            <a:pPr indent="12700" lvl="0" marL="0" rtl="0" algn="l">
              <a:spcBef>
                <a:spcPts val="1200"/>
              </a:spcBef>
              <a:spcAft>
                <a:spcPts val="0"/>
              </a:spcAft>
              <a:buClr>
                <a:schemeClr val="dk1"/>
              </a:buClr>
              <a:buSzPct val="78571"/>
              <a:buFont typeface="Arial"/>
              <a:buNone/>
            </a:pPr>
            <a:r>
              <a:t/>
            </a:r>
            <a:endParaRPr sz="1400">
              <a:latin typeface="Montserrat"/>
              <a:ea typeface="Montserrat"/>
              <a:cs typeface="Montserrat"/>
              <a:sym typeface="Montserrat"/>
            </a:endParaRPr>
          </a:p>
          <a:p>
            <a:pPr indent="12700" lvl="0" marL="0" rtl="0" algn="l">
              <a:spcBef>
                <a:spcPts val="1200"/>
              </a:spcBef>
              <a:spcAft>
                <a:spcPts val="0"/>
              </a:spcAft>
              <a:buClr>
                <a:schemeClr val="dk1"/>
              </a:buClr>
              <a:buSzPct val="78571"/>
              <a:buFont typeface="Arial"/>
              <a:buNone/>
            </a:pPr>
            <a:r>
              <a:rPr lang="en" sz="1400">
                <a:latin typeface="Montserrat"/>
                <a:ea typeface="Montserrat"/>
                <a:cs typeface="Montserrat"/>
                <a:sym typeface="Montserrat"/>
              </a:rPr>
              <a:t>Combatting this requires a multi-layered approach to adequately secure the healthcare facility from cyberthreats. The main concern of healthcare systems is to prioritize the protection of highly sensitive patient data, adhering to HIPAA regulations.</a:t>
            </a:r>
            <a:endParaRPr sz="1400">
              <a:latin typeface="Montserrat"/>
              <a:ea typeface="Montserrat"/>
              <a:cs typeface="Montserrat"/>
              <a:sym typeface="Montserrat"/>
            </a:endParaRPr>
          </a:p>
          <a:p>
            <a:pPr indent="12700" lvl="0" marL="0" rtl="0" algn="l">
              <a:spcBef>
                <a:spcPts val="1200"/>
              </a:spcBef>
              <a:spcAft>
                <a:spcPts val="0"/>
              </a:spcAft>
              <a:buClr>
                <a:schemeClr val="dk1"/>
              </a:buClr>
              <a:buSzPct val="78571"/>
              <a:buFont typeface="Arial"/>
              <a:buNone/>
            </a:pPr>
            <a:r>
              <a:rPr lang="en" sz="1400">
                <a:latin typeface="Montserrat"/>
                <a:ea typeface="Montserrat"/>
                <a:cs typeface="Montserrat"/>
                <a:sym typeface="Montserrat"/>
              </a:rPr>
              <a:t>https://youtu.be/KNHgeykDXFw</a:t>
            </a:r>
            <a:endParaRPr sz="1400">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953850" y="29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a:t>Defensive Strategies Against Ransomware</a:t>
            </a:r>
            <a:endParaRPr/>
          </a:p>
          <a:p>
            <a:pPr indent="0" lvl="0" marL="0" rtl="0" algn="l">
              <a:spcBef>
                <a:spcPts val="0"/>
              </a:spcBef>
              <a:spcAft>
                <a:spcPts val="0"/>
              </a:spcAft>
              <a:buClr>
                <a:schemeClr val="dk1"/>
              </a:buClr>
              <a:buSzPct val="45833"/>
              <a:buFont typeface="Arial"/>
              <a:buNone/>
            </a:pPr>
            <a:r>
              <a:rPr lang="en"/>
              <a:t>Attacks</a:t>
            </a:r>
            <a:endParaRPr/>
          </a:p>
          <a:p>
            <a:pPr indent="0" lvl="0" marL="0" rtl="0" algn="l">
              <a:spcBef>
                <a:spcPts val="0"/>
              </a:spcBef>
              <a:spcAft>
                <a:spcPts val="0"/>
              </a:spcAft>
              <a:buNone/>
            </a:pPr>
            <a:r>
              <a:t/>
            </a:r>
            <a:endParaRPr/>
          </a:p>
        </p:txBody>
      </p:sp>
      <p:sp>
        <p:nvSpPr>
          <p:cNvPr id="195" name="Google Shape;195;p23"/>
          <p:cNvSpPr txBox="1"/>
          <p:nvPr>
            <p:ph idx="1" type="body"/>
          </p:nvPr>
        </p:nvSpPr>
        <p:spPr>
          <a:xfrm>
            <a:off x="336225" y="1426150"/>
            <a:ext cx="8520600" cy="34164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Font typeface="Montserrat"/>
              <a:buChar char="●"/>
            </a:pPr>
            <a:r>
              <a:rPr lang="en">
                <a:latin typeface="Montserrat"/>
                <a:ea typeface="Montserrat"/>
                <a:cs typeface="Montserrat"/>
                <a:sym typeface="Montserrat"/>
              </a:rPr>
              <a:t>Advanced Backup and Recovery Solutions</a:t>
            </a:r>
            <a:endParaRPr>
              <a:latin typeface="Montserrat"/>
              <a:ea typeface="Montserrat"/>
              <a:cs typeface="Montserrat"/>
              <a:sym typeface="Montserrat"/>
            </a:endParaRPr>
          </a:p>
          <a:p>
            <a:pPr indent="-311150" lvl="0" marL="457200" rtl="0" algn="l">
              <a:lnSpc>
                <a:spcPct val="100000"/>
              </a:lnSpc>
              <a:spcBef>
                <a:spcPts val="0"/>
              </a:spcBef>
              <a:spcAft>
                <a:spcPts val="0"/>
              </a:spcAft>
              <a:buSzPts val="1300"/>
              <a:buFont typeface="Montserrat"/>
              <a:buChar char="●"/>
            </a:pPr>
            <a:r>
              <a:rPr lang="en">
                <a:latin typeface="Montserrat"/>
                <a:ea typeface="Montserrat"/>
                <a:cs typeface="Montserrat"/>
                <a:sym typeface="Montserrat"/>
              </a:rPr>
              <a:t>Network-Based Solutions</a:t>
            </a:r>
            <a:endParaRPr>
              <a:latin typeface="Montserrat"/>
              <a:ea typeface="Montserrat"/>
              <a:cs typeface="Montserrat"/>
              <a:sym typeface="Montserrat"/>
            </a:endParaRPr>
          </a:p>
          <a:p>
            <a:pPr indent="-311150" lvl="0" marL="457200" rtl="0" algn="l">
              <a:lnSpc>
                <a:spcPct val="100000"/>
              </a:lnSpc>
              <a:spcBef>
                <a:spcPts val="0"/>
              </a:spcBef>
              <a:spcAft>
                <a:spcPts val="0"/>
              </a:spcAft>
              <a:buSzPts val="1300"/>
              <a:buFont typeface="Montserrat"/>
              <a:buChar char="●"/>
            </a:pPr>
            <a:r>
              <a:rPr lang="en">
                <a:latin typeface="Montserrat"/>
                <a:ea typeface="Montserrat"/>
                <a:cs typeface="Montserrat"/>
                <a:sym typeface="Montserrat"/>
              </a:rPr>
              <a:t>Endpoint Detection and Response (EDR)</a:t>
            </a:r>
            <a:endParaRPr>
              <a:latin typeface="Montserrat"/>
              <a:ea typeface="Montserrat"/>
              <a:cs typeface="Montserrat"/>
              <a:sym typeface="Montserrat"/>
            </a:endParaRPr>
          </a:p>
          <a:p>
            <a:pPr indent="-311150" lvl="0" marL="457200" rtl="0" algn="l">
              <a:lnSpc>
                <a:spcPct val="100000"/>
              </a:lnSpc>
              <a:spcBef>
                <a:spcPts val="0"/>
              </a:spcBef>
              <a:spcAft>
                <a:spcPts val="0"/>
              </a:spcAft>
              <a:buSzPts val="1300"/>
              <a:buFont typeface="Montserrat"/>
              <a:buChar char="●"/>
            </a:pPr>
            <a:r>
              <a:rPr lang="en">
                <a:latin typeface="Montserrat"/>
                <a:ea typeface="Montserrat"/>
                <a:cs typeface="Montserrat"/>
                <a:sym typeface="Montserrat"/>
              </a:rPr>
              <a:t>Regular Software Updates</a:t>
            </a:r>
            <a:endParaRPr>
              <a:latin typeface="Montserrat"/>
              <a:ea typeface="Montserrat"/>
              <a:cs typeface="Montserrat"/>
              <a:sym typeface="Montserrat"/>
            </a:endParaRPr>
          </a:p>
          <a:p>
            <a:pPr indent="0" lvl="0" marL="0" rtl="0" algn="l">
              <a:spcBef>
                <a:spcPts val="1200"/>
              </a:spcBef>
              <a:spcAft>
                <a:spcPts val="0"/>
              </a:spcAft>
              <a:buNone/>
            </a:pPr>
            <a:r>
              <a:t/>
            </a:r>
            <a:endParaRPr>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Advanced Backup and Recovery Solutions</a:t>
            </a:r>
            <a:endParaRPr/>
          </a:p>
        </p:txBody>
      </p:sp>
      <p:sp>
        <p:nvSpPr>
          <p:cNvPr id="201" name="Google Shape;201;p24"/>
          <p:cNvSpPr txBox="1"/>
          <p:nvPr>
            <p:ph idx="1" type="body"/>
          </p:nvPr>
        </p:nvSpPr>
        <p:spPr>
          <a:xfrm>
            <a:off x="311700" y="1132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latin typeface="Montserrat"/>
                <a:ea typeface="Montserrat"/>
                <a:cs typeface="Montserrat"/>
                <a:sym typeface="Montserrat"/>
              </a:rPr>
              <a:t>Immutable Backups</a:t>
            </a:r>
            <a:r>
              <a:rPr lang="en">
                <a:latin typeface="Montserrat"/>
                <a:ea typeface="Montserrat"/>
                <a:cs typeface="Montserrat"/>
                <a:sym typeface="Montserrat"/>
              </a:rPr>
              <a:t>:</a:t>
            </a:r>
            <a:endParaRPr>
              <a:latin typeface="Montserrat"/>
              <a:ea typeface="Montserrat"/>
              <a:cs typeface="Montserrat"/>
              <a:sym typeface="Montserrat"/>
            </a:endParaRPr>
          </a:p>
          <a:p>
            <a:pPr indent="-342900" lvl="0" marL="457200" rtl="0" algn="l">
              <a:spcBef>
                <a:spcPts val="1200"/>
              </a:spcBef>
              <a:spcAft>
                <a:spcPts val="0"/>
              </a:spcAft>
              <a:buClr>
                <a:schemeClr val="dk2"/>
              </a:buClr>
              <a:buSzPts val="1800"/>
              <a:buFont typeface="Montserrat"/>
              <a:buChar char="●"/>
            </a:pPr>
            <a:r>
              <a:rPr lang="en">
                <a:latin typeface="Montserrat"/>
                <a:ea typeface="Montserrat"/>
                <a:cs typeface="Montserrat"/>
                <a:sym typeface="Montserrat"/>
              </a:rPr>
              <a:t>Write-once, read-many backups</a:t>
            </a:r>
            <a:endParaRPr>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a:latin typeface="Montserrat"/>
                <a:ea typeface="Montserrat"/>
                <a:cs typeface="Montserrat"/>
                <a:sym typeface="Montserrat"/>
              </a:rPr>
              <a:t>Cannot be altered or deleted during an attack</a:t>
            </a:r>
            <a:endParaRPr>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b="1" lang="en">
                <a:latin typeface="Montserrat"/>
                <a:ea typeface="Montserrat"/>
                <a:cs typeface="Montserrat"/>
                <a:sym typeface="Montserrat"/>
              </a:rPr>
              <a:t>Modern SSDs with Real-Time Detection</a:t>
            </a:r>
            <a:r>
              <a:rPr lang="en">
                <a:latin typeface="Montserrat"/>
                <a:ea typeface="Montserrat"/>
                <a:cs typeface="Montserrat"/>
                <a:sym typeface="Montserrat"/>
              </a:rPr>
              <a:t>:</a:t>
            </a:r>
            <a:endParaRPr>
              <a:latin typeface="Montserrat"/>
              <a:ea typeface="Montserrat"/>
              <a:cs typeface="Montserrat"/>
              <a:sym typeface="Montserrat"/>
            </a:endParaRPr>
          </a:p>
          <a:p>
            <a:pPr indent="-342900" lvl="0" marL="457200" rtl="0" algn="l">
              <a:spcBef>
                <a:spcPts val="1200"/>
              </a:spcBef>
              <a:spcAft>
                <a:spcPts val="0"/>
              </a:spcAft>
              <a:buClr>
                <a:schemeClr val="dk2"/>
              </a:buClr>
              <a:buSzPts val="1800"/>
              <a:buFont typeface="Montserrat"/>
              <a:buChar char="●"/>
            </a:pPr>
            <a:r>
              <a:rPr lang="en">
                <a:latin typeface="Montserrat"/>
                <a:ea typeface="Montserrat"/>
                <a:cs typeface="Montserrat"/>
                <a:sym typeface="Montserrat"/>
              </a:rPr>
              <a:t>Monitor data trends for unusual behavior</a:t>
            </a:r>
            <a:endParaRPr>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a:latin typeface="Montserrat"/>
                <a:ea typeface="Montserrat"/>
                <a:cs typeface="Montserrat"/>
                <a:sym typeface="Montserrat"/>
              </a:rPr>
              <a:t>Detect rapid file encryption</a:t>
            </a:r>
            <a:endParaRPr>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a:latin typeface="Montserrat"/>
                <a:ea typeface="Montserrat"/>
                <a:cs typeface="Montserrat"/>
                <a:sym typeface="Montserrat"/>
              </a:rPr>
              <a:t>Isolate impacted files and restore clean copies</a:t>
            </a:r>
            <a:endParaRPr>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Network-Based Solutions</a:t>
            </a:r>
            <a:endParaRPr/>
          </a:p>
        </p:txBody>
      </p:sp>
      <p:sp>
        <p:nvSpPr>
          <p:cNvPr id="207" name="Google Shape;207;p25"/>
          <p:cNvSpPr txBox="1"/>
          <p:nvPr>
            <p:ph idx="1" type="body"/>
          </p:nvPr>
        </p:nvSpPr>
        <p:spPr>
          <a:xfrm>
            <a:off x="311700" y="1152475"/>
            <a:ext cx="8800200" cy="3990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605"/>
              <a:buFont typeface="Arial"/>
              <a:buNone/>
            </a:pPr>
            <a:r>
              <a:rPr b="1" lang="en">
                <a:latin typeface="Montserrat"/>
                <a:ea typeface="Montserrat"/>
                <a:cs typeface="Montserrat"/>
                <a:sym typeface="Montserrat"/>
              </a:rPr>
              <a:t>Network Segmentation</a:t>
            </a:r>
            <a:r>
              <a:rPr lang="en">
                <a:latin typeface="Montserrat"/>
                <a:ea typeface="Montserrat"/>
                <a:cs typeface="Montserrat"/>
                <a:sym typeface="Montserrat"/>
              </a:rPr>
              <a:t>:</a:t>
            </a:r>
            <a:endParaRPr>
              <a:latin typeface="Montserrat"/>
              <a:ea typeface="Montserrat"/>
              <a:cs typeface="Montserrat"/>
              <a:sym typeface="Montserrat"/>
            </a:endParaRPr>
          </a:p>
          <a:p>
            <a:pPr indent="-342900" lvl="0" marL="457200" rtl="0" algn="l">
              <a:lnSpc>
                <a:spcPct val="95000"/>
              </a:lnSpc>
              <a:spcBef>
                <a:spcPts val="1200"/>
              </a:spcBef>
              <a:spcAft>
                <a:spcPts val="0"/>
              </a:spcAft>
              <a:buClr>
                <a:schemeClr val="dk2"/>
              </a:buClr>
              <a:buSzPts val="1800"/>
              <a:buFont typeface="Montserrat"/>
              <a:buChar char="●"/>
            </a:pPr>
            <a:r>
              <a:rPr lang="en">
                <a:latin typeface="Montserrat"/>
                <a:ea typeface="Montserrat"/>
                <a:cs typeface="Montserrat"/>
                <a:sym typeface="Montserrat"/>
              </a:rPr>
              <a:t>Divides the hospital's network into isolated zones</a:t>
            </a:r>
            <a:endParaRPr>
              <a:latin typeface="Montserrat"/>
              <a:ea typeface="Montserrat"/>
              <a:cs typeface="Montserrat"/>
              <a:sym typeface="Montserrat"/>
            </a:endParaRPr>
          </a:p>
          <a:p>
            <a:pPr indent="-342900" lvl="0" marL="457200" rtl="0" algn="l">
              <a:lnSpc>
                <a:spcPct val="95000"/>
              </a:lnSpc>
              <a:spcBef>
                <a:spcPts val="0"/>
              </a:spcBef>
              <a:spcAft>
                <a:spcPts val="0"/>
              </a:spcAft>
              <a:buClr>
                <a:schemeClr val="dk2"/>
              </a:buClr>
              <a:buSzPts val="1800"/>
              <a:buFont typeface="Montserrat"/>
              <a:buChar char="●"/>
            </a:pPr>
            <a:r>
              <a:rPr lang="en">
                <a:latin typeface="Montserrat"/>
                <a:ea typeface="Montserrat"/>
                <a:cs typeface="Montserrat"/>
                <a:sym typeface="Montserrat"/>
              </a:rPr>
              <a:t>Prevents ransomware in one zone from spreading to others</a:t>
            </a:r>
            <a:endParaRPr>
              <a:latin typeface="Montserrat"/>
              <a:ea typeface="Montserrat"/>
              <a:cs typeface="Montserrat"/>
              <a:sym typeface="Montserrat"/>
            </a:endParaRPr>
          </a:p>
          <a:p>
            <a:pPr indent="0" lvl="0" marL="0" rtl="0" algn="l">
              <a:lnSpc>
                <a:spcPct val="95000"/>
              </a:lnSpc>
              <a:spcBef>
                <a:spcPts val="1200"/>
              </a:spcBef>
              <a:spcAft>
                <a:spcPts val="0"/>
              </a:spcAft>
              <a:buClr>
                <a:schemeClr val="dk1"/>
              </a:buClr>
              <a:buSzPts val="605"/>
              <a:buFont typeface="Arial"/>
              <a:buNone/>
            </a:pPr>
            <a:r>
              <a:rPr b="1" lang="en">
                <a:latin typeface="Montserrat"/>
                <a:ea typeface="Montserrat"/>
                <a:cs typeface="Montserrat"/>
                <a:sym typeface="Montserrat"/>
              </a:rPr>
              <a:t>Firewalls Between Zones</a:t>
            </a:r>
            <a:r>
              <a:rPr lang="en">
                <a:latin typeface="Montserrat"/>
                <a:ea typeface="Montserrat"/>
                <a:cs typeface="Montserrat"/>
                <a:sym typeface="Montserrat"/>
              </a:rPr>
              <a:t>:</a:t>
            </a:r>
            <a:endParaRPr>
              <a:latin typeface="Montserrat"/>
              <a:ea typeface="Montserrat"/>
              <a:cs typeface="Montserrat"/>
              <a:sym typeface="Montserrat"/>
            </a:endParaRPr>
          </a:p>
          <a:p>
            <a:pPr indent="-342900" lvl="0" marL="457200" rtl="0" algn="l">
              <a:lnSpc>
                <a:spcPct val="95000"/>
              </a:lnSpc>
              <a:spcBef>
                <a:spcPts val="1200"/>
              </a:spcBef>
              <a:spcAft>
                <a:spcPts val="0"/>
              </a:spcAft>
              <a:buClr>
                <a:schemeClr val="dk2"/>
              </a:buClr>
              <a:buSzPts val="1800"/>
              <a:buFont typeface="Montserrat"/>
              <a:buChar char="●"/>
            </a:pPr>
            <a:r>
              <a:rPr lang="en">
                <a:latin typeface="Montserrat"/>
                <a:ea typeface="Montserrat"/>
                <a:cs typeface="Montserrat"/>
                <a:sym typeface="Montserrat"/>
              </a:rPr>
              <a:t>Blocks unauthorized data flow between network zones</a:t>
            </a:r>
            <a:endParaRPr>
              <a:latin typeface="Montserrat"/>
              <a:ea typeface="Montserrat"/>
              <a:cs typeface="Montserrat"/>
              <a:sym typeface="Montserrat"/>
            </a:endParaRPr>
          </a:p>
          <a:p>
            <a:pPr indent="-342900" lvl="0" marL="457200" rtl="0" algn="l">
              <a:lnSpc>
                <a:spcPct val="95000"/>
              </a:lnSpc>
              <a:spcBef>
                <a:spcPts val="0"/>
              </a:spcBef>
              <a:spcAft>
                <a:spcPts val="0"/>
              </a:spcAft>
              <a:buClr>
                <a:schemeClr val="dk2"/>
              </a:buClr>
              <a:buSzPts val="1800"/>
              <a:buFont typeface="Montserrat"/>
              <a:buChar char="●"/>
            </a:pPr>
            <a:r>
              <a:rPr lang="en">
                <a:latin typeface="Montserrat"/>
                <a:ea typeface="Montserrat"/>
                <a:cs typeface="Montserrat"/>
                <a:sym typeface="Montserrat"/>
              </a:rPr>
              <a:t>Adds a layer of containment and control</a:t>
            </a:r>
            <a:endParaRPr>
              <a:latin typeface="Montserrat"/>
              <a:ea typeface="Montserrat"/>
              <a:cs typeface="Montserrat"/>
              <a:sym typeface="Montserrat"/>
            </a:endParaRPr>
          </a:p>
          <a:p>
            <a:pPr indent="0" lvl="0" marL="0" rtl="0" algn="l">
              <a:lnSpc>
                <a:spcPct val="95000"/>
              </a:lnSpc>
              <a:spcBef>
                <a:spcPts val="1200"/>
              </a:spcBef>
              <a:spcAft>
                <a:spcPts val="0"/>
              </a:spcAft>
              <a:buClr>
                <a:schemeClr val="dk1"/>
              </a:buClr>
              <a:buSzPts val="605"/>
              <a:buFont typeface="Arial"/>
              <a:buNone/>
            </a:pPr>
            <a:r>
              <a:rPr b="1" lang="en">
                <a:latin typeface="Montserrat"/>
                <a:ea typeface="Montserrat"/>
                <a:cs typeface="Montserrat"/>
                <a:sym typeface="Montserrat"/>
              </a:rPr>
              <a:t>Strict Access Controls</a:t>
            </a:r>
            <a:r>
              <a:rPr lang="en">
                <a:latin typeface="Montserrat"/>
                <a:ea typeface="Montserrat"/>
                <a:cs typeface="Montserrat"/>
                <a:sym typeface="Montserrat"/>
              </a:rPr>
              <a:t>:</a:t>
            </a:r>
            <a:endParaRPr>
              <a:latin typeface="Montserrat"/>
              <a:ea typeface="Montserrat"/>
              <a:cs typeface="Montserrat"/>
              <a:sym typeface="Montserrat"/>
            </a:endParaRPr>
          </a:p>
          <a:p>
            <a:pPr indent="-342900" lvl="0" marL="457200" rtl="0" algn="l">
              <a:lnSpc>
                <a:spcPct val="95000"/>
              </a:lnSpc>
              <a:spcBef>
                <a:spcPts val="1200"/>
              </a:spcBef>
              <a:spcAft>
                <a:spcPts val="0"/>
              </a:spcAft>
              <a:buClr>
                <a:schemeClr val="dk2"/>
              </a:buClr>
              <a:buSzPts val="1800"/>
              <a:buFont typeface="Montserrat"/>
              <a:buChar char="●"/>
            </a:pPr>
            <a:r>
              <a:rPr lang="en">
                <a:latin typeface="Montserrat"/>
                <a:ea typeface="Montserrat"/>
                <a:cs typeface="Montserrat"/>
                <a:sym typeface="Montserrat"/>
              </a:rPr>
              <a:t>Ensures only authorized personnel or devices can access specific zones</a:t>
            </a:r>
            <a:endParaRPr>
              <a:latin typeface="Montserrat"/>
              <a:ea typeface="Montserrat"/>
              <a:cs typeface="Montserrat"/>
              <a:sym typeface="Montserrat"/>
            </a:endParaRPr>
          </a:p>
          <a:p>
            <a:pPr indent="-342900" lvl="0" marL="457200" rtl="0" algn="l">
              <a:lnSpc>
                <a:spcPct val="95000"/>
              </a:lnSpc>
              <a:spcBef>
                <a:spcPts val="0"/>
              </a:spcBef>
              <a:spcAft>
                <a:spcPts val="0"/>
              </a:spcAft>
              <a:buClr>
                <a:schemeClr val="dk2"/>
              </a:buClr>
              <a:buSzPts val="1800"/>
              <a:buFont typeface="Montserrat"/>
              <a:buChar char="●"/>
            </a:pPr>
            <a:r>
              <a:rPr lang="en">
                <a:latin typeface="Montserrat"/>
                <a:ea typeface="Montserrat"/>
                <a:cs typeface="Montserrat"/>
                <a:sym typeface="Montserrat"/>
              </a:rPr>
              <a:t>Limits exposure of sensitive systems</a:t>
            </a:r>
            <a:endParaRPr>
              <a:latin typeface="Montserrat"/>
              <a:ea typeface="Montserrat"/>
              <a:cs typeface="Montserrat"/>
              <a:sym typeface="Montserrat"/>
            </a:endParaRPr>
          </a:p>
          <a:p>
            <a:pPr indent="0" lvl="0" marL="0" rtl="0" algn="l">
              <a:lnSpc>
                <a:spcPct val="95000"/>
              </a:lnSpc>
              <a:spcBef>
                <a:spcPts val="1200"/>
              </a:spcBef>
              <a:spcAft>
                <a:spcPts val="1200"/>
              </a:spcAft>
              <a:buSzPts val="605"/>
              <a:buNone/>
            </a:pPr>
            <a:r>
              <a:t/>
            </a:r>
            <a:endParaRPr sz="989">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Device-Level Defense: Endpoint Detection and Response (EDR)</a:t>
            </a:r>
            <a:endParaRPr/>
          </a:p>
        </p:txBody>
      </p:sp>
      <p:sp>
        <p:nvSpPr>
          <p:cNvPr id="213" name="Google Shape;213;p26"/>
          <p:cNvSpPr txBox="1"/>
          <p:nvPr>
            <p:ph idx="1" type="body"/>
          </p:nvPr>
        </p:nvSpPr>
        <p:spPr>
          <a:xfrm>
            <a:off x="311700" y="15937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200"/>
              </a:spcBef>
              <a:spcAft>
                <a:spcPts val="0"/>
              </a:spcAft>
              <a:buClr>
                <a:schemeClr val="dk2"/>
              </a:buClr>
              <a:buSzPts val="1800"/>
              <a:buFont typeface="Montserrat"/>
              <a:buChar char="●"/>
            </a:pPr>
            <a:r>
              <a:rPr lang="en">
                <a:latin typeface="Montserrat"/>
                <a:ea typeface="Montserrat"/>
                <a:cs typeface="Montserrat"/>
                <a:sym typeface="Montserrat"/>
              </a:rPr>
              <a:t>Works on device level to provide real time monitoring</a:t>
            </a:r>
            <a:endParaRPr>
              <a:latin typeface="Montserrat"/>
              <a:ea typeface="Montserrat"/>
              <a:cs typeface="Montserrat"/>
              <a:sym typeface="Montserrat"/>
            </a:endParaRPr>
          </a:p>
          <a:p>
            <a:pPr indent="-342900" lvl="0" marL="457200" rtl="0" algn="l">
              <a:lnSpc>
                <a:spcPct val="150000"/>
              </a:lnSpc>
              <a:spcBef>
                <a:spcPts val="0"/>
              </a:spcBef>
              <a:spcAft>
                <a:spcPts val="0"/>
              </a:spcAft>
              <a:buClr>
                <a:schemeClr val="dk2"/>
              </a:buClr>
              <a:buSzPts val="1800"/>
              <a:buChar char="●"/>
            </a:pPr>
            <a:r>
              <a:rPr lang="en">
                <a:latin typeface="Montserrat"/>
                <a:ea typeface="Montserrat"/>
                <a:cs typeface="Montserrat"/>
                <a:sym typeface="Montserrat"/>
              </a:rPr>
              <a:t>Uses ML to</a:t>
            </a:r>
            <a:r>
              <a:rPr b="1" lang="en">
                <a:latin typeface="Montserrat"/>
                <a:ea typeface="Montserrat"/>
                <a:cs typeface="Montserrat"/>
                <a:sym typeface="Montserrat"/>
              </a:rPr>
              <a:t> </a:t>
            </a:r>
            <a:r>
              <a:rPr lang="en">
                <a:latin typeface="Montserrat"/>
                <a:ea typeface="Montserrat"/>
                <a:cs typeface="Montserrat"/>
                <a:sym typeface="Montserrat"/>
              </a:rPr>
              <a:t>detects patterns and anomalies missed by traditional antivirus</a:t>
            </a:r>
            <a:endParaRPr>
              <a:latin typeface="Montserrat"/>
              <a:ea typeface="Montserrat"/>
              <a:cs typeface="Montserrat"/>
              <a:sym typeface="Montserrat"/>
            </a:endParaRPr>
          </a:p>
          <a:p>
            <a:pPr indent="-342900" lvl="0" marL="457200" rtl="0" algn="l">
              <a:lnSpc>
                <a:spcPct val="150000"/>
              </a:lnSpc>
              <a:spcBef>
                <a:spcPts val="0"/>
              </a:spcBef>
              <a:spcAft>
                <a:spcPts val="0"/>
              </a:spcAft>
              <a:buClr>
                <a:schemeClr val="dk2"/>
              </a:buClr>
              <a:buSzPts val="1800"/>
              <a:buFont typeface="Montserrat"/>
              <a:buChar char="●"/>
            </a:pPr>
            <a:r>
              <a:rPr lang="en">
                <a:latin typeface="Montserrat"/>
                <a:ea typeface="Montserrat"/>
                <a:cs typeface="Montserrat"/>
                <a:sym typeface="Montserrat"/>
              </a:rPr>
              <a:t>Automatically isolates infected devices to prevent ransomware spread</a:t>
            </a:r>
            <a:endParaRPr>
              <a:latin typeface="Montserrat"/>
              <a:ea typeface="Montserrat"/>
              <a:cs typeface="Montserrat"/>
              <a:sym typeface="Montserrat"/>
            </a:endParaRPr>
          </a:p>
          <a:p>
            <a:pPr indent="0" lvl="0" marL="457200" rtl="0" algn="l">
              <a:spcBef>
                <a:spcPts val="1200"/>
              </a:spcBef>
              <a:spcAft>
                <a:spcPts val="0"/>
              </a:spcAft>
              <a:buNone/>
            </a:pPr>
            <a:r>
              <a:t/>
            </a:r>
            <a:endParaRPr>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Regular Software Updates</a:t>
            </a:r>
            <a:endParaRPr/>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Cybercriminals often exploit vulnerabilities in outdated systems to gain unauthorized access.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Regular software updates strengthen system security.</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Staying up-to-date with software versions lowers the chance of these attacks.</a:t>
            </a:r>
            <a:endParaRPr>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Defensive Strategies Against Phishing</a:t>
            </a:r>
            <a:endParaRPr/>
          </a:p>
        </p:txBody>
      </p:sp>
      <p:sp>
        <p:nvSpPr>
          <p:cNvPr id="225" name="Google Shape;225;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Big Data Analytics for Phishing Detection</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Email Filtering</a:t>
            </a:r>
            <a:endParaRPr>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Big Data Analytics to Combat Phishing</a:t>
            </a:r>
            <a:endParaRPr/>
          </a:p>
        </p:txBody>
      </p:sp>
      <p:sp>
        <p:nvSpPr>
          <p:cNvPr id="231" name="Google Shape;231;p29"/>
          <p:cNvSpPr txBox="1"/>
          <p:nvPr>
            <p:ph idx="1" type="body"/>
          </p:nvPr>
        </p:nvSpPr>
        <p:spPr>
          <a:xfrm>
            <a:off x="311700" y="1152475"/>
            <a:ext cx="8775600" cy="39648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None/>
            </a:pPr>
            <a:r>
              <a:rPr b="1" lang="en">
                <a:latin typeface="Montserrat"/>
                <a:ea typeface="Montserrat"/>
                <a:cs typeface="Montserrat"/>
                <a:sym typeface="Montserrat"/>
              </a:rPr>
              <a:t>Pattern Recognition</a:t>
            </a:r>
            <a:r>
              <a:rPr lang="en">
                <a:latin typeface="Montserrat"/>
                <a:ea typeface="Montserrat"/>
                <a:cs typeface="Montserrat"/>
                <a:sym typeface="Montserrat"/>
              </a:rPr>
              <a:t>:</a:t>
            </a:r>
            <a:endParaRPr>
              <a:latin typeface="Montserrat"/>
              <a:ea typeface="Montserrat"/>
              <a:cs typeface="Montserrat"/>
              <a:sym typeface="Montserrat"/>
            </a:endParaRPr>
          </a:p>
          <a:p>
            <a:pPr indent="-311150" lvl="0" marL="457200" rtl="0" algn="l">
              <a:lnSpc>
                <a:spcPct val="105000"/>
              </a:lnSpc>
              <a:spcBef>
                <a:spcPts val="1200"/>
              </a:spcBef>
              <a:spcAft>
                <a:spcPts val="0"/>
              </a:spcAft>
              <a:buSzPts val="1300"/>
              <a:buFont typeface="Montserrat"/>
              <a:buChar char="●"/>
            </a:pPr>
            <a:r>
              <a:rPr lang="en">
                <a:latin typeface="Montserrat"/>
                <a:ea typeface="Montserrat"/>
                <a:cs typeface="Montserrat"/>
                <a:sym typeface="Montserrat"/>
              </a:rPr>
              <a:t>Detects trends like unusual email behaviors or unsafe links.</a:t>
            </a:r>
            <a:endParaRPr>
              <a:latin typeface="Montserrat"/>
              <a:ea typeface="Montserrat"/>
              <a:cs typeface="Montserrat"/>
              <a:sym typeface="Montserrat"/>
            </a:endParaRPr>
          </a:p>
          <a:p>
            <a:pPr indent="-311150" lvl="0" marL="457200" rtl="0" algn="l">
              <a:lnSpc>
                <a:spcPct val="105000"/>
              </a:lnSpc>
              <a:spcBef>
                <a:spcPts val="0"/>
              </a:spcBef>
              <a:spcAft>
                <a:spcPts val="0"/>
              </a:spcAft>
              <a:buSzPts val="1300"/>
              <a:buFont typeface="Montserrat"/>
              <a:buChar char="●"/>
            </a:pPr>
            <a:r>
              <a:rPr lang="en">
                <a:latin typeface="Montserrat"/>
                <a:ea typeface="Montserrat"/>
                <a:cs typeface="Montserrat"/>
                <a:sym typeface="Montserrat"/>
              </a:rPr>
              <a:t>Blocks suspicious messages before they spread.</a:t>
            </a:r>
            <a:endParaRPr>
              <a:latin typeface="Montserrat"/>
              <a:ea typeface="Montserrat"/>
              <a:cs typeface="Montserrat"/>
              <a:sym typeface="Montserrat"/>
            </a:endParaRPr>
          </a:p>
          <a:p>
            <a:pPr indent="0" lvl="0" marL="0" rtl="0" algn="l">
              <a:lnSpc>
                <a:spcPct val="105000"/>
              </a:lnSpc>
              <a:spcBef>
                <a:spcPts val="1200"/>
              </a:spcBef>
              <a:spcAft>
                <a:spcPts val="0"/>
              </a:spcAft>
              <a:buNone/>
            </a:pPr>
            <a:r>
              <a:rPr b="1" lang="en">
                <a:latin typeface="Montserrat"/>
                <a:ea typeface="Montserrat"/>
                <a:cs typeface="Montserrat"/>
                <a:sym typeface="Montserrat"/>
              </a:rPr>
              <a:t>Machine Learning Models</a:t>
            </a:r>
            <a:r>
              <a:rPr lang="en">
                <a:latin typeface="Montserrat"/>
                <a:ea typeface="Montserrat"/>
                <a:cs typeface="Montserrat"/>
                <a:sym typeface="Montserrat"/>
              </a:rPr>
              <a:t>:</a:t>
            </a:r>
            <a:endParaRPr>
              <a:latin typeface="Montserrat"/>
              <a:ea typeface="Montserrat"/>
              <a:cs typeface="Montserrat"/>
              <a:sym typeface="Montserrat"/>
            </a:endParaRPr>
          </a:p>
          <a:p>
            <a:pPr indent="-311150" lvl="0" marL="457200" rtl="0" algn="l">
              <a:lnSpc>
                <a:spcPct val="105000"/>
              </a:lnSpc>
              <a:spcBef>
                <a:spcPts val="1200"/>
              </a:spcBef>
              <a:spcAft>
                <a:spcPts val="0"/>
              </a:spcAft>
              <a:buSzPts val="1300"/>
              <a:buFont typeface="Montserrat"/>
              <a:buChar char="●"/>
            </a:pPr>
            <a:r>
              <a:rPr lang="en">
                <a:latin typeface="Montserrat"/>
                <a:ea typeface="Montserrat"/>
                <a:cs typeface="Montserrat"/>
                <a:sym typeface="Montserrat"/>
              </a:rPr>
              <a:t>Analyzes multiple websites to quickly identify fake ones.</a:t>
            </a:r>
            <a:endParaRPr>
              <a:latin typeface="Montserrat"/>
              <a:ea typeface="Montserrat"/>
              <a:cs typeface="Montserrat"/>
              <a:sym typeface="Montserrat"/>
            </a:endParaRPr>
          </a:p>
          <a:p>
            <a:pPr indent="-311150" lvl="0" marL="457200" rtl="0" algn="l">
              <a:lnSpc>
                <a:spcPct val="105000"/>
              </a:lnSpc>
              <a:spcBef>
                <a:spcPts val="0"/>
              </a:spcBef>
              <a:spcAft>
                <a:spcPts val="0"/>
              </a:spcAft>
              <a:buSzPts val="1300"/>
              <a:buFont typeface="Montserrat"/>
              <a:buChar char="●"/>
            </a:pPr>
            <a:r>
              <a:rPr lang="en">
                <a:latin typeface="Montserrat"/>
                <a:ea typeface="Montserrat"/>
                <a:cs typeface="Montserrat"/>
                <a:sym typeface="Montserrat"/>
              </a:rPr>
              <a:t>Learns and adapts to new phishing tactics.</a:t>
            </a:r>
            <a:endParaRPr>
              <a:latin typeface="Montserrat"/>
              <a:ea typeface="Montserrat"/>
              <a:cs typeface="Montserrat"/>
              <a:sym typeface="Montserrat"/>
            </a:endParaRPr>
          </a:p>
          <a:p>
            <a:pPr indent="0" lvl="0" marL="0" rtl="0" algn="l">
              <a:lnSpc>
                <a:spcPct val="105000"/>
              </a:lnSpc>
              <a:spcBef>
                <a:spcPts val="1200"/>
              </a:spcBef>
              <a:spcAft>
                <a:spcPts val="0"/>
              </a:spcAft>
              <a:buNone/>
            </a:pPr>
            <a:r>
              <a:rPr b="1" lang="en">
                <a:latin typeface="Montserrat"/>
                <a:ea typeface="Montserrat"/>
                <a:cs typeface="Montserrat"/>
                <a:sym typeface="Montserrat"/>
              </a:rPr>
              <a:t>Predictive Analytics</a:t>
            </a:r>
            <a:r>
              <a:rPr lang="en">
                <a:latin typeface="Montserrat"/>
                <a:ea typeface="Montserrat"/>
                <a:cs typeface="Montserrat"/>
                <a:sym typeface="Montserrat"/>
              </a:rPr>
              <a:t>:</a:t>
            </a:r>
            <a:endParaRPr>
              <a:latin typeface="Montserrat"/>
              <a:ea typeface="Montserrat"/>
              <a:cs typeface="Montserrat"/>
              <a:sym typeface="Montserrat"/>
            </a:endParaRPr>
          </a:p>
          <a:p>
            <a:pPr indent="-311150" lvl="0" marL="457200" rtl="0" algn="l">
              <a:lnSpc>
                <a:spcPct val="105000"/>
              </a:lnSpc>
              <a:spcBef>
                <a:spcPts val="1200"/>
              </a:spcBef>
              <a:spcAft>
                <a:spcPts val="0"/>
              </a:spcAft>
              <a:buSzPts val="1300"/>
              <a:buFont typeface="Montserrat"/>
              <a:buChar char="●"/>
            </a:pPr>
            <a:r>
              <a:rPr lang="en">
                <a:latin typeface="Montserrat"/>
                <a:ea typeface="Montserrat"/>
                <a:cs typeface="Montserrat"/>
                <a:sym typeface="Montserrat"/>
              </a:rPr>
              <a:t>Identifies users or teams at higher risk of phishing.</a:t>
            </a:r>
            <a:endParaRPr>
              <a:latin typeface="Montserrat"/>
              <a:ea typeface="Montserrat"/>
              <a:cs typeface="Montserrat"/>
              <a:sym typeface="Montserrat"/>
            </a:endParaRPr>
          </a:p>
          <a:p>
            <a:pPr indent="-311150" lvl="0" marL="457200" rtl="0" algn="l">
              <a:lnSpc>
                <a:spcPct val="105000"/>
              </a:lnSpc>
              <a:spcBef>
                <a:spcPts val="0"/>
              </a:spcBef>
              <a:spcAft>
                <a:spcPts val="0"/>
              </a:spcAft>
              <a:buSzPts val="1300"/>
              <a:buFont typeface="Montserrat"/>
              <a:buChar char="●"/>
            </a:pPr>
            <a:r>
              <a:rPr lang="en">
                <a:latin typeface="Montserrat"/>
                <a:ea typeface="Montserrat"/>
                <a:cs typeface="Montserrat"/>
                <a:sym typeface="Montserrat"/>
              </a:rPr>
              <a:t>Suggests extra training or security measures for vulnerable groups.</a:t>
            </a:r>
            <a:endParaRPr>
              <a:latin typeface="Montserrat"/>
              <a:ea typeface="Montserrat"/>
              <a:cs typeface="Montserrat"/>
              <a:sym typeface="Montserrat"/>
            </a:endParaRPr>
          </a:p>
          <a:p>
            <a:pPr indent="0" lvl="0" marL="0" rtl="0" algn="l">
              <a:lnSpc>
                <a:spcPct val="105000"/>
              </a:lnSpc>
              <a:spcBef>
                <a:spcPts val="1200"/>
              </a:spcBef>
              <a:spcAft>
                <a:spcPts val="1200"/>
              </a:spcAft>
              <a:buSzPts val="275"/>
              <a:buNone/>
            </a:pPr>
            <a:r>
              <a:t/>
            </a:r>
            <a:endParaRPr sz="45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Email Filtering</a:t>
            </a:r>
            <a:endParaRPr/>
          </a:p>
        </p:txBody>
      </p:sp>
      <p:sp>
        <p:nvSpPr>
          <p:cNvPr id="237" name="Google Shape;237;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42900" lvl="0" marL="457200" rtl="0" algn="l">
              <a:spcBef>
                <a:spcPts val="1200"/>
              </a:spcBef>
              <a:spcAft>
                <a:spcPts val="0"/>
              </a:spcAft>
              <a:buSzPts val="1800"/>
              <a:buFont typeface="Montserrat"/>
              <a:buChar char="●"/>
            </a:pPr>
            <a:r>
              <a:rPr lang="en" sz="1800">
                <a:latin typeface="Montserrat"/>
                <a:ea typeface="Montserrat"/>
                <a:cs typeface="Montserrat"/>
                <a:sym typeface="Montserrat"/>
              </a:rPr>
              <a:t>Emails are the most common avenue for phishing attacks.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Uses AI and ML to scan </a:t>
            </a:r>
            <a:r>
              <a:rPr lang="en" sz="1800">
                <a:latin typeface="Montserrat"/>
                <a:ea typeface="Montserrat"/>
                <a:cs typeface="Montserrat"/>
                <a:sym typeface="Montserrat"/>
              </a:rPr>
              <a:t>incoming emails for phishing indicators</a:t>
            </a:r>
            <a:r>
              <a:rPr lang="en">
                <a:latin typeface="Montserrat"/>
                <a:ea typeface="Montserrat"/>
                <a:cs typeface="Montserrat"/>
                <a:sym typeface="Montserrat"/>
              </a:rPr>
              <a:t>.</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Detects suspicious senders, unsafe links, and malicious attachments.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Filters adjust to evolving phishing tactics, ensuring consistent protection.</a:t>
            </a:r>
            <a:endParaRPr sz="1800">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311"/>
              <a:t>Strengthen Access Controls</a:t>
            </a:r>
            <a:endParaRPr sz="2311"/>
          </a:p>
          <a:p>
            <a:pPr indent="0" lvl="0" marL="0" rtl="0" algn="l">
              <a:spcBef>
                <a:spcPts val="1200"/>
              </a:spcBef>
              <a:spcAft>
                <a:spcPts val="0"/>
              </a:spcAft>
              <a:buNone/>
            </a:pPr>
            <a:r>
              <a:t/>
            </a:r>
            <a:endParaRPr/>
          </a:p>
        </p:txBody>
      </p:sp>
      <p:sp>
        <p:nvSpPr>
          <p:cNvPr id="243" name="Google Shape;243;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SzPts val="1500"/>
              <a:buFont typeface="Montserrat"/>
              <a:buChar char="●"/>
            </a:pPr>
            <a:r>
              <a:rPr lang="en" sz="1500">
                <a:latin typeface="Montserrat"/>
                <a:ea typeface="Montserrat"/>
                <a:cs typeface="Montserrat"/>
                <a:sym typeface="Montserrat"/>
              </a:rPr>
              <a:t>Combat risks associated with granting administrative privileges to users in healthcare facilities.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 Implement multi-factor authentication, have regular access reviews, role-based access control and strict password policies to reduce unauthorized access risks.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 Encrypt sensitive data both in transit and at rest to protect it even if it is accessed without authorization.</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Invest in advanced threat detection to detect abnormal network activity</a:t>
            </a:r>
            <a:endParaRPr sz="1500">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Scenario Itself</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None/>
            </a:pPr>
            <a:r>
              <a:rPr lang="en" sz="1200">
                <a:latin typeface="Montserrat"/>
                <a:ea typeface="Montserrat"/>
                <a:cs typeface="Montserrat"/>
                <a:sym typeface="Montserrat"/>
              </a:rPr>
              <a:t>As the digital world continues to grow, so do the volume, variety, and velocity of</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marR="0" rtl="0" algn="l">
              <a:spcBef>
                <a:spcPts val="0"/>
              </a:spcBef>
              <a:spcAft>
                <a:spcPts val="0"/>
              </a:spcAft>
              <a:buNone/>
            </a:pPr>
            <a:r>
              <a:rPr lang="en" sz="1200">
                <a:latin typeface="Montserrat"/>
                <a:ea typeface="Montserrat"/>
                <a:cs typeface="Montserrat"/>
                <a:sym typeface="Montserrat"/>
              </a:rPr>
              <a:t>cyber threats and attacks. The world is awash in data, and there is always</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marR="0" rtl="0" algn="l">
              <a:spcBef>
                <a:spcPts val="0"/>
              </a:spcBef>
              <a:spcAft>
                <a:spcPts val="0"/>
              </a:spcAft>
              <a:buNone/>
            </a:pPr>
            <a:r>
              <a:rPr lang="en" sz="1200">
                <a:latin typeface="Montserrat"/>
                <a:ea typeface="Montserrat"/>
                <a:cs typeface="Montserrat"/>
                <a:sym typeface="Montserrat"/>
              </a:rPr>
              <a:t>someone trying to turn it into their own virtual currency.</a:t>
            </a:r>
            <a:endParaRPr sz="1200">
              <a:latin typeface="Montserrat"/>
              <a:ea typeface="Montserrat"/>
              <a:cs typeface="Montserrat"/>
              <a:sym typeface="Montserrat"/>
            </a:endParaRPr>
          </a:p>
          <a:p>
            <a:pPr indent="0" lvl="0" marL="0" marR="0" rtl="0" algn="l">
              <a:spcBef>
                <a:spcPts val="0"/>
              </a:spcBef>
              <a:spcAft>
                <a:spcPts val="0"/>
              </a:spcAft>
              <a:buNone/>
            </a:pPr>
            <a:r>
              <a:t/>
            </a:r>
            <a:endParaRPr sz="1200">
              <a:latin typeface="Montserrat"/>
              <a:ea typeface="Montserrat"/>
              <a:cs typeface="Montserrat"/>
              <a:sym typeface="Montserrat"/>
            </a:endParaRPr>
          </a:p>
          <a:p>
            <a:pPr indent="0" lvl="0" marL="0" marR="0" rtl="0" algn="l">
              <a:spcBef>
                <a:spcPts val="0"/>
              </a:spcBef>
              <a:spcAft>
                <a:spcPts val="0"/>
              </a:spcAft>
              <a:buNone/>
            </a:pPr>
            <a:r>
              <a:t/>
            </a:r>
            <a:endParaRPr sz="1200">
              <a:latin typeface="Montserrat"/>
              <a:ea typeface="Montserrat"/>
              <a:cs typeface="Montserrat"/>
              <a:sym typeface="Montserrat"/>
            </a:endParaRPr>
          </a:p>
          <a:p>
            <a:pPr indent="-304800" lvl="0" marL="457200" marR="0" rtl="0" algn="l">
              <a:spcBef>
                <a:spcPts val="0"/>
              </a:spcBef>
              <a:spcAft>
                <a:spcPts val="0"/>
              </a:spcAft>
              <a:buSzPts val="1200"/>
              <a:buChar char="●"/>
            </a:pPr>
            <a:r>
              <a:rPr lang="en" sz="1200"/>
              <a:t>a large hospital has tasked us with doing a system analysis of the digital security threats that it </a:t>
            </a:r>
            <a:endParaRPr sz="1200"/>
          </a:p>
          <a:p>
            <a:pPr indent="0" lvl="0" marL="457200" marR="0" rtl="0" algn="l">
              <a:spcBef>
                <a:spcPts val="0"/>
              </a:spcBef>
              <a:spcAft>
                <a:spcPts val="0"/>
              </a:spcAft>
              <a:buNone/>
            </a:pPr>
            <a:r>
              <a:rPr lang="en" sz="1200"/>
              <a:t>may be facing</a:t>
            </a:r>
            <a:endParaRPr sz="1200">
              <a:latin typeface="Montserrat"/>
              <a:ea typeface="Montserrat"/>
              <a:cs typeface="Montserrat"/>
              <a:sym typeface="Montserrat"/>
            </a:endParaRPr>
          </a:p>
          <a:p>
            <a:pPr indent="0" lvl="0" marL="0" rtl="0" algn="l">
              <a:spcBef>
                <a:spcPts val="0"/>
              </a:spcBef>
              <a:spcAft>
                <a:spcPts val="1200"/>
              </a:spcAft>
              <a:buNone/>
            </a:pPr>
            <a:r>
              <a:t/>
            </a:r>
            <a:endParaRPr>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Vulnerability Management</a:t>
            </a:r>
            <a:endParaRPr sz="3700"/>
          </a:p>
        </p:txBody>
      </p:sp>
      <p:sp>
        <p:nvSpPr>
          <p:cNvPr id="249" name="Google Shape;249;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500">
              <a:latin typeface="Montserrat"/>
              <a:ea typeface="Montserrat"/>
              <a:cs typeface="Montserrat"/>
              <a:sym typeface="Montserrat"/>
            </a:endParaRPr>
          </a:p>
          <a:p>
            <a:pPr indent="-323850" lvl="0" marL="457200" rtl="0" algn="l">
              <a:spcBef>
                <a:spcPts val="1200"/>
              </a:spcBef>
              <a:spcAft>
                <a:spcPts val="0"/>
              </a:spcAft>
              <a:buSzPts val="1500"/>
              <a:buFont typeface="Montserrat"/>
              <a:buChar char="●"/>
            </a:pPr>
            <a:r>
              <a:rPr lang="en" sz="1500">
                <a:latin typeface="Montserrat"/>
                <a:ea typeface="Montserrat"/>
                <a:cs typeface="Montserrat"/>
                <a:sym typeface="Montserrat"/>
              </a:rPr>
              <a:t>Regularly scan for and patch software vulnerabilities across all systems, including medical devices.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Early detection can help reduce exposure to security risk.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Patching should be applied to all systems even the third- party applications.</a:t>
            </a:r>
            <a:endParaRPr sz="1500">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lang="en" sz="2422"/>
              <a:t>Incident Response and Disaster Recovery Plans</a:t>
            </a:r>
            <a:endParaRPr/>
          </a:p>
        </p:txBody>
      </p:sp>
      <p:sp>
        <p:nvSpPr>
          <p:cNvPr id="255" name="Google Shape;255;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Health facilities should be well equipped with an incident response and recovery plan.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Intrusion detection and prevention systems (IDPS) can help in spotting threats early.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Develop a comprehensive plan to detect, contain, and remedy cyber incidents efficiently.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Develop and routinely test a comprehensive response plan for ransomware and other cyber incidents, including backup strategies to restore critical data without having to pay ransoms to criminals.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Regularly test these plans and store offline with clear post- incident steps.</a:t>
            </a:r>
            <a:endParaRPr sz="21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Cybersecurity Insurance and Collaboration with Regulatory Bodies</a:t>
            </a:r>
            <a:endParaRPr sz="3000"/>
          </a:p>
        </p:txBody>
      </p:sp>
      <p:sp>
        <p:nvSpPr>
          <p:cNvPr id="261" name="Google Shape;261;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SzPts val="1500"/>
              <a:buFont typeface="Montserrat"/>
              <a:buChar char="●"/>
            </a:pPr>
            <a:r>
              <a:rPr lang="en" sz="1500">
                <a:latin typeface="Montserrat"/>
                <a:ea typeface="Montserrat"/>
                <a:cs typeface="Montserrat"/>
                <a:sym typeface="Montserrat"/>
              </a:rPr>
              <a:t>Consider obtaining insurance coverage to mitigate financial losses from cyber incidents.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Stay informed about the evolving cybersecurity regulations and the recommended best practices.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Actively monitor  the </a:t>
            </a:r>
            <a:r>
              <a:rPr lang="en" sz="1500">
                <a:latin typeface="Montserrat"/>
                <a:ea typeface="Montserrat"/>
                <a:cs typeface="Montserrat"/>
                <a:sym typeface="Montserrat"/>
              </a:rPr>
              <a:t>cyber threat</a:t>
            </a:r>
            <a:r>
              <a:rPr lang="en" sz="1500">
                <a:latin typeface="Montserrat"/>
                <a:ea typeface="Montserrat"/>
                <a:cs typeface="Montserrat"/>
                <a:sym typeface="Montserrat"/>
              </a:rPr>
              <a:t> landscape</a:t>
            </a:r>
            <a:endParaRPr sz="2100">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67" name="Google Shape;267;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0"/>
              </a:spcAft>
              <a:buNone/>
            </a:pPr>
            <a:r>
              <a:rPr lang="en" sz="1700">
                <a:latin typeface="Montserrat"/>
                <a:ea typeface="Montserrat"/>
                <a:cs typeface="Montserrat"/>
                <a:sym typeface="Montserrat"/>
              </a:rPr>
              <a:t>By </a:t>
            </a:r>
            <a:r>
              <a:rPr lang="en" sz="1700">
                <a:latin typeface="Montserrat"/>
                <a:ea typeface="Montserrat"/>
                <a:cs typeface="Montserrat"/>
                <a:sym typeface="Montserrat"/>
              </a:rPr>
              <a:t>implementing robust security controls and maintaining a culture of cybersecurity awareness; healthcare systems can significantly limit the risks associated with cyberthreats and protect sensitive patient information.</a:t>
            </a:r>
            <a:endParaRPr sz="1700">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lang="en" sz="1200"/>
              <a:t>REFERENCES</a:t>
            </a:r>
            <a:endParaRPr sz="1200"/>
          </a:p>
          <a:p>
            <a:pPr indent="0" lvl="0" marL="0" rtl="0" algn="l">
              <a:spcBef>
                <a:spcPts val="1200"/>
              </a:spcBef>
              <a:spcAft>
                <a:spcPts val="0"/>
              </a:spcAft>
              <a:buNone/>
            </a:pPr>
            <a:r>
              <a:t/>
            </a:r>
            <a:endParaRPr/>
          </a:p>
        </p:txBody>
      </p:sp>
      <p:sp>
        <p:nvSpPr>
          <p:cNvPr id="273" name="Google Shape;273;p36"/>
          <p:cNvSpPr txBox="1"/>
          <p:nvPr>
            <p:ph idx="1" type="body"/>
          </p:nvPr>
        </p:nvSpPr>
        <p:spPr>
          <a:xfrm>
            <a:off x="1297500" y="750350"/>
            <a:ext cx="7038900" cy="42759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lang="en" sz="1200">
                <a:latin typeface="Montserrat"/>
                <a:ea typeface="Montserrat"/>
                <a:cs typeface="Montserrat"/>
                <a:sym typeface="Montserrat"/>
              </a:rPr>
              <a:t>·</a:t>
            </a:r>
            <a:r>
              <a:rPr lang="en" sz="700">
                <a:latin typeface="Montserrat"/>
                <a:ea typeface="Montserrat"/>
                <a:cs typeface="Montserrat"/>
                <a:sym typeface="Montserrat"/>
              </a:rPr>
              <a:t>   	</a:t>
            </a:r>
            <a:r>
              <a:rPr lang="en" sz="1200">
                <a:latin typeface="Montserrat"/>
                <a:ea typeface="Montserrat"/>
                <a:cs typeface="Montserrat"/>
                <a:sym typeface="Montserrat"/>
              </a:rPr>
              <a:t>Alder, Steve. “Average Cost of a Data Breach Rises to $4.88M; Falls to $9.77M in Healthcare.” The HIPAA Journal, 31 July 2024, www.hipaajournal.com/cost-healthcare-data-breach-2024/.</a:t>
            </a:r>
            <a:endParaRPr sz="1200">
              <a:latin typeface="Montserrat"/>
              <a:ea typeface="Montserrat"/>
              <a:cs typeface="Montserrat"/>
              <a:sym typeface="Montserrat"/>
            </a:endParaRPr>
          </a:p>
          <a:p>
            <a:pPr indent="0" lvl="0" marL="0" rtl="0" algn="l">
              <a:spcBef>
                <a:spcPts val="1200"/>
              </a:spcBef>
              <a:spcAft>
                <a:spcPts val="0"/>
              </a:spcAft>
              <a:buClr>
                <a:schemeClr val="dk1"/>
              </a:buClr>
              <a:buSzPct val="91666"/>
              <a:buFont typeface="Arial"/>
              <a:buNone/>
            </a:pPr>
            <a:r>
              <a:rPr lang="en" sz="1200">
                <a:latin typeface="Montserrat"/>
                <a:ea typeface="Montserrat"/>
                <a:cs typeface="Montserrat"/>
                <a:sym typeface="Montserrat"/>
              </a:rPr>
              <a:t>·</a:t>
            </a:r>
            <a:r>
              <a:rPr lang="en" sz="700">
                <a:latin typeface="Montserrat"/>
                <a:ea typeface="Montserrat"/>
                <a:cs typeface="Montserrat"/>
                <a:sym typeface="Montserrat"/>
              </a:rPr>
              <a:t>   	</a:t>
            </a:r>
            <a:r>
              <a:rPr lang="en" sz="1200">
                <a:latin typeface="Montserrat"/>
                <a:ea typeface="Montserrat"/>
                <a:cs typeface="Montserrat"/>
                <a:sym typeface="Montserrat"/>
              </a:rPr>
              <a:t>Argaw, S.T., Troncoso-Pastoriza, J.R., Lacey, D. </a:t>
            </a:r>
            <a:r>
              <a:rPr i="1" lang="en" sz="1200">
                <a:latin typeface="Montserrat"/>
                <a:ea typeface="Montserrat"/>
                <a:cs typeface="Montserrat"/>
                <a:sym typeface="Montserrat"/>
              </a:rPr>
              <a:t>et al.</a:t>
            </a:r>
            <a:r>
              <a:rPr lang="en" sz="1200">
                <a:latin typeface="Montserrat"/>
                <a:ea typeface="Montserrat"/>
                <a:cs typeface="Montserrat"/>
                <a:sym typeface="Montserrat"/>
              </a:rPr>
              <a:t> Cybersecurity of Hospitals: discussing the challenges and working towards mitigating the risks. </a:t>
            </a:r>
            <a:r>
              <a:rPr i="1" lang="en" sz="1200">
                <a:latin typeface="Montserrat"/>
                <a:ea typeface="Montserrat"/>
                <a:cs typeface="Montserrat"/>
                <a:sym typeface="Montserrat"/>
              </a:rPr>
              <a:t>BMC Med Inform Decis Mak</a:t>
            </a:r>
            <a:r>
              <a:rPr lang="en" sz="1200">
                <a:latin typeface="Montserrat"/>
                <a:ea typeface="Montserrat"/>
                <a:cs typeface="Montserrat"/>
                <a:sym typeface="Montserrat"/>
              </a:rPr>
              <a:t> 20, 146 (2020). </a:t>
            </a:r>
            <a:r>
              <a:rPr lang="en" sz="1200" u="sng">
                <a:solidFill>
                  <a:schemeClr val="hlink"/>
                </a:solidFill>
                <a:latin typeface="Montserrat"/>
                <a:ea typeface="Montserrat"/>
                <a:cs typeface="Montserrat"/>
                <a:sym typeface="Montserrat"/>
                <a:hlinkClick r:id="rId3"/>
              </a:rPr>
              <a:t>https://doi.org/10.1186/s12911-020-01161-7</a:t>
            </a:r>
            <a:endParaRPr sz="1200">
              <a:latin typeface="Montserrat"/>
              <a:ea typeface="Montserrat"/>
              <a:cs typeface="Montserrat"/>
              <a:sym typeface="Montserrat"/>
            </a:endParaRPr>
          </a:p>
          <a:p>
            <a:pPr indent="0" lvl="0" marL="0" rtl="0" algn="l">
              <a:spcBef>
                <a:spcPts val="1200"/>
              </a:spcBef>
              <a:spcAft>
                <a:spcPts val="0"/>
              </a:spcAft>
              <a:buNone/>
            </a:pPr>
            <a:r>
              <a:rPr lang="en" sz="1200">
                <a:latin typeface="Montserrat"/>
                <a:ea typeface="Montserrat"/>
                <a:cs typeface="Montserrat"/>
                <a:sym typeface="Montserrat"/>
              </a:rPr>
              <a:t>·</a:t>
            </a:r>
            <a:r>
              <a:rPr lang="en" sz="700">
                <a:latin typeface="Montserrat"/>
                <a:ea typeface="Montserrat"/>
                <a:cs typeface="Montserrat"/>
                <a:sym typeface="Montserrat"/>
              </a:rPr>
              <a:t>   	</a:t>
            </a:r>
            <a:r>
              <a:rPr lang="en" sz="1200">
                <a:latin typeface="Montserrat"/>
                <a:ea typeface="Montserrat"/>
                <a:cs typeface="Montserrat"/>
                <a:sym typeface="Montserrat"/>
              </a:rPr>
              <a:t>INSURICA. “Cyber Case Study: UVM Health Network Ransomware Attack.” INSURICA, 12 July 2024, insurica.com/blog/uvm-health-network-ransomware-attack/.</a:t>
            </a:r>
            <a:endParaRPr sz="1200">
              <a:latin typeface="Montserrat"/>
              <a:ea typeface="Montserrat"/>
              <a:cs typeface="Montserrat"/>
              <a:sym typeface="Montserrat"/>
            </a:endParaRPr>
          </a:p>
          <a:p>
            <a:pPr indent="0" lvl="0" marL="0" rtl="0" algn="l">
              <a:spcBef>
                <a:spcPts val="1200"/>
              </a:spcBef>
              <a:spcAft>
                <a:spcPts val="0"/>
              </a:spcAft>
              <a:buClr>
                <a:schemeClr val="dk1"/>
              </a:buClr>
              <a:buSzPct val="91666"/>
              <a:buFont typeface="Arial"/>
              <a:buNone/>
            </a:pPr>
            <a:r>
              <a:rPr lang="en" sz="1200">
                <a:latin typeface="Montserrat"/>
                <a:ea typeface="Montserrat"/>
                <a:cs typeface="Montserrat"/>
                <a:sym typeface="Montserrat"/>
              </a:rPr>
              <a:t>·</a:t>
            </a:r>
            <a:r>
              <a:rPr lang="en" sz="700">
                <a:latin typeface="Montserrat"/>
                <a:ea typeface="Montserrat"/>
                <a:cs typeface="Montserrat"/>
                <a:sym typeface="Montserrat"/>
              </a:rPr>
              <a:t>   	</a:t>
            </a:r>
            <a:r>
              <a:rPr lang="en" sz="1200">
                <a:latin typeface="Montserrat"/>
                <a:ea typeface="Montserrat"/>
                <a:cs typeface="Montserrat"/>
                <a:sym typeface="Montserrat"/>
              </a:rPr>
              <a:t>Mandiant. 2024. Bavi Sadayappan, Zach Riddle, Jordan Nuce, Joshua Shilko, Jeremy Kennelly. “Ransomware Rebounds: Extortion Threat Surges in 2023, Attackers Rely on Publicly Available and Legitimate Tools.</a:t>
            </a:r>
            <a:endParaRPr sz="1200">
              <a:latin typeface="Montserrat"/>
              <a:ea typeface="Montserrat"/>
              <a:cs typeface="Montserrat"/>
              <a:sym typeface="Montserrat"/>
            </a:endParaRPr>
          </a:p>
          <a:p>
            <a:pPr indent="0" lvl="0" marL="0" rtl="0" algn="l">
              <a:spcBef>
                <a:spcPts val="1200"/>
              </a:spcBef>
              <a:spcAft>
                <a:spcPts val="0"/>
              </a:spcAft>
              <a:buNone/>
            </a:pPr>
            <a:r>
              <a:rPr lang="en" sz="1200">
                <a:latin typeface="Montserrat"/>
                <a:ea typeface="Montserrat"/>
                <a:cs typeface="Montserrat"/>
                <a:sym typeface="Montserrat"/>
              </a:rPr>
              <a:t>·</a:t>
            </a:r>
            <a:r>
              <a:rPr lang="en" sz="700">
                <a:latin typeface="Montserrat"/>
                <a:ea typeface="Montserrat"/>
                <a:cs typeface="Montserrat"/>
                <a:sym typeface="Montserrat"/>
              </a:rPr>
              <a:t>   	</a:t>
            </a:r>
            <a:r>
              <a:rPr lang="en" sz="1200">
                <a:latin typeface="Montserrat"/>
                <a:ea typeface="Montserrat"/>
                <a:cs typeface="Montserrat"/>
                <a:sym typeface="Montserrat"/>
              </a:rPr>
              <a:t>Puja Mahendru. “The State of Ransomware in Healthcare 2024.” Sophos News, 30 July 2024, </a:t>
            </a:r>
            <a:r>
              <a:rPr lang="en" sz="1200" u="sng">
                <a:solidFill>
                  <a:schemeClr val="hlink"/>
                </a:solidFill>
                <a:latin typeface="Montserrat"/>
                <a:ea typeface="Montserrat"/>
                <a:cs typeface="Montserrat"/>
                <a:sym typeface="Montserrat"/>
                <a:hlinkClick r:id="rId4"/>
              </a:rPr>
              <a:t>news.sophos.com/en-us/2024/07/30/the-state-of-ransomware-in-healthcare-2024</a:t>
            </a:r>
            <a:r>
              <a:rPr lang="en" sz="1200">
                <a:latin typeface="Montserrat"/>
                <a:ea typeface="Montserrat"/>
                <a:cs typeface="Montserrat"/>
                <a:sym typeface="Montserrat"/>
              </a:rPr>
              <a:t>.</a:t>
            </a:r>
            <a:endParaRPr sz="1200">
              <a:latin typeface="Montserrat"/>
              <a:ea typeface="Montserrat"/>
              <a:cs typeface="Montserrat"/>
              <a:sym typeface="Montserrat"/>
            </a:endParaRPr>
          </a:p>
          <a:p>
            <a:pPr indent="0" lvl="0" marL="0" rtl="0" algn="l">
              <a:spcBef>
                <a:spcPts val="1200"/>
              </a:spcBef>
              <a:spcAft>
                <a:spcPts val="0"/>
              </a:spcAft>
              <a:buNone/>
            </a:pPr>
            <a:r>
              <a:rPr lang="en" sz="1200">
                <a:latin typeface="Montserrat"/>
                <a:ea typeface="Montserrat"/>
                <a:cs typeface="Montserrat"/>
                <a:sym typeface="Montserrat"/>
              </a:rPr>
              <a:t>·</a:t>
            </a:r>
            <a:r>
              <a:rPr lang="en" sz="700">
                <a:latin typeface="Montserrat"/>
                <a:ea typeface="Montserrat"/>
                <a:cs typeface="Montserrat"/>
                <a:sym typeface="Montserrat"/>
              </a:rPr>
              <a:t>   	</a:t>
            </a:r>
            <a:r>
              <a:rPr lang="en" sz="1200">
                <a:latin typeface="Montserrat"/>
                <a:ea typeface="Montserrat"/>
                <a:cs typeface="Montserrat"/>
                <a:sym typeface="Montserrat"/>
              </a:rPr>
              <a:t>Ransomware Trends 2021. Health Sector Cyber Security Coordination Center, 3 June 2021, </a:t>
            </a:r>
            <a:r>
              <a:rPr lang="en" sz="1200" u="sng">
                <a:solidFill>
                  <a:schemeClr val="hlink"/>
                </a:solidFill>
                <a:latin typeface="Montserrat"/>
                <a:ea typeface="Montserrat"/>
                <a:cs typeface="Montserrat"/>
                <a:sym typeface="Montserrat"/>
                <a:hlinkClick r:id="rId5"/>
              </a:rPr>
              <a:t>https://www.hhs.gov/sites/default/files/ransomware-trends-2021.pdf</a:t>
            </a:r>
            <a:br>
              <a:rPr lang="en" sz="1200">
                <a:latin typeface="Montserrat"/>
                <a:ea typeface="Montserrat"/>
                <a:cs typeface="Montserrat"/>
                <a:sym typeface="Montserrat"/>
              </a:rPr>
            </a:br>
            <a:r>
              <a:rPr lang="en" sz="1200">
                <a:latin typeface="Montserrat"/>
                <a:ea typeface="Montserrat"/>
                <a:cs typeface="Montserrat"/>
                <a:sym typeface="Montserrat"/>
              </a:rPr>
              <a:t>·</a:t>
            </a:r>
            <a:r>
              <a:rPr lang="en" sz="700">
                <a:latin typeface="Montserrat"/>
                <a:ea typeface="Montserrat"/>
                <a:cs typeface="Montserrat"/>
                <a:sym typeface="Montserrat"/>
              </a:rPr>
              <a:t>   	</a:t>
            </a:r>
            <a:r>
              <a:rPr lang="en" sz="1200">
                <a:latin typeface="Montserrat"/>
                <a:ea typeface="Montserrat"/>
                <a:cs typeface="Montserrat"/>
                <a:sym typeface="Montserrat"/>
              </a:rPr>
              <a:t>UVM Medical Center Cyber Attack. The University of Vermont Health Network, Oct. 2020, https://shorturl.at/j5S8W</a:t>
            </a:r>
            <a:endParaRPr sz="1200">
              <a:latin typeface="Montserrat"/>
              <a:ea typeface="Montserrat"/>
              <a:cs typeface="Montserrat"/>
              <a:sym typeface="Montserrat"/>
            </a:endParaRPr>
          </a:p>
          <a:p>
            <a:pPr indent="0" lvl="0" marL="0" rtl="0" algn="l">
              <a:spcBef>
                <a:spcPts val="1200"/>
              </a:spcBef>
              <a:spcAft>
                <a:spcPts val="0"/>
              </a:spcAft>
              <a:buClr>
                <a:schemeClr val="dk1"/>
              </a:buClr>
              <a:buSzPct val="91666"/>
              <a:buFont typeface="Arial"/>
              <a:buNone/>
            </a:pPr>
            <a:r>
              <a:rPr lang="en" sz="1200">
                <a:latin typeface="Montserrat"/>
                <a:ea typeface="Montserrat"/>
                <a:cs typeface="Montserrat"/>
                <a:sym typeface="Montserrat"/>
              </a:rPr>
              <a:t>·</a:t>
            </a:r>
            <a:r>
              <a:rPr lang="en" sz="700">
                <a:latin typeface="Montserrat"/>
                <a:ea typeface="Montserrat"/>
                <a:cs typeface="Montserrat"/>
                <a:sym typeface="Montserrat"/>
              </a:rPr>
              <a:t>   	</a:t>
            </a:r>
            <a:r>
              <a:rPr lang="en" sz="1200">
                <a:latin typeface="Montserrat"/>
                <a:ea typeface="Montserrat"/>
                <a:cs typeface="Montserrat"/>
                <a:sym typeface="Montserrat"/>
              </a:rPr>
              <a:t>ZDNET. 2021. Liam Tung. “This is how long hackers will hide in your network before deploying ransomware or being spotted.”</a:t>
            </a:r>
            <a:endParaRPr sz="1200">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 of Threats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The most prominent threat that hospitals currently are facing is </a:t>
            </a:r>
            <a:r>
              <a:rPr lang="en">
                <a:latin typeface="Montserrat"/>
                <a:ea typeface="Montserrat"/>
                <a:cs typeface="Montserrat"/>
                <a:sym typeface="Montserrat"/>
              </a:rPr>
              <a:t>ransomware. Under normal circumstances ransomware would remain as a normal cyber attack which would cost an institution money and time to resolve. But in a hospital the severity of this attack becomes more detrimental as:</a:t>
            </a:r>
            <a:endParaRPr>
              <a:latin typeface="Montserrat"/>
              <a:ea typeface="Montserrat"/>
              <a:cs typeface="Montserrat"/>
              <a:sym typeface="Montserrat"/>
            </a:endParaRPr>
          </a:p>
          <a:p>
            <a:pPr indent="-311150" lvl="0" marL="457200" rtl="0" algn="l">
              <a:spcBef>
                <a:spcPts val="1200"/>
              </a:spcBef>
              <a:spcAft>
                <a:spcPts val="0"/>
              </a:spcAft>
              <a:buSzPts val="1300"/>
              <a:buFont typeface="Montserrat"/>
              <a:buChar char="●"/>
            </a:pPr>
            <a:r>
              <a:rPr lang="en">
                <a:latin typeface="Montserrat"/>
                <a:ea typeface="Montserrat"/>
                <a:cs typeface="Montserrat"/>
                <a:sym typeface="Montserrat"/>
              </a:rPr>
              <a:t>Equipment and systems failing in a hospital means patients could lose their lives.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Because lives are risk, attackers know that hospitals will always pay the ransom making hospitals a common target among hacking groups</a:t>
            </a:r>
            <a:endParaRPr>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Beyond the physical</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As quot</a:t>
            </a:r>
            <a:r>
              <a:rPr lang="en">
                <a:latin typeface="Montserrat"/>
                <a:ea typeface="Montserrat"/>
                <a:cs typeface="Montserrat"/>
                <a:sym typeface="Montserrat"/>
              </a:rPr>
              <a:t>ed in the UN news article, “Cyberattacks on healthcare: A global threat that can’t be ignored”:</a:t>
            </a:r>
            <a:endParaRPr>
              <a:latin typeface="Montserrat"/>
              <a:ea typeface="Montserrat"/>
              <a:cs typeface="Montserrat"/>
              <a:sym typeface="Montserrat"/>
            </a:endParaRPr>
          </a:p>
          <a:p>
            <a:pPr indent="0" lvl="0" marL="0" rtl="0" algn="l">
              <a:spcBef>
                <a:spcPts val="1200"/>
              </a:spcBef>
              <a:spcAft>
                <a:spcPts val="1200"/>
              </a:spcAft>
              <a:buNone/>
            </a:pPr>
            <a:r>
              <a:rPr lang="en">
                <a:latin typeface="Montserrat"/>
                <a:ea typeface="Montserrat"/>
                <a:cs typeface="Montserrat"/>
                <a:sym typeface="Montserrat"/>
              </a:rPr>
              <a:t>“At best, these attacks cause disruption and financial loss. At worst, they undermine trust in the health systems on which people depend, and even cause patient harm and death.”</a:t>
            </a:r>
            <a:endParaRPr>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Modes of Attack</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How attackers exploit vulnerabilities in healthcare systems</a:t>
            </a:r>
            <a:endParaRPr>
              <a:latin typeface="Montserrat"/>
              <a:ea typeface="Montserrat"/>
              <a:cs typeface="Montserrat"/>
              <a:sym typeface="Montserrat"/>
            </a:endParaRPr>
          </a:p>
          <a:p>
            <a:pPr indent="-311150" lvl="0" marL="457200" rtl="0" algn="l">
              <a:spcBef>
                <a:spcPts val="1200"/>
              </a:spcBef>
              <a:spcAft>
                <a:spcPts val="0"/>
              </a:spcAft>
              <a:buSzPts val="1300"/>
              <a:buFont typeface="Montserrat"/>
              <a:buChar char="●"/>
            </a:pPr>
            <a:r>
              <a:rPr lang="en">
                <a:latin typeface="Montserrat"/>
                <a:ea typeface="Montserrat"/>
                <a:cs typeface="Montserrat"/>
                <a:sym typeface="Montserrat"/>
              </a:rPr>
              <a:t>Ransomware</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Phishing</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Distributed Denial of Service (DDoS) Attacks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Data Breaches</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Ransomware</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Malware that encrypts data, locking access until a ransom is paid.</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Impact:</a:t>
            </a:r>
            <a:endParaRPr>
              <a:latin typeface="Montserrat"/>
              <a:ea typeface="Montserrat"/>
              <a:cs typeface="Montserrat"/>
              <a:sym typeface="Montserrat"/>
            </a:endParaRPr>
          </a:p>
          <a:p>
            <a:pPr indent="-311150" lvl="0" marL="457200" rtl="0" algn="l">
              <a:spcBef>
                <a:spcPts val="1200"/>
              </a:spcBef>
              <a:spcAft>
                <a:spcPts val="0"/>
              </a:spcAft>
              <a:buSzPts val="1300"/>
              <a:buFont typeface="Montserrat"/>
              <a:buChar char="●"/>
            </a:pPr>
            <a:r>
              <a:rPr lang="en">
                <a:latin typeface="Montserrat"/>
                <a:ea typeface="Montserrat"/>
                <a:cs typeface="Montserrat"/>
                <a:sym typeface="Montserrat"/>
              </a:rPr>
              <a:t>Paralyzes hospital operations.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Forces reliance on manual processes.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Risk of critical service outages</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Phishing</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Phishing attacks trick employees into revealing sensitive information or downloading malware through deceptive emails.</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Impact:</a:t>
            </a:r>
            <a:endParaRPr>
              <a:latin typeface="Montserrat"/>
              <a:ea typeface="Montserrat"/>
              <a:cs typeface="Montserrat"/>
              <a:sym typeface="Montserrat"/>
            </a:endParaRPr>
          </a:p>
          <a:p>
            <a:pPr indent="-311150" lvl="0" marL="457200" rtl="0" algn="l">
              <a:spcBef>
                <a:spcPts val="1200"/>
              </a:spcBef>
              <a:spcAft>
                <a:spcPts val="0"/>
              </a:spcAft>
              <a:buSzPts val="1300"/>
              <a:buFont typeface="Montserrat"/>
              <a:buChar char="●"/>
            </a:pPr>
            <a:r>
              <a:rPr lang="en">
                <a:latin typeface="Montserrat"/>
                <a:ea typeface="Montserrat"/>
                <a:cs typeface="Montserrat"/>
                <a:sym typeface="Montserrat"/>
              </a:rPr>
              <a:t>Unauthorized access to patient records and financial information</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Network breaches leading to ransomware or further attacks.</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Why hospitals are vulnerable:</a:t>
            </a:r>
            <a:endParaRPr>
              <a:latin typeface="Montserrat"/>
              <a:ea typeface="Montserrat"/>
              <a:cs typeface="Montserrat"/>
              <a:sym typeface="Montserrat"/>
            </a:endParaRPr>
          </a:p>
          <a:p>
            <a:pPr indent="-311150" lvl="0" marL="457200" rtl="0" algn="l">
              <a:spcBef>
                <a:spcPts val="1200"/>
              </a:spcBef>
              <a:spcAft>
                <a:spcPts val="0"/>
              </a:spcAft>
              <a:buSzPts val="1300"/>
              <a:buFont typeface="Montserrat"/>
              <a:buChar char="●"/>
            </a:pPr>
            <a:r>
              <a:rPr lang="en">
                <a:latin typeface="Montserrat"/>
                <a:ea typeface="Montserrat"/>
                <a:cs typeface="Montserrat"/>
                <a:sym typeface="Montserrat"/>
              </a:rPr>
              <a:t>Large staff with varying cybersecurity awareness levels.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High volume of emails and urgent communications.</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Distributed Denial of Service (DDoS) Attacks</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DDoS attacks overwhelm hospital networks with massive traffic, causing slowdowns or crashes.</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Impact:</a:t>
            </a:r>
            <a:endParaRPr>
              <a:latin typeface="Montserrat"/>
              <a:ea typeface="Montserrat"/>
              <a:cs typeface="Montserrat"/>
              <a:sym typeface="Montserrat"/>
            </a:endParaRPr>
          </a:p>
          <a:p>
            <a:pPr indent="-311150" lvl="0" marL="457200" rtl="0" algn="l">
              <a:spcBef>
                <a:spcPts val="1200"/>
              </a:spcBef>
              <a:spcAft>
                <a:spcPts val="0"/>
              </a:spcAft>
              <a:buSzPts val="1300"/>
              <a:buFont typeface="Montserrat"/>
              <a:buChar char="●"/>
            </a:pPr>
            <a:r>
              <a:rPr lang="en">
                <a:latin typeface="Montserrat"/>
                <a:ea typeface="Montserrat"/>
                <a:cs typeface="Montserrat"/>
                <a:sym typeface="Montserrat"/>
              </a:rPr>
              <a:t>Disrupts access to patient records and scheduling systems.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Affects telemedicine services and critical care devices.</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Why hospitals are vulnerable:</a:t>
            </a:r>
            <a:endParaRPr>
              <a:latin typeface="Montserrat"/>
              <a:ea typeface="Montserrat"/>
              <a:cs typeface="Montserrat"/>
              <a:sym typeface="Montserrat"/>
            </a:endParaRPr>
          </a:p>
          <a:p>
            <a:pPr indent="-311150" lvl="0" marL="457200" rtl="0" algn="l">
              <a:spcBef>
                <a:spcPts val="1200"/>
              </a:spcBef>
              <a:spcAft>
                <a:spcPts val="0"/>
              </a:spcAft>
              <a:buSzPts val="1300"/>
              <a:buFont typeface="Montserrat"/>
              <a:buChar char="●"/>
            </a:pPr>
            <a:r>
              <a:rPr lang="en">
                <a:latin typeface="Montserrat"/>
                <a:ea typeface="Montserrat"/>
                <a:cs typeface="Montserrat"/>
                <a:sym typeface="Montserrat"/>
              </a:rPr>
              <a:t>Dependence on 24/7 network availability for patient care</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Increasing use of IoT and interconnected systems.</a:t>
            </a:r>
            <a:endParaRPr>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Breaches</a:t>
            </a:r>
            <a:endParaRPr/>
          </a:p>
        </p:txBody>
      </p:sp>
      <p:sp>
        <p:nvSpPr>
          <p:cNvPr id="183" name="Google Shape;183;p21"/>
          <p:cNvSpPr txBox="1"/>
          <p:nvPr>
            <p:ph idx="1" type="body"/>
          </p:nvPr>
        </p:nvSpPr>
        <p:spPr>
          <a:xfrm>
            <a:off x="311700" y="1152475"/>
            <a:ext cx="8520600" cy="364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Unauthorized access to or theft of sensitive hospital data, including patient records and financial information.</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Impact:</a:t>
            </a:r>
            <a:endParaRPr>
              <a:latin typeface="Montserrat"/>
              <a:ea typeface="Montserrat"/>
              <a:cs typeface="Montserrat"/>
              <a:sym typeface="Montserrat"/>
            </a:endParaRPr>
          </a:p>
          <a:p>
            <a:pPr indent="-311150" lvl="0" marL="457200" rtl="0" algn="l">
              <a:spcBef>
                <a:spcPts val="1200"/>
              </a:spcBef>
              <a:spcAft>
                <a:spcPts val="0"/>
              </a:spcAft>
              <a:buSzPts val="1300"/>
              <a:buFont typeface="Montserrat"/>
              <a:buChar char="●"/>
            </a:pPr>
            <a:r>
              <a:rPr lang="en">
                <a:latin typeface="Montserrat"/>
                <a:ea typeface="Montserrat"/>
                <a:cs typeface="Montserrat"/>
                <a:sym typeface="Montserrat"/>
              </a:rPr>
              <a:t>Compromises patient privacy.</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Legal and financial consequences for hospitals.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Loss of trust from patients and stakeholders.</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Why hospitals are vulnerable:</a:t>
            </a:r>
            <a:endParaRPr>
              <a:latin typeface="Montserrat"/>
              <a:ea typeface="Montserrat"/>
              <a:cs typeface="Montserrat"/>
              <a:sym typeface="Montserrat"/>
            </a:endParaRPr>
          </a:p>
          <a:p>
            <a:pPr indent="-311150" lvl="0" marL="457200" rtl="0" algn="l">
              <a:spcBef>
                <a:spcPts val="1200"/>
              </a:spcBef>
              <a:spcAft>
                <a:spcPts val="0"/>
              </a:spcAft>
              <a:buSzPts val="1300"/>
              <a:buFont typeface="Montserrat"/>
              <a:buChar char="●"/>
            </a:pPr>
            <a:r>
              <a:rPr lang="en">
                <a:latin typeface="Montserrat"/>
                <a:ea typeface="Montserrat"/>
                <a:cs typeface="Montserrat"/>
                <a:sym typeface="Montserrat"/>
              </a:rPr>
              <a:t>Extensive use of electronic health records.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High value of medical data on the black market.</a:t>
            </a:r>
            <a:endParaRPr>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