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-564" y="-8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8766" y="610672"/>
            <a:ext cx="7479268" cy="50381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935"/>
              </a:lnSpc>
              <a:buNone/>
            </a:pPr>
            <a:r>
              <a:rPr lang="en-US" sz="6348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AI-Based Mouse Controller: A Revolution in Human-Computer Interaction</a:t>
            </a:r>
            <a:endParaRPr lang="en-US" sz="6348" dirty="0"/>
          </a:p>
        </p:txBody>
      </p:sp>
      <p:sp>
        <p:nvSpPr>
          <p:cNvPr id="6" name="Text 3"/>
          <p:cNvSpPr/>
          <p:nvPr/>
        </p:nvSpPr>
        <p:spPr>
          <a:xfrm>
            <a:off x="6318766" y="5981700"/>
            <a:ext cx="7479268" cy="9990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2"/>
              </a:lnSpc>
              <a:buNone/>
            </a:pPr>
            <a:r>
              <a:rPr lang="en-US" sz="174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Imagine controlling your computer with just the flick of your wrist. This revolutionary technology harnesses the power of AI to enable intuitive, gesture-based mouse control.</a:t>
            </a:r>
            <a:endParaRPr lang="en-US" sz="1748" dirty="0"/>
          </a:p>
        </p:txBody>
      </p:sp>
      <p:sp>
        <p:nvSpPr>
          <p:cNvPr id="7" name="Shape 4"/>
          <p:cNvSpPr/>
          <p:nvPr/>
        </p:nvSpPr>
        <p:spPr>
          <a:xfrm>
            <a:off x="6318766" y="7247096"/>
            <a:ext cx="355163" cy="355163"/>
          </a:xfrm>
          <a:prstGeom prst="roundRect">
            <a:avLst>
              <a:gd name="adj" fmla="val 25743351"/>
            </a:avLst>
          </a:prstGeom>
          <a:solidFill>
            <a:srgbClr val="FC73F7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410087" y="7375922"/>
            <a:ext cx="172403" cy="97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68"/>
              </a:lnSpc>
              <a:buNone/>
            </a:pPr>
            <a:r>
              <a:rPr lang="en-US" sz="768" dirty="0">
                <a:solidFill>
                  <a:srgbClr val="3C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HM</a:t>
            </a:r>
            <a:endParaRPr lang="en-US" sz="768" dirty="0"/>
          </a:p>
        </p:txBody>
      </p:sp>
      <p:sp>
        <p:nvSpPr>
          <p:cNvPr id="9" name="Text 6"/>
          <p:cNvSpPr/>
          <p:nvPr/>
        </p:nvSpPr>
        <p:spPr>
          <a:xfrm>
            <a:off x="6784896" y="7230428"/>
            <a:ext cx="3213378" cy="3885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59"/>
              </a:lnSpc>
              <a:buNone/>
            </a:pPr>
            <a:r>
              <a:rPr lang="en-US" sz="2185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Hassaan Mehmood</a:t>
            </a:r>
            <a:endParaRPr lang="en-US" sz="218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802362"/>
            <a:ext cx="11109960" cy="14616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Hand Gesture Recognition: The Key to Intuitive Control</a:t>
            </a:r>
            <a:endParaRPr lang="en-US" sz="4604" dirty="0"/>
          </a:p>
        </p:txBody>
      </p:sp>
      <p:sp>
        <p:nvSpPr>
          <p:cNvPr id="5" name="Shape 3"/>
          <p:cNvSpPr/>
          <p:nvPr/>
        </p:nvSpPr>
        <p:spPr>
          <a:xfrm>
            <a:off x="1760220" y="295822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6" name="Text 4"/>
          <p:cNvSpPr/>
          <p:nvPr/>
        </p:nvSpPr>
        <p:spPr>
          <a:xfrm>
            <a:off x="1948101" y="2988945"/>
            <a:ext cx="124182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53"/>
              </a:lnSpc>
              <a:buNone/>
            </a:pPr>
            <a:r>
              <a:rPr lang="en-US" sz="2763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763" dirty="0"/>
          </a:p>
        </p:txBody>
      </p:sp>
      <p:sp>
        <p:nvSpPr>
          <p:cNvPr id="7" name="Text 5"/>
          <p:cNvSpPr/>
          <p:nvPr/>
        </p:nvSpPr>
        <p:spPr>
          <a:xfrm>
            <a:off x="2482334" y="2958227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Natural Interaction</a:t>
            </a:r>
            <a:endParaRPr lang="en-US" sz="2302" dirty="0"/>
          </a:p>
        </p:txBody>
      </p:sp>
      <p:sp>
        <p:nvSpPr>
          <p:cNvPr id="8" name="Text 6"/>
          <p:cNvSpPr/>
          <p:nvPr/>
        </p:nvSpPr>
        <p:spPr>
          <a:xfrm>
            <a:off x="2482334" y="3456980"/>
            <a:ext cx="4721781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Hand gestures are a natural and intuitive way to interact with technology. This intuitive approach eliminates the need for a physical mouse, leading to a more comfortable and efficient experience.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95822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0" name="Text 8"/>
          <p:cNvSpPr/>
          <p:nvPr/>
        </p:nvSpPr>
        <p:spPr>
          <a:xfrm>
            <a:off x="7577971" y="2988945"/>
            <a:ext cx="196453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53"/>
              </a:lnSpc>
              <a:buNone/>
            </a:pPr>
            <a:r>
              <a:rPr lang="en-US" sz="2763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763" dirty="0"/>
          </a:p>
        </p:txBody>
      </p:sp>
      <p:sp>
        <p:nvSpPr>
          <p:cNvPr id="11" name="Text 9"/>
          <p:cNvSpPr/>
          <p:nvPr/>
        </p:nvSpPr>
        <p:spPr>
          <a:xfrm>
            <a:off x="8148399" y="2958227"/>
            <a:ext cx="294001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Enhanced Productivity</a:t>
            </a:r>
            <a:endParaRPr lang="en-US" sz="2302" dirty="0"/>
          </a:p>
        </p:txBody>
      </p:sp>
      <p:sp>
        <p:nvSpPr>
          <p:cNvPr id="12" name="Text 10"/>
          <p:cNvSpPr/>
          <p:nvPr/>
        </p:nvSpPr>
        <p:spPr>
          <a:xfrm>
            <a:off x="8148399" y="3456980"/>
            <a:ext cx="4721781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Gesture-based controls can streamline tasks, making them faster and easier. This can significantly increase productivity, especially for tasks involving repetitive actions.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1760220" y="559534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4" name="Text 12"/>
          <p:cNvSpPr/>
          <p:nvPr/>
        </p:nvSpPr>
        <p:spPr>
          <a:xfrm>
            <a:off x="1915478" y="5626060"/>
            <a:ext cx="189428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53"/>
              </a:lnSpc>
              <a:buNone/>
            </a:pPr>
            <a:r>
              <a:rPr lang="en-US" sz="2763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763" dirty="0"/>
          </a:p>
        </p:txBody>
      </p:sp>
      <p:sp>
        <p:nvSpPr>
          <p:cNvPr id="15" name="Text 13"/>
          <p:cNvSpPr/>
          <p:nvPr/>
        </p:nvSpPr>
        <p:spPr>
          <a:xfrm>
            <a:off x="2482334" y="5595342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Accessibility for All</a:t>
            </a:r>
            <a:endParaRPr lang="en-US" sz="2302" dirty="0"/>
          </a:p>
        </p:txBody>
      </p:sp>
      <p:sp>
        <p:nvSpPr>
          <p:cNvPr id="16" name="Text 14"/>
          <p:cNvSpPr/>
          <p:nvPr/>
        </p:nvSpPr>
        <p:spPr>
          <a:xfrm>
            <a:off x="2482334" y="6094095"/>
            <a:ext cx="472178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Hand gesture recognition provides a more accessible way to interact with computers, opening up possibilities for individuals with physical limitations.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59534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8" name="Text 16"/>
          <p:cNvSpPr/>
          <p:nvPr/>
        </p:nvSpPr>
        <p:spPr>
          <a:xfrm>
            <a:off x="7570113" y="5626060"/>
            <a:ext cx="212288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53"/>
              </a:lnSpc>
              <a:buNone/>
            </a:pPr>
            <a:r>
              <a:rPr lang="en-US" sz="2763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4</a:t>
            </a:r>
            <a:endParaRPr lang="en-US" sz="2763" dirty="0"/>
          </a:p>
        </p:txBody>
      </p:sp>
      <p:sp>
        <p:nvSpPr>
          <p:cNvPr id="19" name="Text 17"/>
          <p:cNvSpPr/>
          <p:nvPr/>
        </p:nvSpPr>
        <p:spPr>
          <a:xfrm>
            <a:off x="8148399" y="5595342"/>
            <a:ext cx="3222665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Future of Interaction</a:t>
            </a:r>
            <a:endParaRPr lang="en-US" sz="2302" dirty="0"/>
          </a:p>
        </p:txBody>
      </p:sp>
      <p:sp>
        <p:nvSpPr>
          <p:cNvPr id="20" name="Text 18"/>
          <p:cNvSpPr/>
          <p:nvPr/>
        </p:nvSpPr>
        <p:spPr>
          <a:xfrm>
            <a:off x="8148399" y="6094095"/>
            <a:ext cx="472178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Gesture-based technology is poised to revolutionize how we interact with technology, offering a more natural and engaging experience.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212771"/>
            <a:ext cx="11109960" cy="14616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Landmark Tracking: Enabling Real-Time Gesture Detection</a:t>
            </a:r>
            <a:endParaRPr lang="en-US" sz="4604" dirty="0"/>
          </a:p>
        </p:txBody>
      </p:sp>
      <p:sp>
        <p:nvSpPr>
          <p:cNvPr id="5" name="Text 3"/>
          <p:cNvSpPr/>
          <p:nvPr/>
        </p:nvSpPr>
        <p:spPr>
          <a:xfrm>
            <a:off x="1760220" y="3229808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Key Points</a:t>
            </a:r>
            <a:endParaRPr lang="en-US" sz="2302" dirty="0"/>
          </a:p>
        </p:txBody>
      </p:sp>
      <p:sp>
        <p:nvSpPr>
          <p:cNvPr id="6" name="Text 4"/>
          <p:cNvSpPr/>
          <p:nvPr/>
        </p:nvSpPr>
        <p:spPr>
          <a:xfrm>
            <a:off x="1760220" y="3817501"/>
            <a:ext cx="3341608" cy="26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Advanced algorithms analyze a sequence of images to identify specific points on the hand, known as landmarks. These landmarks provide a detailed representation of the hand's position and orientation in space.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651421" y="3229808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Real-Time Tracking</a:t>
            </a:r>
            <a:endParaRPr lang="en-US" sz="2302" dirty="0"/>
          </a:p>
        </p:txBody>
      </p:sp>
      <p:sp>
        <p:nvSpPr>
          <p:cNvPr id="8" name="Text 6"/>
          <p:cNvSpPr/>
          <p:nvPr/>
        </p:nvSpPr>
        <p:spPr>
          <a:xfrm>
            <a:off x="5651421" y="3817501"/>
            <a:ext cx="3341608" cy="29993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AI continuously tracks these landmarks in real time, allowing for precise and accurate detection of even subtle hand movements. This real-time tracking enables a responsive and dynamic interaction with the computer.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542621" y="3229808"/>
            <a:ext cx="3041094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Precision and Accuracy</a:t>
            </a:r>
            <a:endParaRPr lang="en-US" sz="2302" dirty="0"/>
          </a:p>
        </p:txBody>
      </p:sp>
      <p:sp>
        <p:nvSpPr>
          <p:cNvPr id="10" name="Text 8"/>
          <p:cNvSpPr/>
          <p:nvPr/>
        </p:nvSpPr>
        <p:spPr>
          <a:xfrm>
            <a:off x="9542621" y="3817501"/>
            <a:ext cx="3341608" cy="26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tracking these key points, the system can accurately interpret hand gestures, ensuring that the mouse responds precisely to your intended actions. This precision is crucial for tasks requiring fine control.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760220" y="1246108"/>
            <a:ext cx="11109960" cy="14616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Gesture Mapping: Translating Movements into Mouse Functions</a:t>
            </a:r>
            <a:endParaRPr lang="en-US" sz="4604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0" y="3040975"/>
            <a:ext cx="3703320" cy="8886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982391" y="4262914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Gesture Recognition</a:t>
            </a:r>
            <a:endParaRPr lang="en-US" sz="2302" dirty="0"/>
          </a:p>
        </p:txBody>
      </p:sp>
      <p:sp>
        <p:nvSpPr>
          <p:cNvPr id="9" name="Text 5"/>
          <p:cNvSpPr/>
          <p:nvPr/>
        </p:nvSpPr>
        <p:spPr>
          <a:xfrm>
            <a:off x="1982391" y="4761667"/>
            <a:ext cx="3258979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AI analyzes the tracked landmarks and interprets the hand movements as specific gestures.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540" y="3040975"/>
            <a:ext cx="3703320" cy="88868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685711" y="4262914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Action Mapping</a:t>
            </a:r>
            <a:endParaRPr lang="en-US" sz="2302" dirty="0"/>
          </a:p>
        </p:txBody>
      </p:sp>
      <p:sp>
        <p:nvSpPr>
          <p:cNvPr id="12" name="Text 7"/>
          <p:cNvSpPr/>
          <p:nvPr/>
        </p:nvSpPr>
        <p:spPr>
          <a:xfrm>
            <a:off x="5685711" y="4761667"/>
            <a:ext cx="3258979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Each gesture is assigned a specific mouse function, such as clicking, scrolling, or dragging.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6860" y="3040975"/>
            <a:ext cx="3703320" cy="88868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389031" y="4262914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Mouse Control</a:t>
            </a:r>
            <a:endParaRPr lang="en-US" sz="2302" dirty="0"/>
          </a:p>
        </p:txBody>
      </p:sp>
      <p:sp>
        <p:nvSpPr>
          <p:cNvPr id="15" name="Text 9"/>
          <p:cNvSpPr/>
          <p:nvPr/>
        </p:nvSpPr>
        <p:spPr>
          <a:xfrm>
            <a:off x="9389031" y="4761667"/>
            <a:ext cx="3258979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mapped gestures are then translated into corresponding mouse actions, seamlessly controlling the cursor on the screen.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076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2646402" y="513517"/>
            <a:ext cx="9337477" cy="12287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837"/>
              </a:lnSpc>
              <a:buNone/>
            </a:pPr>
            <a:r>
              <a:rPr lang="en-US" sz="387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Cursor Control: Seamless Integration of Hand Gestures</a:t>
            </a:r>
            <a:endParaRPr lang="en-US" sz="3870" dirty="0"/>
          </a:p>
        </p:txBody>
      </p:sp>
      <p:sp>
        <p:nvSpPr>
          <p:cNvPr id="5" name="Shape 3"/>
          <p:cNvSpPr/>
          <p:nvPr/>
        </p:nvSpPr>
        <p:spPr>
          <a:xfrm>
            <a:off x="2646402" y="4776073"/>
            <a:ext cx="9337477" cy="83939"/>
          </a:xfrm>
          <a:prstGeom prst="roundRect">
            <a:avLst>
              <a:gd name="adj" fmla="val 133490"/>
            </a:avLst>
          </a:prstGeom>
          <a:solidFill>
            <a:srgbClr val="282C32"/>
          </a:solidFill>
          <a:ln/>
        </p:spPr>
      </p:sp>
      <p:sp>
        <p:nvSpPr>
          <p:cNvPr id="6" name="Shape 4"/>
          <p:cNvSpPr/>
          <p:nvPr/>
        </p:nvSpPr>
        <p:spPr>
          <a:xfrm>
            <a:off x="4415850" y="4122599"/>
            <a:ext cx="83939" cy="653534"/>
          </a:xfrm>
          <a:prstGeom prst="roundRect">
            <a:avLst>
              <a:gd name="adj" fmla="val 133490"/>
            </a:avLst>
          </a:prstGeom>
          <a:solidFill>
            <a:srgbClr val="282C32"/>
          </a:solidFill>
          <a:ln/>
        </p:spPr>
      </p:sp>
      <p:sp>
        <p:nvSpPr>
          <p:cNvPr id="7" name="Shape 5"/>
          <p:cNvSpPr/>
          <p:nvPr/>
        </p:nvSpPr>
        <p:spPr>
          <a:xfrm>
            <a:off x="4247793" y="4565987"/>
            <a:ext cx="420172" cy="420172"/>
          </a:xfrm>
          <a:prstGeom prst="roundRect">
            <a:avLst>
              <a:gd name="adj" fmla="val 26668"/>
            </a:avLst>
          </a:prstGeom>
          <a:solidFill>
            <a:srgbClr val="282C32"/>
          </a:solidFill>
          <a:ln/>
        </p:spPr>
      </p:sp>
      <p:sp>
        <p:nvSpPr>
          <p:cNvPr id="8" name="Text 6"/>
          <p:cNvSpPr/>
          <p:nvPr/>
        </p:nvSpPr>
        <p:spPr>
          <a:xfrm>
            <a:off x="4405670" y="4591705"/>
            <a:ext cx="104418" cy="3686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02"/>
              </a:lnSpc>
              <a:buNone/>
            </a:pPr>
            <a:r>
              <a:rPr lang="en-US" sz="232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322" dirty="0"/>
          </a:p>
        </p:txBody>
      </p:sp>
      <p:sp>
        <p:nvSpPr>
          <p:cNvPr id="9" name="Text 7"/>
          <p:cNvSpPr/>
          <p:nvPr/>
        </p:nvSpPr>
        <p:spPr>
          <a:xfrm>
            <a:off x="3229213" y="2115741"/>
            <a:ext cx="2457212" cy="3071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19"/>
              </a:lnSpc>
              <a:buNone/>
            </a:pPr>
            <a:r>
              <a:rPr lang="en-US" sz="193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Intuitive Navigation</a:t>
            </a:r>
            <a:endParaRPr lang="en-US" sz="1935" dirty="0"/>
          </a:p>
        </p:txBody>
      </p:sp>
      <p:sp>
        <p:nvSpPr>
          <p:cNvPr id="10" name="Text 8"/>
          <p:cNvSpPr/>
          <p:nvPr/>
        </p:nvSpPr>
        <p:spPr>
          <a:xfrm>
            <a:off x="2833092" y="2534960"/>
            <a:ext cx="3249573" cy="14007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06"/>
              </a:lnSpc>
              <a:buNone/>
            </a:pPr>
            <a:r>
              <a:rPr lang="en-US" sz="147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Simple gestures, such as swiping or pointing, can be used to move the cursor across the screen, providing a natural and intuitive way to navigate.</a:t>
            </a:r>
            <a:endParaRPr lang="en-US" sz="1470" dirty="0"/>
          </a:p>
        </p:txBody>
      </p:sp>
      <p:sp>
        <p:nvSpPr>
          <p:cNvPr id="11" name="Shape 9"/>
          <p:cNvSpPr/>
          <p:nvPr/>
        </p:nvSpPr>
        <p:spPr>
          <a:xfrm>
            <a:off x="6320611" y="4776014"/>
            <a:ext cx="83939" cy="653534"/>
          </a:xfrm>
          <a:prstGeom prst="roundRect">
            <a:avLst>
              <a:gd name="adj" fmla="val 133490"/>
            </a:avLst>
          </a:prstGeom>
          <a:solidFill>
            <a:srgbClr val="282C32"/>
          </a:solidFill>
          <a:ln/>
        </p:spPr>
      </p:sp>
      <p:sp>
        <p:nvSpPr>
          <p:cNvPr id="12" name="Shape 10"/>
          <p:cNvSpPr/>
          <p:nvPr/>
        </p:nvSpPr>
        <p:spPr>
          <a:xfrm>
            <a:off x="6152555" y="4565987"/>
            <a:ext cx="420172" cy="420172"/>
          </a:xfrm>
          <a:prstGeom prst="roundRect">
            <a:avLst>
              <a:gd name="adj" fmla="val 26668"/>
            </a:avLst>
          </a:prstGeom>
          <a:solidFill>
            <a:srgbClr val="282C32"/>
          </a:solidFill>
          <a:ln/>
        </p:spPr>
      </p:sp>
      <p:sp>
        <p:nvSpPr>
          <p:cNvPr id="13" name="Text 11"/>
          <p:cNvSpPr/>
          <p:nvPr/>
        </p:nvSpPr>
        <p:spPr>
          <a:xfrm>
            <a:off x="6280071" y="4591705"/>
            <a:ext cx="165140" cy="3686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02"/>
              </a:lnSpc>
              <a:buNone/>
            </a:pPr>
            <a:r>
              <a:rPr lang="en-US" sz="232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322" dirty="0"/>
          </a:p>
        </p:txBody>
      </p:sp>
      <p:sp>
        <p:nvSpPr>
          <p:cNvPr id="14" name="Text 12"/>
          <p:cNvSpPr/>
          <p:nvPr/>
        </p:nvSpPr>
        <p:spPr>
          <a:xfrm>
            <a:off x="5133975" y="5616416"/>
            <a:ext cx="2457212" cy="3071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19"/>
              </a:lnSpc>
              <a:buNone/>
            </a:pPr>
            <a:r>
              <a:rPr lang="en-US" sz="193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Precise Selection</a:t>
            </a:r>
            <a:endParaRPr lang="en-US" sz="1935" dirty="0"/>
          </a:p>
        </p:txBody>
      </p:sp>
      <p:sp>
        <p:nvSpPr>
          <p:cNvPr id="15" name="Text 13"/>
          <p:cNvSpPr/>
          <p:nvPr/>
        </p:nvSpPr>
        <p:spPr>
          <a:xfrm>
            <a:off x="4737854" y="6035635"/>
            <a:ext cx="3249573" cy="16809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06"/>
              </a:lnSpc>
              <a:buNone/>
            </a:pPr>
            <a:r>
              <a:rPr lang="en-US" sz="147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Specific gestures can be mapped to perform precise actions like clicking on buttons or selecting text. This precision eliminates the need for manual clicking, enhancing efficiency.</a:t>
            </a:r>
            <a:endParaRPr lang="en-US" sz="1470" dirty="0"/>
          </a:p>
        </p:txBody>
      </p:sp>
      <p:sp>
        <p:nvSpPr>
          <p:cNvPr id="16" name="Shape 14"/>
          <p:cNvSpPr/>
          <p:nvPr/>
        </p:nvSpPr>
        <p:spPr>
          <a:xfrm>
            <a:off x="8225492" y="4122599"/>
            <a:ext cx="83939" cy="653534"/>
          </a:xfrm>
          <a:prstGeom prst="roundRect">
            <a:avLst>
              <a:gd name="adj" fmla="val 133490"/>
            </a:avLst>
          </a:prstGeom>
          <a:solidFill>
            <a:srgbClr val="282C32"/>
          </a:solidFill>
          <a:ln/>
        </p:spPr>
      </p:sp>
      <p:sp>
        <p:nvSpPr>
          <p:cNvPr id="17" name="Shape 15"/>
          <p:cNvSpPr/>
          <p:nvPr/>
        </p:nvSpPr>
        <p:spPr>
          <a:xfrm>
            <a:off x="8057436" y="4565987"/>
            <a:ext cx="420172" cy="420172"/>
          </a:xfrm>
          <a:prstGeom prst="roundRect">
            <a:avLst>
              <a:gd name="adj" fmla="val 26668"/>
            </a:avLst>
          </a:prstGeom>
          <a:solidFill>
            <a:srgbClr val="282C32"/>
          </a:solidFill>
          <a:ln/>
        </p:spPr>
      </p:sp>
      <p:sp>
        <p:nvSpPr>
          <p:cNvPr id="18" name="Text 16"/>
          <p:cNvSpPr/>
          <p:nvPr/>
        </p:nvSpPr>
        <p:spPr>
          <a:xfrm>
            <a:off x="8187809" y="4591705"/>
            <a:ext cx="159306" cy="3686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02"/>
              </a:lnSpc>
              <a:buNone/>
            </a:pPr>
            <a:r>
              <a:rPr lang="en-US" sz="232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322" dirty="0"/>
          </a:p>
        </p:txBody>
      </p:sp>
      <p:sp>
        <p:nvSpPr>
          <p:cNvPr id="19" name="Text 17"/>
          <p:cNvSpPr/>
          <p:nvPr/>
        </p:nvSpPr>
        <p:spPr>
          <a:xfrm>
            <a:off x="7038856" y="2115741"/>
            <a:ext cx="2457212" cy="3071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19"/>
              </a:lnSpc>
              <a:buNone/>
            </a:pPr>
            <a:r>
              <a:rPr lang="en-US" sz="193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Dynamic Scrolling</a:t>
            </a:r>
            <a:endParaRPr lang="en-US" sz="1935" dirty="0"/>
          </a:p>
        </p:txBody>
      </p:sp>
      <p:sp>
        <p:nvSpPr>
          <p:cNvPr id="20" name="Text 18"/>
          <p:cNvSpPr/>
          <p:nvPr/>
        </p:nvSpPr>
        <p:spPr>
          <a:xfrm>
            <a:off x="6642735" y="2534960"/>
            <a:ext cx="3249573" cy="14007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06"/>
              </a:lnSpc>
              <a:buNone/>
            </a:pPr>
            <a:r>
              <a:rPr lang="en-US" sz="147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Gestures, such as pinching or rotating, can be used to scroll through documents or web pages, providing a smooth and responsive scrolling experience.</a:t>
            </a:r>
            <a:endParaRPr lang="en-US" sz="1470" dirty="0"/>
          </a:p>
        </p:txBody>
      </p:sp>
      <p:sp>
        <p:nvSpPr>
          <p:cNvPr id="21" name="Shape 19"/>
          <p:cNvSpPr/>
          <p:nvPr/>
        </p:nvSpPr>
        <p:spPr>
          <a:xfrm>
            <a:off x="10130373" y="4776014"/>
            <a:ext cx="83939" cy="653534"/>
          </a:xfrm>
          <a:prstGeom prst="roundRect">
            <a:avLst>
              <a:gd name="adj" fmla="val 133490"/>
            </a:avLst>
          </a:prstGeom>
          <a:solidFill>
            <a:srgbClr val="282C32"/>
          </a:solidFill>
          <a:ln/>
        </p:spPr>
      </p:sp>
      <p:sp>
        <p:nvSpPr>
          <p:cNvPr id="22" name="Shape 20"/>
          <p:cNvSpPr/>
          <p:nvPr/>
        </p:nvSpPr>
        <p:spPr>
          <a:xfrm>
            <a:off x="9962317" y="4565987"/>
            <a:ext cx="420172" cy="420172"/>
          </a:xfrm>
          <a:prstGeom prst="roundRect">
            <a:avLst>
              <a:gd name="adj" fmla="val 26668"/>
            </a:avLst>
          </a:prstGeom>
          <a:solidFill>
            <a:srgbClr val="282C32"/>
          </a:solidFill>
          <a:ln/>
        </p:spPr>
      </p:sp>
      <p:sp>
        <p:nvSpPr>
          <p:cNvPr id="23" name="Text 21"/>
          <p:cNvSpPr/>
          <p:nvPr/>
        </p:nvSpPr>
        <p:spPr>
          <a:xfrm>
            <a:off x="10083165" y="4591705"/>
            <a:ext cx="178356" cy="3686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02"/>
              </a:lnSpc>
              <a:buNone/>
            </a:pPr>
            <a:r>
              <a:rPr lang="en-US" sz="232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4</a:t>
            </a:r>
            <a:endParaRPr lang="en-US" sz="2322" dirty="0"/>
          </a:p>
        </p:txBody>
      </p:sp>
      <p:sp>
        <p:nvSpPr>
          <p:cNvPr id="24" name="Text 22"/>
          <p:cNvSpPr/>
          <p:nvPr/>
        </p:nvSpPr>
        <p:spPr>
          <a:xfrm>
            <a:off x="8943737" y="5616416"/>
            <a:ext cx="2457212" cy="3071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19"/>
              </a:lnSpc>
              <a:buNone/>
            </a:pPr>
            <a:r>
              <a:rPr lang="en-US" sz="193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Personalized Controls</a:t>
            </a:r>
            <a:endParaRPr lang="en-US" sz="1935" dirty="0"/>
          </a:p>
        </p:txBody>
      </p:sp>
      <p:sp>
        <p:nvSpPr>
          <p:cNvPr id="25" name="Text 23"/>
          <p:cNvSpPr/>
          <p:nvPr/>
        </p:nvSpPr>
        <p:spPr>
          <a:xfrm>
            <a:off x="8547497" y="6035635"/>
            <a:ext cx="3249692" cy="112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06"/>
              </a:lnSpc>
              <a:buNone/>
            </a:pPr>
            <a:r>
              <a:rPr lang="en-US" sz="147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Users can customize the gestures and their corresponding actions, tailoring the system to their specific needs and preferences.</a:t>
            </a:r>
            <a:endParaRPr lang="en-US" sz="147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941189"/>
            <a:ext cx="11109960" cy="14616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Precision and Efficiency: The Benefits of AI-Powered Mouse Control</a:t>
            </a:r>
            <a:endParaRPr lang="en-US" sz="4604" dirty="0"/>
          </a:p>
        </p:txBody>
      </p:sp>
      <p:sp>
        <p:nvSpPr>
          <p:cNvPr id="5" name="Shape 3"/>
          <p:cNvSpPr/>
          <p:nvPr/>
        </p:nvSpPr>
        <p:spPr>
          <a:xfrm>
            <a:off x="1760220" y="2847142"/>
            <a:ext cx="5443895" cy="1942862"/>
          </a:xfrm>
          <a:prstGeom prst="roundRect">
            <a:avLst>
              <a:gd name="adj" fmla="val 6862"/>
            </a:avLst>
          </a:prstGeom>
          <a:solidFill>
            <a:srgbClr val="282C32"/>
          </a:solidFill>
          <a:ln/>
        </p:spPr>
      </p:sp>
      <p:sp>
        <p:nvSpPr>
          <p:cNvPr id="6" name="Text 4"/>
          <p:cNvSpPr/>
          <p:nvPr/>
        </p:nvSpPr>
        <p:spPr>
          <a:xfrm>
            <a:off x="1982391" y="3069312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Enhanced Accuracy</a:t>
            </a:r>
            <a:endParaRPr lang="en-US" sz="2302" dirty="0"/>
          </a:p>
        </p:txBody>
      </p:sp>
      <p:sp>
        <p:nvSpPr>
          <p:cNvPr id="7" name="Text 5"/>
          <p:cNvSpPr/>
          <p:nvPr/>
        </p:nvSpPr>
        <p:spPr>
          <a:xfrm>
            <a:off x="1982391" y="3568065"/>
            <a:ext cx="499955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AI-powered gesture recognition allows for precise control of the mouse, leading to more accurate and efficient actions.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847142"/>
            <a:ext cx="5443895" cy="1942862"/>
          </a:xfrm>
          <a:prstGeom prst="roundRect">
            <a:avLst>
              <a:gd name="adj" fmla="val 6862"/>
            </a:avLst>
          </a:prstGeom>
          <a:solidFill>
            <a:srgbClr val="282C32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3069312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Increased Speed</a:t>
            </a:r>
            <a:endParaRPr lang="en-US" sz="2302" dirty="0"/>
          </a:p>
        </p:txBody>
      </p:sp>
      <p:sp>
        <p:nvSpPr>
          <p:cNvPr id="10" name="Text 8"/>
          <p:cNvSpPr/>
          <p:nvPr/>
        </p:nvSpPr>
        <p:spPr>
          <a:xfrm>
            <a:off x="7648456" y="3568065"/>
            <a:ext cx="499955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Gesture-based interactions can be faster than traditional mouse methods, leading to increased speed and productivity.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1760220" y="5012174"/>
            <a:ext cx="5443895" cy="2276118"/>
          </a:xfrm>
          <a:prstGeom prst="roundRect">
            <a:avLst>
              <a:gd name="adj" fmla="val 5857"/>
            </a:avLst>
          </a:prstGeom>
          <a:solidFill>
            <a:srgbClr val="282C32"/>
          </a:solidFill>
          <a:ln/>
        </p:spPr>
      </p:sp>
      <p:sp>
        <p:nvSpPr>
          <p:cNvPr id="12" name="Text 10"/>
          <p:cNvSpPr/>
          <p:nvPr/>
        </p:nvSpPr>
        <p:spPr>
          <a:xfrm>
            <a:off x="1982391" y="5234345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Reduced Strain</a:t>
            </a:r>
            <a:endParaRPr lang="en-US" sz="2302" dirty="0"/>
          </a:p>
        </p:txBody>
      </p:sp>
      <p:sp>
        <p:nvSpPr>
          <p:cNvPr id="13" name="Text 11"/>
          <p:cNvSpPr/>
          <p:nvPr/>
        </p:nvSpPr>
        <p:spPr>
          <a:xfrm>
            <a:off x="1982391" y="5733098"/>
            <a:ext cx="499955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Eliminating the need for a physical mouse can reduce hand and wrist strain, leading to a more comfortable computing experience.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5012174"/>
            <a:ext cx="5443895" cy="2276118"/>
          </a:xfrm>
          <a:prstGeom prst="roundRect">
            <a:avLst>
              <a:gd name="adj" fmla="val 5857"/>
            </a:avLst>
          </a:prstGeom>
          <a:solidFill>
            <a:srgbClr val="282C32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234345"/>
            <a:ext cx="3475434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Enhanced User Experience</a:t>
            </a:r>
            <a:endParaRPr lang="en-US" sz="2302" dirty="0"/>
          </a:p>
        </p:txBody>
      </p:sp>
      <p:sp>
        <p:nvSpPr>
          <p:cNvPr id="16" name="Text 14"/>
          <p:cNvSpPr/>
          <p:nvPr/>
        </p:nvSpPr>
        <p:spPr>
          <a:xfrm>
            <a:off x="7648456" y="5733098"/>
            <a:ext cx="4999553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intuitive nature of gesture control creates a more enjoyable and engaging computing experience, enhancing user satisfaction.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029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75579" y="609243"/>
            <a:ext cx="11079123" cy="14578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739"/>
              </a:lnSpc>
              <a:buNone/>
            </a:pPr>
            <a:r>
              <a:rPr lang="en-US" sz="4591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Potential Applications: Revolutionizing Human-Computer Interaction</a:t>
            </a:r>
            <a:endParaRPr lang="en-US" sz="4591" dirty="0"/>
          </a:p>
        </p:txBody>
      </p:sp>
      <p:sp>
        <p:nvSpPr>
          <p:cNvPr id="5" name="Text 3"/>
          <p:cNvSpPr/>
          <p:nvPr/>
        </p:nvSpPr>
        <p:spPr>
          <a:xfrm>
            <a:off x="1997273" y="2650688"/>
            <a:ext cx="5092541" cy="3323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17"/>
              </a:lnSpc>
              <a:buNone/>
            </a:pPr>
            <a:r>
              <a:rPr lang="en-US" sz="1745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Gaming</a:t>
            </a:r>
            <a:endParaRPr lang="en-US" sz="1745" dirty="0"/>
          </a:p>
        </p:txBody>
      </p:sp>
      <p:sp>
        <p:nvSpPr>
          <p:cNvPr id="6" name="Text 4"/>
          <p:cNvSpPr/>
          <p:nvPr/>
        </p:nvSpPr>
        <p:spPr>
          <a:xfrm>
            <a:off x="7540585" y="2650688"/>
            <a:ext cx="5092541" cy="9969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17"/>
              </a:lnSpc>
              <a:buNone/>
            </a:pPr>
            <a:r>
              <a:rPr lang="en-US" sz="1745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Immersive and intuitive game controls, enhancing player engagement and experience.</a:t>
            </a:r>
            <a:endParaRPr lang="en-US" sz="1745" dirty="0"/>
          </a:p>
        </p:txBody>
      </p:sp>
      <p:sp>
        <p:nvSpPr>
          <p:cNvPr id="7" name="Shape 5"/>
          <p:cNvSpPr/>
          <p:nvPr/>
        </p:nvSpPr>
        <p:spPr>
          <a:xfrm>
            <a:off x="1775579" y="3788093"/>
            <a:ext cx="11079123" cy="1277898"/>
          </a:xfrm>
          <a:prstGeom prst="rect">
            <a:avLst/>
          </a:prstGeom>
          <a:solidFill>
            <a:srgbClr val="60A9FF">
              <a:alpha val="5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1997273" y="3928586"/>
            <a:ext cx="5092541" cy="3323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17"/>
              </a:lnSpc>
              <a:buNone/>
            </a:pPr>
            <a:r>
              <a:rPr lang="en-US" sz="1745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Design &amp; 3D Modeling</a:t>
            </a:r>
            <a:endParaRPr lang="en-US" sz="1745" dirty="0"/>
          </a:p>
        </p:txBody>
      </p:sp>
      <p:sp>
        <p:nvSpPr>
          <p:cNvPr id="9" name="Text 7"/>
          <p:cNvSpPr/>
          <p:nvPr/>
        </p:nvSpPr>
        <p:spPr>
          <a:xfrm>
            <a:off x="7540585" y="3928586"/>
            <a:ext cx="5092541" cy="9969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17"/>
              </a:lnSpc>
              <a:buNone/>
            </a:pPr>
            <a:r>
              <a:rPr lang="en-US" sz="1745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Precise and dynamic control for creating and manipulating 3D models, enabling more intuitive and creative workflows.</a:t>
            </a:r>
            <a:endParaRPr lang="en-US" sz="1745" dirty="0"/>
          </a:p>
        </p:txBody>
      </p:sp>
      <p:sp>
        <p:nvSpPr>
          <p:cNvPr id="10" name="Text 8"/>
          <p:cNvSpPr/>
          <p:nvPr/>
        </p:nvSpPr>
        <p:spPr>
          <a:xfrm>
            <a:off x="1997273" y="5206484"/>
            <a:ext cx="5092541" cy="3323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17"/>
              </a:lnSpc>
              <a:buNone/>
            </a:pPr>
            <a:r>
              <a:rPr lang="en-US" sz="1745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Virtual Reality</a:t>
            </a:r>
            <a:endParaRPr lang="en-US" sz="1745" dirty="0"/>
          </a:p>
        </p:txBody>
      </p:sp>
      <p:sp>
        <p:nvSpPr>
          <p:cNvPr id="11" name="Text 9"/>
          <p:cNvSpPr/>
          <p:nvPr/>
        </p:nvSpPr>
        <p:spPr>
          <a:xfrm>
            <a:off x="7540585" y="5206484"/>
            <a:ext cx="5092541" cy="9969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17"/>
              </a:lnSpc>
              <a:buNone/>
            </a:pPr>
            <a:r>
              <a:rPr lang="en-US" sz="1745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Seamless integration of hand gestures into VR environments, creating a more natural and immersive experience.</a:t>
            </a:r>
            <a:endParaRPr lang="en-US" sz="1745" dirty="0"/>
          </a:p>
        </p:txBody>
      </p:sp>
      <p:sp>
        <p:nvSpPr>
          <p:cNvPr id="12" name="Shape 10"/>
          <p:cNvSpPr/>
          <p:nvPr/>
        </p:nvSpPr>
        <p:spPr>
          <a:xfrm>
            <a:off x="1775579" y="6343888"/>
            <a:ext cx="11079123" cy="1277898"/>
          </a:xfrm>
          <a:prstGeom prst="rect">
            <a:avLst/>
          </a:prstGeom>
          <a:solidFill>
            <a:srgbClr val="60A9FF">
              <a:alpha val="5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1997273" y="6484382"/>
            <a:ext cx="5092541" cy="3323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17"/>
              </a:lnSpc>
              <a:buNone/>
            </a:pPr>
            <a:r>
              <a:rPr lang="en-US" sz="1745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Accessibility Tools</a:t>
            </a:r>
            <a:endParaRPr lang="en-US" sz="1745" dirty="0"/>
          </a:p>
        </p:txBody>
      </p:sp>
      <p:sp>
        <p:nvSpPr>
          <p:cNvPr id="14" name="Text 12"/>
          <p:cNvSpPr/>
          <p:nvPr/>
        </p:nvSpPr>
        <p:spPr>
          <a:xfrm>
            <a:off x="7540585" y="6484382"/>
            <a:ext cx="5092541" cy="9969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17"/>
              </a:lnSpc>
              <a:buNone/>
            </a:pPr>
            <a:r>
              <a:rPr lang="en-US" sz="1745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Providing a more accessible way for individuals with disabilities to interact with computers and other devices.</a:t>
            </a:r>
            <a:endParaRPr lang="en-US" sz="174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760220" y="2550795"/>
            <a:ext cx="11109960" cy="14616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Conclusion: The Future of Gesture-Based Computing</a:t>
            </a:r>
            <a:endParaRPr lang="en-US" sz="4604" dirty="0"/>
          </a:p>
        </p:txBody>
      </p:sp>
      <p:sp>
        <p:nvSpPr>
          <p:cNvPr id="7" name="Text 4"/>
          <p:cNvSpPr/>
          <p:nvPr/>
        </p:nvSpPr>
        <p:spPr>
          <a:xfrm>
            <a:off x="1760220" y="4345662"/>
            <a:ext cx="11109960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AI-based mouse control is poised to revolutionize the way we interact with computers, offering a more intuitive, efficient, and accessible experience. As technology advances, we can expect to see even more innovative applications of gesture-based computing, shaping the future of human-computer interaction.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713</Words>
  <Application>Microsoft Office PowerPoint</Application>
  <PresentationFormat>Custom</PresentationFormat>
  <Paragraphs>72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Windows User</cp:lastModifiedBy>
  <cp:revision>2</cp:revision>
  <dcterms:created xsi:type="dcterms:W3CDTF">2024-06-13T21:16:55Z</dcterms:created>
  <dcterms:modified xsi:type="dcterms:W3CDTF">2024-06-13T21:20:42Z</dcterms:modified>
</cp:coreProperties>
</file>