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8229600" cx="14630400"/>
  <p:notesSz cx="8229600" cy="146304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Barl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2">
          <p15:clr>
            <a:srgbClr val="000000"/>
          </p15:clr>
        </p15:guide>
        <p15:guide id="2" pos="460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2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bold.fntdata"/><Relationship Id="rId6" Type="http://schemas.openxmlformats.org/officeDocument/2006/relationships/slide" Target="slides/slide1.xml"/><Relationship Id="rId18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5478777" y="548325"/>
            <a:ext cx="950040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6348"/>
              <a:buFont typeface="Barlow"/>
              <a:buNone/>
            </a:pPr>
            <a:r>
              <a:rPr b="1" i="0" lang="en-US" sz="6348" u="none" cap="none" strike="noStrike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AI-Based Mouse Controller: A Revolution in Human-Computer Interaction</a:t>
            </a:r>
            <a:endParaRPr b="0" i="0" sz="63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6318766" y="5981700"/>
            <a:ext cx="7479268" cy="99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8"/>
              <a:buFont typeface="Montserrat"/>
              <a:buNone/>
            </a:pPr>
            <a:r>
              <a:rPr b="0" i="0" lang="en-US" sz="1748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Imagine controlling your computer with just the flick of your wrist. This revolutionary technology harnesses the power of AI to enable intuitive, gesture-based mouse control.</a:t>
            </a:r>
            <a:endParaRPr b="0" i="0" sz="17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318766" y="7247096"/>
            <a:ext cx="355163" cy="355163"/>
          </a:xfrm>
          <a:prstGeom prst="roundRect">
            <a:avLst>
              <a:gd fmla="val 25743351" name="adj"/>
            </a:avLst>
          </a:prstGeom>
          <a:solidFill>
            <a:srgbClr val="FC73F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410087" y="7375922"/>
            <a:ext cx="172403" cy="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838"/>
              </a:buClr>
              <a:buSzPts val="768"/>
              <a:buFont typeface="Montserrat"/>
              <a:buNone/>
            </a:pPr>
            <a:r>
              <a:rPr b="0" i="0" lang="en-US" sz="768" u="none" cap="none" strike="noStrike">
                <a:solidFill>
                  <a:srgbClr val="3C3838"/>
                </a:solidFill>
                <a:latin typeface="Montserrat"/>
                <a:ea typeface="Montserrat"/>
                <a:cs typeface="Montserrat"/>
                <a:sym typeface="Montserrat"/>
              </a:rPr>
              <a:t>HM</a:t>
            </a:r>
            <a:endParaRPr b="0" i="0" sz="76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784896" y="7230428"/>
            <a:ext cx="3213378" cy="38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2185"/>
              <a:buFont typeface="Montserrat"/>
              <a:buNone/>
            </a:pPr>
            <a:r>
              <a:rPr b="1" i="0" lang="en-US" sz="2185" u="none" cap="none" strike="noStrik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-US" sz="218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Sohaib Nasir</a:t>
            </a:r>
            <a:endParaRPr b="0" i="0" sz="21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60220" y="802362"/>
            <a:ext cx="11109960" cy="14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604"/>
              <a:buFont typeface="Barlow"/>
              <a:buNone/>
            </a:pPr>
            <a:r>
              <a:rPr b="1" lang="en-US" sz="4604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Hand Gesture Recognition: The Key to Intuitive Control</a:t>
            </a:r>
            <a:endParaRPr sz="4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1760220" y="2958227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948101" y="2988945"/>
            <a:ext cx="124182" cy="4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763"/>
              <a:buFont typeface="Barlow"/>
              <a:buNone/>
            </a:pPr>
            <a:r>
              <a:rPr b="1" lang="en-US" sz="2763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27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482334" y="2958227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Natural Interaction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2482334" y="3456980"/>
            <a:ext cx="4721781" cy="1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Hand gestures are a natural and intuitive way to interact with technology. This intuitive approach eliminates the need for a physical mouse, leading to a more comfortable and efficient experience.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7426285" y="2958227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577971" y="2988945"/>
            <a:ext cx="196453" cy="4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763"/>
              <a:buFont typeface="Barlow"/>
              <a:buNone/>
            </a:pPr>
            <a:r>
              <a:rPr b="1" lang="en-US" sz="2763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27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148399" y="2958227"/>
            <a:ext cx="294001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Enhanced Productivity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148399" y="3456980"/>
            <a:ext cx="4721781" cy="1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Gesture-based controls can streamline tasks, making them faster and easier. This can significantly increase productivity, especially for tasks involving repetitive actions.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760220" y="5595342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915478" y="5626060"/>
            <a:ext cx="189428" cy="4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763"/>
              <a:buFont typeface="Barlow"/>
              <a:buNone/>
            </a:pPr>
            <a:r>
              <a:rPr b="1" lang="en-US" sz="2763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27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2482334" y="5595342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Accessibility for All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482334" y="6094095"/>
            <a:ext cx="4721781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Hand gesture recognition provides a more accessible way to interact with computers, opening up possibilities for individuals with physical limitations.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426285" y="5595342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70113" y="5626060"/>
            <a:ext cx="212288" cy="4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763"/>
              <a:buFont typeface="Barlow"/>
              <a:buNone/>
            </a:pPr>
            <a:r>
              <a:rPr b="1" lang="en-US" sz="2763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27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8148399" y="5595342"/>
            <a:ext cx="3222665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The Future of Interaction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8148399" y="6094095"/>
            <a:ext cx="4721781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Gesture-based technology is poised to revolutionize how we interact with technology, offering a more natural and engaging experience.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760220" y="1212771"/>
            <a:ext cx="11109960" cy="14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604"/>
              <a:buFont typeface="Barlow"/>
              <a:buNone/>
            </a:pPr>
            <a:r>
              <a:rPr b="1" lang="en-US" sz="4604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Landmark Tracking: Enabling Real-Time Gesture Detection</a:t>
            </a:r>
            <a:endParaRPr sz="4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1760220" y="3229808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Key Points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1760220" y="3817501"/>
            <a:ext cx="3341608" cy="26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Advanced algorithms analyze a sequence of images to identify specific points on the hand, known as landmarks. These landmarks provide a detailed representation of the hand's position and orientation in space.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5651421" y="3229808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Real-Time Tracking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5651421" y="3817501"/>
            <a:ext cx="3341608" cy="299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The AI continuously tracks these landmarks in real time, allowing for precise and accurate detection of even subtle hand movements. This real-time tracking enables a responsive and dynamic interaction with the computer.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9542621" y="3229808"/>
            <a:ext cx="3041094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Precision and Accuracy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9542621" y="3817501"/>
            <a:ext cx="3341608" cy="26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By tracking these key points, the system can accurately interpret hand gestures, ensuring that the mouse responds precisely to your intended actions. This precision is crucial for tasks requiring fine control.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760220" y="1246108"/>
            <a:ext cx="11109960" cy="14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604"/>
              <a:buFont typeface="Barlow"/>
              <a:buNone/>
            </a:pPr>
            <a:r>
              <a:rPr b="1" lang="en-US" sz="4604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Gesture Mapping: Translating Movements into Mouse Functions</a:t>
            </a:r>
            <a:endParaRPr sz="4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8" name="Google Shape;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0220" y="3040975"/>
            <a:ext cx="3703320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/>
          <p:nvPr/>
        </p:nvSpPr>
        <p:spPr>
          <a:xfrm>
            <a:off x="1982391" y="4262914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Gesture Recognition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1982391" y="4761667"/>
            <a:ext cx="3258979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The AI analyzes the tracked landmarks and interprets the hand movements as specific gestures.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1" name="Google Shape;7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3540" y="3040975"/>
            <a:ext cx="3703320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/>
          <p:nvPr/>
        </p:nvSpPr>
        <p:spPr>
          <a:xfrm>
            <a:off x="5685711" y="4262914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Action Mapping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5685711" y="4761667"/>
            <a:ext cx="3258979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Each gesture is assigned a specific mouse function, such as clicking, scrolling, or dragging.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4" name="Google Shape;7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66860" y="3040975"/>
            <a:ext cx="3703320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/>
          <p:nvPr/>
        </p:nvSpPr>
        <p:spPr>
          <a:xfrm>
            <a:off x="9389031" y="4262914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Mouse Control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9389031" y="4761667"/>
            <a:ext cx="3258979" cy="1999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The mapped gestures are then translated into corresponding mouse actions, seamlessly controlling the cursor on the screen.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2646402" y="513517"/>
            <a:ext cx="9337477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870"/>
              <a:buFont typeface="Barlow"/>
              <a:buNone/>
            </a:pPr>
            <a:r>
              <a:rPr b="1" lang="en-US" sz="3870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Cursor Control: Seamless Integration of Hand Gestures</a:t>
            </a:r>
            <a:endParaRPr sz="3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2646402" y="4776073"/>
            <a:ext cx="9337477" cy="83939"/>
          </a:xfrm>
          <a:prstGeom prst="roundRect">
            <a:avLst>
              <a:gd fmla="val 133490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4415850" y="4122599"/>
            <a:ext cx="83939" cy="653534"/>
          </a:xfrm>
          <a:prstGeom prst="roundRect">
            <a:avLst>
              <a:gd fmla="val 133490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247793" y="4565987"/>
            <a:ext cx="420172" cy="420172"/>
          </a:xfrm>
          <a:prstGeom prst="roundRect">
            <a:avLst>
              <a:gd fmla="val 26668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4405670" y="4591705"/>
            <a:ext cx="104418" cy="36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22"/>
              <a:buFont typeface="Barlow"/>
              <a:buNone/>
            </a:pPr>
            <a:r>
              <a:rPr b="1" lang="en-US" sz="232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23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3229213" y="2115741"/>
            <a:ext cx="2457212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35"/>
              <a:buFont typeface="Barlow"/>
              <a:buNone/>
            </a:pPr>
            <a:r>
              <a:rPr b="1" lang="en-US" sz="1935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Intuitive Navigation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2833092" y="2534960"/>
            <a:ext cx="3249573" cy="1400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68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70"/>
              <a:buFont typeface="Montserrat"/>
              <a:buNone/>
            </a:pPr>
            <a:r>
              <a:rPr lang="en-US" sz="147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Simple gestures, such as swiping or pointing, can be used to move the cursor across the screen, providing a natural and intuitive way to navigate.</a:t>
            </a:r>
            <a:endParaRPr sz="1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6320611" y="4776014"/>
            <a:ext cx="83939" cy="653534"/>
          </a:xfrm>
          <a:prstGeom prst="roundRect">
            <a:avLst>
              <a:gd fmla="val 133490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6152555" y="4565987"/>
            <a:ext cx="420172" cy="420172"/>
          </a:xfrm>
          <a:prstGeom prst="roundRect">
            <a:avLst>
              <a:gd fmla="val 26668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6280071" y="4591705"/>
            <a:ext cx="165140" cy="36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22"/>
              <a:buFont typeface="Barlow"/>
              <a:buNone/>
            </a:pPr>
            <a:r>
              <a:rPr b="1" lang="en-US" sz="232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23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133975" y="5616416"/>
            <a:ext cx="2457212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35"/>
              <a:buFont typeface="Barlow"/>
              <a:buNone/>
            </a:pPr>
            <a:r>
              <a:rPr b="1" lang="en-US" sz="1935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Precise Selection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737854" y="6035635"/>
            <a:ext cx="3249573" cy="168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68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70"/>
              <a:buFont typeface="Montserrat"/>
              <a:buNone/>
            </a:pPr>
            <a:r>
              <a:rPr lang="en-US" sz="147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Specific gestures can be mapped to perform precise actions like clicking on buttons or selecting text. This precision eliminates the need for manual clicking, enhancing efficiency.</a:t>
            </a:r>
            <a:endParaRPr sz="1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8225492" y="4122599"/>
            <a:ext cx="83939" cy="653534"/>
          </a:xfrm>
          <a:prstGeom prst="roundRect">
            <a:avLst>
              <a:gd fmla="val 133490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8057436" y="4565987"/>
            <a:ext cx="420172" cy="420172"/>
          </a:xfrm>
          <a:prstGeom prst="roundRect">
            <a:avLst>
              <a:gd fmla="val 26668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187809" y="4591705"/>
            <a:ext cx="159306" cy="36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22"/>
              <a:buFont typeface="Barlow"/>
              <a:buNone/>
            </a:pPr>
            <a:r>
              <a:rPr b="1" lang="en-US" sz="232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23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7038856" y="2115741"/>
            <a:ext cx="2457212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35"/>
              <a:buFont typeface="Barlow"/>
              <a:buNone/>
            </a:pPr>
            <a:r>
              <a:rPr b="1" lang="en-US" sz="1935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Dynamic Scrolling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6642735" y="2534960"/>
            <a:ext cx="3249573" cy="1400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68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70"/>
              <a:buFont typeface="Montserrat"/>
              <a:buNone/>
            </a:pPr>
            <a:r>
              <a:rPr lang="en-US" sz="147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Gestures, such as pinching or rotating, can be used to scroll through documents or web pages, providing a smooth and responsive scrolling experience.</a:t>
            </a:r>
            <a:endParaRPr sz="1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130373" y="4776014"/>
            <a:ext cx="83939" cy="653534"/>
          </a:xfrm>
          <a:prstGeom prst="roundRect">
            <a:avLst>
              <a:gd fmla="val 133490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9962317" y="4565987"/>
            <a:ext cx="420172" cy="420172"/>
          </a:xfrm>
          <a:prstGeom prst="roundRect">
            <a:avLst>
              <a:gd fmla="val 26668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10083165" y="4591705"/>
            <a:ext cx="178356" cy="36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78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22"/>
              <a:buFont typeface="Barlow"/>
              <a:buNone/>
            </a:pPr>
            <a:r>
              <a:rPr b="1" lang="en-US" sz="232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23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8943737" y="5616416"/>
            <a:ext cx="2457212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1935"/>
              <a:buFont typeface="Barlow"/>
              <a:buNone/>
            </a:pPr>
            <a:r>
              <a:rPr b="1" lang="en-US" sz="1935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Personalized Controls</a:t>
            </a:r>
            <a:endParaRPr sz="193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8547497" y="6035635"/>
            <a:ext cx="3249692" cy="112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68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70"/>
              <a:buFont typeface="Montserrat"/>
              <a:buNone/>
            </a:pPr>
            <a:r>
              <a:rPr lang="en-US" sz="147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Users can customize the gestures and their corresponding actions, tailoring the system to their specific needs and preferences.</a:t>
            </a:r>
            <a:endParaRPr sz="1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>
            <a:off x="1760220" y="941189"/>
            <a:ext cx="11109960" cy="14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604"/>
              <a:buFont typeface="Barlow"/>
              <a:buNone/>
            </a:pPr>
            <a:r>
              <a:rPr b="1" lang="en-US" sz="4604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Precision and Efficiency: The Benefits of AI-Powered Mouse Control</a:t>
            </a:r>
            <a:endParaRPr sz="4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760220" y="2847142"/>
            <a:ext cx="5443895" cy="1942862"/>
          </a:xfrm>
          <a:prstGeom prst="roundRect">
            <a:avLst>
              <a:gd fmla="val 6862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1982391" y="3069312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Enhanced Accuracy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982391" y="3568065"/>
            <a:ext cx="4999553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AI-powered gesture recognition allows for precise control of the mouse, leading to more accurate and efficient actions.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7426285" y="2847142"/>
            <a:ext cx="5443895" cy="1942862"/>
          </a:xfrm>
          <a:prstGeom prst="roundRect">
            <a:avLst>
              <a:gd fmla="val 6862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7648456" y="3069312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Increased Speed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7648456" y="3568065"/>
            <a:ext cx="4999553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Gesture-based interactions can be faster than traditional mouse methods, leading to increased speed and productivity.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760220" y="5012174"/>
            <a:ext cx="5443895" cy="2276118"/>
          </a:xfrm>
          <a:prstGeom prst="roundRect">
            <a:avLst>
              <a:gd fmla="val 585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982391" y="5234345"/>
            <a:ext cx="2923580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Reduced Strain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1982391" y="5733098"/>
            <a:ext cx="4999553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Eliminating the need for a physical mouse can reduce hand and wrist strain, leading to a more comfortable computing experience.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7426285" y="5012174"/>
            <a:ext cx="5443895" cy="2276118"/>
          </a:xfrm>
          <a:prstGeom prst="roundRect">
            <a:avLst>
              <a:gd fmla="val 5857" name="adj"/>
            </a:avLst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7648456" y="5234345"/>
            <a:ext cx="3475434" cy="36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302"/>
              <a:buFont typeface="Barlow"/>
              <a:buNone/>
            </a:pPr>
            <a:r>
              <a:rPr b="1" lang="en-US" sz="2302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Enhanced User Experience</a:t>
            </a:r>
            <a:endParaRPr sz="23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7648456" y="5733098"/>
            <a:ext cx="4999553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The intuitive nature of gesture control creates a more enjoyable and engaging computing experience, enhancing user satisfaction.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1775579" y="609243"/>
            <a:ext cx="11079123" cy="14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591"/>
              <a:buFont typeface="Barlow"/>
              <a:buNone/>
            </a:pPr>
            <a:r>
              <a:rPr b="1" lang="en-US" sz="4591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Potential Applications: Revolutionizing Human-Computer Interaction</a:t>
            </a:r>
            <a:endParaRPr sz="45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997273" y="2650688"/>
            <a:ext cx="5092541" cy="332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Gaming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7540585" y="2650688"/>
            <a:ext cx="5092541" cy="99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Immersive and intuitive game controls, enhancing player engagement and experience.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1775579" y="3788093"/>
            <a:ext cx="11079123" cy="1277898"/>
          </a:xfrm>
          <a:prstGeom prst="rect">
            <a:avLst/>
          </a:prstGeom>
          <a:solidFill>
            <a:srgbClr val="60A9FF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997273" y="3928586"/>
            <a:ext cx="5092541" cy="332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Design &amp; 3D Modeling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7540585" y="3928586"/>
            <a:ext cx="5092541" cy="99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Precise and dynamic control for creating and manipulating 3D models, enabling more intuitive and creative workflows.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1997273" y="5206484"/>
            <a:ext cx="5092541" cy="332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Virtual Reality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7540585" y="5206484"/>
            <a:ext cx="5092541" cy="99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Seamless integration of hand gestures into VR environments, creating a more natural and immersive experience.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1775579" y="6343888"/>
            <a:ext cx="11079123" cy="1277898"/>
          </a:xfrm>
          <a:prstGeom prst="rect">
            <a:avLst/>
          </a:prstGeom>
          <a:solidFill>
            <a:srgbClr val="60A9FF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997273" y="6484382"/>
            <a:ext cx="5092541" cy="332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Accessibility Tools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7540585" y="6484382"/>
            <a:ext cx="5092541" cy="99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71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45"/>
              <a:buFont typeface="Montserrat"/>
              <a:buNone/>
            </a:pPr>
            <a:r>
              <a:rPr lang="en-US" sz="174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Providing a more accessible way for individuals with disabilities to interact with computers and other devices.</a:t>
            </a:r>
            <a:endParaRPr sz="17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1760220" y="2550795"/>
            <a:ext cx="11109960" cy="14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4604"/>
              <a:buFont typeface="Barlow"/>
              <a:buNone/>
            </a:pPr>
            <a:r>
              <a:rPr b="1" lang="en-US" sz="4604">
                <a:solidFill>
                  <a:srgbClr val="60A9FF"/>
                </a:solidFill>
                <a:latin typeface="Barlow"/>
                <a:ea typeface="Barlow"/>
                <a:cs typeface="Barlow"/>
                <a:sym typeface="Barlow"/>
              </a:rPr>
              <a:t>Conclusion: The Future of Gesture-Based Computing</a:t>
            </a:r>
            <a:endParaRPr sz="4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760220" y="4345662"/>
            <a:ext cx="11109960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50"/>
              <a:buFont typeface="Montserrat"/>
              <a:buNone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AI-based mouse control is poised to revolutionize the way we interact with computers, offering a more intuitive, efficient, and accessible experience. As technology advances, we can expect to see even more innovative applications of gesture-based computing, shaping the future of human-computer interaction.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