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9" r:id="rId2"/>
    <p:sldId id="256" r:id="rId3"/>
    <p:sldId id="260" r:id="rId4"/>
    <p:sldId id="258" r:id="rId5"/>
    <p:sldId id="261" r:id="rId6"/>
    <p:sldId id="262" r:id="rId7"/>
    <p:sldId id="263" r:id="rId8"/>
    <p:sldId id="264" r:id="rId9"/>
    <p:sldId id="265" r:id="rId10"/>
    <p:sldId id="266" r:id="rId11"/>
    <p:sldId id="267" r:id="rId12"/>
    <p:sldId id="268" r:id="rId13"/>
    <p:sldId id="269" r:id="rId14"/>
    <p:sldId id="270" r:id="rId15"/>
    <p:sldId id="273" r:id="rId16"/>
    <p:sldId id="275" r:id="rId17"/>
    <p:sldId id="276" r:id="rId18"/>
    <p:sldId id="277" r:id="rId19"/>
    <p:sldId id="278" r:id="rId20"/>
    <p:sldId id="271" r:id="rId21"/>
    <p:sldId id="279" r:id="rId22"/>
    <p:sldId id="280" r:id="rId23"/>
    <p:sldId id="281" r:id="rId24"/>
    <p:sldId id="282" r:id="rId25"/>
    <p:sldId id="283" r:id="rId26"/>
    <p:sldId id="272"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5" d="100"/>
          <a:sy n="85" d="100"/>
        </p:scale>
        <p:origin x="74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25098-5614-4C79-9884-DA8712EA5F3E}" type="datetimeFigureOut">
              <a:rPr lang="fr-FR" smtClean="0"/>
              <a:t>25/01/2021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CD2C8-9AE9-4969-8F82-CB5169ED71C1}" type="slidenum">
              <a:rPr lang="fr-FR" smtClean="0"/>
              <a:t>‹N°›</a:t>
            </a:fld>
            <a:endParaRPr lang="fr-FR"/>
          </a:p>
        </p:txBody>
      </p:sp>
    </p:spTree>
    <p:extLst>
      <p:ext uri="{BB962C8B-B14F-4D97-AF65-F5344CB8AC3E}">
        <p14:creationId xmlns:p14="http://schemas.microsoft.com/office/powerpoint/2010/main" val="410010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35383D"/>
                </a:solidFill>
                <a:effectLst/>
                <a:latin typeface="Arial" panose="020B0604020202020204" pitchFamily="34" charset="0"/>
              </a:rPr>
              <a:t>Selon l'Organisation mondiale de la santé, la fièvre est l'un des symptômes les plus courants du COVID-19. Cela rend l'identification rapide de la fièvre grâce aux efforts de dépistage et aux dispositifs de dépistage de la fièvre une partie efficace de vos opérations commerciales.</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D39CD2C8-9AE9-4969-8F82-CB5169ED71C1}" type="slidenum">
              <a:rPr lang="fr-FR" smtClean="0"/>
              <a:t>14</a:t>
            </a:fld>
            <a:endParaRPr lang="fr-FR"/>
          </a:p>
        </p:txBody>
      </p:sp>
    </p:spTree>
    <p:extLst>
      <p:ext uri="{BB962C8B-B14F-4D97-AF65-F5344CB8AC3E}">
        <p14:creationId xmlns:p14="http://schemas.microsoft.com/office/powerpoint/2010/main" val="347934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D7062720-5B1B-4145-90DF-F1FA8EE706D9}"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1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E845CF-3EAD-49A5-B46B-DF83AABF45A0}" type="datetimeFigureOut">
              <a:rPr lang="fr-FR" smtClean="0"/>
              <a:t>25/01/2021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7062720-5B1B-4145-90DF-F1FA8EE706D9}" type="slidenum">
              <a:rPr lang="fr-FR" smtClean="0"/>
              <a:t>‹N°›</a:t>
            </a:fld>
            <a:endParaRPr lang="fr-FR"/>
          </a:p>
        </p:txBody>
      </p:sp>
    </p:spTree>
    <p:extLst>
      <p:ext uri="{BB962C8B-B14F-4D97-AF65-F5344CB8AC3E}">
        <p14:creationId xmlns:p14="http://schemas.microsoft.com/office/powerpoint/2010/main" val="13903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062720-5B1B-4145-90DF-F1FA8EE706D9}"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653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062720-5B1B-4145-90DF-F1FA8EE706D9}"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668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062720-5B1B-4145-90DF-F1FA8EE706D9}" type="slidenum">
              <a:rPr lang="fr-FR" smtClean="0"/>
              <a:t>‹N°›</a:t>
            </a:fld>
            <a:endParaRPr lang="fr-FR"/>
          </a:p>
        </p:txBody>
      </p:sp>
    </p:spTree>
    <p:extLst>
      <p:ext uri="{BB962C8B-B14F-4D97-AF65-F5344CB8AC3E}">
        <p14:creationId xmlns:p14="http://schemas.microsoft.com/office/powerpoint/2010/main" val="588964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062720-5B1B-4145-90DF-F1FA8EE706D9}"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419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062720-5B1B-4145-90DF-F1FA8EE706D9}"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5989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062720-5B1B-4145-90DF-F1FA8EE706D9}"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376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062720-5B1B-4145-90DF-F1FA8EE706D9}"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316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062720-5B1B-4145-90DF-F1FA8EE706D9}" type="slidenum">
              <a:rPr lang="fr-FR" smtClean="0"/>
              <a:t>‹N°›</a:t>
            </a:fld>
            <a:endParaRPr lang="fr-FR"/>
          </a:p>
        </p:txBody>
      </p:sp>
    </p:spTree>
    <p:extLst>
      <p:ext uri="{BB962C8B-B14F-4D97-AF65-F5344CB8AC3E}">
        <p14:creationId xmlns:p14="http://schemas.microsoft.com/office/powerpoint/2010/main" val="108818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AE845CF-3EAD-49A5-B46B-DF83AABF45A0}"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062720-5B1B-4145-90DF-F1FA8EE706D9}"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3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AE845CF-3EAD-49A5-B46B-DF83AABF45A0}" type="datetimeFigureOut">
              <a:rPr lang="fr-FR" smtClean="0"/>
              <a:t>25/01/2021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7062720-5B1B-4145-90DF-F1FA8EE706D9}" type="slidenum">
              <a:rPr lang="fr-FR" smtClean="0"/>
              <a:t>‹N°›</a:t>
            </a:fld>
            <a:endParaRPr lang="fr-FR"/>
          </a:p>
        </p:txBody>
      </p:sp>
    </p:spTree>
    <p:extLst>
      <p:ext uri="{BB962C8B-B14F-4D97-AF65-F5344CB8AC3E}">
        <p14:creationId xmlns:p14="http://schemas.microsoft.com/office/powerpoint/2010/main" val="6873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AE845CF-3EAD-49A5-B46B-DF83AABF45A0}" type="datetimeFigureOut">
              <a:rPr lang="fr-FR" smtClean="0"/>
              <a:t>25/01/2021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7062720-5B1B-4145-90DF-F1FA8EE706D9}"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86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AE845CF-3EAD-49A5-B46B-DF83AABF45A0}" type="datetimeFigureOut">
              <a:rPr lang="fr-FR" smtClean="0"/>
              <a:t>25/01/2021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7062720-5B1B-4145-90DF-F1FA8EE706D9}"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28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845CF-3EAD-49A5-B46B-DF83AABF45A0}" type="datetimeFigureOut">
              <a:rPr lang="fr-FR" smtClean="0"/>
              <a:t>25/01/2021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7062720-5B1B-4145-90DF-F1FA8EE706D9}" type="slidenum">
              <a:rPr lang="fr-FR" smtClean="0"/>
              <a:t>‹N°›</a:t>
            </a:fld>
            <a:endParaRPr lang="fr-FR"/>
          </a:p>
        </p:txBody>
      </p:sp>
    </p:spTree>
    <p:extLst>
      <p:ext uri="{BB962C8B-B14F-4D97-AF65-F5344CB8AC3E}">
        <p14:creationId xmlns:p14="http://schemas.microsoft.com/office/powerpoint/2010/main" val="11397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E845CF-3EAD-49A5-B46B-DF83AABF45A0}" type="datetimeFigureOut">
              <a:rPr lang="fr-FR" smtClean="0"/>
              <a:t>25/01/2021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7062720-5B1B-4145-90DF-F1FA8EE706D9}"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70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E845CF-3EAD-49A5-B46B-DF83AABF45A0}" type="datetimeFigureOut">
              <a:rPr lang="fr-FR" smtClean="0"/>
              <a:t>25/01/2021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7062720-5B1B-4145-90DF-F1FA8EE706D9}" type="slidenum">
              <a:rPr lang="fr-FR" smtClean="0"/>
              <a:t>‹N°›</a:t>
            </a:fld>
            <a:endParaRPr lang="fr-FR"/>
          </a:p>
        </p:txBody>
      </p:sp>
    </p:spTree>
    <p:extLst>
      <p:ext uri="{BB962C8B-B14F-4D97-AF65-F5344CB8AC3E}">
        <p14:creationId xmlns:p14="http://schemas.microsoft.com/office/powerpoint/2010/main" val="308435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E845CF-3EAD-49A5-B46B-DF83AABF45A0}" type="datetimeFigureOut">
              <a:rPr lang="fr-FR" smtClean="0"/>
              <a:t>25/01/2021</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062720-5B1B-4145-90DF-F1FA8EE706D9}" type="slidenum">
              <a:rPr lang="fr-FR" smtClean="0"/>
              <a:t>‹N°›</a:t>
            </a:fld>
            <a:endParaRPr lang="fr-FR"/>
          </a:p>
        </p:txBody>
      </p:sp>
    </p:spTree>
    <p:extLst>
      <p:ext uri="{BB962C8B-B14F-4D97-AF65-F5344CB8AC3E}">
        <p14:creationId xmlns:p14="http://schemas.microsoft.com/office/powerpoint/2010/main" val="370779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www.garda.com/security-services/security-product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Contr%C3%B4le_d%27acc%C3%A8s_physique" TargetMode="External"/><Relationship Id="rId2" Type="http://schemas.openxmlformats.org/officeDocument/2006/relationships/image" Target="../media/image16.jpg"/><Relationship Id="rId1" Type="http://schemas.openxmlformats.org/officeDocument/2006/relationships/slideLayout" Target="../slideLayouts/slideLayout8.xml"/><Relationship Id="rId4" Type="http://schemas.openxmlformats.org/officeDocument/2006/relationships/hyperlink" Target="https://fr.wikipedia.org/wiki/Contr%C3%B4le_d%27acc%C3%A8s_logiqu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fr.wikipedia.org/wiki/Temp%C3%A9rature"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s://fr.wikipedia.org/wiki/Transfert_thermique" TargetMode="External"/><Relationship Id="rId5" Type="http://schemas.openxmlformats.org/officeDocument/2006/relationships/hyperlink" Target="https://fr.wikipedia.org/wiki/Onde_%C3%A9lectromagn%C3%A9tique" TargetMode="External"/><Relationship Id="rId4" Type="http://schemas.openxmlformats.org/officeDocument/2006/relationships/hyperlink" Target="https://fr.wikipedia.org/wiki/Infraroug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fr.wikipedia.org/wiki/Esprit" TargetMode="External"/><Relationship Id="rId7" Type="http://schemas.openxmlformats.org/officeDocument/2006/relationships/hyperlink" Target="https://fr.wikipedia.org/wiki/Danger" TargetMode="External"/><Relationship Id="rId2" Type="http://schemas.openxmlformats.org/officeDocument/2006/relationships/hyperlink" Target="https://fr.wikipedia.org/wiki/Risque" TargetMode="External"/><Relationship Id="rId1" Type="http://schemas.openxmlformats.org/officeDocument/2006/relationships/slideLayout" Target="../slideLayouts/slideLayout1.xml"/><Relationship Id="rId6" Type="http://schemas.openxmlformats.org/officeDocument/2006/relationships/hyperlink" Target="https://fr.wikipedia.org/wiki/Confiance" TargetMode="External"/><Relationship Id="rId5" Type="http://schemas.openxmlformats.org/officeDocument/2006/relationships/hyperlink" Target="https://fr.wikipedia.org/wiki/Tranquillit%C3%A9" TargetMode="External"/><Relationship Id="rId4" Type="http://schemas.openxmlformats.org/officeDocument/2006/relationships/hyperlink" Target="https://fr.wikipedia.org/wiki/Personne_physiq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www.garda.com/security-services-sectors/airport-security-services"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hyperlink" Target="https://www.garda.com/security-services/physical-security/mobile-patrol" TargetMode="External"/><Relationship Id="rId7" Type="http://schemas.openxmlformats.org/officeDocument/2006/relationships/hyperlink" Target="https://campus.garda.com/en/" TargetMode="External"/><Relationship Id="rId2" Type="http://schemas.openxmlformats.org/officeDocument/2006/relationships/hyperlink" Target="https://www.garda.com/security-services/physical-security/security-guards" TargetMode="External"/><Relationship Id="rId1" Type="http://schemas.openxmlformats.org/officeDocument/2006/relationships/slideLayout" Target="../slideLayouts/slideLayout4.xml"/><Relationship Id="rId6" Type="http://schemas.openxmlformats.org/officeDocument/2006/relationships/hyperlink" Target="https://www.garda.com/security-services/physical-security/fire-protection" TargetMode="External"/><Relationship Id="rId5" Type="http://schemas.openxmlformats.org/officeDocument/2006/relationships/hyperlink" Target="https://www.garda.com/consulting-specialized-services/security-consulting/security-audit" TargetMode="External"/><Relationship Id="rId4" Type="http://schemas.openxmlformats.org/officeDocument/2006/relationships/hyperlink" Target="https://www.garda.com/consulting-specialized-services/crisis-management"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garda.com/security-services/physical-security/loss-prevention" TargetMode="External"/><Relationship Id="rId2" Type="http://schemas.openxmlformats.org/officeDocument/2006/relationships/hyperlink" Target="https://www.garda.com/consulting-specialized-services/specialized-services/traffic-control-services" TargetMode="External"/><Relationship Id="rId1" Type="http://schemas.openxmlformats.org/officeDocument/2006/relationships/slideLayout" Target="../slideLayouts/slideLayout4.xml"/><Relationship Id="rId5" Type="http://schemas.openxmlformats.org/officeDocument/2006/relationships/image" Target="../media/image27.jpg"/><Relationship Id="rId4" Type="http://schemas.openxmlformats.org/officeDocument/2006/relationships/hyperlink" Target="https://www.garda.com/security-services/physical-security/mobile-patro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garda.com/security-services/security-products/access-control" TargetMode="External"/><Relationship Id="rId2" Type="http://schemas.openxmlformats.org/officeDocument/2006/relationships/hyperlink" Target="https://www.garda.com/security-services/physical-security/mobile-patrol" TargetMode="External"/><Relationship Id="rId1" Type="http://schemas.openxmlformats.org/officeDocument/2006/relationships/slideLayout" Target="../slideLayouts/slideLayout4.xml"/><Relationship Id="rId6" Type="http://schemas.openxmlformats.org/officeDocument/2006/relationships/image" Target="../media/image28.jpg"/><Relationship Id="rId5" Type="http://schemas.openxmlformats.org/officeDocument/2006/relationships/hyperlink" Target="https://www.garda.com/consulting-specialized-services/crisis-management" TargetMode="External"/><Relationship Id="rId4" Type="http://schemas.openxmlformats.org/officeDocument/2006/relationships/hyperlink" Target="https://www.garda.com/security-services/physical-security/event-securit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fr.wikipedia.org/wiki/Aviation_civile" TargetMode="External"/><Relationship Id="rId2" Type="http://schemas.openxmlformats.org/officeDocument/2006/relationships/image" Target="../media/image12.jpg"/><Relationship Id="rId1" Type="http://schemas.openxmlformats.org/officeDocument/2006/relationships/slideLayout" Target="../slideLayouts/slideLayout8.xml"/><Relationship Id="rId4" Type="http://schemas.openxmlformats.org/officeDocument/2006/relationships/hyperlink" Target="https://fr.wikipedia.org/wiki/Suret%C3%A9_a%C3%A9roportuaire#cite_note-1"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1B32B-F0D1-4ADD-B4D3-032945F5B0EE}"/>
              </a:ext>
            </a:extLst>
          </p:cNvPr>
          <p:cNvSpPr>
            <a:spLocks noGrp="1"/>
          </p:cNvSpPr>
          <p:nvPr>
            <p:ph type="title"/>
          </p:nvPr>
        </p:nvSpPr>
        <p:spPr/>
        <p:txBody>
          <a:bodyPr/>
          <a:lstStyle/>
          <a:p>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PLAN</a:t>
            </a:r>
            <a:endParaRPr lang="fr-FR" dirty="0"/>
          </a:p>
        </p:txBody>
      </p:sp>
      <p:sp>
        <p:nvSpPr>
          <p:cNvPr id="3" name="ZoneTexte 2">
            <a:extLst>
              <a:ext uri="{FF2B5EF4-FFF2-40B4-BE49-F238E27FC236}">
                <a16:creationId xmlns:a16="http://schemas.microsoft.com/office/drawing/2014/main" id="{DB8BA726-1B32-47F3-A84C-F366C219C7C6}"/>
              </a:ext>
            </a:extLst>
          </p:cNvPr>
          <p:cNvSpPr txBox="1"/>
          <p:nvPr/>
        </p:nvSpPr>
        <p:spPr>
          <a:xfrm>
            <a:off x="1295402" y="3002845"/>
            <a:ext cx="10210796" cy="147732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numCol="3" rtlCol="0">
            <a:spAutoFit/>
          </a:bodyPr>
          <a:lstStyle/>
          <a:p>
            <a:pPr marL="285750" indent="-285750" algn="just">
              <a:buFont typeface="Arial" panose="020B0604020202020204" pitchFamily="34" charset="0"/>
              <a:buChar char="•"/>
            </a:pPr>
            <a:r>
              <a:rPr lang="fr-FR" b="1" i="1" dirty="0">
                <a:solidFill>
                  <a:srgbClr val="35383D"/>
                </a:solidFill>
                <a:effectLst/>
                <a:latin typeface="Arial Black" panose="020B0A04020102020204" pitchFamily="34" charset="0"/>
              </a:rPr>
              <a:t>Définition de la Sécurité</a:t>
            </a:r>
          </a:p>
          <a:p>
            <a:pPr marL="285750" indent="-285750" algn="just">
              <a:buFont typeface="Arial" panose="020B0604020202020204" pitchFamily="34" charset="0"/>
              <a:buChar char="•"/>
            </a:pPr>
            <a:r>
              <a:rPr lang="fr-FR" b="1" i="1" dirty="0">
                <a:solidFill>
                  <a:srgbClr val="35383D"/>
                </a:solidFill>
                <a:effectLst/>
                <a:latin typeface="Arial Black" panose="020B0A04020102020204" pitchFamily="34" charset="0"/>
              </a:rPr>
              <a:t>Sécurité physique</a:t>
            </a:r>
          </a:p>
          <a:p>
            <a:pPr marL="285750" indent="-285750" algn="just">
              <a:buFont typeface="Arial" panose="020B0604020202020204" pitchFamily="34" charset="0"/>
              <a:buChar char="•"/>
            </a:pPr>
            <a:r>
              <a:rPr lang="fr-FR" b="1" i="1" dirty="0">
                <a:solidFill>
                  <a:srgbClr val="35383D"/>
                </a:solidFill>
                <a:effectLst/>
                <a:latin typeface="Arial Black" panose="020B0A04020102020204" pitchFamily="34" charset="0"/>
              </a:rPr>
              <a:t>Produits de sécurité</a:t>
            </a:r>
          </a:p>
          <a:p>
            <a:pPr marL="285750" indent="-285750" algn="just">
              <a:buFont typeface="Arial" panose="020B0604020202020204" pitchFamily="34" charset="0"/>
              <a:buChar char="•"/>
            </a:pPr>
            <a:r>
              <a:rPr lang="fr-FR" b="1" i="1" dirty="0">
                <a:solidFill>
                  <a:srgbClr val="35383D"/>
                </a:solidFill>
                <a:latin typeface="Arial Black" panose="020B0A04020102020204" pitchFamily="34" charset="0"/>
              </a:rPr>
              <a:t>Services de sécurité</a:t>
            </a:r>
            <a:endParaRPr lang="fr-FR" b="1" i="1" dirty="0">
              <a:solidFill>
                <a:srgbClr val="35383D"/>
              </a:solidFill>
              <a:effectLst/>
              <a:latin typeface="Arial Black" panose="020B0A04020102020204" pitchFamily="34" charset="0"/>
            </a:endParaRPr>
          </a:p>
          <a:p>
            <a:endParaRPr lang="fr-FR" dirty="0"/>
          </a:p>
        </p:txBody>
      </p:sp>
    </p:spTree>
    <p:extLst>
      <p:ext uri="{BB962C8B-B14F-4D97-AF65-F5344CB8AC3E}">
        <p14:creationId xmlns:p14="http://schemas.microsoft.com/office/powerpoint/2010/main" val="235551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6D4A1C-1949-4A2B-8623-6FA3BC7478F5}"/>
              </a:ext>
            </a:extLst>
          </p:cNvPr>
          <p:cNvSpPr>
            <a:spLocks noGrp="1"/>
          </p:cNvSpPr>
          <p:nvPr>
            <p:ph type="title"/>
          </p:nvPr>
        </p:nvSpPr>
        <p:spPr/>
        <p:txBody>
          <a:bodyPr/>
          <a:lstStyle/>
          <a:p>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Sécurité K9</a:t>
            </a:r>
            <a:br>
              <a:rPr lang="fr-FR" b="1" i="0" dirty="0">
                <a:solidFill>
                  <a:srgbClr val="35383D"/>
                </a:solidFill>
                <a:effectLst/>
                <a:latin typeface="Arial" panose="020B0604020202020204" pitchFamily="34" charset="0"/>
              </a:rPr>
            </a:br>
            <a:endParaRPr lang="fr-FR" dirty="0"/>
          </a:p>
        </p:txBody>
      </p:sp>
      <p:pic>
        <p:nvPicPr>
          <p:cNvPr id="6" name="Espace réservé du contenu 5">
            <a:extLst>
              <a:ext uri="{FF2B5EF4-FFF2-40B4-BE49-F238E27FC236}">
                <a16:creationId xmlns:a16="http://schemas.microsoft.com/office/drawing/2014/main" id="{54FD5AC4-4F42-42A0-8565-FE832395C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2671" y="1613192"/>
            <a:ext cx="5949773" cy="3631615"/>
          </a:xfrm>
        </p:spPr>
      </p:pic>
      <p:sp>
        <p:nvSpPr>
          <p:cNvPr id="4" name="Espace réservé du texte 3">
            <a:extLst>
              <a:ext uri="{FF2B5EF4-FFF2-40B4-BE49-F238E27FC236}">
                <a16:creationId xmlns:a16="http://schemas.microsoft.com/office/drawing/2014/main" id="{BB963F98-4503-4A85-918F-6DC2D5785E68}"/>
              </a:ext>
            </a:extLst>
          </p:cNvPr>
          <p:cNvSpPr>
            <a:spLocks noGrp="1"/>
          </p:cNvSpPr>
          <p:nvPr>
            <p:ph type="body" sz="half" idx="2"/>
          </p:nvPr>
        </p:nvSpPr>
        <p:spPr/>
        <p:txBody>
          <a:bodyPr/>
          <a:lstStyle/>
          <a:p>
            <a:r>
              <a:rPr lang="fr-FR" dirty="0"/>
              <a:t>De la détection de matières explosives au contrôle des foules, les chiens de garde hautement qualifiés de nos équipes de sécurité K9 jouent un rôle important.</a:t>
            </a:r>
          </a:p>
        </p:txBody>
      </p:sp>
    </p:spTree>
    <p:extLst>
      <p:ext uri="{BB962C8B-B14F-4D97-AF65-F5344CB8AC3E}">
        <p14:creationId xmlns:p14="http://schemas.microsoft.com/office/powerpoint/2010/main" val="133933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3FC18A-968B-4398-B54E-BD84D26D716A}"/>
              </a:ext>
            </a:extLst>
          </p:cNvPr>
          <p:cNvSpPr/>
          <p:nvPr/>
        </p:nvSpPr>
        <p:spPr>
          <a:xfrm>
            <a:off x="1230489" y="756356"/>
            <a:ext cx="9550400" cy="1478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b="1" i="0" u="none" strike="noStrike" dirty="0">
                <a:solidFill>
                  <a:srgbClr val="35383D"/>
                </a:solidFill>
                <a:effectLst/>
                <a:latin typeface="Arial Black" panose="020B0A04020102020204" pitchFamily="34" charset="0"/>
                <a:hlinkClick r:id="rId2"/>
              </a:rPr>
              <a:t>Produits de sécurité</a:t>
            </a:r>
            <a:endParaRPr lang="fr-FR" sz="3200" dirty="0">
              <a:latin typeface="Arial Black" panose="020B0A04020102020204" pitchFamily="34" charset="0"/>
            </a:endParaRPr>
          </a:p>
        </p:txBody>
      </p:sp>
      <p:pic>
        <p:nvPicPr>
          <p:cNvPr id="4" name="Image 3">
            <a:extLst>
              <a:ext uri="{FF2B5EF4-FFF2-40B4-BE49-F238E27FC236}">
                <a16:creationId xmlns:a16="http://schemas.microsoft.com/office/drawing/2014/main" id="{6190A6DC-6329-453C-9042-04C0758D3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555" y="2621208"/>
            <a:ext cx="4741334" cy="3283374"/>
          </a:xfrm>
          <a:prstGeom prst="rect">
            <a:avLst/>
          </a:prstGeom>
        </p:spPr>
      </p:pic>
      <p:sp>
        <p:nvSpPr>
          <p:cNvPr id="5" name="Rectangle 4">
            <a:extLst>
              <a:ext uri="{FF2B5EF4-FFF2-40B4-BE49-F238E27FC236}">
                <a16:creationId xmlns:a16="http://schemas.microsoft.com/office/drawing/2014/main" id="{C76071FE-1A12-4D6E-BB92-8CA8D6CA7FCE}"/>
              </a:ext>
            </a:extLst>
          </p:cNvPr>
          <p:cNvSpPr/>
          <p:nvPr/>
        </p:nvSpPr>
        <p:spPr>
          <a:xfrm>
            <a:off x="1670756" y="2517422"/>
            <a:ext cx="4109155" cy="3387160"/>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6" name="Rectangle 5">
            <a:extLst>
              <a:ext uri="{FF2B5EF4-FFF2-40B4-BE49-F238E27FC236}">
                <a16:creationId xmlns:a16="http://schemas.microsoft.com/office/drawing/2014/main" id="{98F314F5-8520-46DA-8356-98F0C0D26317}"/>
              </a:ext>
            </a:extLst>
          </p:cNvPr>
          <p:cNvSpPr/>
          <p:nvPr/>
        </p:nvSpPr>
        <p:spPr>
          <a:xfrm>
            <a:off x="1546577" y="2912533"/>
            <a:ext cx="4233333" cy="286737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l"/>
            <a:r>
              <a:rPr lang="fr-FR" b="1" i="0" dirty="0">
                <a:solidFill>
                  <a:srgbClr val="35383D"/>
                </a:solidFill>
                <a:effectLst/>
                <a:latin typeface="Arial" panose="020B0604020202020204" pitchFamily="34" charset="0"/>
              </a:rPr>
              <a:t>ils proposent une large gamme de produits de sécurité pour  aider à améliorer la sécurité globale. Les gammes de produits incluent le contrôle d'accès, la vidéosurveillance et la sécurité périmétrique.</a:t>
            </a:r>
          </a:p>
        </p:txBody>
      </p:sp>
    </p:spTree>
    <p:extLst>
      <p:ext uri="{BB962C8B-B14F-4D97-AF65-F5344CB8AC3E}">
        <p14:creationId xmlns:p14="http://schemas.microsoft.com/office/powerpoint/2010/main" val="3114820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A9154-0485-4E18-B325-3121DBFB4C27}"/>
              </a:ext>
            </a:extLst>
          </p:cNvPr>
          <p:cNvSpPr>
            <a:spLocks noGrp="1"/>
          </p:cNvSpPr>
          <p:nvPr>
            <p:ph type="title"/>
          </p:nvPr>
        </p:nvSpPr>
        <p:spPr/>
        <p:txBody>
          <a:bodyPr/>
          <a:lstStyle/>
          <a:p>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Linux Libertine"/>
              </a:rPr>
              <a:t>Contrôle D'accès</a:t>
            </a:r>
            <a:br>
              <a:rPr lang="fr-FR" b="0" i="0" dirty="0">
                <a:solidFill>
                  <a:srgbClr val="000000"/>
                </a:solidFill>
                <a:effectLst/>
                <a:latin typeface="Linux Libertine"/>
              </a:rPr>
            </a:br>
            <a:endParaRPr lang="fr-FR" dirty="0"/>
          </a:p>
        </p:txBody>
      </p:sp>
      <p:pic>
        <p:nvPicPr>
          <p:cNvPr id="7" name="Espace réservé du contenu 6">
            <a:extLst>
              <a:ext uri="{FF2B5EF4-FFF2-40B4-BE49-F238E27FC236}">
                <a16:creationId xmlns:a16="http://schemas.microsoft.com/office/drawing/2014/main" id="{E2445D15-5E1B-4F94-B3F6-6430D296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783643"/>
            <a:ext cx="5757862" cy="3973689"/>
          </a:xfrm>
        </p:spPr>
      </p:pic>
      <p:sp>
        <p:nvSpPr>
          <p:cNvPr id="4" name="Espace réservé du texte 3">
            <a:extLst>
              <a:ext uri="{FF2B5EF4-FFF2-40B4-BE49-F238E27FC236}">
                <a16:creationId xmlns:a16="http://schemas.microsoft.com/office/drawing/2014/main" id="{B5B88FAC-590B-4407-B618-2CFF71244FF3}"/>
              </a:ext>
            </a:extLst>
          </p:cNvPr>
          <p:cNvSpPr>
            <a:spLocks noGrp="1"/>
          </p:cNvSpPr>
          <p:nvPr>
            <p:ph type="body" sz="half" idx="2"/>
          </p:nvPr>
        </p:nvSpPr>
        <p:spPr/>
        <p:txBody>
          <a:bodyPr/>
          <a:lstStyle/>
          <a:p>
            <a:r>
              <a:rPr lang="fr-FR" b="0" i="0" dirty="0">
                <a:solidFill>
                  <a:srgbClr val="202122"/>
                </a:solidFill>
                <a:effectLst/>
                <a:latin typeface="Arial" panose="020B0604020202020204" pitchFamily="34" charset="0"/>
              </a:rPr>
              <a:t>Le </a:t>
            </a:r>
            <a:r>
              <a:rPr lang="fr-FR" b="1" i="0" dirty="0">
                <a:solidFill>
                  <a:srgbClr val="202122"/>
                </a:solidFill>
                <a:effectLst/>
                <a:latin typeface="Arial" panose="020B0604020202020204" pitchFamily="34" charset="0"/>
              </a:rPr>
              <a:t>contrôle d'accès</a:t>
            </a:r>
            <a:r>
              <a:rPr lang="fr-FR" b="0" i="0" dirty="0">
                <a:solidFill>
                  <a:srgbClr val="202122"/>
                </a:solidFill>
                <a:effectLst/>
                <a:latin typeface="Arial" panose="020B0604020202020204" pitchFamily="34" charset="0"/>
              </a:rPr>
              <a:t> désigne les différentes solutions techniques qui permettent de sécuriser et gérer les accès physiques à un bâtiment ou un site, ou les accès logiques à un système d'information. On distingue ainsi le </a:t>
            </a:r>
            <a:r>
              <a:rPr lang="fr-FR" b="0" i="0" u="none" strike="noStrike" dirty="0">
                <a:solidFill>
                  <a:srgbClr val="0B0080"/>
                </a:solidFill>
                <a:effectLst/>
                <a:latin typeface="Arial" panose="020B0604020202020204" pitchFamily="34" charset="0"/>
                <a:hlinkClick r:id="rId3" tooltip="Contrôle d'accès physique"/>
              </a:rPr>
              <a:t>contrôle d'accès physique</a:t>
            </a:r>
            <a:r>
              <a:rPr lang="fr-FR" b="0" i="0" dirty="0">
                <a:solidFill>
                  <a:srgbClr val="202122"/>
                </a:solidFill>
                <a:effectLst/>
                <a:latin typeface="Arial" panose="020B0604020202020204" pitchFamily="34" charset="0"/>
              </a:rPr>
              <a:t> et le </a:t>
            </a:r>
            <a:r>
              <a:rPr lang="fr-FR" b="0" i="0" u="none" strike="noStrike" dirty="0">
                <a:solidFill>
                  <a:srgbClr val="0B0080"/>
                </a:solidFill>
                <a:effectLst/>
                <a:latin typeface="Arial" panose="020B0604020202020204" pitchFamily="34" charset="0"/>
                <a:hlinkClick r:id="rId4" tooltip="Contrôle d'accès logique"/>
              </a:rPr>
              <a:t>contrôle d'accès logique</a:t>
            </a:r>
            <a:r>
              <a:rPr lang="fr-FR" b="0" i="0" dirty="0">
                <a:solidFill>
                  <a:srgbClr val="202122"/>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216224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CC27A-8493-4D35-BC01-02A68D8BC90C}"/>
              </a:ext>
            </a:extLst>
          </p:cNvPr>
          <p:cNvSpPr>
            <a:spLocks noGrp="1"/>
          </p:cNvSpPr>
          <p:nvPr>
            <p:ph type="title"/>
          </p:nvPr>
        </p:nvSpPr>
        <p:spPr/>
        <p:txBody>
          <a:bodyPr>
            <a:normAutofit fontScale="90000"/>
          </a:bodyPr>
          <a:lstStyle/>
          <a:p>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CCTV</a:t>
            </a:r>
            <a:b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br>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a:t>
            </a:r>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Poppins"/>
              </a:rPr>
              <a:t>Télévision en circuit fermé)</a:t>
            </a:r>
            <a:br>
              <a:rPr lang="fr-FR" b="1" i="0" dirty="0">
                <a:solidFill>
                  <a:srgbClr val="35383D"/>
                </a:solidFill>
                <a:effectLst/>
                <a:latin typeface="Arial" panose="020B0604020202020204" pitchFamily="34" charset="0"/>
              </a:rPr>
            </a:br>
            <a:br>
              <a:rPr lang="fr-FR" dirty="0"/>
            </a:br>
            <a:endParaRPr lang="fr-FR" dirty="0"/>
          </a:p>
        </p:txBody>
      </p:sp>
      <p:pic>
        <p:nvPicPr>
          <p:cNvPr id="7" name="Espace réservé du contenu 6">
            <a:extLst>
              <a:ext uri="{FF2B5EF4-FFF2-40B4-BE49-F238E27FC236}">
                <a16:creationId xmlns:a16="http://schemas.microsoft.com/office/drawing/2014/main" id="{15EC7EE3-9E5D-41F7-8527-AD6E890E5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5244" y="2074334"/>
            <a:ext cx="4025019" cy="3786481"/>
          </a:xfrm>
        </p:spPr>
      </p:pic>
      <p:sp>
        <p:nvSpPr>
          <p:cNvPr id="4" name="Espace réservé du texte 3">
            <a:extLst>
              <a:ext uri="{FF2B5EF4-FFF2-40B4-BE49-F238E27FC236}">
                <a16:creationId xmlns:a16="http://schemas.microsoft.com/office/drawing/2014/main" id="{BF1A8F38-D7C6-4AA2-9B4E-ACFD1CD08DB7}"/>
              </a:ext>
            </a:extLst>
          </p:cNvPr>
          <p:cNvSpPr>
            <a:spLocks noGrp="1"/>
          </p:cNvSpPr>
          <p:nvPr>
            <p:ph type="body" sz="half" idx="2"/>
          </p:nvPr>
        </p:nvSpPr>
        <p:spPr>
          <a:xfrm>
            <a:off x="1293811" y="3031064"/>
            <a:ext cx="5152145" cy="3008491"/>
          </a:xfrm>
        </p:spPr>
        <p:txBody>
          <a:bodyPr>
            <a:normAutofit fontScale="70000" lnSpcReduction="20000"/>
          </a:bodyPr>
          <a:lstStyle/>
          <a:p>
            <a:pPr algn="l"/>
            <a:r>
              <a:rPr lang="fr-FR" sz="1800" b="0" i="0" dirty="0">
                <a:solidFill>
                  <a:srgbClr val="101220"/>
                </a:solidFill>
                <a:effectLst/>
                <a:latin typeface="Poppins"/>
              </a:rPr>
              <a:t>CCTV signifie  (Télévision en circuit fermé) et correspond au système de surveillance vidéo le plus fréquemment utilisé.</a:t>
            </a:r>
          </a:p>
          <a:p>
            <a:pPr algn="l"/>
            <a:r>
              <a:rPr lang="fr-FR" sz="1800" b="0" i="0" dirty="0">
                <a:solidFill>
                  <a:srgbClr val="101220"/>
                </a:solidFill>
                <a:effectLst/>
                <a:latin typeface="Poppins"/>
              </a:rPr>
              <a:t>Un système de CCTV se compose essentiellement d’un ensemble de caméras placées à des endroits stratégiques, qui capturent et transmettent des images à un système de gestion vidéo qui permet l’enregistrement et la visualisation de ces images.</a:t>
            </a:r>
          </a:p>
          <a:p>
            <a:pPr algn="l"/>
            <a:r>
              <a:rPr lang="fr-FR" b="0" i="0" dirty="0">
                <a:solidFill>
                  <a:srgbClr val="35383D"/>
                </a:solidFill>
                <a:effectLst/>
                <a:latin typeface="Arial" panose="020B0604020202020204" pitchFamily="34" charset="0"/>
              </a:rPr>
              <a:t>Certaines des fonctionnalités disponibles incluent:</a:t>
            </a:r>
            <a:endParaRPr lang="fr-FR" b="0" i="0" dirty="0">
              <a:solidFill>
                <a:srgbClr val="101220"/>
              </a:solidFill>
              <a:effectLst/>
              <a:latin typeface="Poppins"/>
            </a:endParaRPr>
          </a:p>
          <a:p>
            <a:pPr algn="l">
              <a:buFont typeface="Arial" panose="020B0604020202020204" pitchFamily="34" charset="0"/>
              <a:buChar char="•"/>
            </a:pPr>
            <a:r>
              <a:rPr lang="fr-FR" b="0" i="0" dirty="0">
                <a:solidFill>
                  <a:srgbClr val="35383D"/>
                </a:solidFill>
                <a:effectLst/>
                <a:latin typeface="Arial" panose="020B0604020202020204" pitchFamily="34" charset="0"/>
              </a:rPr>
              <a:t>Caméras dôme, Bullet ou box</a:t>
            </a:r>
          </a:p>
          <a:p>
            <a:pPr algn="l">
              <a:buFont typeface="Arial" panose="020B0604020202020204" pitchFamily="34" charset="0"/>
              <a:buChar char="•"/>
            </a:pPr>
            <a:r>
              <a:rPr lang="fr-FR" b="0" i="0" dirty="0">
                <a:solidFill>
                  <a:srgbClr val="35383D"/>
                </a:solidFill>
                <a:effectLst/>
                <a:latin typeface="Arial" panose="020B0604020202020204" pitchFamily="34" charset="0"/>
              </a:rPr>
              <a:t>Technologie vidéo jour / nuit</a:t>
            </a:r>
          </a:p>
          <a:p>
            <a:pPr algn="l">
              <a:buFont typeface="Arial" panose="020B0604020202020204" pitchFamily="34" charset="0"/>
              <a:buChar char="•"/>
            </a:pPr>
            <a:r>
              <a:rPr lang="fr-FR" b="0" i="0" dirty="0">
                <a:solidFill>
                  <a:srgbClr val="35383D"/>
                </a:solidFill>
                <a:effectLst/>
                <a:latin typeface="Arial" panose="020B0604020202020204" pitchFamily="34" charset="0"/>
              </a:rPr>
              <a:t>Éclairage infrarouge</a:t>
            </a:r>
          </a:p>
          <a:p>
            <a:pPr algn="l">
              <a:buFont typeface="Arial" panose="020B0604020202020204" pitchFamily="34" charset="0"/>
              <a:buChar char="•"/>
            </a:pPr>
            <a:r>
              <a:rPr lang="fr-FR" b="0" i="0" dirty="0">
                <a:solidFill>
                  <a:srgbClr val="35383D"/>
                </a:solidFill>
                <a:effectLst/>
                <a:latin typeface="Arial" panose="020B0604020202020204" pitchFamily="34" charset="0"/>
              </a:rPr>
              <a:t>Large gamme d'enregistreurs vidéo numériques</a:t>
            </a:r>
          </a:p>
          <a:p>
            <a:pPr algn="l">
              <a:buFont typeface="Arial" panose="020B0604020202020204" pitchFamily="34" charset="0"/>
              <a:buChar char="•"/>
            </a:pPr>
            <a:r>
              <a:rPr lang="fr-FR" b="0" i="0" dirty="0">
                <a:solidFill>
                  <a:srgbClr val="35383D"/>
                </a:solidFill>
                <a:effectLst/>
                <a:latin typeface="Arial" panose="020B0604020202020204" pitchFamily="34" charset="0"/>
              </a:rPr>
              <a:t>Surveillance d'écran tactile</a:t>
            </a:r>
          </a:p>
          <a:p>
            <a:pPr algn="l">
              <a:buFont typeface="Arial" panose="020B0604020202020204" pitchFamily="34" charset="0"/>
              <a:buChar char="•"/>
            </a:pPr>
            <a:r>
              <a:rPr lang="fr-FR" b="0" i="0" dirty="0">
                <a:solidFill>
                  <a:srgbClr val="35383D"/>
                </a:solidFill>
                <a:effectLst/>
                <a:latin typeface="Arial" panose="020B0604020202020204" pitchFamily="34" charset="0"/>
              </a:rPr>
              <a:t>Connectivité mobile pour la détection à distance</a:t>
            </a:r>
          </a:p>
          <a:p>
            <a:pPr algn="l"/>
            <a:endParaRPr lang="fr-FR" b="0" i="0" dirty="0">
              <a:solidFill>
                <a:srgbClr val="101220"/>
              </a:solidFill>
              <a:effectLst/>
              <a:latin typeface="Poppins"/>
            </a:endParaRPr>
          </a:p>
          <a:p>
            <a:endParaRPr lang="fr-FR" dirty="0"/>
          </a:p>
        </p:txBody>
      </p:sp>
    </p:spTree>
    <p:extLst>
      <p:ext uri="{BB962C8B-B14F-4D97-AF65-F5344CB8AC3E}">
        <p14:creationId xmlns:p14="http://schemas.microsoft.com/office/powerpoint/2010/main" val="106732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A4C492-6E45-4365-B26E-2C453122B9F7}"/>
              </a:ext>
            </a:extLst>
          </p:cNvPr>
          <p:cNvSpPr>
            <a:spLocks noGrp="1"/>
          </p:cNvSpPr>
          <p:nvPr>
            <p:ph type="title"/>
          </p:nvPr>
        </p:nvSpPr>
        <p:spPr/>
        <p:txBody>
          <a:bodyPr/>
          <a:lstStyle/>
          <a:p>
            <a:r>
              <a:rPr lang="fr-FR" b="1" i="0" dirty="0">
                <a:solidFill>
                  <a:srgbClr val="35383D"/>
                </a:solidFill>
                <a:effectLst/>
                <a:latin typeface="Arial" panose="020B0604020202020204" pitchFamily="34" charset="0"/>
              </a:rPr>
              <a:t>Caméras thermiques de détection de fièvre</a:t>
            </a:r>
            <a:br>
              <a:rPr lang="fr-FR" b="1" i="0" dirty="0">
                <a:solidFill>
                  <a:srgbClr val="35383D"/>
                </a:solidFill>
                <a:effectLst/>
                <a:latin typeface="Arial" panose="020B0604020202020204" pitchFamily="34" charset="0"/>
              </a:rPr>
            </a:br>
            <a:endParaRPr lang="fr-FR" dirty="0"/>
          </a:p>
        </p:txBody>
      </p:sp>
      <p:pic>
        <p:nvPicPr>
          <p:cNvPr id="6" name="Espace réservé du contenu 5">
            <a:extLst>
              <a:ext uri="{FF2B5EF4-FFF2-40B4-BE49-F238E27FC236}">
                <a16:creationId xmlns:a16="http://schemas.microsoft.com/office/drawing/2014/main" id="{3242A319-8FF9-4995-A18B-B912993870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6805" y="1732783"/>
            <a:ext cx="5470525" cy="3979394"/>
          </a:xfrm>
        </p:spPr>
      </p:pic>
      <p:sp>
        <p:nvSpPr>
          <p:cNvPr id="4" name="Espace réservé du texte 3">
            <a:extLst>
              <a:ext uri="{FF2B5EF4-FFF2-40B4-BE49-F238E27FC236}">
                <a16:creationId xmlns:a16="http://schemas.microsoft.com/office/drawing/2014/main" id="{C93F76E1-9106-436C-9937-DDCFF3EEDCE5}"/>
              </a:ext>
            </a:extLst>
          </p:cNvPr>
          <p:cNvSpPr>
            <a:spLocks noGrp="1"/>
          </p:cNvSpPr>
          <p:nvPr>
            <p:ph type="body" sz="half" idx="2"/>
          </p:nvPr>
        </p:nvSpPr>
        <p:spPr>
          <a:xfrm>
            <a:off x="1293811" y="3031064"/>
            <a:ext cx="3718455" cy="2681113"/>
          </a:xfrm>
        </p:spPr>
        <p:txBody>
          <a:bodyPr>
            <a:normAutofit fontScale="92500"/>
          </a:bodyPr>
          <a:lstStyle/>
          <a:p>
            <a:r>
              <a:rPr lang="fr-FR" b="0" i="0" dirty="0">
                <a:solidFill>
                  <a:srgbClr val="202122"/>
                </a:solidFill>
                <a:effectLst/>
                <a:latin typeface="Arial" panose="020B0604020202020204" pitchFamily="34" charset="0"/>
              </a:rPr>
              <a:t>Une </a:t>
            </a:r>
            <a:r>
              <a:rPr lang="fr-FR" b="1" i="0" dirty="0">
                <a:solidFill>
                  <a:srgbClr val="202122"/>
                </a:solidFill>
                <a:effectLst/>
                <a:latin typeface="Arial" panose="020B0604020202020204" pitchFamily="34" charset="0"/>
              </a:rPr>
              <a:t>caméra thermique</a:t>
            </a:r>
            <a:r>
              <a:rPr lang="fr-FR" b="0" i="0" dirty="0">
                <a:solidFill>
                  <a:srgbClr val="202122"/>
                </a:solidFill>
                <a:effectLst/>
                <a:latin typeface="Arial" panose="020B0604020202020204" pitchFamily="34" charset="0"/>
              </a:rPr>
              <a:t> enregistre les différents </a:t>
            </a:r>
            <a:r>
              <a:rPr lang="fr-FR" b="0" i="0" u="none" strike="noStrike" dirty="0">
                <a:solidFill>
                  <a:srgbClr val="0B0080"/>
                </a:solidFill>
                <a:effectLst/>
                <a:latin typeface="Arial" panose="020B0604020202020204" pitchFamily="34" charset="0"/>
                <a:hlinkClick r:id="rId4" tooltip="Infrarouge"/>
              </a:rPr>
              <a:t>rayonnements infrarouge</a:t>
            </a:r>
            <a:r>
              <a:rPr lang="fr-FR" b="0" i="0" dirty="0">
                <a:solidFill>
                  <a:srgbClr val="202122"/>
                </a:solidFill>
                <a:effectLst/>
                <a:latin typeface="Arial" panose="020B0604020202020204" pitchFamily="34" charset="0"/>
              </a:rPr>
              <a:t> (</a:t>
            </a:r>
            <a:r>
              <a:rPr lang="fr-FR" b="0" i="0" u="none" strike="noStrike" dirty="0">
                <a:solidFill>
                  <a:srgbClr val="0B0080"/>
                </a:solidFill>
                <a:effectLst/>
                <a:latin typeface="Arial" panose="020B0604020202020204" pitchFamily="34" charset="0"/>
                <a:hlinkClick r:id="rId5" tooltip="Onde électromagnétique"/>
              </a:rPr>
              <a:t>ondes</a:t>
            </a:r>
            <a:r>
              <a:rPr lang="fr-FR" b="0" i="0" dirty="0">
                <a:solidFill>
                  <a:srgbClr val="202122"/>
                </a:solidFill>
                <a:effectLst/>
                <a:latin typeface="Arial" panose="020B0604020202020204" pitchFamily="34" charset="0"/>
              </a:rPr>
              <a:t> de </a:t>
            </a:r>
            <a:r>
              <a:rPr lang="fr-FR" b="0" i="0" u="none" strike="noStrike" dirty="0">
                <a:solidFill>
                  <a:srgbClr val="0B0080"/>
                </a:solidFill>
                <a:effectLst/>
                <a:latin typeface="Arial" panose="020B0604020202020204" pitchFamily="34" charset="0"/>
                <a:hlinkClick r:id="rId6" tooltip="Transfert thermique"/>
              </a:rPr>
              <a:t>chaleur</a:t>
            </a:r>
            <a:r>
              <a:rPr lang="fr-FR" b="0" i="0" dirty="0">
                <a:solidFill>
                  <a:srgbClr val="202122"/>
                </a:solidFill>
                <a:effectLst/>
                <a:latin typeface="Arial" panose="020B0604020202020204" pitchFamily="34" charset="0"/>
              </a:rPr>
              <a:t>) émis par les corps et qui varient en fonction de leur </a:t>
            </a:r>
            <a:r>
              <a:rPr lang="fr-FR" b="0" i="0" u="none" strike="noStrike" dirty="0">
                <a:solidFill>
                  <a:srgbClr val="0B0080"/>
                </a:solidFill>
                <a:effectLst/>
                <a:latin typeface="Arial" panose="020B0604020202020204" pitchFamily="34" charset="0"/>
                <a:hlinkClick r:id="rId7" tooltip="Température"/>
              </a:rPr>
              <a:t>température</a:t>
            </a:r>
            <a:r>
              <a:rPr lang="fr-FR" b="0" i="0" dirty="0">
                <a:solidFill>
                  <a:srgbClr val="202122"/>
                </a:solidFill>
                <a:effectLst/>
                <a:latin typeface="Arial" panose="020B0604020202020204" pitchFamily="34" charset="0"/>
              </a:rPr>
              <a:t>. Contrairement à l'imaginaire populaire, une caméra thermique ne permet pas de voir derrière une paroi ou un obstacle. Elle reproduit la chaleur emmagasinée par un corps, ou montre le flux thermique d'une paroi en raison d’un foyer se trouvant à l’arrière.</a:t>
            </a:r>
            <a:endParaRPr lang="fr-FR" b="0" i="0" dirty="0">
              <a:solidFill>
                <a:srgbClr val="35383D"/>
              </a:solidFill>
              <a:effectLst/>
              <a:latin typeface="Arial" panose="020B0604020202020204" pitchFamily="34" charset="0"/>
            </a:endParaRPr>
          </a:p>
        </p:txBody>
      </p:sp>
    </p:spTree>
    <p:extLst>
      <p:ext uri="{BB962C8B-B14F-4D97-AF65-F5344CB8AC3E}">
        <p14:creationId xmlns:p14="http://schemas.microsoft.com/office/powerpoint/2010/main" val="2114805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C51799-5FE3-4AC2-8A22-928D2611A101}"/>
              </a:ext>
            </a:extLst>
          </p:cNvPr>
          <p:cNvSpPr>
            <a:spLocks noGrp="1"/>
          </p:cNvSpPr>
          <p:nvPr>
            <p:ph type="title"/>
          </p:nvPr>
        </p:nvSpPr>
        <p:spPr/>
        <p:txBody>
          <a:bodyPr>
            <a:normAutofit fontScale="90000"/>
          </a:bodyPr>
          <a:lstStyle/>
          <a:p>
            <a:r>
              <a:rPr lang="fr-FR" b="0" i="0" dirty="0">
                <a:solidFill>
                  <a:srgbClr val="333333"/>
                </a:solidFill>
                <a:effectLst/>
                <a:latin typeface="YP Local"/>
              </a:rPr>
              <a:t> Détecteur de fumée et d'incendie</a:t>
            </a:r>
            <a:br>
              <a:rPr lang="fr-FR" b="0" i="0" dirty="0">
                <a:solidFill>
                  <a:srgbClr val="333333"/>
                </a:solidFill>
                <a:effectLst/>
                <a:latin typeface="YP Local"/>
              </a:rPr>
            </a:br>
            <a:endParaRPr lang="fr-FR" dirty="0"/>
          </a:p>
        </p:txBody>
      </p:sp>
      <p:sp>
        <p:nvSpPr>
          <p:cNvPr id="3" name="Espace réservé du contenu 2">
            <a:extLst>
              <a:ext uri="{FF2B5EF4-FFF2-40B4-BE49-F238E27FC236}">
                <a16:creationId xmlns:a16="http://schemas.microsoft.com/office/drawing/2014/main" id="{C7F56238-BEF7-4990-B921-FFF7A7A1D9DF}"/>
              </a:ext>
            </a:extLst>
          </p:cNvPr>
          <p:cNvSpPr>
            <a:spLocks noGrp="1"/>
          </p:cNvSpPr>
          <p:nvPr>
            <p:ph sz="half" idx="1"/>
          </p:nvPr>
        </p:nvSpPr>
        <p:spPr/>
        <p:txBody>
          <a:bodyPr>
            <a:normAutofit fontScale="92500" lnSpcReduction="20000"/>
          </a:bodyPr>
          <a:lstStyle/>
          <a:p>
            <a:pPr algn="l" fontAlgn="base">
              <a:buFont typeface="Arial" panose="020B0604020202020204" pitchFamily="34" charset="0"/>
              <a:buChar char="•"/>
            </a:pPr>
            <a:r>
              <a:rPr lang="fr-FR" b="0" i="0" dirty="0">
                <a:solidFill>
                  <a:srgbClr val="333333"/>
                </a:solidFill>
                <a:effectLst/>
                <a:latin typeface="inherit"/>
              </a:rPr>
              <a:t>Les derniers systèmes de sécurité vous protègent non seulement contre le vol, mais aussi contre la fumée et les incendies.</a:t>
            </a:r>
          </a:p>
          <a:p>
            <a:pPr algn="l" fontAlgn="base">
              <a:buFont typeface="Arial" panose="020B0604020202020204" pitchFamily="34" charset="0"/>
              <a:buChar char="•"/>
            </a:pPr>
            <a:r>
              <a:rPr lang="fr-FR" b="0" i="0" dirty="0">
                <a:solidFill>
                  <a:srgbClr val="333333"/>
                </a:solidFill>
                <a:effectLst/>
                <a:latin typeface="inherit"/>
              </a:rPr>
              <a:t>Les détecteurs de fumée sont connectés au système de sécurité et, s'ils se déclenchent alors que vous êtes ou non à la maison, le système appelle automatiquement le service de pompiers si vous ne coupez pas l'alarme.</a:t>
            </a:r>
          </a:p>
          <a:p>
            <a:endParaRPr lang="fr-FR" dirty="0"/>
          </a:p>
        </p:txBody>
      </p:sp>
      <p:pic>
        <p:nvPicPr>
          <p:cNvPr id="6" name="Espace réservé du contenu 5">
            <a:extLst>
              <a:ext uri="{FF2B5EF4-FFF2-40B4-BE49-F238E27FC236}">
                <a16:creationId xmlns:a16="http://schemas.microsoft.com/office/drawing/2014/main" id="{3B03BB4F-7675-4981-A463-DFC7FB91D1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7555" y="2653024"/>
            <a:ext cx="4436533" cy="3006442"/>
          </a:xfrm>
        </p:spPr>
      </p:pic>
    </p:spTree>
    <p:extLst>
      <p:ext uri="{BB962C8B-B14F-4D97-AF65-F5344CB8AC3E}">
        <p14:creationId xmlns:p14="http://schemas.microsoft.com/office/powerpoint/2010/main" val="374770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751A8-C7D4-43A1-B33D-37C96D95E0B3}"/>
              </a:ext>
            </a:extLst>
          </p:cNvPr>
          <p:cNvSpPr>
            <a:spLocks noGrp="1"/>
          </p:cNvSpPr>
          <p:nvPr>
            <p:ph type="title"/>
          </p:nvPr>
        </p:nvSpPr>
        <p:spPr/>
        <p:txBody>
          <a:bodyPr>
            <a:normAutofit fontScale="90000"/>
          </a:bodyPr>
          <a:lstStyle/>
          <a:p>
            <a:r>
              <a:rPr lang="fr-FR" b="0" i="0" dirty="0">
                <a:solidFill>
                  <a:srgbClr val="333333"/>
                </a:solidFill>
                <a:effectLst/>
                <a:latin typeface="YP Local"/>
              </a:rPr>
              <a:t>Alarmes de monoxyde de carbone et radon</a:t>
            </a:r>
            <a:br>
              <a:rPr lang="fr-FR" b="0" i="0" dirty="0">
                <a:solidFill>
                  <a:srgbClr val="333333"/>
                </a:solidFill>
                <a:effectLst/>
                <a:latin typeface="YP Local"/>
              </a:rPr>
            </a:br>
            <a:endParaRPr lang="fr-FR" dirty="0"/>
          </a:p>
        </p:txBody>
      </p:sp>
      <p:sp>
        <p:nvSpPr>
          <p:cNvPr id="3" name="Espace réservé du contenu 2">
            <a:extLst>
              <a:ext uri="{FF2B5EF4-FFF2-40B4-BE49-F238E27FC236}">
                <a16:creationId xmlns:a16="http://schemas.microsoft.com/office/drawing/2014/main" id="{B8E4433A-C6B1-4686-BBBB-AC047BC1EB2A}"/>
              </a:ext>
            </a:extLst>
          </p:cNvPr>
          <p:cNvSpPr>
            <a:spLocks noGrp="1"/>
          </p:cNvSpPr>
          <p:nvPr>
            <p:ph sz="half" idx="1"/>
          </p:nvPr>
        </p:nvSpPr>
        <p:spPr/>
        <p:txBody>
          <a:bodyPr>
            <a:normAutofit fontScale="70000" lnSpcReduction="20000"/>
          </a:bodyPr>
          <a:lstStyle/>
          <a:p>
            <a:pPr algn="l" fontAlgn="base">
              <a:buFont typeface="Arial" panose="020B0604020202020204" pitchFamily="34" charset="0"/>
              <a:buChar char="•"/>
            </a:pPr>
            <a:r>
              <a:rPr lang="fr-FR" b="0" i="0" dirty="0">
                <a:solidFill>
                  <a:srgbClr val="333333"/>
                </a:solidFill>
                <a:effectLst/>
                <a:latin typeface="inherit"/>
              </a:rPr>
              <a:t>Le monoxyde de carbone et le radon sont deux gaz inodores présents dans la maison qui, s'ils ne sont pas détectés à temps, peuvent s'avérer mortels.</a:t>
            </a:r>
          </a:p>
          <a:p>
            <a:pPr algn="l" fontAlgn="base">
              <a:buFont typeface="Arial" panose="020B0604020202020204" pitchFamily="34" charset="0"/>
              <a:buChar char="•"/>
            </a:pPr>
            <a:r>
              <a:rPr lang="fr-FR" b="0" i="0" dirty="0">
                <a:solidFill>
                  <a:srgbClr val="333333"/>
                </a:solidFill>
                <a:effectLst/>
                <a:latin typeface="inherit"/>
              </a:rPr>
              <a:t>Il vous faut à la fois un détecteur de monoxyde de carbone et un détecteur de radon pour assurer une surveillance constante de ces deux gaz mortels dans votre maison.</a:t>
            </a:r>
          </a:p>
          <a:p>
            <a:pPr algn="l" fontAlgn="base">
              <a:buFont typeface="Arial" panose="020B0604020202020204" pitchFamily="34" charset="0"/>
              <a:buChar char="•"/>
            </a:pPr>
            <a:r>
              <a:rPr lang="fr-FR" b="0" i="0" dirty="0">
                <a:solidFill>
                  <a:srgbClr val="333333"/>
                </a:solidFill>
                <a:effectLst/>
                <a:latin typeface="inherit"/>
              </a:rPr>
              <a:t>Si les deux détecteurs sont connectés à votre système de sécurité, il peut automatiquement appeler une ambulance si une alarme n'est pas arrêtée manuellement.</a:t>
            </a:r>
          </a:p>
          <a:p>
            <a:endParaRPr lang="fr-FR" dirty="0"/>
          </a:p>
        </p:txBody>
      </p:sp>
      <p:pic>
        <p:nvPicPr>
          <p:cNvPr id="6" name="Espace réservé du contenu 5">
            <a:extLst>
              <a:ext uri="{FF2B5EF4-FFF2-40B4-BE49-F238E27FC236}">
                <a16:creationId xmlns:a16="http://schemas.microsoft.com/office/drawing/2014/main" id="{4C6BD44A-52BB-4E8C-9E26-54720478BBA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2602" y="2560320"/>
            <a:ext cx="4286687" cy="2885809"/>
          </a:xfrm>
        </p:spPr>
      </p:pic>
    </p:spTree>
    <p:extLst>
      <p:ext uri="{BB962C8B-B14F-4D97-AF65-F5344CB8AC3E}">
        <p14:creationId xmlns:p14="http://schemas.microsoft.com/office/powerpoint/2010/main" val="361320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4571B-0004-4733-B5CE-6DF76524C251}"/>
              </a:ext>
            </a:extLst>
          </p:cNvPr>
          <p:cNvSpPr>
            <a:spLocks noGrp="1"/>
          </p:cNvSpPr>
          <p:nvPr>
            <p:ph type="title"/>
          </p:nvPr>
        </p:nvSpPr>
        <p:spPr/>
        <p:txBody>
          <a:bodyPr>
            <a:normAutofit fontScale="90000"/>
          </a:bodyPr>
          <a:lstStyle/>
          <a:p>
            <a:r>
              <a:rPr lang="fr-FR" b="0" i="0" dirty="0">
                <a:solidFill>
                  <a:srgbClr val="333333"/>
                </a:solidFill>
                <a:effectLst/>
                <a:latin typeface="YP Local"/>
              </a:rPr>
              <a:t>Aide d'urgence</a:t>
            </a:r>
            <a:br>
              <a:rPr lang="fr-FR" b="0" i="0" dirty="0">
                <a:solidFill>
                  <a:srgbClr val="333333"/>
                </a:solidFill>
                <a:effectLst/>
                <a:latin typeface="YP Local"/>
              </a:rPr>
            </a:br>
            <a:endParaRPr lang="fr-FR" dirty="0"/>
          </a:p>
        </p:txBody>
      </p:sp>
      <p:sp>
        <p:nvSpPr>
          <p:cNvPr id="3" name="Espace réservé du contenu 2">
            <a:extLst>
              <a:ext uri="{FF2B5EF4-FFF2-40B4-BE49-F238E27FC236}">
                <a16:creationId xmlns:a16="http://schemas.microsoft.com/office/drawing/2014/main" id="{40A4FF7F-E204-426B-8F21-DBF22B62F80B}"/>
              </a:ext>
            </a:extLst>
          </p:cNvPr>
          <p:cNvSpPr>
            <a:spLocks noGrp="1"/>
          </p:cNvSpPr>
          <p:nvPr>
            <p:ph sz="half" idx="1"/>
          </p:nvPr>
        </p:nvSpPr>
        <p:spPr/>
        <p:txBody>
          <a:bodyPr>
            <a:normAutofit fontScale="92500" lnSpcReduction="10000"/>
          </a:bodyPr>
          <a:lstStyle/>
          <a:p>
            <a:pPr algn="l" fontAlgn="base">
              <a:buFont typeface="Arial" panose="020B0604020202020204" pitchFamily="34" charset="0"/>
              <a:buChar char="•"/>
            </a:pPr>
            <a:r>
              <a:rPr lang="fr-FR" b="0" i="0" dirty="0">
                <a:solidFill>
                  <a:srgbClr val="333333"/>
                </a:solidFill>
                <a:effectLst/>
                <a:latin typeface="inherit"/>
              </a:rPr>
              <a:t>Certains systèmes de sécurité sont munis d'un bouton de panique.</a:t>
            </a:r>
          </a:p>
          <a:p>
            <a:pPr algn="l" fontAlgn="base">
              <a:buFont typeface="Arial" panose="020B0604020202020204" pitchFamily="34" charset="0"/>
              <a:buChar char="•"/>
            </a:pPr>
            <a:r>
              <a:rPr lang="fr-FR" b="0" i="0" dirty="0">
                <a:solidFill>
                  <a:srgbClr val="333333"/>
                </a:solidFill>
                <a:effectLst/>
                <a:latin typeface="inherit"/>
              </a:rPr>
              <a:t>Il est plus particulièrement destiné aux personnes âgées ou à celles atteintes d'une incapacité et vivant seules.</a:t>
            </a:r>
          </a:p>
          <a:p>
            <a:pPr algn="l" fontAlgn="base">
              <a:buFont typeface="Arial" panose="020B0604020202020204" pitchFamily="34" charset="0"/>
              <a:buChar char="•"/>
            </a:pPr>
            <a:r>
              <a:rPr lang="fr-FR" b="0" i="0" dirty="0">
                <a:solidFill>
                  <a:srgbClr val="333333"/>
                </a:solidFill>
                <a:effectLst/>
                <a:latin typeface="inherit"/>
              </a:rPr>
              <a:t>En cas d'urgence, il suffit d’appuyer sur le bouton de panique qui appelle la police ou une ambulance.</a:t>
            </a:r>
          </a:p>
          <a:p>
            <a:endParaRPr lang="fr-FR" dirty="0"/>
          </a:p>
        </p:txBody>
      </p:sp>
      <p:pic>
        <p:nvPicPr>
          <p:cNvPr id="10" name="Espace réservé du contenu 9">
            <a:extLst>
              <a:ext uri="{FF2B5EF4-FFF2-40B4-BE49-F238E27FC236}">
                <a16:creationId xmlns:a16="http://schemas.microsoft.com/office/drawing/2014/main" id="{01287E1C-B7AD-4309-B026-3FCD52C2F2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8117" y="2743201"/>
            <a:ext cx="4475350" cy="2978142"/>
          </a:xfrm>
        </p:spPr>
      </p:pic>
    </p:spTree>
    <p:extLst>
      <p:ext uri="{BB962C8B-B14F-4D97-AF65-F5344CB8AC3E}">
        <p14:creationId xmlns:p14="http://schemas.microsoft.com/office/powerpoint/2010/main" val="184109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2F3AAD-850C-4A7A-88F3-C801F9D3A5C7}"/>
              </a:ext>
            </a:extLst>
          </p:cNvPr>
          <p:cNvSpPr>
            <a:spLocks noGrp="1"/>
          </p:cNvSpPr>
          <p:nvPr>
            <p:ph type="title"/>
          </p:nvPr>
        </p:nvSpPr>
        <p:spPr/>
        <p:txBody>
          <a:bodyPr/>
          <a:lstStyle/>
          <a:p>
            <a:r>
              <a:rPr lang="fr-FR" dirty="0"/>
              <a:t>Caméras de surveillance</a:t>
            </a:r>
          </a:p>
        </p:txBody>
      </p:sp>
      <p:sp>
        <p:nvSpPr>
          <p:cNvPr id="3" name="Espace réservé du contenu 2">
            <a:extLst>
              <a:ext uri="{FF2B5EF4-FFF2-40B4-BE49-F238E27FC236}">
                <a16:creationId xmlns:a16="http://schemas.microsoft.com/office/drawing/2014/main" id="{FC47FE96-8548-484C-B814-6D0D2431DC67}"/>
              </a:ext>
            </a:extLst>
          </p:cNvPr>
          <p:cNvSpPr>
            <a:spLocks noGrp="1"/>
          </p:cNvSpPr>
          <p:nvPr>
            <p:ph sz="half" idx="1"/>
          </p:nvPr>
        </p:nvSpPr>
        <p:spPr/>
        <p:txBody>
          <a:bodyPr>
            <a:normAutofit fontScale="77500" lnSpcReduction="20000"/>
          </a:bodyPr>
          <a:lstStyle/>
          <a:p>
            <a:r>
              <a:rPr lang="fr-FR" dirty="0"/>
              <a:t>Autre élément important des systèmes de sécurité: les caméras de surveillance.</a:t>
            </a:r>
          </a:p>
          <a:p>
            <a:r>
              <a:rPr lang="fr-FR" dirty="0"/>
              <a:t>Vous pouvez avoir une caméra vidéo liée à la sonnette pour voir qui sonne à votre porte.</a:t>
            </a:r>
          </a:p>
          <a:p>
            <a:r>
              <a:rPr lang="fr-FR" dirty="0"/>
              <a:t>Des caméras dans ou autour de votre maison vous permettront d’observer la scène en direct ou enregistrée sur votre téléphone intelligent ou autre périphérique.</a:t>
            </a:r>
          </a:p>
          <a:p>
            <a:r>
              <a:rPr lang="fr-FR" dirty="0"/>
              <a:t>Vous pourrez aussi garder l'œil sur votre maison toute la journée, ainsi que sur vos enfants une fois rentrés de l'école.</a:t>
            </a:r>
          </a:p>
        </p:txBody>
      </p:sp>
      <p:pic>
        <p:nvPicPr>
          <p:cNvPr id="6" name="Espace réservé du contenu 5">
            <a:extLst>
              <a:ext uri="{FF2B5EF4-FFF2-40B4-BE49-F238E27FC236}">
                <a16:creationId xmlns:a16="http://schemas.microsoft.com/office/drawing/2014/main" id="{FC694D90-B3CB-4913-87D9-2BCF71AEFC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7433" y="2856089"/>
            <a:ext cx="4412834" cy="2549306"/>
          </a:xfrm>
        </p:spPr>
      </p:pic>
    </p:spTree>
    <p:extLst>
      <p:ext uri="{BB962C8B-B14F-4D97-AF65-F5344CB8AC3E}">
        <p14:creationId xmlns:p14="http://schemas.microsoft.com/office/powerpoint/2010/main" val="2451055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E3999-23C2-4FDF-A7FA-D34597EFAAF9}"/>
              </a:ext>
            </a:extLst>
          </p:cNvPr>
          <p:cNvSpPr>
            <a:spLocks noGrp="1"/>
          </p:cNvSpPr>
          <p:nvPr>
            <p:ph type="title"/>
          </p:nvPr>
        </p:nvSpPr>
        <p:spPr/>
        <p:txBody>
          <a:bodyPr>
            <a:normAutofit/>
          </a:bodyPr>
          <a:lstStyle/>
          <a:p>
            <a:r>
              <a:rPr lang="fr-FR" b="0" i="0" dirty="0">
                <a:solidFill>
                  <a:srgbClr val="333333"/>
                </a:solidFill>
                <a:effectLst/>
                <a:latin typeface="YP Local"/>
              </a:rPr>
              <a:t> Automatisation de la maison</a:t>
            </a:r>
            <a:endParaRPr lang="fr-FR" dirty="0"/>
          </a:p>
        </p:txBody>
      </p:sp>
      <p:sp>
        <p:nvSpPr>
          <p:cNvPr id="3" name="Espace réservé du contenu 2">
            <a:extLst>
              <a:ext uri="{FF2B5EF4-FFF2-40B4-BE49-F238E27FC236}">
                <a16:creationId xmlns:a16="http://schemas.microsoft.com/office/drawing/2014/main" id="{C01D031E-FB7D-4BB0-B690-13DA3F77CD37}"/>
              </a:ext>
            </a:extLst>
          </p:cNvPr>
          <p:cNvSpPr>
            <a:spLocks noGrp="1"/>
          </p:cNvSpPr>
          <p:nvPr>
            <p:ph sz="half" idx="1"/>
          </p:nvPr>
        </p:nvSpPr>
        <p:spPr/>
        <p:txBody>
          <a:bodyPr>
            <a:normAutofit fontScale="92500" lnSpcReduction="20000"/>
          </a:bodyPr>
          <a:lstStyle/>
          <a:p>
            <a:r>
              <a:rPr lang="fr-FR" dirty="0"/>
              <a:t>De nombreux systèmes de sécurité relèvent désormais de la domotique. Vous pouvez ainsi éteindre et allumer les lumières à distance, activer l'arrosage du jardin et exécuter d'autres activités à l'aide de votre téléphone intelligent ou autre périphérique mobile.</a:t>
            </a:r>
          </a:p>
          <a:p>
            <a:r>
              <a:rPr lang="fr-FR" dirty="0"/>
              <a:t>Avec le bon système de sécurité, vous disposerez de plus de moyens de protéger votre famille et votre maison.</a:t>
            </a:r>
          </a:p>
        </p:txBody>
      </p:sp>
      <p:pic>
        <p:nvPicPr>
          <p:cNvPr id="6" name="Espace réservé du contenu 5">
            <a:extLst>
              <a:ext uri="{FF2B5EF4-FFF2-40B4-BE49-F238E27FC236}">
                <a16:creationId xmlns:a16="http://schemas.microsoft.com/office/drawing/2014/main" id="{2DE0F704-C25F-4DCD-9EDE-AF388629CC3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0556" y="2754489"/>
            <a:ext cx="4482995" cy="2758766"/>
          </a:xfrm>
        </p:spPr>
      </p:pic>
    </p:spTree>
    <p:extLst>
      <p:ext uri="{BB962C8B-B14F-4D97-AF65-F5344CB8AC3E}">
        <p14:creationId xmlns:p14="http://schemas.microsoft.com/office/powerpoint/2010/main" val="203630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8864D-C369-487E-91B9-BEC7AA3BE4A3}"/>
              </a:ext>
            </a:extLst>
          </p:cNvPr>
          <p:cNvSpPr>
            <a:spLocks noGrp="1"/>
          </p:cNvSpPr>
          <p:nvPr>
            <p:ph type="ctrTitle"/>
          </p:nvPr>
        </p:nvSpPr>
        <p:spPr/>
        <p:txBody>
          <a:bodyPr/>
          <a:lstStyle/>
          <a:p>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oogle Sans"/>
              </a:rPr>
              <a:t>Sécurité</a:t>
            </a:r>
            <a:endPar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ous-titre 2">
            <a:extLst>
              <a:ext uri="{FF2B5EF4-FFF2-40B4-BE49-F238E27FC236}">
                <a16:creationId xmlns:a16="http://schemas.microsoft.com/office/drawing/2014/main" id="{01C77622-5B90-402E-A0E2-98A2D805CBEB}"/>
              </a:ext>
            </a:extLst>
          </p:cNvPr>
          <p:cNvSpPr>
            <a:spLocks noGrp="1"/>
          </p:cNvSpPr>
          <p:nvPr>
            <p:ph type="subTitle" idx="1"/>
          </p:nvPr>
        </p:nvSpPr>
        <p:spPr/>
        <p:txBody>
          <a:bodyPr>
            <a:normAutofit fontScale="77500" lnSpcReduction="20000"/>
          </a:bodyPr>
          <a:lstStyle/>
          <a:p>
            <a:pPr algn="l"/>
            <a:r>
              <a:rPr lang="fr-FR" b="0" i="0" dirty="0">
                <a:solidFill>
                  <a:srgbClr val="202122"/>
                </a:solidFill>
                <a:effectLst/>
                <a:latin typeface="Arial" panose="020B0604020202020204" pitchFamily="34" charset="0"/>
              </a:rPr>
              <a:t>Physiquement, la </a:t>
            </a:r>
            <a:r>
              <a:rPr lang="fr-FR" b="1" i="0" dirty="0">
                <a:solidFill>
                  <a:srgbClr val="202122"/>
                </a:solidFill>
                <a:effectLst/>
                <a:latin typeface="Arial" panose="020B0604020202020204" pitchFamily="34" charset="0"/>
              </a:rPr>
              <a:t>sécurité</a:t>
            </a:r>
            <a:r>
              <a:rPr lang="fr-FR" b="0" i="0" dirty="0">
                <a:solidFill>
                  <a:srgbClr val="202122"/>
                </a:solidFill>
                <a:effectLst/>
                <a:latin typeface="Arial" panose="020B0604020202020204" pitchFamily="34" charset="0"/>
              </a:rPr>
              <a:t> est l'état d'une situation présentant le minimum de </a:t>
            </a:r>
            <a:r>
              <a:rPr lang="fr-FR" b="0" i="0" u="none" strike="noStrike" dirty="0">
                <a:solidFill>
                  <a:srgbClr val="0B0080"/>
                </a:solidFill>
                <a:effectLst/>
                <a:latin typeface="Arial" panose="020B0604020202020204" pitchFamily="34" charset="0"/>
                <a:hlinkClick r:id="rId2" tooltip="Risque"/>
              </a:rPr>
              <a:t>risque</a:t>
            </a:r>
            <a:r>
              <a:rPr lang="fr-FR" b="0" i="0" dirty="0">
                <a:solidFill>
                  <a:srgbClr val="202122"/>
                </a:solidFill>
                <a:effectLst/>
                <a:latin typeface="Arial" panose="020B0604020202020204" pitchFamily="34" charset="0"/>
              </a:rPr>
              <a:t>.</a:t>
            </a:r>
          </a:p>
          <a:p>
            <a:pPr algn="l"/>
            <a:r>
              <a:rPr lang="fr-FR" b="0" i="0" dirty="0">
                <a:solidFill>
                  <a:srgbClr val="202122"/>
                </a:solidFill>
                <a:effectLst/>
                <a:latin typeface="Arial" panose="020B0604020202020204" pitchFamily="34" charset="0"/>
              </a:rPr>
              <a:t>Psychiquement, la </a:t>
            </a:r>
            <a:r>
              <a:rPr lang="fr-FR" b="1" i="0" dirty="0">
                <a:solidFill>
                  <a:srgbClr val="202122"/>
                </a:solidFill>
                <a:effectLst/>
                <a:latin typeface="Arial" panose="020B0604020202020204" pitchFamily="34" charset="0"/>
              </a:rPr>
              <a:t>sécurité</a:t>
            </a:r>
            <a:r>
              <a:rPr lang="fr-FR" b="0" i="0" dirty="0">
                <a:solidFill>
                  <a:srgbClr val="202122"/>
                </a:solidFill>
                <a:effectLst/>
                <a:latin typeface="Arial" panose="020B0604020202020204" pitchFamily="34" charset="0"/>
              </a:rPr>
              <a:t> est l'état d'</a:t>
            </a:r>
            <a:r>
              <a:rPr lang="fr-FR" b="0" i="0" u="none" strike="noStrike" dirty="0">
                <a:solidFill>
                  <a:srgbClr val="0B0080"/>
                </a:solidFill>
                <a:effectLst/>
                <a:latin typeface="Arial" panose="020B0604020202020204" pitchFamily="34" charset="0"/>
                <a:hlinkClick r:id="rId3" tooltip="Esprit"/>
              </a:rPr>
              <a:t>esprit</a:t>
            </a:r>
            <a:r>
              <a:rPr lang="fr-FR" b="0" i="0" dirty="0">
                <a:solidFill>
                  <a:srgbClr val="202122"/>
                </a:solidFill>
                <a:effectLst/>
                <a:latin typeface="Arial" panose="020B0604020202020204" pitchFamily="34" charset="0"/>
              </a:rPr>
              <a:t> d'une </a:t>
            </a:r>
            <a:r>
              <a:rPr lang="fr-FR" b="0" i="0" u="none" strike="noStrike" dirty="0">
                <a:solidFill>
                  <a:srgbClr val="0B0080"/>
                </a:solidFill>
                <a:effectLst/>
                <a:latin typeface="Arial" panose="020B0604020202020204" pitchFamily="34" charset="0"/>
                <a:hlinkClick r:id="rId4" tooltip="Personne physique"/>
              </a:rPr>
              <a:t>personne</a:t>
            </a:r>
            <a:r>
              <a:rPr lang="fr-FR" b="0" i="0" dirty="0">
                <a:solidFill>
                  <a:srgbClr val="202122"/>
                </a:solidFill>
                <a:effectLst/>
                <a:latin typeface="Arial" panose="020B0604020202020204" pitchFamily="34" charset="0"/>
              </a:rPr>
              <a:t> qui se sent </a:t>
            </a:r>
            <a:r>
              <a:rPr lang="fr-FR" b="0" i="0" u="none" strike="noStrike" dirty="0">
                <a:solidFill>
                  <a:srgbClr val="0B0080"/>
                </a:solidFill>
                <a:effectLst/>
                <a:latin typeface="Arial" panose="020B0604020202020204" pitchFamily="34" charset="0"/>
                <a:hlinkClick r:id="rId5" tooltip="Tranquillité"/>
              </a:rPr>
              <a:t>tranquille</a:t>
            </a:r>
            <a:r>
              <a:rPr lang="fr-FR" b="0" i="0" dirty="0">
                <a:solidFill>
                  <a:srgbClr val="202122"/>
                </a:solidFill>
                <a:effectLst/>
                <a:latin typeface="Arial" panose="020B0604020202020204" pitchFamily="34" charset="0"/>
              </a:rPr>
              <a:t> et </a:t>
            </a:r>
            <a:r>
              <a:rPr lang="fr-FR" b="0" i="0" u="none" strike="noStrike" dirty="0">
                <a:solidFill>
                  <a:srgbClr val="0B0080"/>
                </a:solidFill>
                <a:effectLst/>
                <a:latin typeface="Arial" panose="020B0604020202020204" pitchFamily="34" charset="0"/>
                <a:hlinkClick r:id="rId6" tooltip="Confiance"/>
              </a:rPr>
              <a:t>confiante</a:t>
            </a:r>
            <a:r>
              <a:rPr lang="fr-FR" b="0" i="0" dirty="0">
                <a:solidFill>
                  <a:srgbClr val="202122"/>
                </a:solidFill>
                <a:effectLst/>
                <a:latin typeface="Arial" panose="020B0604020202020204" pitchFamily="34" charset="0"/>
              </a:rPr>
              <a:t>. Pour l'individu ou un groupe, c'est le sentiment (bien ou mal fondé) d'être à l'abri de tout </a:t>
            </a:r>
            <a:r>
              <a:rPr lang="fr-FR" b="0" i="0" u="none" strike="noStrike" dirty="0">
                <a:solidFill>
                  <a:srgbClr val="0B0080"/>
                </a:solidFill>
                <a:effectLst/>
                <a:latin typeface="Arial" panose="020B0604020202020204" pitchFamily="34" charset="0"/>
                <a:hlinkClick r:id="rId7" tooltip="Danger"/>
              </a:rPr>
              <a:t>danger</a:t>
            </a:r>
            <a:r>
              <a:rPr lang="fr-FR" b="0" i="0" dirty="0">
                <a:solidFill>
                  <a:srgbClr val="202122"/>
                </a:solidFill>
                <a:effectLst/>
                <a:latin typeface="Arial" panose="020B0604020202020204" pitchFamily="34" charset="0"/>
              </a:rPr>
              <a:t> et risque.</a:t>
            </a:r>
          </a:p>
          <a:p>
            <a:endParaRPr lang="fr-FR" dirty="0"/>
          </a:p>
        </p:txBody>
      </p:sp>
    </p:spTree>
    <p:extLst>
      <p:ext uri="{BB962C8B-B14F-4D97-AF65-F5344CB8AC3E}">
        <p14:creationId xmlns:p14="http://schemas.microsoft.com/office/powerpoint/2010/main" val="685939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EC612D-4997-4C31-8797-1576D8879C44}"/>
              </a:ext>
            </a:extLst>
          </p:cNvPr>
          <p:cNvSpPr>
            <a:spLocks noGrp="1"/>
          </p:cNvSpPr>
          <p:nvPr>
            <p:ph type="title"/>
          </p:nvPr>
        </p:nvSpPr>
        <p:spPr/>
        <p:txBody>
          <a:bodyPr>
            <a:normAutofit fontScale="90000"/>
          </a:bodyPr>
          <a:lstStyle/>
          <a:p>
            <a:r>
              <a:rPr lang="fr-FR" b="1" i="0" dirty="0">
                <a:solidFill>
                  <a:srgbClr val="35383D"/>
                </a:solidFill>
                <a:effectLst/>
                <a:latin typeface="Arial" panose="020B0604020202020204" pitchFamily="34" charset="0"/>
              </a:rPr>
              <a:t>Services de sécurité </a:t>
            </a:r>
            <a:br>
              <a:rPr lang="fr-FR" b="1" i="0" dirty="0">
                <a:solidFill>
                  <a:srgbClr val="35383D"/>
                </a:solidFill>
                <a:effectLst/>
                <a:latin typeface="Arial" panose="020B0604020202020204" pitchFamily="34" charset="0"/>
              </a:rPr>
            </a:br>
            <a:endParaRPr lang="fr-FR" dirty="0"/>
          </a:p>
        </p:txBody>
      </p:sp>
    </p:spTree>
    <p:extLst>
      <p:ext uri="{BB962C8B-B14F-4D97-AF65-F5344CB8AC3E}">
        <p14:creationId xmlns:p14="http://schemas.microsoft.com/office/powerpoint/2010/main" val="2994991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50C479-518E-461C-B312-352DBD549DD8}"/>
              </a:ext>
            </a:extLst>
          </p:cNvPr>
          <p:cNvSpPr>
            <a:spLocks noGrp="1"/>
          </p:cNvSpPr>
          <p:nvPr>
            <p:ph type="title"/>
          </p:nvPr>
        </p:nvSpPr>
        <p:spPr/>
        <p:txBody>
          <a:bodyPr>
            <a:normAutofit fontScale="90000"/>
          </a:bodyPr>
          <a:lstStyle/>
          <a:p>
            <a:r>
              <a:rPr lang="fr-FR" b="1" i="0" u="none" strike="noStrike" dirty="0">
                <a:solidFill>
                  <a:srgbClr val="35383D"/>
                </a:solidFill>
                <a:effectLst/>
                <a:latin typeface="Arial" panose="020B0604020202020204" pitchFamily="34" charset="0"/>
                <a:hlinkClick r:id="rId2"/>
              </a:rPr>
              <a:t>Services de sécurité aéroportuaire</a:t>
            </a:r>
            <a:br>
              <a:rPr lang="fr-FR" b="1" i="0" dirty="0">
                <a:solidFill>
                  <a:srgbClr val="35383D"/>
                </a:solidFill>
                <a:effectLst/>
                <a:latin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D6E271EC-C673-490D-A871-759B967F2295}"/>
              </a:ext>
            </a:extLst>
          </p:cNvPr>
          <p:cNvSpPr>
            <a:spLocks noGrp="1"/>
          </p:cNvSpPr>
          <p:nvPr>
            <p:ph sz="half" idx="1"/>
          </p:nvPr>
        </p:nvSpPr>
        <p:spPr/>
        <p:txBody>
          <a:bodyPr>
            <a:normAutofit fontScale="62500" lnSpcReduction="20000"/>
          </a:bodyPr>
          <a:lstStyle/>
          <a:p>
            <a:pPr algn="l" rtl="0">
              <a:buFont typeface="Arial" panose="020B0604020202020204" pitchFamily="34" charset="0"/>
              <a:buChar char="•"/>
            </a:pPr>
            <a:r>
              <a:rPr lang="fr-FR" b="0" i="0" dirty="0">
                <a:solidFill>
                  <a:srgbClr val="35383D"/>
                </a:solidFill>
                <a:effectLst/>
                <a:latin typeface="Arial" panose="020B0604020202020204" pitchFamily="34" charset="0"/>
              </a:rPr>
              <a:t>Contrôle des passagers par des agents certifiés et des gestionnaires de première ligne</a:t>
            </a:r>
          </a:p>
          <a:p>
            <a:pPr algn="l" rtl="0">
              <a:buFont typeface="Arial" panose="020B0604020202020204" pitchFamily="34" charset="0"/>
              <a:buChar char="•"/>
            </a:pPr>
            <a:r>
              <a:rPr lang="fr-FR" b="0" i="0" dirty="0">
                <a:solidFill>
                  <a:srgbClr val="35383D"/>
                </a:solidFill>
                <a:effectLst/>
                <a:latin typeface="Arial" panose="020B0604020202020204" pitchFamily="34" charset="0"/>
              </a:rPr>
              <a:t>Contrôle des non-passagers: équipages de vol et de cabine, personnel du service client des compagnies aériennes, personnel de maintenance, bagagistes et autres membres du personnel de l'aéroport</a:t>
            </a:r>
          </a:p>
          <a:p>
            <a:pPr algn="l" rtl="0">
              <a:buFont typeface="Arial" panose="020B0604020202020204" pitchFamily="34" charset="0"/>
              <a:buChar char="•"/>
            </a:pPr>
            <a:r>
              <a:rPr lang="fr-FR" b="0" i="0" dirty="0">
                <a:solidFill>
                  <a:srgbClr val="35383D"/>
                </a:solidFill>
                <a:effectLst/>
                <a:latin typeface="Arial" panose="020B0604020202020204" pitchFamily="34" charset="0"/>
              </a:rPr>
              <a:t>Inspection des véhicules entrant dans les zones sécurisées de l'aéroport; les conducteurs, les passagers et leurs effets personnels sont contrôlés à l'aide d'un détecteur de métaux de passage ou d'un détecteur de métaux portable</a:t>
            </a:r>
          </a:p>
          <a:p>
            <a:endParaRPr lang="fr-FR" dirty="0"/>
          </a:p>
        </p:txBody>
      </p:sp>
      <p:pic>
        <p:nvPicPr>
          <p:cNvPr id="8" name="Espace réservé du contenu 7">
            <a:extLst>
              <a:ext uri="{FF2B5EF4-FFF2-40B4-BE49-F238E27FC236}">
                <a16:creationId xmlns:a16="http://schemas.microsoft.com/office/drawing/2014/main" id="{EE301FE8-CB23-419C-884C-577F29954D3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1059" y="2560320"/>
            <a:ext cx="4718050" cy="3143400"/>
          </a:xfrm>
        </p:spPr>
      </p:pic>
    </p:spTree>
    <p:extLst>
      <p:ext uri="{BB962C8B-B14F-4D97-AF65-F5344CB8AC3E}">
        <p14:creationId xmlns:p14="http://schemas.microsoft.com/office/powerpoint/2010/main" val="2391263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98F10-EB7F-4C9B-969A-D7F63AD6242D}"/>
              </a:ext>
            </a:extLst>
          </p:cNvPr>
          <p:cNvSpPr>
            <a:spLocks noGrp="1"/>
          </p:cNvSpPr>
          <p:nvPr>
            <p:ph type="title"/>
          </p:nvPr>
        </p:nvSpPr>
        <p:spPr/>
        <p:txBody>
          <a:bodyPr>
            <a:normAutofit fontScale="90000"/>
          </a:bodyPr>
          <a:lstStyle/>
          <a:p>
            <a:br>
              <a:rPr lang="fr-FR" b="1" i="0" dirty="0">
                <a:solidFill>
                  <a:srgbClr val="35383D"/>
                </a:solidFill>
                <a:effectLst/>
                <a:latin typeface="Arial" panose="020B0604020202020204" pitchFamily="34" charset="0"/>
              </a:rPr>
            </a:br>
            <a:r>
              <a:rPr lang="fr-FR" b="1" i="0" dirty="0">
                <a:solidFill>
                  <a:srgbClr val="35383D"/>
                </a:solidFill>
                <a:effectLst/>
                <a:latin typeface="Arial" panose="020B0604020202020204" pitchFamily="34" charset="0"/>
              </a:rPr>
              <a:t>Services de sécurité de propriété commerciale</a:t>
            </a:r>
            <a:br>
              <a:rPr lang="fr-FR" b="1" i="0" dirty="0">
                <a:solidFill>
                  <a:srgbClr val="35383D"/>
                </a:solidFill>
                <a:effectLst/>
                <a:latin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31920E7B-1468-4B08-8F37-A52FE8F93C59}"/>
              </a:ext>
            </a:extLst>
          </p:cNvPr>
          <p:cNvSpPr>
            <a:spLocks noGrp="1"/>
          </p:cNvSpPr>
          <p:nvPr>
            <p:ph sz="half" idx="1"/>
          </p:nvPr>
        </p:nvSpPr>
        <p:spPr/>
        <p:txBody>
          <a:bodyPr>
            <a:normAutofit fontScale="70000" lnSpcReduction="20000"/>
          </a:bodyPr>
          <a:lstStyle/>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2"/>
              </a:rPr>
              <a:t>Gardiens de sécurité hautement qualifiés</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3"/>
              </a:rPr>
              <a:t>Patrouilles mobiles </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4"/>
              </a:rPr>
              <a:t>Unités de réponse d'alarme 24/7 </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5"/>
              </a:rPr>
              <a:t>Évaluations de la sécurité du site</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5"/>
              </a:rPr>
              <a:t>Prévention des violations de sécurité</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6"/>
              </a:rPr>
              <a:t>Protection contre le feu </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u="none" strike="noStrike" dirty="0" err="1">
                <a:solidFill>
                  <a:srgbClr val="D52B1E"/>
                </a:solidFill>
                <a:effectLst/>
                <a:latin typeface="Arial" panose="020B0604020202020204" pitchFamily="34" charset="0"/>
                <a:hlinkClick r:id="rId7"/>
              </a:rPr>
              <a:t>Entrainnement</a:t>
            </a:r>
            <a:r>
              <a:rPr lang="fr-FR" b="0" i="0" u="none" strike="noStrike" dirty="0">
                <a:solidFill>
                  <a:srgbClr val="D52B1E"/>
                </a:solidFill>
                <a:effectLst/>
                <a:latin typeface="Arial" panose="020B0604020202020204" pitchFamily="34" charset="0"/>
                <a:hlinkClick r:id="rId7"/>
              </a:rPr>
              <a:t> spécifique </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dirty="0">
                <a:solidFill>
                  <a:srgbClr val="35383D"/>
                </a:solidFill>
                <a:effectLst/>
                <a:latin typeface="Arial" panose="020B0604020202020204" pitchFamily="34" charset="0"/>
              </a:rPr>
              <a:t>Technologies de sécurité haut de gamme pour rationaliser les opérations</a:t>
            </a:r>
          </a:p>
          <a:p>
            <a:pPr algn="l">
              <a:buFont typeface="Arial" panose="020B0604020202020204" pitchFamily="34" charset="0"/>
              <a:buChar char="•"/>
            </a:pPr>
            <a:r>
              <a:rPr lang="fr-FR" b="0" i="0" dirty="0">
                <a:solidFill>
                  <a:srgbClr val="35383D"/>
                </a:solidFill>
                <a:effectLst/>
                <a:latin typeface="Arial" panose="020B0604020202020204" pitchFamily="34" charset="0"/>
              </a:rPr>
              <a:t>Soutien administratif</a:t>
            </a:r>
          </a:p>
          <a:p>
            <a:endParaRPr lang="fr-FR" dirty="0"/>
          </a:p>
        </p:txBody>
      </p:sp>
      <p:pic>
        <p:nvPicPr>
          <p:cNvPr id="6" name="Espace réservé du contenu 5">
            <a:extLst>
              <a:ext uri="{FF2B5EF4-FFF2-40B4-BE49-F238E27FC236}">
                <a16:creationId xmlns:a16="http://schemas.microsoft.com/office/drawing/2014/main" id="{249C6FEB-AC0C-409B-B588-329C0E65D589}"/>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6181725" y="2581982"/>
            <a:ext cx="4718050" cy="3267249"/>
          </a:xfrm>
        </p:spPr>
      </p:pic>
    </p:spTree>
    <p:extLst>
      <p:ext uri="{BB962C8B-B14F-4D97-AF65-F5344CB8AC3E}">
        <p14:creationId xmlns:p14="http://schemas.microsoft.com/office/powerpoint/2010/main" val="223628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97DD3E-70AE-486D-B38B-A960F497F4E6}"/>
              </a:ext>
            </a:extLst>
          </p:cNvPr>
          <p:cNvSpPr>
            <a:spLocks noGrp="1"/>
          </p:cNvSpPr>
          <p:nvPr>
            <p:ph type="title"/>
          </p:nvPr>
        </p:nvSpPr>
        <p:spPr/>
        <p:txBody>
          <a:bodyPr>
            <a:normAutofit/>
          </a:bodyPr>
          <a:lstStyle/>
          <a:p>
            <a:r>
              <a:rPr lang="fr-FR" b="1" i="0" dirty="0">
                <a:solidFill>
                  <a:srgbClr val="35383D"/>
                </a:solidFill>
                <a:effectLst/>
                <a:latin typeface="Arial" panose="020B0604020202020204" pitchFamily="34" charset="0"/>
              </a:rPr>
              <a:t>Sécurité du condo</a:t>
            </a:r>
            <a:endParaRPr lang="fr-FR" dirty="0"/>
          </a:p>
        </p:txBody>
      </p:sp>
      <p:sp>
        <p:nvSpPr>
          <p:cNvPr id="3" name="Espace réservé du contenu 2">
            <a:extLst>
              <a:ext uri="{FF2B5EF4-FFF2-40B4-BE49-F238E27FC236}">
                <a16:creationId xmlns:a16="http://schemas.microsoft.com/office/drawing/2014/main" id="{E67711C7-320C-4C21-A76F-582EE6FB7467}"/>
              </a:ext>
            </a:extLst>
          </p:cNvPr>
          <p:cNvSpPr>
            <a:spLocks noGrp="1"/>
          </p:cNvSpPr>
          <p:nvPr>
            <p:ph sz="half" idx="1"/>
          </p:nvPr>
        </p:nvSpPr>
        <p:spPr/>
        <p:txBody>
          <a:bodyPr>
            <a:normAutofit fontScale="85000" lnSpcReduction="20000"/>
          </a:bodyPr>
          <a:lstStyle/>
          <a:p>
            <a:pPr algn="l" rtl="0">
              <a:buFont typeface="Arial" panose="020B0604020202020204" pitchFamily="34" charset="0"/>
              <a:buChar char="•"/>
            </a:pPr>
            <a:r>
              <a:rPr lang="fr-FR" b="0" i="0" dirty="0">
                <a:solidFill>
                  <a:srgbClr val="35383D"/>
                </a:solidFill>
                <a:effectLst/>
                <a:latin typeface="Arial" panose="020B0604020202020204" pitchFamily="34" charset="0"/>
              </a:rPr>
              <a:t>Intervention d'urgence et premiers secours</a:t>
            </a:r>
          </a:p>
          <a:p>
            <a:pPr algn="l" rtl="0">
              <a:buFont typeface="Arial" panose="020B0604020202020204" pitchFamily="34" charset="0"/>
              <a:buChar char="•"/>
            </a:pPr>
            <a:r>
              <a:rPr lang="fr-FR" b="0" i="0" dirty="0">
                <a:solidFill>
                  <a:srgbClr val="35383D"/>
                </a:solidFill>
                <a:effectLst/>
                <a:latin typeface="Arial" panose="020B0604020202020204" pitchFamily="34" charset="0"/>
              </a:rPr>
              <a:t>Patrouilles de périmètre programmées</a:t>
            </a:r>
          </a:p>
          <a:p>
            <a:pPr algn="l" rtl="0">
              <a:buFont typeface="Arial" panose="020B0604020202020204" pitchFamily="34" charset="0"/>
              <a:buChar char="•"/>
            </a:pPr>
            <a:r>
              <a:rPr lang="fr-FR" b="0" i="0" dirty="0">
                <a:solidFill>
                  <a:srgbClr val="35383D"/>
                </a:solidFill>
                <a:effectLst/>
                <a:latin typeface="Arial" panose="020B0604020202020204" pitchFamily="34" charset="0"/>
              </a:rPr>
              <a:t>Évaluations des risques de sécurité</a:t>
            </a:r>
          </a:p>
          <a:p>
            <a:pPr algn="l" rtl="0">
              <a:buFont typeface="Arial" panose="020B0604020202020204" pitchFamily="34" charset="0"/>
              <a:buChar char="•"/>
            </a:pPr>
            <a:r>
              <a:rPr lang="fr-FR" b="0" i="0" dirty="0">
                <a:solidFill>
                  <a:srgbClr val="35383D"/>
                </a:solidFill>
                <a:effectLst/>
                <a:latin typeface="Arial" panose="020B0604020202020204" pitchFamily="34" charset="0"/>
              </a:rPr>
              <a:t>Sécurité incendie (prévention et protection)</a:t>
            </a:r>
          </a:p>
          <a:p>
            <a:pPr algn="l" rtl="0">
              <a:buFont typeface="Arial" panose="020B0604020202020204" pitchFamily="34" charset="0"/>
              <a:buChar char="•"/>
            </a:pPr>
            <a:r>
              <a:rPr lang="fr-FR" b="0" i="0" dirty="0">
                <a:solidFill>
                  <a:srgbClr val="35383D"/>
                </a:solidFill>
                <a:effectLst/>
                <a:latin typeface="Arial" panose="020B0604020202020204" pitchFamily="34" charset="0"/>
              </a:rPr>
              <a:t>Surveillance des systèmes de sécurité (CCTV, panneau d'alarme, contrôle des clés)</a:t>
            </a:r>
          </a:p>
          <a:p>
            <a:endParaRPr lang="fr-FR" dirty="0"/>
          </a:p>
        </p:txBody>
      </p:sp>
      <p:pic>
        <p:nvPicPr>
          <p:cNvPr id="6" name="Espace réservé du contenu 5">
            <a:extLst>
              <a:ext uri="{FF2B5EF4-FFF2-40B4-BE49-F238E27FC236}">
                <a16:creationId xmlns:a16="http://schemas.microsoft.com/office/drawing/2014/main" id="{6A0786C0-A7E5-4F08-B0D0-396345506E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560638"/>
            <a:ext cx="4797552" cy="3309937"/>
          </a:xfrm>
        </p:spPr>
      </p:pic>
    </p:spTree>
    <p:extLst>
      <p:ext uri="{BB962C8B-B14F-4D97-AF65-F5344CB8AC3E}">
        <p14:creationId xmlns:p14="http://schemas.microsoft.com/office/powerpoint/2010/main" val="3464847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41CAB-A3CF-4294-BBAE-8AC167FED080}"/>
              </a:ext>
            </a:extLst>
          </p:cNvPr>
          <p:cNvSpPr>
            <a:spLocks noGrp="1"/>
          </p:cNvSpPr>
          <p:nvPr>
            <p:ph type="title"/>
          </p:nvPr>
        </p:nvSpPr>
        <p:spPr/>
        <p:txBody>
          <a:bodyPr>
            <a:normAutofit fontScale="90000"/>
          </a:bodyPr>
          <a:lstStyle/>
          <a:p>
            <a:br>
              <a:rPr lang="fr-FR" b="1" i="0" dirty="0">
                <a:solidFill>
                  <a:srgbClr val="35383D"/>
                </a:solidFill>
                <a:effectLst/>
                <a:latin typeface="Arial" panose="020B0604020202020204" pitchFamily="34" charset="0"/>
              </a:rPr>
            </a:br>
            <a:r>
              <a:rPr lang="fr-FR" b="1" i="0" dirty="0">
                <a:solidFill>
                  <a:srgbClr val="35383D"/>
                </a:solidFill>
                <a:effectLst/>
                <a:latin typeface="Arial" panose="020B0604020202020204" pitchFamily="34" charset="0"/>
              </a:rPr>
              <a:t>Services complets de sécurité de construction</a:t>
            </a:r>
            <a:br>
              <a:rPr lang="fr-FR" b="1" i="0" dirty="0">
                <a:solidFill>
                  <a:srgbClr val="35383D"/>
                </a:solidFill>
                <a:effectLst/>
                <a:latin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87809DB9-DC99-47D3-9CCC-6024AC9716A7}"/>
              </a:ext>
            </a:extLst>
          </p:cNvPr>
          <p:cNvSpPr>
            <a:spLocks noGrp="1"/>
          </p:cNvSpPr>
          <p:nvPr>
            <p:ph sz="half" idx="1"/>
          </p:nvPr>
        </p:nvSpPr>
        <p:spPr/>
        <p:txBody>
          <a:bodyPr>
            <a:normAutofit fontScale="77500" lnSpcReduction="20000"/>
          </a:bodyPr>
          <a:lstStyle/>
          <a:p>
            <a:pPr algn="l">
              <a:buFont typeface="Arial" panose="020B0604020202020204" pitchFamily="34" charset="0"/>
              <a:buChar char="•"/>
            </a:pPr>
            <a:r>
              <a:rPr lang="fr-FR" b="0" i="0" dirty="0">
                <a:solidFill>
                  <a:srgbClr val="35383D"/>
                </a:solidFill>
                <a:effectLst/>
                <a:latin typeface="Arial" panose="020B0604020202020204" pitchFamily="34" charset="0"/>
              </a:rPr>
              <a:t>Surveillance de chantier</a:t>
            </a: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2"/>
              </a:rPr>
              <a:t>Signaleurs routiers </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dirty="0">
                <a:solidFill>
                  <a:srgbClr val="35383D"/>
                </a:solidFill>
                <a:effectLst/>
                <a:latin typeface="Arial" panose="020B0604020202020204" pitchFamily="34" charset="0"/>
              </a:rPr>
              <a:t>L'évaluation des risques</a:t>
            </a: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3"/>
              </a:rPr>
              <a:t>La prévention des pertes </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4"/>
              </a:rPr>
              <a:t>Patrouilles mobiles </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dirty="0">
                <a:solidFill>
                  <a:srgbClr val="35383D"/>
                </a:solidFill>
                <a:effectLst/>
                <a:latin typeface="Arial" panose="020B0604020202020204" pitchFamily="34" charset="0"/>
              </a:rPr>
              <a:t>Centres de contrôle avec des technologies innovantes et un support 24/7 pour rationaliser les opérations</a:t>
            </a:r>
          </a:p>
          <a:p>
            <a:br>
              <a:rPr lang="fr-FR" dirty="0"/>
            </a:br>
            <a:endParaRPr lang="fr-FR" dirty="0"/>
          </a:p>
        </p:txBody>
      </p:sp>
      <p:pic>
        <p:nvPicPr>
          <p:cNvPr id="6" name="Espace réservé du contenu 5">
            <a:extLst>
              <a:ext uri="{FF2B5EF4-FFF2-40B4-BE49-F238E27FC236}">
                <a16:creationId xmlns:a16="http://schemas.microsoft.com/office/drawing/2014/main" id="{22742637-9D52-4D9F-B1D4-70316AD5FBC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181725" y="2643906"/>
            <a:ext cx="4718050" cy="3143400"/>
          </a:xfrm>
        </p:spPr>
      </p:pic>
    </p:spTree>
    <p:extLst>
      <p:ext uri="{BB962C8B-B14F-4D97-AF65-F5344CB8AC3E}">
        <p14:creationId xmlns:p14="http://schemas.microsoft.com/office/powerpoint/2010/main" val="3700940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0F3A4F-6C51-4732-8AF5-A044D70FAE26}"/>
              </a:ext>
            </a:extLst>
          </p:cNvPr>
          <p:cNvSpPr>
            <a:spLocks noGrp="1"/>
          </p:cNvSpPr>
          <p:nvPr>
            <p:ph type="title"/>
          </p:nvPr>
        </p:nvSpPr>
        <p:spPr/>
        <p:txBody>
          <a:bodyPr>
            <a:normAutofit fontScale="90000"/>
          </a:bodyPr>
          <a:lstStyle/>
          <a:p>
            <a:br>
              <a:rPr lang="fr-FR" b="1" i="0" dirty="0">
                <a:solidFill>
                  <a:srgbClr val="35383D"/>
                </a:solidFill>
                <a:effectLst/>
                <a:latin typeface="Arial" panose="020B0604020202020204" pitchFamily="34" charset="0"/>
              </a:rPr>
            </a:br>
            <a:r>
              <a:rPr lang="fr-FR" b="1" i="0" dirty="0">
                <a:solidFill>
                  <a:srgbClr val="35383D"/>
                </a:solidFill>
                <a:effectLst/>
                <a:latin typeface="Arial" panose="020B0604020202020204" pitchFamily="34" charset="0"/>
              </a:rPr>
              <a:t>Services de sécurité du secteur de l'éducation</a:t>
            </a:r>
            <a:br>
              <a:rPr lang="fr-FR" b="1" i="0" dirty="0">
                <a:solidFill>
                  <a:srgbClr val="35383D"/>
                </a:solidFill>
                <a:effectLst/>
                <a:latin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00E56A9F-9E76-4BBE-84F8-BAA5DE937914}"/>
              </a:ext>
            </a:extLst>
          </p:cNvPr>
          <p:cNvSpPr>
            <a:spLocks noGrp="1"/>
          </p:cNvSpPr>
          <p:nvPr>
            <p:ph sz="half" idx="1"/>
          </p:nvPr>
        </p:nvSpPr>
        <p:spPr/>
        <p:txBody>
          <a:bodyPr>
            <a:normAutofit fontScale="85000" lnSpcReduction="20000"/>
          </a:bodyPr>
          <a:lstStyle/>
          <a:p>
            <a:pPr algn="l">
              <a:buFont typeface="Arial" panose="020B0604020202020204" pitchFamily="34" charset="0"/>
              <a:buChar char="•"/>
            </a:pPr>
            <a:r>
              <a:rPr lang="fr-FR" b="0" i="0" dirty="0">
                <a:solidFill>
                  <a:srgbClr val="35383D"/>
                </a:solidFill>
                <a:effectLst/>
                <a:latin typeface="Arial" panose="020B0604020202020204" pitchFamily="34" charset="0"/>
              </a:rPr>
              <a:t>Gardes de sécurité</a:t>
            </a: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2"/>
              </a:rPr>
              <a:t>Patrouilles mobiles et unités de réponse aux alarmes</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3"/>
              </a:rPr>
              <a:t>Contrôle d'accès</a:t>
            </a:r>
            <a:endParaRPr lang="fr-FR" b="0" i="0" dirty="0">
              <a:solidFill>
                <a:srgbClr val="35383D"/>
              </a:solidFill>
              <a:effectLst/>
              <a:latin typeface="Arial" panose="020B0604020202020204" pitchFamily="34" charset="0"/>
            </a:endParaRP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4"/>
              </a:rPr>
              <a:t>Sécurité des événements</a:t>
            </a:r>
            <a:r>
              <a:rPr lang="fr-FR" b="0" i="0" dirty="0">
                <a:solidFill>
                  <a:srgbClr val="35383D"/>
                </a:solidFill>
                <a:effectLst/>
                <a:latin typeface="Arial" panose="020B0604020202020204" pitchFamily="34" charset="0"/>
              </a:rPr>
              <a:t> et gestion des foules</a:t>
            </a:r>
          </a:p>
          <a:p>
            <a:pPr algn="l">
              <a:buFont typeface="Arial" panose="020B0604020202020204" pitchFamily="34" charset="0"/>
              <a:buChar char="•"/>
            </a:pPr>
            <a:r>
              <a:rPr lang="fr-FR" b="0" i="0" dirty="0">
                <a:solidFill>
                  <a:srgbClr val="35383D"/>
                </a:solidFill>
                <a:effectLst/>
                <a:latin typeface="Arial" panose="020B0604020202020204" pitchFamily="34" charset="0"/>
              </a:rPr>
              <a:t>Formation spécialisée, y compris la sensibilisation aux menaces terroristes</a:t>
            </a:r>
          </a:p>
          <a:p>
            <a:pPr algn="l">
              <a:buFont typeface="Arial" panose="020B0604020202020204" pitchFamily="34" charset="0"/>
              <a:buChar char="•"/>
            </a:pPr>
            <a:r>
              <a:rPr lang="fr-FR" b="0" i="0" u="none" strike="noStrike" dirty="0">
                <a:solidFill>
                  <a:srgbClr val="D52B1E"/>
                </a:solidFill>
                <a:effectLst/>
                <a:latin typeface="Arial" panose="020B0604020202020204" pitchFamily="34" charset="0"/>
                <a:hlinkClick r:id="rId5"/>
              </a:rPr>
              <a:t>Litiges et gestion de crise</a:t>
            </a:r>
            <a:endParaRPr lang="fr-FR" b="0" i="0" dirty="0">
              <a:solidFill>
                <a:srgbClr val="35383D"/>
              </a:solidFill>
              <a:effectLst/>
              <a:latin typeface="Arial" panose="020B0604020202020204" pitchFamily="34" charset="0"/>
            </a:endParaRPr>
          </a:p>
          <a:p>
            <a:endParaRPr lang="fr-FR" dirty="0"/>
          </a:p>
        </p:txBody>
      </p:sp>
      <p:pic>
        <p:nvPicPr>
          <p:cNvPr id="6" name="Espace réservé du contenu 5">
            <a:extLst>
              <a:ext uri="{FF2B5EF4-FFF2-40B4-BE49-F238E27FC236}">
                <a16:creationId xmlns:a16="http://schemas.microsoft.com/office/drawing/2014/main" id="{0815DB9C-C5D3-401E-9D4D-35D6A338B706}"/>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6181725" y="2643906"/>
            <a:ext cx="4718050" cy="3143400"/>
          </a:xfrm>
        </p:spPr>
      </p:pic>
    </p:spTree>
    <p:extLst>
      <p:ext uri="{BB962C8B-B14F-4D97-AF65-F5344CB8AC3E}">
        <p14:creationId xmlns:p14="http://schemas.microsoft.com/office/powerpoint/2010/main" val="1624101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9950B3-0ADA-40CF-872D-AB80A44026C0}"/>
              </a:ext>
            </a:extLst>
          </p:cNvPr>
          <p:cNvSpPr>
            <a:spLocks noGrp="1"/>
          </p:cNvSpPr>
          <p:nvPr>
            <p:ph type="ctrTitle"/>
          </p:nvPr>
        </p:nvSpPr>
        <p:spPr>
          <a:xfrm>
            <a:off x="2692398" y="1871132"/>
            <a:ext cx="6815669" cy="1063980"/>
          </a:xfrm>
        </p:spPr>
        <p:txBody>
          <a:bodyPr/>
          <a:lstStyle/>
          <a:p>
            <a:endParaRPr lang="fr-FR" dirty="0"/>
          </a:p>
        </p:txBody>
      </p:sp>
      <p:sp>
        <p:nvSpPr>
          <p:cNvPr id="3" name="Sous-titre 2">
            <a:extLst>
              <a:ext uri="{FF2B5EF4-FFF2-40B4-BE49-F238E27FC236}">
                <a16:creationId xmlns:a16="http://schemas.microsoft.com/office/drawing/2014/main" id="{AA7BCA22-577A-4354-85F9-F388E3C35F16}"/>
              </a:ext>
            </a:extLst>
          </p:cNvPr>
          <p:cNvSpPr>
            <a:spLocks noGrp="1"/>
          </p:cNvSpPr>
          <p:nvPr>
            <p:ph type="subTitle" idx="1"/>
          </p:nvPr>
        </p:nvSpPr>
        <p:spPr>
          <a:xfrm>
            <a:off x="2692398" y="3567289"/>
            <a:ext cx="6815669" cy="1625600"/>
          </a:xfrm>
        </p:spPr>
        <p:txBody>
          <a:bodyPr>
            <a:noAutofit/>
          </a:bodyPr>
          <a:lstStyle/>
          <a:p>
            <a:r>
              <a:rPr lang="fr-FR" sz="1200" dirty="0"/>
              <a:t>Autrefois, les cambrioleurs entraient par effraction en passant par la porte ou une fenêtre de la maison.</a:t>
            </a:r>
          </a:p>
          <a:p>
            <a:r>
              <a:rPr lang="fr-FR" sz="1200" dirty="0"/>
              <a:t>Désormais, les capteurs de mouvements vous avertissent de la présence d'un intrus n’importe où dans votre propriété.</a:t>
            </a:r>
          </a:p>
          <a:p>
            <a:r>
              <a:rPr lang="fr-FR" sz="1200" dirty="0"/>
              <a:t>Le système de surveillance relié à un service de sécurité en est une autre caractéristique.</a:t>
            </a:r>
          </a:p>
          <a:p>
            <a:r>
              <a:rPr lang="fr-FR" sz="1200" dirty="0"/>
              <a:t>Le service de surveillance prend contact avec la police si votre alarme se déclenche et que vous ne leur faites pas savoir que tout va bien.</a:t>
            </a:r>
          </a:p>
        </p:txBody>
      </p:sp>
    </p:spTree>
    <p:extLst>
      <p:ext uri="{BB962C8B-B14F-4D97-AF65-F5344CB8AC3E}">
        <p14:creationId xmlns:p14="http://schemas.microsoft.com/office/powerpoint/2010/main" val="2735245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1A4759-04EB-4393-B285-DA85EAA14D07}"/>
              </a:ext>
            </a:extLst>
          </p:cNvPr>
          <p:cNvSpPr>
            <a:spLocks noGrp="1"/>
          </p:cNvSpPr>
          <p:nvPr>
            <p:ph type="ctrTitle"/>
          </p:nvPr>
        </p:nvSpPr>
        <p:spPr/>
        <p:txBody>
          <a:bodyPr/>
          <a:lstStyle/>
          <a:p>
            <a:r>
              <a:rPr lang="fr-FR" sz="2800" b="0" i="0" dirty="0">
                <a:solidFill>
                  <a:srgbClr val="333333"/>
                </a:solidFill>
                <a:effectLst/>
                <a:latin typeface="YP Local"/>
              </a:rPr>
              <a:t>systèmes de sécurité pour vous protéger à domicile</a:t>
            </a:r>
            <a:endParaRPr lang="fr-FR" sz="2800" dirty="0"/>
          </a:p>
        </p:txBody>
      </p:sp>
      <p:sp>
        <p:nvSpPr>
          <p:cNvPr id="3" name="Sous-titre 2">
            <a:extLst>
              <a:ext uri="{FF2B5EF4-FFF2-40B4-BE49-F238E27FC236}">
                <a16:creationId xmlns:a16="http://schemas.microsoft.com/office/drawing/2014/main" id="{22830CCA-758A-4EB7-9E65-2120C9494E79}"/>
              </a:ext>
            </a:extLst>
          </p:cNvPr>
          <p:cNvSpPr>
            <a:spLocks noGrp="1"/>
          </p:cNvSpPr>
          <p:nvPr>
            <p:ph type="subTitle" idx="1"/>
          </p:nvPr>
        </p:nvSpPr>
        <p:spPr/>
        <p:txBody>
          <a:bodyPr>
            <a:normAutofit/>
          </a:bodyPr>
          <a:lstStyle/>
          <a:p>
            <a:endParaRPr lang="fr-FR" dirty="0"/>
          </a:p>
        </p:txBody>
      </p:sp>
    </p:spTree>
    <p:extLst>
      <p:ext uri="{BB962C8B-B14F-4D97-AF65-F5344CB8AC3E}">
        <p14:creationId xmlns:p14="http://schemas.microsoft.com/office/powerpoint/2010/main" val="27691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43943B-D4DA-459F-9225-6C8746AD318C}"/>
              </a:ext>
            </a:extLst>
          </p:cNvPr>
          <p:cNvSpPr>
            <a:spLocks noGrp="1"/>
          </p:cNvSpPr>
          <p:nvPr>
            <p:ph type="title"/>
          </p:nvPr>
        </p:nvSpPr>
        <p:spPr/>
        <p:txBody>
          <a:bodyPr>
            <a:normAutofit fontScale="90000"/>
          </a:bodyPr>
          <a:lstStyle/>
          <a:p>
            <a:r>
              <a:rPr lang="fr-FR" b="1" i="1" dirty="0">
                <a:solidFill>
                  <a:srgbClr val="35383D"/>
                </a:solidFill>
                <a:effectLst/>
                <a:latin typeface="Bahnschrift SemiLight" panose="020B0502040204020203" pitchFamily="34" charset="0"/>
              </a:rPr>
              <a:t>Sécurité physique</a:t>
            </a:r>
            <a:br>
              <a:rPr lang="fr-FR" b="1" i="0" dirty="0">
                <a:solidFill>
                  <a:srgbClr val="35383D"/>
                </a:solidFill>
                <a:effectLst/>
                <a:latin typeface="Bahnschrift SemiLight" panose="020B0502040204020203" pitchFamily="34" charset="0"/>
              </a:rPr>
            </a:br>
            <a:endParaRPr lang="fr-FR" dirty="0"/>
          </a:p>
        </p:txBody>
      </p:sp>
      <p:pic>
        <p:nvPicPr>
          <p:cNvPr id="4" name="Image 3">
            <a:extLst>
              <a:ext uri="{FF2B5EF4-FFF2-40B4-BE49-F238E27FC236}">
                <a16:creationId xmlns:a16="http://schemas.microsoft.com/office/drawing/2014/main" id="{F4BE33EE-C75B-456D-BF2C-2FE8E96B2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267" y="2791842"/>
            <a:ext cx="4614331" cy="3195424"/>
          </a:xfrm>
          <a:prstGeom prst="rect">
            <a:avLst/>
          </a:prstGeom>
        </p:spPr>
      </p:pic>
      <p:sp>
        <p:nvSpPr>
          <p:cNvPr id="5" name="ZoneTexte 4">
            <a:extLst>
              <a:ext uri="{FF2B5EF4-FFF2-40B4-BE49-F238E27FC236}">
                <a16:creationId xmlns:a16="http://schemas.microsoft.com/office/drawing/2014/main" id="{3766FD45-E0A9-4D51-8FF3-AE5AD554BBC3}"/>
              </a:ext>
            </a:extLst>
          </p:cNvPr>
          <p:cNvSpPr txBox="1"/>
          <p:nvPr/>
        </p:nvSpPr>
        <p:spPr>
          <a:xfrm>
            <a:off x="1411111" y="2791842"/>
            <a:ext cx="4498623" cy="923330"/>
          </a:xfrm>
          <a:prstGeom prst="rect">
            <a:avLst/>
          </a:prstGeom>
          <a:noFill/>
        </p:spPr>
        <p:txBody>
          <a:bodyPr wrap="square" rtlCol="0">
            <a:spAutoFit/>
          </a:bodyPr>
          <a:lstStyle/>
          <a:p>
            <a:r>
              <a:rPr lang="fr-FR"/>
              <a:t>La sécurité physique concerne les actions visant à protéger les biens, les personnes et les actifs contre les dommages.</a:t>
            </a:r>
            <a:endParaRPr lang="fr-FR" dirty="0"/>
          </a:p>
        </p:txBody>
      </p:sp>
    </p:spTree>
    <p:extLst>
      <p:ext uri="{BB962C8B-B14F-4D97-AF65-F5344CB8AC3E}">
        <p14:creationId xmlns:p14="http://schemas.microsoft.com/office/powerpoint/2010/main" val="397008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8BAAC-A5AB-4321-BD31-E8D493558D72}"/>
              </a:ext>
            </a:extLst>
          </p:cNvPr>
          <p:cNvSpPr>
            <a:spLocks noGrp="1"/>
          </p:cNvSpPr>
          <p:nvPr>
            <p:ph type="title"/>
          </p:nvPr>
        </p:nvSpPr>
        <p:spPr/>
        <p:txBody>
          <a:bodyPr/>
          <a:lstStyle/>
          <a:p>
            <a:r>
              <a:rPr lang="fr-FR" sz="3200" b="0" cap="none" spc="0" dirty="0">
                <a:ln w="0"/>
                <a:gradFill>
                  <a:gsLst>
                    <a:gs pos="21000">
                      <a:srgbClr val="53575C"/>
                    </a:gs>
                    <a:gs pos="88000">
                      <a:srgbClr val="C5C7CA"/>
                    </a:gs>
                  </a:gsLst>
                  <a:lin ang="5400000"/>
                </a:gradFill>
                <a:effectLst/>
              </a:rPr>
              <a:t>   Patrouille mobile</a:t>
            </a:r>
            <a:br>
              <a:rPr lang="fr-FR" sz="3200" b="0" cap="none" spc="0" dirty="0">
                <a:ln w="0"/>
                <a:gradFill>
                  <a:gsLst>
                    <a:gs pos="21000">
                      <a:srgbClr val="53575C"/>
                    </a:gs>
                    <a:gs pos="88000">
                      <a:srgbClr val="C5C7CA"/>
                    </a:gs>
                  </a:gsLst>
                  <a:lin ang="5400000"/>
                </a:gradFill>
                <a:effectLst/>
              </a:rPr>
            </a:br>
            <a:endParaRPr lang="fr-FR" dirty="0"/>
          </a:p>
        </p:txBody>
      </p:sp>
      <p:pic>
        <p:nvPicPr>
          <p:cNvPr id="6" name="Espace réservé pour une image  5">
            <a:extLst>
              <a:ext uri="{FF2B5EF4-FFF2-40B4-BE49-F238E27FC236}">
                <a16:creationId xmlns:a16="http://schemas.microsoft.com/office/drawing/2014/main" id="{8BA2FB87-5FA9-4D1B-9CE2-41015170A2B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8602" r="28602"/>
          <a:stretch>
            <a:fillRect/>
          </a:stretch>
        </p:blipFill>
        <p:spPr/>
      </p:pic>
      <p:sp>
        <p:nvSpPr>
          <p:cNvPr id="4" name="Espace réservé du texte 3">
            <a:extLst>
              <a:ext uri="{FF2B5EF4-FFF2-40B4-BE49-F238E27FC236}">
                <a16:creationId xmlns:a16="http://schemas.microsoft.com/office/drawing/2014/main" id="{B82F068D-7E0C-4C4E-8FD1-682BF0A6F192}"/>
              </a:ext>
            </a:extLst>
          </p:cNvPr>
          <p:cNvSpPr>
            <a:spLocks noGrp="1"/>
          </p:cNvSpPr>
          <p:nvPr>
            <p:ph type="body" sz="half" idx="2"/>
          </p:nvPr>
        </p:nvSpPr>
        <p:spPr/>
        <p:txBody>
          <a:bodyPr/>
          <a:lstStyle/>
          <a:p>
            <a:r>
              <a:rPr lang="fr-FR" b="0" i="0" dirty="0">
                <a:solidFill>
                  <a:srgbClr val="35383D"/>
                </a:solidFill>
                <a:effectLst/>
                <a:latin typeface="Arial" panose="020B0604020202020204" pitchFamily="34" charset="0"/>
              </a:rPr>
              <a:t>Les unités de patrouille mobiles sont un élément important d'un système de sécurité efficace. Non seulement leur présence a un effet dissuasif, mais les temps de réponse rapides des patrouilleurs assurent une meilleure protection de vos installations et de vos biens contre les actes criminels.</a:t>
            </a:r>
            <a:endParaRPr lang="fr-FR" dirty="0"/>
          </a:p>
          <a:p>
            <a:endParaRPr lang="fr-FR" dirty="0"/>
          </a:p>
        </p:txBody>
      </p:sp>
    </p:spTree>
    <p:extLst>
      <p:ext uri="{BB962C8B-B14F-4D97-AF65-F5344CB8AC3E}">
        <p14:creationId xmlns:p14="http://schemas.microsoft.com/office/powerpoint/2010/main" val="113913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xEl>
                                              <p:pRg st="0" end="0"/>
                                            </p:txEl>
                                          </p:spTgt>
                                        </p:tgtEl>
                                        <p:attrNameLst>
                                          <p:attrName>r</p:attrName>
                                        </p:attrNameLst>
                                      </p:cBhvr>
                                    </p:animRot>
                                    <p:animRot by="-240000">
                                      <p:cBhvr>
                                        <p:cTn id="7" dur="200" fill="hold">
                                          <p:stCondLst>
                                            <p:cond delay="200"/>
                                          </p:stCondLst>
                                        </p:cTn>
                                        <p:tgtEl>
                                          <p:spTgt spid="4">
                                            <p:txEl>
                                              <p:pRg st="0" end="0"/>
                                            </p:txEl>
                                          </p:spTgt>
                                        </p:tgtEl>
                                        <p:attrNameLst>
                                          <p:attrName>r</p:attrName>
                                        </p:attrNameLst>
                                      </p:cBhvr>
                                    </p:animRot>
                                    <p:animRot by="240000">
                                      <p:cBhvr>
                                        <p:cTn id="8" dur="200" fill="hold">
                                          <p:stCondLst>
                                            <p:cond delay="400"/>
                                          </p:stCondLst>
                                        </p:cTn>
                                        <p:tgtEl>
                                          <p:spTgt spid="4">
                                            <p:txEl>
                                              <p:pRg st="0" end="0"/>
                                            </p:txEl>
                                          </p:spTgt>
                                        </p:tgtEl>
                                        <p:attrNameLst>
                                          <p:attrName>r</p:attrName>
                                        </p:attrNameLst>
                                      </p:cBhvr>
                                    </p:animRot>
                                    <p:animRot by="-240000">
                                      <p:cBhvr>
                                        <p:cTn id="9" dur="200" fill="hold">
                                          <p:stCondLst>
                                            <p:cond delay="600"/>
                                          </p:stCondLst>
                                        </p:cTn>
                                        <p:tgtEl>
                                          <p:spTgt spid="4">
                                            <p:txEl>
                                              <p:pRg st="0" end="0"/>
                                            </p:txEl>
                                          </p:spTgt>
                                        </p:tgtEl>
                                        <p:attrNameLst>
                                          <p:attrName>r</p:attrName>
                                        </p:attrNameLst>
                                      </p:cBhvr>
                                    </p:animRot>
                                    <p:animRot by="120000">
                                      <p:cBhvr>
                                        <p:cTn id="10" dur="200" fill="hold">
                                          <p:stCondLst>
                                            <p:cond delay="800"/>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E56B-C247-47AD-8A18-40AE49CDB60F}"/>
              </a:ext>
            </a:extLst>
          </p:cNvPr>
          <p:cNvSpPr>
            <a:spLocks noGrp="1"/>
          </p:cNvSpPr>
          <p:nvPr>
            <p:ph type="title"/>
          </p:nvPr>
        </p:nvSpPr>
        <p:spPr/>
        <p:txBody>
          <a:bodyPr/>
          <a:lstStyle/>
          <a:p>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Gardes de sécurité</a:t>
            </a:r>
            <a:br>
              <a:rPr lang="fr-FR" b="1" i="0" dirty="0">
                <a:solidFill>
                  <a:srgbClr val="35383D"/>
                </a:solidFill>
                <a:effectLst/>
                <a:latin typeface="Arial" panose="020B0604020202020204" pitchFamily="34" charset="0"/>
              </a:rPr>
            </a:br>
            <a:endParaRPr lang="fr-FR" dirty="0"/>
          </a:p>
        </p:txBody>
      </p:sp>
      <p:pic>
        <p:nvPicPr>
          <p:cNvPr id="7" name="Espace réservé du contenu 6">
            <a:extLst>
              <a:ext uri="{FF2B5EF4-FFF2-40B4-BE49-F238E27FC236}">
                <a16:creationId xmlns:a16="http://schemas.microsoft.com/office/drawing/2014/main" id="{45C91C19-C1D4-412A-B063-3FFF2DA76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604579"/>
            <a:ext cx="5470525" cy="4017287"/>
          </a:xfrm>
        </p:spPr>
      </p:pic>
      <p:sp>
        <p:nvSpPr>
          <p:cNvPr id="4" name="Espace réservé du texte 3">
            <a:extLst>
              <a:ext uri="{FF2B5EF4-FFF2-40B4-BE49-F238E27FC236}">
                <a16:creationId xmlns:a16="http://schemas.microsoft.com/office/drawing/2014/main" id="{60FBB7FE-29AF-4FDC-81AB-28F4B64EB0B1}"/>
              </a:ext>
            </a:extLst>
          </p:cNvPr>
          <p:cNvSpPr>
            <a:spLocks noGrp="1"/>
          </p:cNvSpPr>
          <p:nvPr>
            <p:ph type="body" sz="half" idx="2"/>
          </p:nvPr>
        </p:nvSpPr>
        <p:spPr/>
        <p:txBody>
          <a:bodyPr/>
          <a:lstStyle/>
          <a:p>
            <a:endParaRPr lang="fr-FR" dirty="0"/>
          </a:p>
        </p:txBody>
      </p:sp>
    </p:spTree>
    <p:extLst>
      <p:ext uri="{BB962C8B-B14F-4D97-AF65-F5344CB8AC3E}">
        <p14:creationId xmlns:p14="http://schemas.microsoft.com/office/powerpoint/2010/main" val="288805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BC2C53-1D9B-4855-9173-7B8937E41EC9}"/>
              </a:ext>
            </a:extLst>
          </p:cNvPr>
          <p:cNvSpPr>
            <a:spLocks noGrp="1"/>
          </p:cNvSpPr>
          <p:nvPr>
            <p:ph type="title"/>
          </p:nvPr>
        </p:nvSpPr>
        <p:spPr/>
        <p:txBody>
          <a:bodyPr/>
          <a:lstStyle/>
          <a:p>
            <a:r>
              <a:rPr lang="fr-FR" sz="28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Protection exécutive</a:t>
            </a:r>
            <a:br>
              <a:rPr lang="fr-FR" b="1" i="0" dirty="0">
                <a:solidFill>
                  <a:srgbClr val="35383D"/>
                </a:solidFill>
                <a:effectLst/>
                <a:latin typeface="Arial" panose="020B0604020202020204" pitchFamily="34" charset="0"/>
              </a:rPr>
            </a:br>
            <a:endParaRPr lang="fr-FR" dirty="0"/>
          </a:p>
        </p:txBody>
      </p:sp>
      <p:pic>
        <p:nvPicPr>
          <p:cNvPr id="7" name="Espace réservé du contenu 6">
            <a:extLst>
              <a:ext uri="{FF2B5EF4-FFF2-40B4-BE49-F238E27FC236}">
                <a16:creationId xmlns:a16="http://schemas.microsoft.com/office/drawing/2014/main" id="{876B4398-7508-4086-8A3B-991784748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7827" y="1738798"/>
            <a:ext cx="5949773" cy="4102893"/>
          </a:xfrm>
        </p:spPr>
      </p:pic>
      <p:sp>
        <p:nvSpPr>
          <p:cNvPr id="4" name="Espace réservé du texte 3">
            <a:extLst>
              <a:ext uri="{FF2B5EF4-FFF2-40B4-BE49-F238E27FC236}">
                <a16:creationId xmlns:a16="http://schemas.microsoft.com/office/drawing/2014/main" id="{2C918178-D881-463D-AD21-6882AFE1D2D2}"/>
              </a:ext>
            </a:extLst>
          </p:cNvPr>
          <p:cNvSpPr>
            <a:spLocks noGrp="1"/>
          </p:cNvSpPr>
          <p:nvPr>
            <p:ph type="body" sz="half" idx="2"/>
          </p:nvPr>
        </p:nvSpPr>
        <p:spPr/>
        <p:txBody>
          <a:bodyPr>
            <a:normAutofit fontScale="92500"/>
          </a:bodyPr>
          <a:lstStyle/>
          <a:p>
            <a:r>
              <a:rPr lang="fr-FR" b="0" i="0" dirty="0">
                <a:solidFill>
                  <a:srgbClr val="35383D"/>
                </a:solidFill>
                <a:effectLst/>
                <a:latin typeface="Arial" panose="020B0604020202020204" pitchFamily="34" charset="0"/>
              </a:rPr>
              <a:t>La protection personnelle est une mesure de sécurité nécessaire pour les personnes qui peuvent être exposées à un risque personnel accru en raison de leur emploi, de leur statut de célébrité, de leur richesse, de leurs associations, de leur situation géographique ou de toute autre raison qui pourrait en faire la cible d'une agression physique ou d'un enlèvement.</a:t>
            </a:r>
            <a:endParaRPr lang="fr-FR" dirty="0"/>
          </a:p>
        </p:txBody>
      </p:sp>
    </p:spTree>
    <p:extLst>
      <p:ext uri="{BB962C8B-B14F-4D97-AF65-F5344CB8AC3E}">
        <p14:creationId xmlns:p14="http://schemas.microsoft.com/office/powerpoint/2010/main" val="137667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3DF91-93C9-4955-9E2A-3B603DDEF725}"/>
              </a:ext>
            </a:extLst>
          </p:cNvPr>
          <p:cNvSpPr>
            <a:spLocks noGrp="1"/>
          </p:cNvSpPr>
          <p:nvPr>
            <p:ph type="title"/>
          </p:nvPr>
        </p:nvSpPr>
        <p:spPr/>
        <p:txBody>
          <a:bodyPr/>
          <a:lstStyle/>
          <a:p>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Sécurité des événements</a:t>
            </a:r>
            <a:br>
              <a:rPr lang="fr-FR" b="1" i="0" dirty="0">
                <a:solidFill>
                  <a:srgbClr val="35383D"/>
                </a:solidFill>
                <a:effectLst/>
                <a:latin typeface="Arial" panose="020B0604020202020204" pitchFamily="34" charset="0"/>
              </a:rPr>
            </a:br>
            <a:endParaRPr lang="fr-FR" dirty="0"/>
          </a:p>
        </p:txBody>
      </p:sp>
      <p:pic>
        <p:nvPicPr>
          <p:cNvPr id="7" name="Espace réservé du contenu 6">
            <a:extLst>
              <a:ext uri="{FF2B5EF4-FFF2-40B4-BE49-F238E27FC236}">
                <a16:creationId xmlns:a16="http://schemas.microsoft.com/office/drawing/2014/main" id="{7C23E20C-A7A3-49CD-8E16-3F15D3FE2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008768"/>
            <a:ext cx="5961062" cy="3658254"/>
          </a:xfrm>
        </p:spPr>
      </p:pic>
      <p:sp>
        <p:nvSpPr>
          <p:cNvPr id="4" name="Espace réservé du texte 3">
            <a:extLst>
              <a:ext uri="{FF2B5EF4-FFF2-40B4-BE49-F238E27FC236}">
                <a16:creationId xmlns:a16="http://schemas.microsoft.com/office/drawing/2014/main" id="{466B4C57-8218-407B-9F10-73B39CCB1A83}"/>
              </a:ext>
            </a:extLst>
          </p:cNvPr>
          <p:cNvSpPr>
            <a:spLocks noGrp="1"/>
          </p:cNvSpPr>
          <p:nvPr>
            <p:ph type="body" sz="half" idx="2"/>
          </p:nvPr>
        </p:nvSpPr>
        <p:spPr/>
        <p:txBody>
          <a:bodyPr>
            <a:normAutofit/>
          </a:bodyPr>
          <a:lstStyle/>
          <a:p>
            <a:r>
              <a:rPr lang="fr-FR" sz="1400" b="1" dirty="0">
                <a:latin typeface="Arial Black" panose="020B0A04020102020204" pitchFamily="34" charset="0"/>
              </a:rPr>
              <a:t>Pour garantir un environnement sûr, les locaux de l'événement doivent être contrôlés efficacement, ce qui nécessite une compréhension approfondie de l'emplacement, l'identification des menaces et des défis potentiels et une planification minutieuse</a:t>
            </a:r>
          </a:p>
        </p:txBody>
      </p:sp>
    </p:spTree>
    <p:extLst>
      <p:ext uri="{BB962C8B-B14F-4D97-AF65-F5344CB8AC3E}">
        <p14:creationId xmlns:p14="http://schemas.microsoft.com/office/powerpoint/2010/main" val="121706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B5BAF-B3AD-4E87-913C-D4FCB13B1132}"/>
              </a:ext>
            </a:extLst>
          </p:cNvPr>
          <p:cNvSpPr>
            <a:spLocks noGrp="1"/>
          </p:cNvSpPr>
          <p:nvPr>
            <p:ph type="title"/>
          </p:nvPr>
        </p:nvSpPr>
        <p:spPr/>
        <p:txBody>
          <a:bodyPr/>
          <a:lstStyle/>
          <a:p>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Sécurité aéroportuaire</a:t>
            </a:r>
            <a:br>
              <a:rPr lang="fr-FR" b="1" i="0" dirty="0">
                <a:solidFill>
                  <a:srgbClr val="35383D"/>
                </a:solidFill>
                <a:effectLst/>
                <a:latin typeface="Arial" panose="020B0604020202020204" pitchFamily="34" charset="0"/>
              </a:rPr>
            </a:br>
            <a:endParaRPr lang="fr-FR" dirty="0"/>
          </a:p>
        </p:txBody>
      </p:sp>
      <p:pic>
        <p:nvPicPr>
          <p:cNvPr id="7" name="Espace réservé du contenu 6">
            <a:extLst>
              <a:ext uri="{FF2B5EF4-FFF2-40B4-BE49-F238E27FC236}">
                <a16:creationId xmlns:a16="http://schemas.microsoft.com/office/drawing/2014/main" id="{B1883B6D-5826-4D3A-B0E4-5E65E339CB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13291"/>
            <a:ext cx="5080000" cy="4081109"/>
          </a:xfrm>
        </p:spPr>
      </p:pic>
      <p:sp>
        <p:nvSpPr>
          <p:cNvPr id="4" name="Espace réservé du texte 3">
            <a:extLst>
              <a:ext uri="{FF2B5EF4-FFF2-40B4-BE49-F238E27FC236}">
                <a16:creationId xmlns:a16="http://schemas.microsoft.com/office/drawing/2014/main" id="{62EC8B15-3D0D-4484-B33A-75CBB171A7BC}"/>
              </a:ext>
            </a:extLst>
          </p:cNvPr>
          <p:cNvSpPr>
            <a:spLocks noGrp="1"/>
          </p:cNvSpPr>
          <p:nvPr>
            <p:ph type="body" sz="half" idx="2"/>
          </p:nvPr>
        </p:nvSpPr>
        <p:spPr/>
        <p:txBody>
          <a:bodyPr/>
          <a:lstStyle/>
          <a:p>
            <a:r>
              <a:rPr lang="fr-FR" b="0" i="0" dirty="0">
                <a:solidFill>
                  <a:srgbClr val="202122"/>
                </a:solidFill>
                <a:effectLst/>
                <a:latin typeface="Arial" panose="020B0604020202020204" pitchFamily="34" charset="0"/>
              </a:rPr>
              <a:t>La </a:t>
            </a:r>
            <a:r>
              <a:rPr lang="fr-FR" b="1" i="0" dirty="0">
                <a:solidFill>
                  <a:srgbClr val="202122"/>
                </a:solidFill>
                <a:effectLst/>
                <a:latin typeface="Arial" panose="020B0604020202020204" pitchFamily="34" charset="0"/>
              </a:rPr>
              <a:t>sureté (ou sûreté) aéroportuaire</a:t>
            </a:r>
            <a:r>
              <a:rPr lang="fr-FR" b="0" i="0" dirty="0">
                <a:solidFill>
                  <a:srgbClr val="202122"/>
                </a:solidFill>
                <a:effectLst/>
                <a:latin typeface="Arial" panose="020B0604020202020204" pitchFamily="34" charset="0"/>
              </a:rPr>
              <a:t> ou aérienne est la combinaison des mesures ainsi que des moyens humains et matériels visant à protéger l'</a:t>
            </a:r>
            <a:r>
              <a:rPr lang="fr-FR" b="0" i="0" u="none" strike="noStrike" dirty="0">
                <a:solidFill>
                  <a:srgbClr val="0B0080"/>
                </a:solidFill>
                <a:effectLst/>
                <a:latin typeface="Arial" panose="020B0604020202020204" pitchFamily="34" charset="0"/>
                <a:hlinkClick r:id="rId3" tooltip="Aviation civile"/>
              </a:rPr>
              <a:t>aviation civile</a:t>
            </a:r>
            <a:r>
              <a:rPr lang="fr-FR" b="0" i="0" dirty="0">
                <a:solidFill>
                  <a:srgbClr val="202122"/>
                </a:solidFill>
                <a:effectLst/>
                <a:latin typeface="Arial" panose="020B0604020202020204" pitchFamily="34" charset="0"/>
              </a:rPr>
              <a:t> contre les actes d'intervention illicite premedité</a:t>
            </a:r>
            <a:r>
              <a:rPr lang="fr-FR" b="0" i="0" u="none" strike="noStrike" baseline="30000" dirty="0">
                <a:solidFill>
                  <a:srgbClr val="0B0080"/>
                </a:solidFill>
                <a:effectLst/>
                <a:latin typeface="Arial" panose="020B0604020202020204" pitchFamily="34" charset="0"/>
                <a:hlinkClick r:id="rId4"/>
              </a:rPr>
              <a:t>1</a:t>
            </a:r>
            <a:r>
              <a:rPr lang="fr-FR" b="0" i="0" dirty="0">
                <a:solidFill>
                  <a:srgbClr val="202122"/>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277542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2FD47-B218-4BA2-8C9C-CFBEAB43FFD9}"/>
              </a:ext>
            </a:extLst>
          </p:cNvPr>
          <p:cNvSpPr>
            <a:spLocks noGrp="1"/>
          </p:cNvSpPr>
          <p:nvPr>
            <p:ph type="title"/>
          </p:nvPr>
        </p:nvSpPr>
        <p:spPr/>
        <p:txBody>
          <a:bodyPr/>
          <a:lstStyle/>
          <a:p>
            <a:r>
              <a:rPr lang="fr-FR"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La prévention des pertes</a:t>
            </a:r>
            <a:br>
              <a:rPr lang="fr-FR" b="1" i="0" dirty="0">
                <a:solidFill>
                  <a:srgbClr val="35383D"/>
                </a:solidFill>
                <a:effectLst/>
                <a:latin typeface="Arial" panose="020B0604020202020204" pitchFamily="34" charset="0"/>
              </a:rPr>
            </a:br>
            <a:endParaRPr lang="fr-FR" dirty="0"/>
          </a:p>
        </p:txBody>
      </p:sp>
      <p:pic>
        <p:nvPicPr>
          <p:cNvPr id="7" name="Espace réservé du contenu 6">
            <a:extLst>
              <a:ext uri="{FF2B5EF4-FFF2-40B4-BE49-F238E27FC236}">
                <a16:creationId xmlns:a16="http://schemas.microsoft.com/office/drawing/2014/main" id="{DB012986-DDB9-4C30-9628-C303765DC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174199"/>
            <a:ext cx="5712706" cy="3295270"/>
          </a:xfrm>
        </p:spPr>
      </p:pic>
      <p:sp>
        <p:nvSpPr>
          <p:cNvPr id="4" name="Espace réservé du texte 3">
            <a:extLst>
              <a:ext uri="{FF2B5EF4-FFF2-40B4-BE49-F238E27FC236}">
                <a16:creationId xmlns:a16="http://schemas.microsoft.com/office/drawing/2014/main" id="{4B538F0D-DD10-4FE8-A14F-C8283491E678}"/>
              </a:ext>
            </a:extLst>
          </p:cNvPr>
          <p:cNvSpPr>
            <a:spLocks noGrp="1"/>
          </p:cNvSpPr>
          <p:nvPr>
            <p:ph type="body" sz="half" idx="2"/>
          </p:nvPr>
        </p:nvSpPr>
        <p:spPr/>
        <p:txBody>
          <a:bodyPr/>
          <a:lstStyle/>
          <a:p>
            <a:r>
              <a:rPr lang="fr-FR" b="1" i="0" dirty="0">
                <a:solidFill>
                  <a:srgbClr val="525251"/>
                </a:solidFill>
                <a:effectLst/>
                <a:latin typeface="Lato"/>
              </a:rPr>
              <a:t>L’agent / l'agente de prévention et de sécurité a pour mission d'assurer la protection de personnes (dans un centre commercial, par exemple), de marchandises, de locaux ou d'équipements et installations techniques.</a:t>
            </a:r>
            <a:endParaRPr lang="fr-FR" dirty="0"/>
          </a:p>
        </p:txBody>
      </p:sp>
    </p:spTree>
    <p:extLst>
      <p:ext uri="{BB962C8B-B14F-4D97-AF65-F5344CB8AC3E}">
        <p14:creationId xmlns:p14="http://schemas.microsoft.com/office/powerpoint/2010/main" val="28118250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TM02900743[[fn=Organique]]</Template>
  <TotalTime>285</TotalTime>
  <Words>1387</Words>
  <Application>Microsoft Office PowerPoint</Application>
  <PresentationFormat>Grand écran</PresentationFormat>
  <Paragraphs>101</Paragraphs>
  <Slides>27</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27</vt:i4>
      </vt:variant>
    </vt:vector>
  </HeadingPairs>
  <TitlesOfParts>
    <vt:vector size="39" baseType="lpstr">
      <vt:lpstr>Arial</vt:lpstr>
      <vt:lpstr>Arial Black</vt:lpstr>
      <vt:lpstr>Bahnschrift SemiLight</vt:lpstr>
      <vt:lpstr>Calibri</vt:lpstr>
      <vt:lpstr>Garamond</vt:lpstr>
      <vt:lpstr>Google Sans</vt:lpstr>
      <vt:lpstr>inherit</vt:lpstr>
      <vt:lpstr>Lato</vt:lpstr>
      <vt:lpstr>Linux Libertine</vt:lpstr>
      <vt:lpstr>Poppins</vt:lpstr>
      <vt:lpstr>YP Local</vt:lpstr>
      <vt:lpstr>Organique</vt:lpstr>
      <vt:lpstr>PLAN</vt:lpstr>
      <vt:lpstr>Sécurité</vt:lpstr>
      <vt:lpstr>Sécurité physique </vt:lpstr>
      <vt:lpstr>   Patrouille mobile </vt:lpstr>
      <vt:lpstr>Gardes de sécurité </vt:lpstr>
      <vt:lpstr>Protection exécutive </vt:lpstr>
      <vt:lpstr>Sécurité des événements </vt:lpstr>
      <vt:lpstr>Sécurité aéroportuaire </vt:lpstr>
      <vt:lpstr>La prévention des pertes </vt:lpstr>
      <vt:lpstr>Sécurité K9 </vt:lpstr>
      <vt:lpstr>Présentation PowerPoint</vt:lpstr>
      <vt:lpstr>Contrôle D'accès </vt:lpstr>
      <vt:lpstr>CCTV (Télévision en circuit fermé)  </vt:lpstr>
      <vt:lpstr>Caméras thermiques de détection de fièvre </vt:lpstr>
      <vt:lpstr> Détecteur de fumée et d'incendie </vt:lpstr>
      <vt:lpstr>Alarmes de monoxyde de carbone et radon </vt:lpstr>
      <vt:lpstr>Aide d'urgence </vt:lpstr>
      <vt:lpstr>Caméras de surveillance</vt:lpstr>
      <vt:lpstr> Automatisation de la maison</vt:lpstr>
      <vt:lpstr>Services de sécurité  </vt:lpstr>
      <vt:lpstr>Services de sécurité aéroportuaire </vt:lpstr>
      <vt:lpstr> Services de sécurité de propriété commerciale </vt:lpstr>
      <vt:lpstr>Sécurité du condo</vt:lpstr>
      <vt:lpstr> Services complets de sécurité de construction </vt:lpstr>
      <vt:lpstr> Services de sécurité du secteur de l'éducation </vt:lpstr>
      <vt:lpstr>Présentation PowerPoint</vt:lpstr>
      <vt:lpstr>systèmes de sécurité pour vous protéger à domicile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Frikal</dc:creator>
  <cp:lastModifiedBy>Ahmed Frikal</cp:lastModifiedBy>
  <cp:revision>23</cp:revision>
  <dcterms:created xsi:type="dcterms:W3CDTF">2021-01-23T10:22:33Z</dcterms:created>
  <dcterms:modified xsi:type="dcterms:W3CDTF">2021-01-25T12:58:09Z</dcterms:modified>
</cp:coreProperties>
</file>