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PT Sans Narrow"/>
      <p:regular r:id="rId28"/>
      <p:bold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TSansNarrow-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TSansNarrow-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6.xml"/><Relationship Id="rId33" Type="http://schemas.openxmlformats.org/officeDocument/2006/relationships/font" Target="fonts/OpenSans-boldItalic.fntdata"/><Relationship Id="rId10" Type="http://schemas.openxmlformats.org/officeDocument/2006/relationships/slide" Target="slides/slide5.xml"/><Relationship Id="rId32"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850b217c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850b217c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2aa728bf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2aa728bf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850b217c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850b217c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850b217c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850b217c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850b217c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850b217c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850b217c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850b217c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850b217c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850b217c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850b217c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850b217c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850b217c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850b217c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850b217c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850b217c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2aa728bfb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2aa728bfb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4ef3c6d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4ef3c6d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2aa728bfb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2aa728bfb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2aa728bfb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2aa728bfb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850b217c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850b217c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2aa728bf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2aa728bf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2aa728bf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2aa728bf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2aa728bfb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2aa728bf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850b217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850b217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2aa728bfb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2aa728bfb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2aa728bf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2aa728bf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irepowderless.herokuapp.com/" TargetMode="External"/><Relationship Id="rId4" Type="http://schemas.openxmlformats.org/officeDocument/2006/relationships/hyperlink" Target="https://utexas.instructure.com/courses/1296516/files/59730561?module_item_id=10848349"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ocs.google.com/document/d/1SyVCSNPTO_DcivMqfapCqnAhX52phxcB5jaS3r4470M/edit#heading=h.2k41ctlqfe6" TargetMode="External"/><Relationship Id="rId4" Type="http://schemas.openxmlformats.org/officeDocument/2006/relationships/hyperlink" Target="https://github.com/sohaibi/EE461L-Project/commits/mai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WIRE POWDERLESS</a:t>
            </a:r>
            <a:endParaRPr/>
          </a:p>
        </p:txBody>
      </p:sp>
      <p:sp>
        <p:nvSpPr>
          <p:cNvPr id="67" name="Google Shape;67;p13"/>
          <p:cNvSpPr txBox="1"/>
          <p:nvPr>
            <p:ph idx="1" type="subTitle"/>
          </p:nvPr>
        </p:nvSpPr>
        <p:spPr>
          <a:xfrm>
            <a:off x="944600" y="3052900"/>
            <a:ext cx="7255800" cy="7926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0"/>
              </a:spcAft>
              <a:buNone/>
            </a:pPr>
            <a:r>
              <a:rPr lang="en"/>
              <a:t>EE461L Team 3:</a:t>
            </a:r>
            <a:endParaRPr/>
          </a:p>
          <a:p>
            <a:pPr indent="0" lvl="0" marL="0" rtl="0" algn="ctr">
              <a:spcBef>
                <a:spcPts val="0"/>
              </a:spcBef>
              <a:spcAft>
                <a:spcPts val="0"/>
              </a:spcAft>
              <a:buNone/>
            </a:pPr>
            <a:r>
              <a:rPr lang="en"/>
              <a:t>Lian Fang Liu, </a:t>
            </a:r>
            <a:r>
              <a:rPr lang="en"/>
              <a:t>Mona McElroy, Rachel Tan, Sohaib Khan, Yue Cheng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64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 Software Testing</a:t>
            </a:r>
            <a:endParaRPr/>
          </a:p>
        </p:txBody>
      </p:sp>
      <p:sp>
        <p:nvSpPr>
          <p:cNvPr id="128" name="Google Shape;128;p22"/>
          <p:cNvSpPr txBox="1"/>
          <p:nvPr>
            <p:ph idx="1" type="body"/>
          </p:nvPr>
        </p:nvSpPr>
        <p:spPr>
          <a:xfrm>
            <a:off x="311700" y="7329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Backend</a:t>
            </a:r>
            <a:endParaRPr/>
          </a:p>
          <a:p>
            <a:pPr indent="-342900" lvl="0" marL="457200" rtl="0" algn="l">
              <a:spcBef>
                <a:spcPts val="0"/>
              </a:spcBef>
              <a:spcAft>
                <a:spcPts val="0"/>
              </a:spcAft>
              <a:buSzPts val="1800"/>
              <a:buChar char="-"/>
            </a:pPr>
            <a:r>
              <a:rPr lang="en"/>
              <a:t>Flask Testing Library, Pytest</a:t>
            </a:r>
            <a:endParaRPr/>
          </a:p>
          <a:p>
            <a:pPr indent="-342900" lvl="0" marL="457200" rtl="0" algn="l">
              <a:spcBef>
                <a:spcPts val="0"/>
              </a:spcBef>
              <a:spcAft>
                <a:spcPts val="0"/>
              </a:spcAft>
              <a:buSzPts val="1800"/>
              <a:buChar char="-"/>
            </a:pPr>
            <a:r>
              <a:rPr lang="en"/>
              <a:t>Rendering vs functionality</a:t>
            </a:r>
            <a:endParaRPr/>
          </a:p>
        </p:txBody>
      </p:sp>
      <p:pic>
        <p:nvPicPr>
          <p:cNvPr id="129" name="Google Shape;129;p22"/>
          <p:cNvPicPr preferRelativeResize="0"/>
          <p:nvPr/>
        </p:nvPicPr>
        <p:blipFill>
          <a:blip r:embed="rId3">
            <a:alphaModFix/>
          </a:blip>
          <a:stretch>
            <a:fillRect/>
          </a:stretch>
        </p:blipFill>
        <p:spPr>
          <a:xfrm>
            <a:off x="0" y="2217083"/>
            <a:ext cx="9143999" cy="197623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7: </a:t>
            </a:r>
            <a:r>
              <a:rPr lang="en"/>
              <a:t>Information</a:t>
            </a:r>
            <a:r>
              <a:rPr lang="en"/>
              <a:t> Hiding and Refactoring</a:t>
            </a:r>
            <a:endParaRPr/>
          </a:p>
        </p:txBody>
      </p:sp>
      <p:pic>
        <p:nvPicPr>
          <p:cNvPr id="135" name="Google Shape;135;p23"/>
          <p:cNvPicPr preferRelativeResize="0"/>
          <p:nvPr/>
        </p:nvPicPr>
        <p:blipFill>
          <a:blip r:embed="rId3">
            <a:alphaModFix/>
          </a:blip>
          <a:stretch>
            <a:fillRect/>
          </a:stretch>
        </p:blipFill>
        <p:spPr>
          <a:xfrm>
            <a:off x="1154263" y="1573716"/>
            <a:ext cx="6531424" cy="24852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7.1: Refactoring</a:t>
            </a:r>
            <a:endParaRPr/>
          </a:p>
        </p:txBody>
      </p:sp>
      <p:sp>
        <p:nvSpPr>
          <p:cNvPr id="141" name="Google Shape;141;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Frontend</a:t>
            </a:r>
            <a:endParaRPr/>
          </a:p>
          <a:p>
            <a:pPr indent="-342900" lvl="0" marL="457200" rtl="0" algn="l">
              <a:spcBef>
                <a:spcPts val="0"/>
              </a:spcBef>
              <a:spcAft>
                <a:spcPts val="0"/>
              </a:spcAft>
              <a:buSzPts val="1800"/>
              <a:buChar char="-"/>
            </a:pPr>
            <a:r>
              <a:rPr lang="en"/>
              <a:t>Login Page and Register Page</a:t>
            </a:r>
            <a:endParaRPr/>
          </a:p>
          <a:p>
            <a:pPr indent="-342900" lvl="0" marL="457200" rtl="0" algn="l">
              <a:spcBef>
                <a:spcPts val="0"/>
              </a:spcBef>
              <a:spcAft>
                <a:spcPts val="0"/>
              </a:spcAft>
              <a:buSzPts val="1800"/>
              <a:buChar char="-"/>
            </a:pPr>
            <a:r>
              <a:rPr lang="en"/>
              <a:t>Dataset Page</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Backend</a:t>
            </a:r>
            <a:endParaRPr/>
          </a:p>
          <a:p>
            <a:pPr indent="-342900" lvl="0" marL="457200" rtl="0" algn="l">
              <a:spcBef>
                <a:spcPts val="0"/>
              </a:spcBef>
              <a:spcAft>
                <a:spcPts val="0"/>
              </a:spcAft>
              <a:buSzPts val="1800"/>
              <a:buChar char="-"/>
            </a:pPr>
            <a:r>
              <a:rPr lang="en"/>
              <a:t>Use Flask blueprint to split app.py into 4 modules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7.2: Information Hiding </a:t>
            </a:r>
            <a:endParaRPr/>
          </a:p>
        </p:txBody>
      </p:sp>
      <p:sp>
        <p:nvSpPr>
          <p:cNvPr id="147" name="Google Shape;147;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Frontend</a:t>
            </a:r>
            <a:endParaRPr/>
          </a:p>
          <a:p>
            <a:pPr indent="-342900" lvl="0" marL="457200" rtl="0" algn="l">
              <a:spcBef>
                <a:spcPts val="0"/>
              </a:spcBef>
              <a:spcAft>
                <a:spcPts val="0"/>
              </a:spcAft>
              <a:buSzPts val="1800"/>
              <a:buChar char="-"/>
            </a:pPr>
            <a:r>
              <a:rPr lang="en"/>
              <a:t>Hardware page, </a:t>
            </a:r>
            <a:r>
              <a:rPr lang="en"/>
              <a:t>separate</a:t>
            </a:r>
            <a:r>
              <a:rPr lang="en"/>
              <a:t> out different forms</a:t>
            </a:r>
            <a:endParaRPr/>
          </a:p>
          <a:p>
            <a:pPr indent="-342900" lvl="0" marL="457200" rtl="0" algn="l">
              <a:spcBef>
                <a:spcPts val="0"/>
              </a:spcBef>
              <a:spcAft>
                <a:spcPts val="0"/>
              </a:spcAft>
              <a:buSzPts val="1800"/>
              <a:buChar char="-"/>
            </a:pPr>
            <a:r>
              <a:rPr lang="en"/>
              <a:t>Project Page, </a:t>
            </a:r>
            <a:r>
              <a:rPr lang="en"/>
              <a:t>separate</a:t>
            </a:r>
            <a:r>
              <a:rPr lang="en"/>
              <a:t> out </a:t>
            </a:r>
            <a:r>
              <a:rPr lang="en"/>
              <a:t>different</a:t>
            </a:r>
            <a:r>
              <a:rPr lang="en"/>
              <a:t> components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Backend</a:t>
            </a:r>
            <a:endParaRPr/>
          </a:p>
          <a:p>
            <a:pPr indent="-342900" lvl="0" marL="457200" rtl="0" algn="l">
              <a:spcBef>
                <a:spcPts val="0"/>
              </a:spcBef>
              <a:spcAft>
                <a:spcPts val="0"/>
              </a:spcAft>
              <a:buSzPts val="1800"/>
              <a:buChar char="-"/>
            </a:pPr>
            <a:r>
              <a:rPr lang="en"/>
              <a:t>In the project_module.py, </a:t>
            </a:r>
            <a:r>
              <a:rPr lang="en"/>
              <a:t>seperate the codes into helper functions.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2164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 Scalability</a:t>
            </a:r>
            <a:endParaRPr/>
          </a:p>
        </p:txBody>
      </p:sp>
      <p:sp>
        <p:nvSpPr>
          <p:cNvPr id="153" name="Google Shape;153;p26"/>
          <p:cNvSpPr txBox="1"/>
          <p:nvPr>
            <p:ph idx="1" type="body"/>
          </p:nvPr>
        </p:nvSpPr>
        <p:spPr>
          <a:xfrm>
            <a:off x="311700" y="8091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Add More Hardware Resources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54" name="Google Shape;154;p26"/>
          <p:cNvPicPr preferRelativeResize="0"/>
          <p:nvPr/>
        </p:nvPicPr>
        <p:blipFill>
          <a:blip r:embed="rId3">
            <a:alphaModFix/>
          </a:blip>
          <a:stretch>
            <a:fillRect/>
          </a:stretch>
        </p:blipFill>
        <p:spPr>
          <a:xfrm>
            <a:off x="659150" y="1468500"/>
            <a:ext cx="6916752" cy="31935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2164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 Scalability</a:t>
            </a:r>
            <a:endParaRPr/>
          </a:p>
        </p:txBody>
      </p:sp>
      <p:sp>
        <p:nvSpPr>
          <p:cNvPr id="160" name="Google Shape;160;p27"/>
          <p:cNvSpPr txBox="1"/>
          <p:nvPr>
            <p:ph idx="1" type="body"/>
          </p:nvPr>
        </p:nvSpPr>
        <p:spPr>
          <a:xfrm>
            <a:off x="311700" y="8091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Add More Hardware Resources</a:t>
            </a:r>
            <a:endParaRPr/>
          </a:p>
          <a:p>
            <a:pPr indent="0" lvl="0" marL="0" rtl="0" algn="l">
              <a:spcBef>
                <a:spcPts val="1200"/>
              </a:spcBef>
              <a:spcAft>
                <a:spcPts val="1200"/>
              </a:spcAft>
              <a:buNone/>
            </a:pPr>
            <a:r>
              <a:t/>
            </a:r>
            <a:endParaRPr/>
          </a:p>
        </p:txBody>
      </p:sp>
      <p:pic>
        <p:nvPicPr>
          <p:cNvPr id="161" name="Google Shape;161;p27"/>
          <p:cNvPicPr preferRelativeResize="0"/>
          <p:nvPr/>
        </p:nvPicPr>
        <p:blipFill>
          <a:blip r:embed="rId3">
            <a:alphaModFix/>
          </a:blip>
          <a:stretch>
            <a:fillRect/>
          </a:stretch>
        </p:blipFill>
        <p:spPr>
          <a:xfrm>
            <a:off x="565075" y="1236750"/>
            <a:ext cx="7418865" cy="726875"/>
          </a:xfrm>
          <a:prstGeom prst="rect">
            <a:avLst/>
          </a:prstGeom>
          <a:noFill/>
          <a:ln>
            <a:noFill/>
          </a:ln>
        </p:spPr>
      </p:pic>
      <p:pic>
        <p:nvPicPr>
          <p:cNvPr id="162" name="Google Shape;162;p27"/>
          <p:cNvPicPr preferRelativeResize="0"/>
          <p:nvPr/>
        </p:nvPicPr>
        <p:blipFill>
          <a:blip r:embed="rId4">
            <a:alphaModFix/>
          </a:blip>
          <a:stretch>
            <a:fillRect/>
          </a:stretch>
        </p:blipFill>
        <p:spPr>
          <a:xfrm>
            <a:off x="1313363" y="2116024"/>
            <a:ext cx="5871988" cy="2746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 Scalability</a:t>
            </a:r>
            <a:endParaRPr/>
          </a:p>
        </p:txBody>
      </p:sp>
      <p:sp>
        <p:nvSpPr>
          <p:cNvPr id="168" name="Google Shape;168;p28"/>
          <p:cNvSpPr txBox="1"/>
          <p:nvPr>
            <p:ph idx="1" type="body"/>
          </p:nvPr>
        </p:nvSpPr>
        <p:spPr>
          <a:xfrm>
            <a:off x="311700" y="885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Tailor the Look and Feel of Web UI by Stakeholders</a:t>
            </a:r>
            <a:endParaRPr/>
          </a:p>
          <a:p>
            <a:pPr indent="-342900" lvl="0" marL="457200" rtl="0" algn="l">
              <a:spcBef>
                <a:spcPts val="0"/>
              </a:spcBef>
              <a:spcAft>
                <a:spcPts val="0"/>
              </a:spcAft>
              <a:buSzPts val="1800"/>
              <a:buChar char="-"/>
            </a:pPr>
            <a:r>
              <a:rPr lang="en"/>
              <a:t>For more general styling like font style, colors, sizes, and background, make changes to App.css.</a:t>
            </a:r>
            <a:endParaRPr/>
          </a:p>
          <a:p>
            <a:pPr indent="-342900" lvl="0" marL="457200" rtl="0" algn="l">
              <a:spcBef>
                <a:spcPts val="0"/>
              </a:spcBef>
              <a:spcAft>
                <a:spcPts val="0"/>
              </a:spcAft>
              <a:buSzPts val="1800"/>
              <a:buChar char="-"/>
            </a:pPr>
            <a:r>
              <a:rPr lang="en"/>
              <a:t>For more specific styling of pages or components, make changes to their individual CSS files.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1156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 Scalability</a:t>
            </a:r>
            <a:endParaRPr/>
          </a:p>
        </p:txBody>
      </p:sp>
      <p:sp>
        <p:nvSpPr>
          <p:cNvPr id="174" name="Google Shape;174;p29"/>
          <p:cNvSpPr txBox="1"/>
          <p:nvPr>
            <p:ph idx="1" type="body"/>
          </p:nvPr>
        </p:nvSpPr>
        <p:spPr>
          <a:xfrm>
            <a:off x="311700" y="683550"/>
            <a:ext cx="8520600" cy="4231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View Billing Information by Client</a:t>
            </a:r>
            <a:endParaRPr/>
          </a:p>
          <a:p>
            <a:pPr indent="-342900" lvl="0" marL="457200" rtl="0" algn="l">
              <a:spcBef>
                <a:spcPts val="0"/>
              </a:spcBef>
              <a:spcAft>
                <a:spcPts val="0"/>
              </a:spcAft>
              <a:buSzPts val="1800"/>
              <a:buChar char="-"/>
            </a:pPr>
            <a:r>
              <a:rPr lang="en"/>
              <a:t>Database:</a:t>
            </a:r>
            <a:endParaRPr/>
          </a:p>
          <a:p>
            <a:pPr indent="0" lvl="0" marL="0" rtl="0" algn="l">
              <a:spcBef>
                <a:spcPts val="1200"/>
              </a:spcBef>
              <a:spcAft>
                <a:spcPts val="1200"/>
              </a:spcAft>
              <a:buNone/>
            </a:pPr>
            <a:r>
              <a:t/>
            </a:r>
            <a:endParaRPr/>
          </a:p>
        </p:txBody>
      </p:sp>
      <p:pic>
        <p:nvPicPr>
          <p:cNvPr id="175" name="Google Shape;175;p29"/>
          <p:cNvPicPr preferRelativeResize="0"/>
          <p:nvPr/>
        </p:nvPicPr>
        <p:blipFill>
          <a:blip r:embed="rId3">
            <a:alphaModFix/>
          </a:blip>
          <a:stretch>
            <a:fillRect/>
          </a:stretch>
        </p:blipFill>
        <p:spPr>
          <a:xfrm>
            <a:off x="1114850" y="1534825"/>
            <a:ext cx="6157000" cy="33805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1156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 Scalability</a:t>
            </a:r>
            <a:endParaRPr/>
          </a:p>
        </p:txBody>
      </p:sp>
      <p:sp>
        <p:nvSpPr>
          <p:cNvPr id="181" name="Google Shape;181;p30"/>
          <p:cNvSpPr txBox="1"/>
          <p:nvPr>
            <p:ph idx="1" type="body"/>
          </p:nvPr>
        </p:nvSpPr>
        <p:spPr>
          <a:xfrm>
            <a:off x="311700" y="683550"/>
            <a:ext cx="8520600" cy="4231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View Billing Information by Client</a:t>
            </a:r>
            <a:endParaRPr/>
          </a:p>
          <a:p>
            <a:pPr indent="-342900" lvl="0" marL="457200" rtl="0" algn="l">
              <a:spcBef>
                <a:spcPts val="0"/>
              </a:spcBef>
              <a:spcAft>
                <a:spcPts val="0"/>
              </a:spcAft>
              <a:buSzPts val="1800"/>
              <a:buChar char="-"/>
            </a:pPr>
            <a:r>
              <a:rPr lang="en"/>
              <a:t>Database:</a:t>
            </a:r>
            <a:endParaRPr/>
          </a:p>
          <a:p>
            <a:pPr indent="0" lvl="0" marL="0" rtl="0" algn="l">
              <a:spcBef>
                <a:spcPts val="1200"/>
              </a:spcBef>
              <a:spcAft>
                <a:spcPts val="1200"/>
              </a:spcAft>
              <a:buNone/>
            </a:pPr>
            <a:r>
              <a:t/>
            </a:r>
            <a:endParaRPr/>
          </a:p>
        </p:txBody>
      </p:sp>
      <p:pic>
        <p:nvPicPr>
          <p:cNvPr id="182" name="Google Shape;182;p30"/>
          <p:cNvPicPr preferRelativeResize="0"/>
          <p:nvPr/>
        </p:nvPicPr>
        <p:blipFill>
          <a:blip r:embed="rId3">
            <a:alphaModFix/>
          </a:blip>
          <a:stretch>
            <a:fillRect/>
          </a:stretch>
        </p:blipFill>
        <p:spPr>
          <a:xfrm>
            <a:off x="1089525" y="1443998"/>
            <a:ext cx="6613075" cy="34713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1156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 Scalability</a:t>
            </a:r>
            <a:endParaRPr/>
          </a:p>
        </p:txBody>
      </p:sp>
      <p:sp>
        <p:nvSpPr>
          <p:cNvPr id="188" name="Google Shape;188;p31"/>
          <p:cNvSpPr txBox="1"/>
          <p:nvPr>
            <p:ph idx="1" type="body"/>
          </p:nvPr>
        </p:nvSpPr>
        <p:spPr>
          <a:xfrm>
            <a:off x="311700" y="683550"/>
            <a:ext cx="8520600" cy="4231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Web UI</a:t>
            </a:r>
            <a:endParaRPr/>
          </a:p>
          <a:p>
            <a:pPr indent="-342900" lvl="0" marL="457200" rtl="0" algn="l">
              <a:spcBef>
                <a:spcPts val="0"/>
              </a:spcBef>
              <a:spcAft>
                <a:spcPts val="0"/>
              </a:spcAft>
              <a:buSzPts val="1800"/>
              <a:buChar char="-"/>
            </a:pPr>
            <a:r>
              <a:rPr lang="en"/>
              <a:t>Add a column to indicate the 'credit' amount for each project. </a:t>
            </a:r>
            <a:endParaRPr/>
          </a:p>
          <a:p>
            <a:pPr indent="-342900" lvl="0" marL="457200" rtl="0" algn="l">
              <a:spcBef>
                <a:spcPts val="0"/>
              </a:spcBef>
              <a:spcAft>
                <a:spcPts val="0"/>
              </a:spcAft>
              <a:buSzPts val="1800"/>
              <a:buChar char="-"/>
            </a:pPr>
            <a:r>
              <a:rPr lang="en"/>
              <a:t>The history of checkin and checkout log can also be stored and displayed if necessary.</a:t>
            </a:r>
            <a:endParaRPr/>
          </a:p>
          <a:p>
            <a:pPr indent="0" lvl="0" marL="0" rtl="0" algn="l">
              <a:spcBef>
                <a:spcPts val="1200"/>
              </a:spcBef>
              <a:spcAft>
                <a:spcPts val="1200"/>
              </a:spcAft>
              <a:buNone/>
            </a:pPr>
            <a:r>
              <a:t/>
            </a:r>
            <a:endParaRPr/>
          </a:p>
        </p:txBody>
      </p:sp>
      <p:pic>
        <p:nvPicPr>
          <p:cNvPr id="189" name="Google Shape;189;p31"/>
          <p:cNvPicPr preferRelativeResize="0"/>
          <p:nvPr/>
        </p:nvPicPr>
        <p:blipFill>
          <a:blip r:embed="rId3">
            <a:alphaModFix/>
          </a:blip>
          <a:stretch>
            <a:fillRect/>
          </a:stretch>
        </p:blipFill>
        <p:spPr>
          <a:xfrm>
            <a:off x="912150" y="2118900"/>
            <a:ext cx="6993123" cy="27964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2676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 Team Project</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1200"/>
              </a:spcBef>
              <a:spcAft>
                <a:spcPts val="0"/>
              </a:spcAft>
              <a:buNone/>
            </a:pPr>
            <a:r>
              <a:rPr lang="en" sz="3500" u="sng">
                <a:solidFill>
                  <a:schemeClr val="hlink"/>
                </a:solidFill>
                <a:hlinkClick r:id="rId3"/>
              </a:rPr>
              <a:t>Wire Powderless</a:t>
            </a:r>
            <a:endParaRPr sz="3500"/>
          </a:p>
          <a:p>
            <a:pPr indent="0" lvl="0" marL="0" rtl="0" algn="ctr">
              <a:spcBef>
                <a:spcPts val="1200"/>
              </a:spcBef>
              <a:spcAft>
                <a:spcPts val="0"/>
              </a:spcAft>
              <a:buNone/>
            </a:pPr>
            <a:r>
              <a:t/>
            </a:r>
            <a:endParaRPr sz="6600"/>
          </a:p>
          <a:p>
            <a:pPr indent="0" lvl="0" marL="0" rtl="0" algn="ctr">
              <a:spcBef>
                <a:spcPts val="1200"/>
              </a:spcBef>
              <a:spcAft>
                <a:spcPts val="1200"/>
              </a:spcAft>
              <a:buNone/>
            </a:pPr>
            <a:r>
              <a:rPr lang="en" sz="2000" u="sng">
                <a:solidFill>
                  <a:schemeClr val="hlink"/>
                </a:solidFill>
                <a:hlinkClick r:id="rId4"/>
              </a:rPr>
              <a:t>Project pdf</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8.1 Future Scalability</a:t>
            </a:r>
            <a:endParaRPr/>
          </a:p>
        </p:txBody>
      </p:sp>
      <p:sp>
        <p:nvSpPr>
          <p:cNvPr id="195" name="Google Shape;195;p32"/>
          <p:cNvSpPr txBox="1"/>
          <p:nvPr>
            <p:ph idx="1" type="body"/>
          </p:nvPr>
        </p:nvSpPr>
        <p:spPr>
          <a:xfrm>
            <a:off x="311700" y="1266325"/>
            <a:ext cx="4260300" cy="3302700"/>
          </a:xfrm>
          <a:prstGeom prst="rect">
            <a:avLst/>
          </a:prstGeom>
        </p:spPr>
        <p:txBody>
          <a:bodyPr anchorCtr="0" anchor="t" bIns="91425" lIns="91425" spcFirstLastPara="1" rIns="91425" wrap="square" tIns="91425">
            <a:normAutofit fontScale="40000"/>
          </a:bodyPr>
          <a:lstStyle/>
          <a:p>
            <a:pPr indent="-306070" lvl="0" marL="457200" rtl="0" algn="l">
              <a:spcBef>
                <a:spcPts val="1200"/>
              </a:spcBef>
              <a:spcAft>
                <a:spcPts val="0"/>
              </a:spcAft>
              <a:buClr>
                <a:srgbClr val="000000"/>
              </a:buClr>
              <a:buSzPct val="100000"/>
              <a:buFont typeface="Arial"/>
              <a:buChar char="●"/>
            </a:pPr>
            <a:r>
              <a:rPr b="1" lang="en" sz="3050">
                <a:solidFill>
                  <a:srgbClr val="000000"/>
                </a:solidFill>
                <a:latin typeface="Arial"/>
                <a:ea typeface="Arial"/>
                <a:cs typeface="Arial"/>
                <a:sym typeface="Arial"/>
              </a:rPr>
              <a:t>Implementing custom dataset display:</a:t>
            </a:r>
            <a:endParaRPr b="1" sz="3050">
              <a:solidFill>
                <a:srgbClr val="000000"/>
              </a:solidFill>
              <a:latin typeface="Arial"/>
              <a:ea typeface="Arial"/>
              <a:cs typeface="Arial"/>
              <a:sym typeface="Arial"/>
            </a:endParaRPr>
          </a:p>
          <a:p>
            <a:pPr indent="-306069" lvl="1" marL="914400" rtl="0" algn="l">
              <a:spcBef>
                <a:spcPts val="0"/>
              </a:spcBef>
              <a:spcAft>
                <a:spcPts val="0"/>
              </a:spcAft>
              <a:buClr>
                <a:srgbClr val="000000"/>
              </a:buClr>
              <a:buSzPct val="100000"/>
              <a:buFont typeface="Arial"/>
              <a:buChar char="○"/>
            </a:pPr>
            <a:r>
              <a:rPr lang="en" sz="3050">
                <a:solidFill>
                  <a:srgbClr val="000000"/>
                </a:solidFill>
                <a:latin typeface="Arial"/>
                <a:ea typeface="Arial"/>
                <a:cs typeface="Arial"/>
                <a:sym typeface="Arial"/>
              </a:rPr>
              <a:t>Use table like with projects page</a:t>
            </a:r>
            <a:endParaRPr sz="3050">
              <a:solidFill>
                <a:srgbClr val="000000"/>
              </a:solidFill>
              <a:latin typeface="Arial"/>
              <a:ea typeface="Arial"/>
              <a:cs typeface="Arial"/>
              <a:sym typeface="Arial"/>
            </a:endParaRPr>
          </a:p>
          <a:p>
            <a:pPr indent="-306069" lvl="1" marL="914400" rtl="0" algn="l">
              <a:spcBef>
                <a:spcPts val="0"/>
              </a:spcBef>
              <a:spcAft>
                <a:spcPts val="0"/>
              </a:spcAft>
              <a:buClr>
                <a:srgbClr val="000000"/>
              </a:buClr>
              <a:buSzPct val="100000"/>
              <a:buFont typeface="Arial"/>
              <a:buChar char="○"/>
            </a:pPr>
            <a:r>
              <a:rPr lang="en" sz="3050">
                <a:solidFill>
                  <a:srgbClr val="000000"/>
                </a:solidFill>
                <a:latin typeface="Arial"/>
                <a:ea typeface="Arial"/>
                <a:cs typeface="Arial"/>
                <a:sym typeface="Arial"/>
              </a:rPr>
              <a:t>When projects are created, an extra field where user selects tag about topic</a:t>
            </a:r>
            <a:endParaRPr sz="3050">
              <a:solidFill>
                <a:srgbClr val="000000"/>
              </a:solidFill>
              <a:latin typeface="Arial"/>
              <a:ea typeface="Arial"/>
              <a:cs typeface="Arial"/>
              <a:sym typeface="Arial"/>
            </a:endParaRPr>
          </a:p>
          <a:p>
            <a:pPr indent="-306069" lvl="1" marL="914400" rtl="0" algn="l">
              <a:spcBef>
                <a:spcPts val="0"/>
              </a:spcBef>
              <a:spcAft>
                <a:spcPts val="0"/>
              </a:spcAft>
              <a:buClr>
                <a:srgbClr val="000000"/>
              </a:buClr>
              <a:buSzPct val="100000"/>
              <a:buFont typeface="Arial"/>
              <a:buChar char="○"/>
            </a:pPr>
            <a:r>
              <a:rPr lang="en" sz="3050">
                <a:solidFill>
                  <a:srgbClr val="000000"/>
                </a:solidFill>
                <a:latin typeface="Arial"/>
                <a:ea typeface="Arial"/>
                <a:cs typeface="Arial"/>
                <a:sym typeface="Arial"/>
              </a:rPr>
              <a:t>Sort recommended based on projects in dataset page.</a:t>
            </a:r>
            <a:endParaRPr sz="3050">
              <a:solidFill>
                <a:srgbClr val="000000"/>
              </a:solidFill>
              <a:latin typeface="Arial"/>
              <a:ea typeface="Arial"/>
              <a:cs typeface="Arial"/>
              <a:sym typeface="Arial"/>
            </a:endParaRPr>
          </a:p>
          <a:p>
            <a:pPr indent="-306070" lvl="0" marL="457200" rtl="0" algn="l">
              <a:spcBef>
                <a:spcPts val="0"/>
              </a:spcBef>
              <a:spcAft>
                <a:spcPts val="0"/>
              </a:spcAft>
              <a:buClr>
                <a:srgbClr val="000000"/>
              </a:buClr>
              <a:buSzPct val="100000"/>
              <a:buFont typeface="Arial"/>
              <a:buChar char="●"/>
            </a:pPr>
            <a:r>
              <a:rPr b="1" lang="en" sz="3050">
                <a:solidFill>
                  <a:srgbClr val="000000"/>
                </a:solidFill>
                <a:latin typeface="Arial"/>
                <a:ea typeface="Arial"/>
                <a:cs typeface="Arial"/>
                <a:sym typeface="Arial"/>
              </a:rPr>
              <a:t>Making more datasets available</a:t>
            </a:r>
            <a:endParaRPr b="1" sz="3050">
              <a:solidFill>
                <a:srgbClr val="000000"/>
              </a:solidFill>
              <a:latin typeface="Arial"/>
              <a:ea typeface="Arial"/>
              <a:cs typeface="Arial"/>
              <a:sym typeface="Arial"/>
            </a:endParaRPr>
          </a:p>
          <a:p>
            <a:pPr indent="-306069" lvl="1" marL="914400" rtl="0" algn="l">
              <a:spcBef>
                <a:spcPts val="0"/>
              </a:spcBef>
              <a:spcAft>
                <a:spcPts val="0"/>
              </a:spcAft>
              <a:buClr>
                <a:srgbClr val="000000"/>
              </a:buClr>
              <a:buSzPct val="100000"/>
              <a:buFont typeface="Arial"/>
              <a:buChar char="○"/>
            </a:pPr>
            <a:r>
              <a:rPr lang="en" sz="3050">
                <a:solidFill>
                  <a:srgbClr val="000000"/>
                </a:solidFill>
                <a:latin typeface="Arial"/>
                <a:ea typeface="Arial"/>
                <a:cs typeface="Arial"/>
                <a:sym typeface="Arial"/>
              </a:rPr>
              <a:t>Change bounds of for loop</a:t>
            </a:r>
            <a:endParaRPr sz="3050">
              <a:solidFill>
                <a:srgbClr val="000000"/>
              </a:solidFill>
              <a:latin typeface="Arial"/>
              <a:ea typeface="Arial"/>
              <a:cs typeface="Arial"/>
              <a:sym typeface="Arial"/>
            </a:endParaRPr>
          </a:p>
          <a:p>
            <a:pPr indent="-306070" lvl="0" marL="457200" rtl="0" algn="l">
              <a:spcBef>
                <a:spcPts val="0"/>
              </a:spcBef>
              <a:spcAft>
                <a:spcPts val="0"/>
              </a:spcAft>
              <a:buClr>
                <a:srgbClr val="000000"/>
              </a:buClr>
              <a:buSzPct val="100000"/>
              <a:buFont typeface="Arial"/>
              <a:buChar char="●"/>
            </a:pPr>
            <a:r>
              <a:rPr b="1" lang="en" sz="3050">
                <a:solidFill>
                  <a:srgbClr val="000000"/>
                </a:solidFill>
                <a:latin typeface="Arial"/>
                <a:ea typeface="Arial"/>
                <a:cs typeface="Arial"/>
                <a:sym typeface="Arial"/>
              </a:rPr>
              <a:t>Allow changing password</a:t>
            </a:r>
            <a:endParaRPr b="1" sz="3050">
              <a:solidFill>
                <a:srgbClr val="000000"/>
              </a:solidFill>
              <a:latin typeface="Arial"/>
              <a:ea typeface="Arial"/>
              <a:cs typeface="Arial"/>
              <a:sym typeface="Arial"/>
            </a:endParaRPr>
          </a:p>
          <a:p>
            <a:pPr indent="-306069" lvl="1" marL="914400" rtl="0" algn="l">
              <a:spcBef>
                <a:spcPts val="0"/>
              </a:spcBef>
              <a:spcAft>
                <a:spcPts val="0"/>
              </a:spcAft>
              <a:buClr>
                <a:srgbClr val="000000"/>
              </a:buClr>
              <a:buSzPct val="100000"/>
              <a:buFont typeface="Arial"/>
              <a:buChar char="○"/>
            </a:pPr>
            <a:r>
              <a:rPr lang="en" sz="3050">
                <a:solidFill>
                  <a:srgbClr val="000000"/>
                </a:solidFill>
                <a:latin typeface="Arial"/>
                <a:ea typeface="Arial"/>
                <a:cs typeface="Arial"/>
                <a:sym typeface="Arial"/>
              </a:rPr>
              <a:t>Add an additional field to the edit user info form</a:t>
            </a:r>
            <a:endParaRPr sz="3050">
              <a:solidFill>
                <a:srgbClr val="000000"/>
              </a:solidFill>
              <a:latin typeface="Arial"/>
              <a:ea typeface="Arial"/>
              <a:cs typeface="Arial"/>
              <a:sym typeface="Arial"/>
            </a:endParaRPr>
          </a:p>
          <a:p>
            <a:pPr indent="-306070" lvl="0" marL="457200" rtl="0" algn="l">
              <a:spcBef>
                <a:spcPts val="0"/>
              </a:spcBef>
              <a:spcAft>
                <a:spcPts val="0"/>
              </a:spcAft>
              <a:buClr>
                <a:srgbClr val="000000"/>
              </a:buClr>
              <a:buSzPct val="100000"/>
              <a:buFont typeface="Arial"/>
              <a:buChar char="●"/>
            </a:pPr>
            <a:r>
              <a:rPr b="1" lang="en" sz="3050">
                <a:solidFill>
                  <a:srgbClr val="000000"/>
                </a:solidFill>
                <a:latin typeface="Arial"/>
                <a:ea typeface="Arial"/>
                <a:cs typeface="Arial"/>
                <a:sym typeface="Arial"/>
              </a:rPr>
              <a:t>Changing Visual Look</a:t>
            </a:r>
            <a:endParaRPr b="1" sz="3050">
              <a:solidFill>
                <a:srgbClr val="000000"/>
              </a:solidFill>
              <a:latin typeface="Arial"/>
              <a:ea typeface="Arial"/>
              <a:cs typeface="Arial"/>
              <a:sym typeface="Arial"/>
            </a:endParaRPr>
          </a:p>
          <a:p>
            <a:pPr indent="-306069" lvl="1" marL="914400" rtl="0" algn="l">
              <a:spcBef>
                <a:spcPts val="0"/>
              </a:spcBef>
              <a:spcAft>
                <a:spcPts val="0"/>
              </a:spcAft>
              <a:buClr>
                <a:srgbClr val="000000"/>
              </a:buClr>
              <a:buSzPct val="100000"/>
              <a:buFont typeface="Arial"/>
              <a:buChar char="○"/>
            </a:pPr>
            <a:r>
              <a:rPr lang="en" sz="3050">
                <a:solidFill>
                  <a:srgbClr val="000000"/>
                </a:solidFill>
                <a:latin typeface="Arial"/>
                <a:ea typeface="Arial"/>
                <a:cs typeface="Arial"/>
                <a:sym typeface="Arial"/>
              </a:rPr>
              <a:t>Change color and font in our css file</a:t>
            </a:r>
            <a:endParaRPr sz="305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
        <p:nvSpPr>
          <p:cNvPr id="196" name="Google Shape;196;p32"/>
          <p:cNvSpPr txBox="1"/>
          <p:nvPr>
            <p:ph idx="1" type="body"/>
          </p:nvPr>
        </p:nvSpPr>
        <p:spPr>
          <a:xfrm>
            <a:off x="4572000" y="1266325"/>
            <a:ext cx="4260300" cy="3302700"/>
          </a:xfrm>
          <a:prstGeom prst="rect">
            <a:avLst/>
          </a:prstGeom>
        </p:spPr>
        <p:txBody>
          <a:bodyPr anchorCtr="0" anchor="t" bIns="91425" lIns="91425" spcFirstLastPara="1" rIns="91425" wrap="square" tIns="91425">
            <a:normAutofit fontScale="40000" lnSpcReduction="20000"/>
          </a:bodyPr>
          <a:lstStyle/>
          <a:p>
            <a:pPr indent="-306070" lvl="0" marL="457200" rtl="0" algn="l">
              <a:spcBef>
                <a:spcPts val="1200"/>
              </a:spcBef>
              <a:spcAft>
                <a:spcPts val="0"/>
              </a:spcAft>
              <a:buClr>
                <a:srgbClr val="000000"/>
              </a:buClr>
              <a:buSzPct val="100000"/>
              <a:buFont typeface="Arial"/>
              <a:buChar char="●"/>
            </a:pPr>
            <a:r>
              <a:rPr b="1" lang="en" sz="3050">
                <a:solidFill>
                  <a:srgbClr val="000000"/>
                </a:solidFill>
                <a:latin typeface="Arial"/>
                <a:ea typeface="Arial"/>
                <a:cs typeface="Arial"/>
                <a:sym typeface="Arial"/>
              </a:rPr>
              <a:t>Refactoring CSS</a:t>
            </a:r>
            <a:endParaRPr b="1" sz="3050">
              <a:solidFill>
                <a:srgbClr val="000000"/>
              </a:solidFill>
              <a:latin typeface="Arial"/>
              <a:ea typeface="Arial"/>
              <a:cs typeface="Arial"/>
              <a:sym typeface="Arial"/>
            </a:endParaRPr>
          </a:p>
          <a:p>
            <a:pPr indent="-306069" lvl="1" marL="914400" rtl="0" algn="l">
              <a:spcBef>
                <a:spcPts val="0"/>
              </a:spcBef>
              <a:spcAft>
                <a:spcPts val="0"/>
              </a:spcAft>
              <a:buClr>
                <a:srgbClr val="000000"/>
              </a:buClr>
              <a:buSzPct val="100000"/>
              <a:buFont typeface="Arial"/>
              <a:buChar char="○"/>
            </a:pPr>
            <a:r>
              <a:rPr lang="en" sz="3050">
                <a:solidFill>
                  <a:srgbClr val="000000"/>
                </a:solidFill>
                <a:latin typeface="Arial"/>
                <a:ea typeface="Arial"/>
                <a:cs typeface="Arial"/>
                <a:sym typeface="Arial"/>
              </a:rPr>
              <a:t>Consolidate the different css files into app.css and change the import statements on relevant .js files.</a:t>
            </a:r>
            <a:endParaRPr sz="3050">
              <a:solidFill>
                <a:srgbClr val="000000"/>
              </a:solidFill>
              <a:latin typeface="Arial"/>
              <a:ea typeface="Arial"/>
              <a:cs typeface="Arial"/>
              <a:sym typeface="Arial"/>
            </a:endParaRPr>
          </a:p>
          <a:p>
            <a:pPr indent="-306070" lvl="0" marL="457200" rtl="0" algn="l">
              <a:spcBef>
                <a:spcPts val="0"/>
              </a:spcBef>
              <a:spcAft>
                <a:spcPts val="0"/>
              </a:spcAft>
              <a:buClr>
                <a:srgbClr val="000000"/>
              </a:buClr>
              <a:buSzPct val="100000"/>
              <a:buFont typeface="Arial"/>
              <a:buChar char="●"/>
            </a:pPr>
            <a:r>
              <a:rPr b="1" lang="en" sz="3050">
                <a:solidFill>
                  <a:srgbClr val="000000"/>
                </a:solidFill>
                <a:latin typeface="Arial"/>
                <a:ea typeface="Arial"/>
                <a:cs typeface="Arial"/>
                <a:sym typeface="Arial"/>
              </a:rPr>
              <a:t>Specific Project pages</a:t>
            </a:r>
            <a:endParaRPr b="1" sz="3050">
              <a:solidFill>
                <a:srgbClr val="000000"/>
              </a:solidFill>
              <a:latin typeface="Arial"/>
              <a:ea typeface="Arial"/>
              <a:cs typeface="Arial"/>
              <a:sym typeface="Arial"/>
            </a:endParaRPr>
          </a:p>
          <a:p>
            <a:pPr indent="-306069" lvl="1" marL="914400" rtl="0" algn="l">
              <a:spcBef>
                <a:spcPts val="0"/>
              </a:spcBef>
              <a:spcAft>
                <a:spcPts val="0"/>
              </a:spcAft>
              <a:buClr>
                <a:srgbClr val="000000"/>
              </a:buClr>
              <a:buSzPct val="100000"/>
              <a:buFont typeface="Arial"/>
              <a:buChar char="○"/>
            </a:pPr>
            <a:r>
              <a:rPr lang="en" sz="3050">
                <a:solidFill>
                  <a:srgbClr val="000000"/>
                </a:solidFill>
                <a:latin typeface="Arial"/>
                <a:ea typeface="Arial"/>
                <a:cs typeface="Arial"/>
                <a:sym typeface="Arial"/>
              </a:rPr>
              <a:t>Use the template of the main page which has title at the top with comments, timeline by expanding creation date and last updated to an array in MongoDB, show the same graph as in the hardware set for what you have checked out for the project, replace bios with user info.</a:t>
            </a:r>
            <a:endParaRPr sz="3050">
              <a:solidFill>
                <a:srgbClr val="000000"/>
              </a:solidFill>
              <a:latin typeface="Arial"/>
              <a:ea typeface="Arial"/>
              <a:cs typeface="Arial"/>
              <a:sym typeface="Arial"/>
            </a:endParaRPr>
          </a:p>
          <a:p>
            <a:pPr indent="-306070" lvl="0" marL="457200" rtl="0" algn="l">
              <a:spcBef>
                <a:spcPts val="0"/>
              </a:spcBef>
              <a:spcAft>
                <a:spcPts val="0"/>
              </a:spcAft>
              <a:buClr>
                <a:srgbClr val="000000"/>
              </a:buClr>
              <a:buSzPct val="100000"/>
              <a:buFont typeface="Arial"/>
              <a:buChar char="●"/>
            </a:pPr>
            <a:r>
              <a:rPr b="1" lang="en" sz="3050">
                <a:solidFill>
                  <a:srgbClr val="000000"/>
                </a:solidFill>
                <a:latin typeface="Arial"/>
                <a:ea typeface="Arial"/>
                <a:cs typeface="Arial"/>
                <a:sym typeface="Arial"/>
              </a:rPr>
              <a:t>Hardwares sets of a type are not interchangeable</a:t>
            </a:r>
            <a:endParaRPr b="1" sz="3050">
              <a:solidFill>
                <a:srgbClr val="000000"/>
              </a:solidFill>
              <a:latin typeface="Arial"/>
              <a:ea typeface="Arial"/>
              <a:cs typeface="Arial"/>
              <a:sym typeface="Arial"/>
            </a:endParaRPr>
          </a:p>
          <a:p>
            <a:pPr indent="-306069" lvl="1" marL="914400" rtl="0" algn="l">
              <a:spcBef>
                <a:spcPts val="0"/>
              </a:spcBef>
              <a:spcAft>
                <a:spcPts val="0"/>
              </a:spcAft>
              <a:buClr>
                <a:srgbClr val="000000"/>
              </a:buClr>
              <a:buSzPct val="100000"/>
              <a:buFont typeface="Arial"/>
              <a:buChar char="○"/>
            </a:pPr>
            <a:r>
              <a:rPr lang="en" sz="3050">
                <a:solidFill>
                  <a:srgbClr val="000000"/>
                </a:solidFill>
                <a:latin typeface="Arial"/>
                <a:ea typeface="Arial"/>
                <a:cs typeface="Arial"/>
                <a:sym typeface="Arial"/>
              </a:rPr>
              <a:t>Add attribute called “serial number” in MongoDB</a:t>
            </a:r>
            <a:endParaRPr sz="3050">
              <a:solidFill>
                <a:srgbClr val="000000"/>
              </a:solidFill>
              <a:latin typeface="Arial"/>
              <a:ea typeface="Arial"/>
              <a:cs typeface="Arial"/>
              <a:sym typeface="Arial"/>
            </a:endParaRPr>
          </a:p>
          <a:p>
            <a:pPr indent="-306069" lvl="1" marL="914400" rtl="0" algn="l">
              <a:spcBef>
                <a:spcPts val="0"/>
              </a:spcBef>
              <a:spcAft>
                <a:spcPts val="0"/>
              </a:spcAft>
              <a:buClr>
                <a:srgbClr val="000000"/>
              </a:buClr>
              <a:buSzPct val="100000"/>
              <a:buFont typeface="Arial"/>
              <a:buChar char="○"/>
            </a:pPr>
            <a:r>
              <a:rPr lang="en" sz="3050">
                <a:solidFill>
                  <a:srgbClr val="000000"/>
                </a:solidFill>
                <a:latin typeface="Arial"/>
                <a:ea typeface="Arial"/>
                <a:cs typeface="Arial"/>
                <a:sym typeface="Arial"/>
              </a:rPr>
              <a:t>Hardware page - multiselect</a:t>
            </a:r>
            <a:endParaRPr sz="305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Module 9 Design Patterns</a:t>
            </a:r>
            <a:endParaRPr/>
          </a:p>
        </p:txBody>
      </p:sp>
      <p:sp>
        <p:nvSpPr>
          <p:cNvPr id="202" name="Google Shape;202;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Module 10: Machine Lea</a:t>
            </a:r>
            <a:r>
              <a:rPr lang="en"/>
              <a:t>rning DP</a:t>
            </a:r>
            <a:endParaRPr/>
          </a:p>
        </p:txBody>
      </p:sp>
      <p:sp>
        <p:nvSpPr>
          <p:cNvPr id="208" name="Google Shape;208;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916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 Team Project</a:t>
            </a:r>
            <a:endParaRPr/>
          </a:p>
        </p:txBody>
      </p:sp>
      <p:pic>
        <p:nvPicPr>
          <p:cNvPr id="79" name="Google Shape;79;p15"/>
          <p:cNvPicPr preferRelativeResize="0"/>
          <p:nvPr/>
        </p:nvPicPr>
        <p:blipFill>
          <a:blip r:embed="rId3">
            <a:alphaModFix/>
          </a:blip>
          <a:stretch>
            <a:fillRect/>
          </a:stretch>
        </p:blipFill>
        <p:spPr>
          <a:xfrm>
            <a:off x="1469950" y="899050"/>
            <a:ext cx="4570131" cy="39396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SDLA, Agile, Git</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Meeting Notes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u="sng">
                <a:solidFill>
                  <a:schemeClr val="hlink"/>
                </a:solidFill>
                <a:hlinkClick r:id="rId4"/>
              </a:rPr>
              <a:t>Github</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2170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Python</a:t>
            </a:r>
            <a:endParaRPr/>
          </a:p>
        </p:txBody>
      </p:sp>
      <p:pic>
        <p:nvPicPr>
          <p:cNvPr id="91" name="Google Shape;91;p17"/>
          <p:cNvPicPr preferRelativeResize="0"/>
          <p:nvPr/>
        </p:nvPicPr>
        <p:blipFill>
          <a:blip r:embed="rId3">
            <a:alphaModFix/>
          </a:blip>
          <a:stretch>
            <a:fillRect/>
          </a:stretch>
        </p:blipFill>
        <p:spPr>
          <a:xfrm>
            <a:off x="827825" y="924396"/>
            <a:ext cx="7488349" cy="3661674"/>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Database</a:t>
            </a:r>
            <a:endParaRPr/>
          </a:p>
        </p:txBody>
      </p:sp>
      <p:pic>
        <p:nvPicPr>
          <p:cNvPr id="97" name="Google Shape;97;p18"/>
          <p:cNvPicPr preferRelativeResize="0"/>
          <p:nvPr/>
        </p:nvPicPr>
        <p:blipFill>
          <a:blip r:embed="rId3">
            <a:alphaModFix/>
          </a:blip>
          <a:stretch>
            <a:fillRect/>
          </a:stretch>
        </p:blipFill>
        <p:spPr>
          <a:xfrm>
            <a:off x="5365561" y="141800"/>
            <a:ext cx="2743138" cy="2312150"/>
          </a:xfrm>
          <a:prstGeom prst="rect">
            <a:avLst/>
          </a:prstGeom>
          <a:noFill/>
          <a:ln cap="flat" cmpd="sng" w="9525">
            <a:solidFill>
              <a:srgbClr val="000000"/>
            </a:solidFill>
            <a:prstDash val="solid"/>
            <a:round/>
            <a:headEnd len="sm" w="sm" type="none"/>
            <a:tailEnd len="sm" w="sm" type="none"/>
          </a:ln>
        </p:spPr>
      </p:pic>
      <p:pic>
        <p:nvPicPr>
          <p:cNvPr id="98" name="Google Shape;98;p18"/>
          <p:cNvPicPr preferRelativeResize="0"/>
          <p:nvPr/>
        </p:nvPicPr>
        <p:blipFill rotWithShape="1">
          <a:blip r:embed="rId4">
            <a:alphaModFix/>
          </a:blip>
          <a:srcRect b="0" l="0" r="0" t="0"/>
          <a:stretch/>
        </p:blipFill>
        <p:spPr>
          <a:xfrm>
            <a:off x="369275" y="1955225"/>
            <a:ext cx="3919874" cy="2458975"/>
          </a:xfrm>
          <a:prstGeom prst="rect">
            <a:avLst/>
          </a:prstGeom>
          <a:noFill/>
          <a:ln cap="flat" cmpd="sng" w="9525">
            <a:solidFill>
              <a:srgbClr val="000000"/>
            </a:solidFill>
            <a:prstDash val="solid"/>
            <a:round/>
            <a:headEnd len="sm" w="sm" type="none"/>
            <a:tailEnd len="sm" w="sm" type="none"/>
          </a:ln>
        </p:spPr>
      </p:pic>
      <p:pic>
        <p:nvPicPr>
          <p:cNvPr id="99" name="Google Shape;99;p18"/>
          <p:cNvPicPr preferRelativeResize="0"/>
          <p:nvPr/>
        </p:nvPicPr>
        <p:blipFill>
          <a:blip r:embed="rId5">
            <a:alphaModFix/>
          </a:blip>
          <a:stretch>
            <a:fillRect/>
          </a:stretch>
        </p:blipFill>
        <p:spPr>
          <a:xfrm>
            <a:off x="4791650" y="2571750"/>
            <a:ext cx="3690170" cy="2312149"/>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Database</a:t>
            </a:r>
            <a:endParaRPr/>
          </a:p>
        </p:txBody>
      </p:sp>
      <p:pic>
        <p:nvPicPr>
          <p:cNvPr id="105" name="Google Shape;105;p19"/>
          <p:cNvPicPr preferRelativeResize="0"/>
          <p:nvPr/>
        </p:nvPicPr>
        <p:blipFill>
          <a:blip r:embed="rId3">
            <a:alphaModFix/>
          </a:blip>
          <a:stretch>
            <a:fillRect/>
          </a:stretch>
        </p:blipFill>
        <p:spPr>
          <a:xfrm>
            <a:off x="185025" y="1343025"/>
            <a:ext cx="2105025" cy="2457450"/>
          </a:xfrm>
          <a:prstGeom prst="rect">
            <a:avLst/>
          </a:prstGeom>
          <a:noFill/>
          <a:ln>
            <a:noFill/>
          </a:ln>
        </p:spPr>
      </p:pic>
      <p:pic>
        <p:nvPicPr>
          <p:cNvPr id="106" name="Google Shape;106;p19"/>
          <p:cNvPicPr preferRelativeResize="0"/>
          <p:nvPr/>
        </p:nvPicPr>
        <p:blipFill>
          <a:blip r:embed="rId4">
            <a:alphaModFix/>
          </a:blip>
          <a:stretch>
            <a:fillRect/>
          </a:stretch>
        </p:blipFill>
        <p:spPr>
          <a:xfrm>
            <a:off x="3189913" y="1152425"/>
            <a:ext cx="2103438" cy="3686275"/>
          </a:xfrm>
          <a:prstGeom prst="rect">
            <a:avLst/>
          </a:prstGeom>
          <a:noFill/>
          <a:ln>
            <a:noFill/>
          </a:ln>
        </p:spPr>
      </p:pic>
      <p:pic>
        <p:nvPicPr>
          <p:cNvPr id="107" name="Google Shape;107;p19"/>
          <p:cNvPicPr preferRelativeResize="0"/>
          <p:nvPr/>
        </p:nvPicPr>
        <p:blipFill>
          <a:blip r:embed="rId5">
            <a:alphaModFix/>
          </a:blip>
          <a:stretch>
            <a:fillRect/>
          </a:stretch>
        </p:blipFill>
        <p:spPr>
          <a:xfrm>
            <a:off x="6193213" y="1343025"/>
            <a:ext cx="2343150" cy="1971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Web Development</a:t>
            </a:r>
            <a:endParaRPr/>
          </a:p>
        </p:txBody>
      </p:sp>
      <p:sp>
        <p:nvSpPr>
          <p:cNvPr id="113" name="Google Shape;113;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Frontend: ReactJS</a:t>
            </a:r>
            <a:endParaRPr/>
          </a:p>
          <a:p>
            <a:pPr indent="0" lvl="0" marL="0" rtl="0" algn="l">
              <a:spcBef>
                <a:spcPts val="1200"/>
              </a:spcBef>
              <a:spcAft>
                <a:spcPts val="0"/>
              </a:spcAft>
              <a:buNone/>
            </a:pPr>
            <a:r>
              <a:rPr lang="en"/>
              <a:t>Backend: Flask</a:t>
            </a:r>
            <a:endParaRPr/>
          </a:p>
          <a:p>
            <a:pPr indent="0" lvl="0" marL="0" rtl="0" algn="l">
              <a:spcBef>
                <a:spcPts val="1200"/>
              </a:spcBef>
              <a:spcAft>
                <a:spcPts val="0"/>
              </a:spcAft>
              <a:buNone/>
            </a:pPr>
            <a:r>
              <a:rPr lang="en"/>
              <a:t>Database: MongoDB Atlas</a:t>
            </a:r>
            <a:endParaRPr/>
          </a:p>
          <a:p>
            <a:pPr indent="0" lvl="0" marL="0" rtl="0" algn="l">
              <a:spcBef>
                <a:spcPts val="1200"/>
              </a:spcBef>
              <a:spcAft>
                <a:spcPts val="0"/>
              </a:spcAft>
              <a:buNone/>
            </a:pPr>
            <a:r>
              <a:rPr lang="en"/>
              <a:t>Deployment: Heroku</a:t>
            </a:r>
            <a:endParaRPr/>
          </a:p>
          <a:p>
            <a:pPr indent="0" lvl="0" marL="0" rtl="0" algn="l">
              <a:spcBef>
                <a:spcPts val="1200"/>
              </a:spcBef>
              <a:spcAft>
                <a:spcPts val="1200"/>
              </a:spcAft>
              <a:buNone/>
            </a:pPr>
            <a:r>
              <a:rPr lang="en"/>
              <a:t>UI: CSS, Material UI</a:t>
            </a:r>
            <a:endParaRPr/>
          </a:p>
        </p:txBody>
      </p:sp>
      <p:pic>
        <p:nvPicPr>
          <p:cNvPr id="114" name="Google Shape;114;p20"/>
          <p:cNvPicPr preferRelativeResize="0"/>
          <p:nvPr/>
        </p:nvPicPr>
        <p:blipFill>
          <a:blip r:embed="rId3">
            <a:alphaModFix/>
          </a:blip>
          <a:stretch>
            <a:fillRect/>
          </a:stretch>
        </p:blipFill>
        <p:spPr>
          <a:xfrm>
            <a:off x="6069550" y="279400"/>
            <a:ext cx="2541049" cy="2541049"/>
          </a:xfrm>
          <a:prstGeom prst="rect">
            <a:avLst/>
          </a:prstGeom>
          <a:noFill/>
          <a:ln cap="flat" cmpd="sng" w="9525">
            <a:solidFill>
              <a:srgbClr val="000000"/>
            </a:solidFill>
            <a:prstDash val="solid"/>
            <a:round/>
            <a:headEnd len="sm" w="sm" type="none"/>
            <a:tailEnd len="sm" w="sm" type="none"/>
          </a:ln>
        </p:spPr>
      </p:pic>
      <p:pic>
        <p:nvPicPr>
          <p:cNvPr id="115" name="Google Shape;115;p20"/>
          <p:cNvPicPr preferRelativeResize="0"/>
          <p:nvPr/>
        </p:nvPicPr>
        <p:blipFill>
          <a:blip r:embed="rId4">
            <a:alphaModFix/>
          </a:blip>
          <a:stretch>
            <a:fillRect/>
          </a:stretch>
        </p:blipFill>
        <p:spPr>
          <a:xfrm>
            <a:off x="4191000" y="2307250"/>
            <a:ext cx="2541051" cy="2261774"/>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64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 Software Testing</a:t>
            </a:r>
            <a:endParaRPr/>
          </a:p>
        </p:txBody>
      </p:sp>
      <p:sp>
        <p:nvSpPr>
          <p:cNvPr id="121" name="Google Shape;121;p21"/>
          <p:cNvSpPr txBox="1"/>
          <p:nvPr>
            <p:ph idx="1" type="body"/>
          </p:nvPr>
        </p:nvSpPr>
        <p:spPr>
          <a:xfrm>
            <a:off x="311700" y="6567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Frontend</a:t>
            </a:r>
            <a:endParaRPr/>
          </a:p>
          <a:p>
            <a:pPr indent="-342900" lvl="0" marL="457200" rtl="0" algn="l">
              <a:spcBef>
                <a:spcPts val="0"/>
              </a:spcBef>
              <a:spcAft>
                <a:spcPts val="0"/>
              </a:spcAft>
              <a:buSzPts val="1800"/>
              <a:buChar char="-"/>
            </a:pPr>
            <a:r>
              <a:rPr lang="en"/>
              <a:t>React Testing Library</a:t>
            </a:r>
            <a:endParaRPr/>
          </a:p>
          <a:p>
            <a:pPr indent="-342900" lvl="0" marL="457200" rtl="0" algn="l">
              <a:spcBef>
                <a:spcPts val="0"/>
              </a:spcBef>
              <a:spcAft>
                <a:spcPts val="0"/>
              </a:spcAft>
              <a:buSzPts val="1800"/>
              <a:buChar char="-"/>
            </a:pPr>
            <a:r>
              <a:rPr lang="en"/>
              <a:t>Rendering vs functionality</a:t>
            </a:r>
            <a:endParaRPr/>
          </a:p>
          <a:p>
            <a:pPr indent="0" lvl="0" marL="0" rtl="0" algn="l">
              <a:spcBef>
                <a:spcPts val="1200"/>
              </a:spcBef>
              <a:spcAft>
                <a:spcPts val="1200"/>
              </a:spcAft>
              <a:buNone/>
            </a:pPr>
            <a:r>
              <a:t/>
            </a:r>
            <a:endParaRPr/>
          </a:p>
        </p:txBody>
      </p:sp>
      <p:pic>
        <p:nvPicPr>
          <p:cNvPr id="122" name="Google Shape;122;p21"/>
          <p:cNvPicPr preferRelativeResize="0"/>
          <p:nvPr/>
        </p:nvPicPr>
        <p:blipFill>
          <a:blip r:embed="rId3">
            <a:alphaModFix/>
          </a:blip>
          <a:stretch>
            <a:fillRect/>
          </a:stretch>
        </p:blipFill>
        <p:spPr>
          <a:xfrm>
            <a:off x="2605425" y="1849624"/>
            <a:ext cx="3628350" cy="2897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