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9" r:id="rId5"/>
    <p:sldId id="262" r:id="rId6"/>
    <p:sldId id="263" r:id="rId7"/>
    <p:sldId id="261" r:id="rId8"/>
    <p:sldId id="260" r:id="rId9"/>
    <p:sldId id="264" r:id="rId10"/>
    <p:sldId id="257" r:id="rId11"/>
    <p:sldId id="265" r:id="rId12"/>
    <p:sldId id="266" r:id="rId13"/>
    <p:sldId id="268" r:id="rId14"/>
    <p:sldId id="258" r:id="rId15"/>
    <p:sldId id="267" r:id="rId16"/>
    <p:sldId id="270" r:id="rId17"/>
    <p:sldId id="274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e Cheng" initials="YC" lastIdx="1" clrIdx="0">
    <p:extLst>
      <p:ext uri="{19B8F6BF-5375-455C-9EA6-DF929625EA0E}">
        <p15:presenceInfo xmlns:p15="http://schemas.microsoft.com/office/powerpoint/2012/main" userId="a284bf2368074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6CB4-ED50-418C-B028-CA060887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51D31-AED0-44A2-9098-1551E73A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4EFA-4205-40F4-9BCB-BC8C54DF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38F9-7C46-49F6-B18E-CA6EEA16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9E9F-0881-4451-9C7A-0C09AAB2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16BE-7124-40D0-AAB0-94C7936E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C9F72-3E2A-4A1F-A978-E206AD96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AEDB3-9764-4D2E-9F52-312E918C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3D3E-F0AB-4AA2-9749-65A2060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46C7-9AED-499E-B25A-AD8AA4F2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CC372-62F9-410F-8041-2F2500660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6724B-BE7C-4002-AF6F-0B34E2CF9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84AE-8BBA-4D4F-B49D-96F29815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D707-D345-43B1-97AA-9976A779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F490-1DDC-42CD-A190-50B9072D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C6AB-B104-4172-8D16-F281913A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7F54-D05E-4F3E-9021-AA6D503D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64DD-6F13-45A4-9E4A-F92F239B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AA2D-5199-466C-A7EA-A1C17D7B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E8CD6-854E-4E15-A222-8AF679B2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14FD-298A-423E-8232-5313A92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0171E-9994-483C-B360-8F512098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29CFC-36B8-4957-BF26-4C61A56A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D760-5BD3-4070-B9F1-ACBCBC62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A28B-30F6-4FA8-8BF8-C6EB9090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F4BB-D04F-4D25-AD79-0ECD841A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D272-E968-4BDC-B23C-D2195501B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036DA-E012-4CB6-ADDF-38502278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21FE1-4713-4D16-8CB9-63BD065B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1A40-B108-48EB-9170-ECB50D44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F0CB-139A-4998-B5D7-F39A8A7A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40A8-3897-4985-8220-57C0B2B1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7B686-6CC0-433F-B940-F456B4DC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2D2F2-257F-491B-9E32-3D66ABD7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9754E-642B-4D75-926F-B37ACF36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885AF-FD37-4CB8-8A65-DA110230F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52157-4D8A-4EFF-93F7-D5C0A355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9FA8E-35D4-436D-90F8-06F47CD4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06C67-5592-458D-8B22-A3F4D3C9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FCFA-A7E4-4D12-8622-F7587A42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D3375-FB11-49C2-9999-FDD40D1F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384EA-5F4C-4EAD-AD08-67D75E6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7516-2424-4CD4-8CA0-FB20DD53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D8A8E-76A7-45A3-BF36-79A69F58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096DB-94DB-4153-8FBF-0F34C129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3FA52-66CB-4119-9979-3E0C404C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F31-4504-471E-945C-AC97C082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6DE5-8DCD-4B32-AAE6-2BA11306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F3A9C-5CCE-49C6-A775-2F659D73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8C496-6BEE-482C-9797-E37F780F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3F73-5BF4-4894-932E-F738A9F5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E978B-A0FB-41CD-8424-4571F444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5322-D43F-4EE8-BF06-3EEF6812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A8AD3-0C18-4D71-B829-7BC575264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6909C-1968-494F-92B2-13838702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2CF4-0DA8-4CCF-BDF2-D0B6AC8C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E7407-1723-487F-99FE-150E2B09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E65CE-178E-4AC3-B6C5-3D2D34CF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3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EDD7B-BC8C-4505-87A7-7D2185DB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1E045-6B12-41AA-A7C5-79215626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5E34-175D-4D88-ADB8-F257B9DC6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93E3-3C92-4550-9EB0-291764AF29D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B4AA-31CA-4938-997E-A09AFFC81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AC39-9E11-4DED-B7E9-D0E532381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7308-80C6-4C32-8AC2-37270E92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ee461lprojectgroup3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St5G3s3OJ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C94F-5642-4F4D-85BB-CC2599B35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46063"/>
            <a:ext cx="9144000" cy="2387600"/>
          </a:xfrm>
        </p:spPr>
        <p:txBody>
          <a:bodyPr/>
          <a:lstStyle/>
          <a:p>
            <a:r>
              <a:rPr lang="en-US" dirty="0"/>
              <a:t>Flask &amp; ReactJS connection</a:t>
            </a:r>
          </a:p>
        </p:txBody>
      </p:sp>
    </p:spTree>
    <p:extLst>
      <p:ext uri="{BB962C8B-B14F-4D97-AF65-F5344CB8AC3E}">
        <p14:creationId xmlns:p14="http://schemas.microsoft.com/office/powerpoint/2010/main" val="10327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E66A-F214-4D05-9C4B-C1225BCF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349"/>
            <a:ext cx="10515600" cy="1325563"/>
          </a:xfrm>
        </p:spPr>
        <p:txBody>
          <a:bodyPr/>
          <a:lstStyle/>
          <a:p>
            <a:r>
              <a:rPr lang="en-US" dirty="0"/>
              <a:t>Send data from Flask -&gt; 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7292-4AC2-429D-A3F9-6AAAE8B9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605"/>
            <a:ext cx="10515600" cy="4351338"/>
          </a:xfrm>
        </p:spPr>
        <p:txBody>
          <a:bodyPr/>
          <a:lstStyle/>
          <a:p>
            <a:r>
              <a:rPr lang="en-US" dirty="0"/>
              <a:t>In the login example, when we would like to know if a guest can successfully login: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29227-15BC-4B84-8853-8A28874C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" y="1564320"/>
            <a:ext cx="7284097" cy="5100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8AE571-FF74-4C9E-A89B-DAAABBFC2606}"/>
              </a:ext>
            </a:extLst>
          </p:cNvPr>
          <p:cNvSpPr txBox="1"/>
          <p:nvPr/>
        </p:nvSpPr>
        <p:spPr>
          <a:xfrm>
            <a:off x="7669763" y="3429000"/>
            <a:ext cx="397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different response in the json file</a:t>
            </a:r>
          </a:p>
          <a:p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241269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E66A-F214-4D05-9C4B-C1225BCF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3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to check data is successfully sent from flask to </a:t>
            </a:r>
            <a:r>
              <a:rPr lang="en-US" sz="3200" dirty="0" err="1"/>
              <a:t>reactJS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7292-4AC2-429D-A3F9-6AAAE8B9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605"/>
            <a:ext cx="10515600" cy="646331"/>
          </a:xfrm>
        </p:spPr>
        <p:txBody>
          <a:bodyPr/>
          <a:lstStyle/>
          <a:p>
            <a:r>
              <a:rPr lang="en-US" dirty="0"/>
              <a:t>Use ‘console.log(data)’; in browser, do ‘inspect’-&gt; click ‘console’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20D02-FD29-4CD0-994D-B1649A16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2" y="1609961"/>
            <a:ext cx="4675032" cy="468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5208F-1752-4854-9BA3-7014C9BF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87" y="2228583"/>
            <a:ext cx="7288213" cy="34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0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E66A-F214-4D05-9C4B-C1225BCF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3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to check data is successfully sent from </a:t>
            </a:r>
            <a:r>
              <a:rPr lang="en-US" sz="3200" dirty="0" err="1"/>
              <a:t>reactJS</a:t>
            </a:r>
            <a:r>
              <a:rPr lang="en-US" sz="3200" dirty="0"/>
              <a:t> to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7292-4AC2-429D-A3F9-6AAAE8B9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605"/>
            <a:ext cx="10515600" cy="646331"/>
          </a:xfrm>
        </p:spPr>
        <p:txBody>
          <a:bodyPr/>
          <a:lstStyle/>
          <a:p>
            <a:r>
              <a:rPr lang="en-US" dirty="0"/>
              <a:t>Print the request in the terminal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C3C9C-BCCF-4661-83DA-0C94A40C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331917"/>
            <a:ext cx="9974425" cy="52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9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F6D9-D87C-40AF-8A6C-8E855191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688"/>
            <a:ext cx="10515600" cy="1325563"/>
          </a:xfrm>
        </p:spPr>
        <p:txBody>
          <a:bodyPr/>
          <a:lstStyle/>
          <a:p>
            <a:r>
              <a:rPr lang="en-US" dirty="0"/>
              <a:t>How to access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7FB8-A73E-4316-9E31-C518B65B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163151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Group Email: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username: 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ee461lprojectgroup3@gmail.com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password: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UTAustin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!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MongoDB account: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email: 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ee461lprojectgroup3@gmail.com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password: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UTAustin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!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You'll need to add your IP address to the access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F0BC-BD61-4E9B-B270-1B77E01B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5" y="248575"/>
            <a:ext cx="29523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User: user.py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user_id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username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password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Email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[</a:t>
            </a:r>
            <a:r>
              <a:rPr lang="en-US" sz="1400" dirty="0" err="1"/>
              <a:t>project_id</a:t>
            </a:r>
            <a:r>
              <a:rPr lang="en-US" sz="1400" dirty="0"/>
              <a:t>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2DEB70-1A9E-4862-9FB3-FEEBFE14EECF}"/>
              </a:ext>
            </a:extLst>
          </p:cNvPr>
          <p:cNvSpPr txBox="1">
            <a:spLocks/>
          </p:cNvSpPr>
          <p:nvPr/>
        </p:nvSpPr>
        <p:spPr>
          <a:xfrm>
            <a:off x="3080076" y="284084"/>
            <a:ext cx="3356235" cy="4351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   : project.py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 err="1"/>
              <a:t>project_id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project_name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strike="sngStrike" dirty="0"/>
              <a:t>status: ongoing / completed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Date_created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Last_edited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1400" dirty="0"/>
              <a:t>comment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Hw_set_dict</a:t>
            </a:r>
            <a:r>
              <a:rPr lang="en-US" sz="1400" dirty="0"/>
              <a:t> :{HWSet_id_1:  5,</a:t>
            </a:r>
          </a:p>
          <a:p>
            <a:pPr marL="0" indent="0">
              <a:buNone/>
            </a:pPr>
            <a:r>
              <a:rPr lang="en-US" sz="1400" dirty="0"/>
              <a:t>HWSet_id_2 :5 }</a:t>
            </a:r>
          </a:p>
          <a:p>
            <a:r>
              <a:rPr lang="en-US" sz="1400" dirty="0"/>
              <a:t>u</a:t>
            </a:r>
            <a:r>
              <a:rPr lang="en-US" sz="1400"/>
              <a:t>ser</a:t>
            </a:r>
            <a:r>
              <a:rPr lang="en-US" sz="1400" dirty="0" err="1"/>
              <a:t>_id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team: [</a:t>
            </a:r>
            <a:r>
              <a:rPr lang="en-US" sz="1400" dirty="0" err="1"/>
              <a:t>user_id</a:t>
            </a:r>
            <a:r>
              <a:rPr lang="en-US" sz="1400" dirty="0"/>
              <a:t>]</a:t>
            </a:r>
            <a:endParaRPr lang="en-US" altLang="zh-CN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=====Phase 3======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50"/>
                </a:solidFill>
              </a:rPr>
              <a:t>Total Credit: 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AB8313-CC6D-4D0C-9734-2071533AC785}"/>
              </a:ext>
            </a:extLst>
          </p:cNvPr>
          <p:cNvSpPr txBox="1">
            <a:spLocks/>
          </p:cNvSpPr>
          <p:nvPr/>
        </p:nvSpPr>
        <p:spPr>
          <a:xfrm>
            <a:off x="7964232" y="426126"/>
            <a:ext cx="2952332" cy="176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HardwareSet</a:t>
            </a:r>
            <a:r>
              <a:rPr lang="en-US" dirty="0"/>
              <a:t>: hardware.py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Hardware_set_id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050" i="0" dirty="0" err="1">
                <a:effectLst/>
                <a:latin typeface="Menlo"/>
              </a:rPr>
              <a:t>HWSet_name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capacity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181715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25D9-0D57-4D22-91CE-3514510C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How can the ‘*.</a:t>
            </a:r>
            <a:r>
              <a:rPr lang="en-US" sz="3200" b="1" dirty="0" err="1"/>
              <a:t>py</a:t>
            </a:r>
            <a:r>
              <a:rPr lang="en-US" sz="3200" b="1" dirty="0"/>
              <a:t>’ files in the </a:t>
            </a:r>
            <a:r>
              <a:rPr lang="en-US" sz="3200" b="1" dirty="0" err="1"/>
              <a:t>data_service</a:t>
            </a:r>
            <a:r>
              <a:rPr lang="en-US" sz="3200" b="1" dirty="0"/>
              <a:t> package modify the data in </a:t>
            </a:r>
            <a:r>
              <a:rPr lang="en-US" sz="3200" b="1" dirty="0" err="1"/>
              <a:t>mongoDB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35298-7D38-43D1-A5FF-16AAA681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25563"/>
            <a:ext cx="10327984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1F55-B2F2-4A43-88B1-8CE4D5F1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en-US" dirty="0"/>
              <a:t>How the login/logout status is synchronized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C27A-8226-4DD1-87AF-A9E41C61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2"/>
            <a:ext cx="10515600" cy="49390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https://www.youtube.com/watch?v=zSt5G3s3OJI</a:t>
            </a:r>
            <a:endParaRPr lang="en-US" b="0" i="0" u="none" strike="noStrike" dirty="0">
              <a:effectLst/>
              <a:latin typeface="Slack-Lato"/>
            </a:endParaRPr>
          </a:p>
          <a:p>
            <a:pPr marL="514350" indent="-514350">
              <a:buAutoNum type="arabicPeriod"/>
            </a:pPr>
            <a:r>
              <a:rPr lang="en-US" dirty="0"/>
              <a:t>Flask has ‘session’ object(similar to a dictionary) to record the login status for each client </a:t>
            </a:r>
          </a:p>
          <a:p>
            <a:pPr marL="514350" indent="-514350">
              <a:buAutoNum type="arabicPeriod"/>
            </a:pPr>
            <a:r>
              <a:rPr lang="en-US" dirty="0"/>
              <a:t>App.js send a ‘get’ request to ask for the login status</a:t>
            </a:r>
          </a:p>
          <a:p>
            <a:pPr marL="514350" indent="-514350">
              <a:buAutoNum type="arabicPeriod"/>
            </a:pPr>
            <a:r>
              <a:rPr lang="en-US" dirty="0"/>
              <a:t>Sending the login status props from App.js to child component:</a:t>
            </a:r>
          </a:p>
          <a:p>
            <a:pPr>
              <a:buFontTx/>
              <a:buChar char="-"/>
            </a:pPr>
            <a:r>
              <a:rPr lang="en-US" dirty="0"/>
              <a:t>All the child component is rendered with respect to the login status passed by props from App.js</a:t>
            </a:r>
          </a:p>
          <a:p>
            <a:pPr marL="0" indent="0">
              <a:buNone/>
            </a:pPr>
            <a:r>
              <a:rPr lang="en-US" dirty="0"/>
              <a:t>4. Updating the login status from child component to parent component(App.js):</a:t>
            </a:r>
          </a:p>
          <a:p>
            <a:pPr marL="0" indent="0">
              <a:buNone/>
            </a:pPr>
            <a:r>
              <a:rPr lang="en-US" dirty="0"/>
              <a:t>- Passing a function as props from App.js to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198435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B534-E27C-4D9A-B753-19162AB2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F1F70-E73D-42E2-AE6C-FE5C5014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" y="4254066"/>
            <a:ext cx="11258939" cy="2799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F23A6-C66B-4FBD-8612-5B49A327B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29" y="0"/>
            <a:ext cx="7975572" cy="4166406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0EF7EDC-8523-4BF0-8443-D02B7884651B}"/>
              </a:ext>
            </a:extLst>
          </p:cNvPr>
          <p:cNvCxnSpPr/>
          <p:nvPr/>
        </p:nvCxnSpPr>
        <p:spPr>
          <a:xfrm rot="10800000" flipV="1">
            <a:off x="1543051" y="4610100"/>
            <a:ext cx="3609975" cy="495300"/>
          </a:xfrm>
          <a:prstGeom prst="curvedConnector3">
            <a:avLst>
              <a:gd name="adj1" fmla="val 98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C1569A9-5819-443F-8470-28D0B769AA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7501" y="4762499"/>
            <a:ext cx="2447929" cy="342902"/>
          </a:xfrm>
          <a:prstGeom prst="curvedConnector3">
            <a:avLst>
              <a:gd name="adj1" fmla="val 103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89DE26-2ACC-4F78-876B-CC6A9D209B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4351" y="4914897"/>
            <a:ext cx="1133483" cy="190503"/>
          </a:xfrm>
          <a:prstGeom prst="curvedConnector3">
            <a:avLst>
              <a:gd name="adj1" fmla="val 94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8197DD4-7956-4725-99D2-78B8F1A36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9604" y="4943045"/>
            <a:ext cx="600937" cy="428621"/>
          </a:xfrm>
          <a:prstGeom prst="curvedConnector3">
            <a:avLst>
              <a:gd name="adj1" fmla="val 5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222FE8B-6F56-4180-B417-D1EE7D75D5E5}"/>
              </a:ext>
            </a:extLst>
          </p:cNvPr>
          <p:cNvCxnSpPr>
            <a:cxnSpLocks/>
          </p:cNvCxnSpPr>
          <p:nvPr/>
        </p:nvCxnSpPr>
        <p:spPr>
          <a:xfrm>
            <a:off x="6409159" y="4633481"/>
            <a:ext cx="1795056" cy="681469"/>
          </a:xfrm>
          <a:prstGeom prst="curvedConnector3">
            <a:avLst>
              <a:gd name="adj1" fmla="val 106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3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3A078-D175-4EB8-9098-1CDD1878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763484"/>
            <a:ext cx="9305284" cy="48561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6AA6D1-B27D-4168-A465-FAC9E751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en-US" dirty="0"/>
              <a:t>From parent to child:</a:t>
            </a:r>
            <a:br>
              <a:rPr lang="en-US" dirty="0"/>
            </a:br>
            <a:r>
              <a:rPr lang="en-US" dirty="0"/>
              <a:t>In App.js</a:t>
            </a:r>
          </a:p>
        </p:txBody>
      </p:sp>
    </p:spTree>
    <p:extLst>
      <p:ext uri="{BB962C8B-B14F-4D97-AF65-F5344CB8AC3E}">
        <p14:creationId xmlns:p14="http://schemas.microsoft.com/office/powerpoint/2010/main" val="409572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715160-0D4E-42AC-96A2-29EDFA21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348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From parent to child:</a:t>
            </a:r>
            <a:br>
              <a:rPr lang="en-US" sz="3600" dirty="0"/>
            </a:br>
            <a:r>
              <a:rPr lang="en-US" sz="3600" dirty="0"/>
              <a:t>In Login.js, do conditional rendering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6682FD-BA68-4B3E-B3C8-E9BAD29A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230"/>
            <a:ext cx="7231224" cy="386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D4CEC-0758-4BB5-B2EA-EE548FAE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826" y="2044230"/>
            <a:ext cx="7159174" cy="38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42B3-F5BA-4595-B0C5-EDB4C24D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3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0478-A8C8-4D2A-A4B7-14FE07A8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326" y="214603"/>
            <a:ext cx="10515600" cy="577380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/>
              <a:t>, create a remote branch from the current </a:t>
            </a:r>
            <a:r>
              <a:rPr lang="en-US" dirty="0" err="1"/>
              <a:t>HW_table_flask</a:t>
            </a:r>
            <a:r>
              <a:rPr lang="en-US" dirty="0"/>
              <a:t> branch with the name you like, this new created branch will contain the same </a:t>
            </a:r>
            <a:r>
              <a:rPr lang="en-US" altLang="zh-CN" dirty="0"/>
              <a:t>information</a:t>
            </a:r>
            <a:r>
              <a:rPr lang="en-US" dirty="0"/>
              <a:t> from the </a:t>
            </a:r>
            <a:r>
              <a:rPr lang="zh-CN" altLang="en-US" dirty="0"/>
              <a:t>‘</a:t>
            </a:r>
            <a:r>
              <a:rPr lang="en-US" dirty="0" err="1"/>
              <a:t>HW_table_flask</a:t>
            </a:r>
            <a:r>
              <a:rPr lang="zh-CN" altLang="en-US" dirty="0"/>
              <a:t>‘</a:t>
            </a:r>
            <a:r>
              <a:rPr lang="en-US" dirty="0"/>
              <a:t> branch, which is from commit </a:t>
            </a:r>
            <a:r>
              <a:rPr lang="en-US" b="1" dirty="0"/>
              <a:t>a3ef1b2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FDAD5-7D7F-481B-90C2-B1169811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24" y="1767838"/>
            <a:ext cx="9927983" cy="464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10492-D7E8-422F-8FA2-21549E853F18}"/>
              </a:ext>
            </a:extLst>
          </p:cNvPr>
          <p:cNvSpPr txBox="1"/>
          <p:nvPr/>
        </p:nvSpPr>
        <p:spPr>
          <a:xfrm>
            <a:off x="223935" y="1726163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Reference only!</a:t>
            </a:r>
          </a:p>
        </p:txBody>
      </p:sp>
    </p:spTree>
    <p:extLst>
      <p:ext uri="{BB962C8B-B14F-4D97-AF65-F5344CB8AC3E}">
        <p14:creationId xmlns:p14="http://schemas.microsoft.com/office/powerpoint/2010/main" val="87158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733A8D-E1CA-4BB2-BA77-B1CC189F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From child to update parent’s state value:</a:t>
            </a:r>
            <a:br>
              <a:rPr lang="en-US" sz="3600" dirty="0"/>
            </a:br>
            <a:r>
              <a:rPr lang="en-US" sz="2400" dirty="0"/>
              <a:t>- Passing a function as props from App.js to child component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EC221-5907-4EB3-96E7-4AF100A4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3" y="1325563"/>
            <a:ext cx="9305284" cy="48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42B3-F5BA-4595-B0C5-EDB4C24D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49"/>
            <a:ext cx="10515600" cy="1325563"/>
          </a:xfrm>
        </p:spPr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0478-A8C8-4D2A-A4B7-14FE07A8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433" y="189073"/>
            <a:ext cx="10515600" cy="7468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2. In your local git repository, create your own local branch(usually with the same name) as the new remote branch, switch to it and connect them using command below:</a:t>
            </a:r>
          </a:p>
          <a:p>
            <a:pPr marL="0" indent="0">
              <a:buNone/>
            </a:pPr>
            <a:r>
              <a:rPr lang="en-US" sz="2000" dirty="0"/>
              <a:t>$ git checkout -b &lt;</a:t>
            </a:r>
            <a:r>
              <a:rPr lang="en-US" sz="2000" dirty="0" err="1"/>
              <a:t>local_branch_name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$ git push -u &lt;</a:t>
            </a:r>
            <a:r>
              <a:rPr lang="en-US" sz="2000" dirty="0" err="1"/>
              <a:t>remote_branch_name</a:t>
            </a:r>
            <a:r>
              <a:rPr lang="en-US" sz="2000" dirty="0"/>
              <a:t>&gt; &lt;</a:t>
            </a:r>
            <a:r>
              <a:rPr lang="en-US" sz="2000" dirty="0" err="1"/>
              <a:t>local_branch_name</a:t>
            </a:r>
            <a:r>
              <a:rPr lang="en-US" sz="2000" dirty="0"/>
              <a:t>&gt;  </a:t>
            </a:r>
          </a:p>
          <a:p>
            <a:pPr marL="0" indent="0">
              <a:buNone/>
            </a:pPr>
            <a:r>
              <a:rPr lang="en-US" sz="2000" dirty="0"/>
              <a:t>3. Under ‘EE461L- Project’ folder, activate your virtual environment:</a:t>
            </a:r>
          </a:p>
          <a:p>
            <a:pPr marL="0" indent="0">
              <a:buNone/>
            </a:pPr>
            <a:r>
              <a:rPr lang="en-US" sz="2000" dirty="0"/>
              <a:t>$ python3 -m </a:t>
            </a:r>
            <a:r>
              <a:rPr lang="en-US" sz="2000" dirty="0" err="1"/>
              <a:t>venv</a:t>
            </a:r>
            <a:r>
              <a:rPr lang="en-US" sz="2000" dirty="0"/>
              <a:t> .</a:t>
            </a:r>
            <a:r>
              <a:rPr lang="en-US" sz="2000" dirty="0" err="1"/>
              <a:t>venv</a:t>
            </a:r>
            <a:r>
              <a:rPr lang="en-US" sz="2000" dirty="0"/>
              <a:t>          </a:t>
            </a:r>
          </a:p>
          <a:p>
            <a:pPr marL="0" indent="0">
              <a:buNone/>
            </a:pPr>
            <a:r>
              <a:rPr lang="en-US" sz="2000" dirty="0"/>
              <a:t>$ source .</a:t>
            </a:r>
            <a:r>
              <a:rPr lang="en-US" sz="2000" dirty="0" err="1"/>
              <a:t>venv</a:t>
            </a:r>
            <a:r>
              <a:rPr lang="en-US" sz="2000" dirty="0"/>
              <a:t>/bin/activate          # or source .</a:t>
            </a:r>
            <a:r>
              <a:rPr lang="en-US" sz="2000" dirty="0" err="1"/>
              <a:t>venv</a:t>
            </a:r>
            <a:r>
              <a:rPr lang="en-US" sz="2000" dirty="0"/>
              <a:t>/Scripts/activate in   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# Windows</a:t>
            </a:r>
          </a:p>
          <a:p>
            <a:pPr marL="0" indent="0">
              <a:buNone/>
            </a:pPr>
            <a:r>
              <a:rPr lang="en-US" sz="2000" dirty="0"/>
              <a:t>4. In the same folder, Install all the dependency in requirement</a:t>
            </a:r>
            <a:r>
              <a:rPr lang="en-US" altLang="zh-CN" sz="2000" dirty="0"/>
              <a:t>s</a:t>
            </a:r>
            <a:r>
              <a:rPr lang="en-US" sz="2000" dirty="0"/>
              <a:t>.txt: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202124"/>
                </a:solidFill>
                <a:effectLst/>
                <a:latin typeface="Roboto"/>
              </a:rPr>
              <a:t>$ pip install -r requirements.txt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Roboto"/>
              </a:rPr>
              <a:t>5. In </a:t>
            </a:r>
            <a:r>
              <a:rPr lang="en-US" sz="2000" dirty="0"/>
              <a:t>‘EE461L- Project/</a:t>
            </a:r>
            <a:r>
              <a:rPr lang="en-US" sz="2000" dirty="0" err="1"/>
              <a:t>FrontEnd</a:t>
            </a:r>
            <a:r>
              <a:rPr lang="en-US" sz="2000" dirty="0"/>
              <a:t>’ folder, </a:t>
            </a:r>
            <a:r>
              <a:rPr lang="en-US" sz="2000" dirty="0">
                <a:solidFill>
                  <a:srgbClr val="202124"/>
                </a:solidFill>
                <a:latin typeface="Roboto"/>
              </a:rPr>
              <a:t>delete package-</a:t>
            </a:r>
            <a:r>
              <a:rPr lang="en-US" sz="2000" dirty="0" err="1">
                <a:solidFill>
                  <a:srgbClr val="202124"/>
                </a:solidFill>
                <a:latin typeface="Roboto"/>
              </a:rPr>
              <a:t>lock.json</a:t>
            </a:r>
            <a:r>
              <a:rPr lang="en-US" sz="2000" dirty="0">
                <a:solidFill>
                  <a:srgbClr val="202124"/>
                </a:solidFill>
                <a:latin typeface="Roboto"/>
              </a:rPr>
              <a:t> file and the </a:t>
            </a:r>
            <a:r>
              <a:rPr lang="en-US" sz="2000" dirty="0" err="1">
                <a:solidFill>
                  <a:srgbClr val="202124"/>
                </a:solidFill>
                <a:latin typeface="Roboto"/>
              </a:rPr>
              <a:t>node_modules</a:t>
            </a:r>
            <a:r>
              <a:rPr lang="en-US" sz="2000" dirty="0">
                <a:solidFill>
                  <a:srgbClr val="202124"/>
                </a:solidFill>
                <a:latin typeface="Roboto"/>
              </a:rPr>
              <a:t> directory(if you don’t have it, just ignore) by doing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Roboto"/>
              </a:rPr>
              <a:t>$ rm -r package-</a:t>
            </a:r>
            <a:r>
              <a:rPr lang="en-US" sz="2000" dirty="0" err="1">
                <a:solidFill>
                  <a:srgbClr val="202124"/>
                </a:solidFill>
                <a:latin typeface="Roboto"/>
              </a:rPr>
              <a:t>lock.json</a:t>
            </a:r>
            <a:r>
              <a:rPr lang="en-US" sz="2000" dirty="0">
                <a:solidFill>
                  <a:srgbClr val="202124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Roboto"/>
              </a:rPr>
              <a:t>node_modules</a:t>
            </a:r>
            <a:r>
              <a:rPr lang="en-US" sz="2000" dirty="0">
                <a:solidFill>
                  <a:srgbClr val="202124"/>
                </a:solidFill>
                <a:latin typeface="Roboto"/>
              </a:rPr>
              <a:t>     # or you can delete them </a:t>
            </a:r>
            <a:r>
              <a:rPr lang="en-US" sz="2000" dirty="0" err="1">
                <a:solidFill>
                  <a:srgbClr val="202124"/>
                </a:solidFill>
                <a:latin typeface="Roboto"/>
              </a:rPr>
              <a:t>mannually</a:t>
            </a:r>
            <a:endParaRPr lang="en-US" sz="2000" i="0" dirty="0">
              <a:solidFill>
                <a:srgbClr val="202124"/>
              </a:solidFill>
              <a:effectLst/>
              <a:latin typeface="Robot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Roboto"/>
              </a:rPr>
              <a:t>6. In </a:t>
            </a:r>
            <a:r>
              <a:rPr lang="en-US" sz="2000" dirty="0"/>
              <a:t>‘EE461L- Project/</a:t>
            </a:r>
            <a:r>
              <a:rPr lang="en-US" sz="2000" dirty="0" err="1"/>
              <a:t>FrontEnd</a:t>
            </a:r>
            <a:r>
              <a:rPr lang="en-US" sz="2000" dirty="0"/>
              <a:t>’ folder, run</a:t>
            </a:r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npm</a:t>
            </a:r>
            <a:r>
              <a:rPr lang="en-US" sz="2000" dirty="0"/>
              <a:t> install                        # now you should be good to go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17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E66A-F214-4D05-9C4B-C1225BCF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349"/>
            <a:ext cx="10515600" cy="1325563"/>
          </a:xfrm>
        </p:spPr>
        <p:txBody>
          <a:bodyPr/>
          <a:lstStyle/>
          <a:p>
            <a:r>
              <a:rPr lang="en-US" dirty="0"/>
              <a:t>Run F</a:t>
            </a:r>
            <a:r>
              <a:rPr lang="en-US" altLang="zh-CN" dirty="0"/>
              <a:t>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7292-4AC2-429D-A3F9-6AAAE8B9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613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‘EE461L-Project’ folder, do ‘flask run’</a:t>
            </a:r>
          </a:p>
          <a:p>
            <a:pPr marL="0" indent="0">
              <a:buNone/>
            </a:pPr>
            <a:r>
              <a:rPr lang="en-US" dirty="0"/>
              <a:t>- It will automatically execute the file ‘app.py’ under ‘EE461L-Project’ folder. Keep this terminal running.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5A884-58DD-498D-8524-F65CA379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12" y="1950522"/>
            <a:ext cx="8807447" cy="46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9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E66A-F214-4D05-9C4B-C1225BCF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349"/>
            <a:ext cx="10515600" cy="1325563"/>
          </a:xfrm>
        </p:spPr>
        <p:txBody>
          <a:bodyPr/>
          <a:lstStyle/>
          <a:p>
            <a:r>
              <a:rPr lang="en-US" dirty="0"/>
              <a:t>How F</a:t>
            </a:r>
            <a:r>
              <a:rPr lang="en-US" altLang="zh-CN" dirty="0"/>
              <a:t>lask can modify the </a:t>
            </a:r>
            <a:r>
              <a:rPr lang="en-US" altLang="zh-CN" dirty="0" err="1"/>
              <a:t>mongoDB</a:t>
            </a:r>
            <a:r>
              <a:rPr lang="en-US" altLang="zh-CN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7292-4AC2-429D-A3F9-6AAAE8B9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79" y="697098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app.py, import  the *.</a:t>
            </a:r>
            <a:r>
              <a:rPr lang="en-US" dirty="0" err="1"/>
              <a:t>py</a:t>
            </a:r>
            <a:r>
              <a:rPr lang="en-US" dirty="0"/>
              <a:t> file from the ‘</a:t>
            </a:r>
            <a:r>
              <a:rPr lang="en-US" dirty="0" err="1"/>
              <a:t>data_service</a:t>
            </a:r>
            <a:r>
              <a:rPr lang="en-US" dirty="0"/>
              <a:t>’ package, in which the backend people wrote methods to modify/read the data we have in </a:t>
            </a:r>
            <a:r>
              <a:rPr lang="en-US" dirty="0" err="1"/>
              <a:t>mongoDB</a:t>
            </a:r>
            <a:r>
              <a:rPr lang="en-US" dirty="0"/>
              <a:t>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2FECB-36B0-48CF-957B-873438C5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4" y="2022661"/>
            <a:ext cx="9070910" cy="47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E66A-F214-4D05-9C4B-C1225BCF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349"/>
            <a:ext cx="10515600" cy="1325563"/>
          </a:xfrm>
        </p:spPr>
        <p:txBody>
          <a:bodyPr/>
          <a:lstStyle/>
          <a:p>
            <a:r>
              <a:rPr lang="en-US" dirty="0"/>
              <a:t>How F</a:t>
            </a:r>
            <a:r>
              <a:rPr lang="en-US" altLang="zh-CN" dirty="0"/>
              <a:t>lask can modify the </a:t>
            </a:r>
            <a:r>
              <a:rPr lang="en-US" altLang="zh-CN" dirty="0" err="1"/>
              <a:t>mongoDB</a:t>
            </a:r>
            <a:r>
              <a:rPr lang="en-US" altLang="zh-CN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7292-4AC2-429D-A3F9-6AAAE8B9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5" y="65930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app.py, import  the *.</a:t>
            </a:r>
            <a:r>
              <a:rPr lang="en-US" sz="2400" dirty="0" err="1"/>
              <a:t>py</a:t>
            </a:r>
            <a:r>
              <a:rPr lang="en-US" sz="2400" dirty="0"/>
              <a:t> file from the ‘</a:t>
            </a:r>
            <a:r>
              <a:rPr lang="en-US" sz="2400" dirty="0" err="1"/>
              <a:t>data_service</a:t>
            </a:r>
            <a:r>
              <a:rPr lang="en-US" sz="2400" dirty="0"/>
              <a:t>’ package, in which the backend people wrote methods to modify/read the data we have in </a:t>
            </a:r>
            <a:r>
              <a:rPr lang="en-US" sz="2400" dirty="0" err="1"/>
              <a:t>mongoDB</a:t>
            </a:r>
            <a:r>
              <a:rPr lang="en-US" sz="2400" dirty="0"/>
              <a:t> database. By calling those methods we can modify the </a:t>
            </a:r>
            <a:r>
              <a:rPr lang="en-US" sz="2400" dirty="0" err="1"/>
              <a:t>mongoDB</a:t>
            </a:r>
            <a:r>
              <a:rPr lang="en-US" sz="2400" dirty="0"/>
              <a:t>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F6BF9-8EA4-4E49-9E0A-8794634B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6" y="1910218"/>
            <a:ext cx="9104732" cy="47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9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E66A-F214-4D05-9C4B-C1225BCF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349"/>
            <a:ext cx="10515600" cy="1325563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7292-4AC2-429D-A3F9-6AAAE8B9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7" y="860219"/>
            <a:ext cx="10515600" cy="107742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Create a new terminal to run react JS(don’t terminate the one which is running flask); </a:t>
            </a:r>
          </a:p>
          <a:p>
            <a:r>
              <a:rPr lang="en-US" sz="2400" dirty="0"/>
              <a:t>Under ‘EE461L-Project/Frontend’ folder, do ‘</a:t>
            </a:r>
            <a:r>
              <a:rPr lang="en-US" sz="2400" dirty="0" err="1"/>
              <a:t>npm</a:t>
            </a:r>
            <a:r>
              <a:rPr lang="en-US" sz="2400" dirty="0"/>
              <a:t> start’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D2BA4-038D-4B3D-861B-E362EDBE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18" y="4066385"/>
            <a:ext cx="6394787" cy="2791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6E0A3-464E-42A3-8496-A007DCA8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0986"/>
            <a:ext cx="12192000" cy="24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1F49-5A5B-47E9-9CC4-E396FEC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026"/>
            <a:ext cx="10515600" cy="1325563"/>
          </a:xfrm>
        </p:spPr>
        <p:txBody>
          <a:bodyPr/>
          <a:lstStyle/>
          <a:p>
            <a:r>
              <a:rPr lang="en-US" dirty="0"/>
              <a:t>Take the Login feature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CB50-97EE-49E6-B4EA-BD5F3192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612"/>
            <a:ext cx="10515600" cy="56481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Send data from ReactJS -&gt; Flask:</a:t>
            </a:r>
          </a:p>
          <a:p>
            <a:pPr marL="0" indent="0">
              <a:buNone/>
            </a:pPr>
            <a:r>
              <a:rPr lang="en-US" dirty="0"/>
              <a:t>When we would like to submit our ‘username’, ‘password’,  information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C54D1-2247-48FB-A018-03D33223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1705248"/>
            <a:ext cx="9666514" cy="5054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E5F02-340B-4B40-80D5-7A11D594A687}"/>
              </a:ext>
            </a:extLst>
          </p:cNvPr>
          <p:cNvSpPr txBox="1"/>
          <p:nvPr/>
        </p:nvSpPr>
        <p:spPr>
          <a:xfrm>
            <a:off x="4020639" y="2782669"/>
            <a:ext cx="733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you’re going to get response from flask without sending data from </a:t>
            </a:r>
            <a:r>
              <a:rPr lang="en-US" dirty="0" err="1">
                <a:solidFill>
                  <a:srgbClr val="FF0000"/>
                </a:solidFill>
              </a:rPr>
              <a:t>reactJS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Here the method type should be ‘GET’. A good example is in App.js</a:t>
            </a:r>
          </a:p>
        </p:txBody>
      </p:sp>
    </p:spTree>
    <p:extLst>
      <p:ext uri="{BB962C8B-B14F-4D97-AF65-F5344CB8AC3E}">
        <p14:creationId xmlns:p14="http://schemas.microsoft.com/office/powerpoint/2010/main" val="53934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1F49-5A5B-47E9-9CC4-E396FEC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026"/>
            <a:ext cx="10515600" cy="1325563"/>
          </a:xfrm>
        </p:spPr>
        <p:txBody>
          <a:bodyPr/>
          <a:lstStyle/>
          <a:p>
            <a:r>
              <a:rPr lang="en-US" dirty="0"/>
              <a:t>Take the Login feature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CB50-97EE-49E6-B4EA-BD5F3192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612"/>
            <a:ext cx="10515600" cy="56481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Send data from ReactJS -&gt; Flask:</a:t>
            </a:r>
          </a:p>
          <a:p>
            <a:pPr marL="0" indent="0">
              <a:buNone/>
            </a:pPr>
            <a:r>
              <a:rPr lang="en-US" sz="2000" dirty="0"/>
              <a:t>When we would like to submit our ‘username’, ‘password’,  information.</a:t>
            </a:r>
          </a:p>
          <a:p>
            <a:pPr marL="0" indent="0">
              <a:buNone/>
            </a:pPr>
            <a:r>
              <a:rPr lang="en-US" sz="2000" dirty="0"/>
              <a:t>At the same time, wrote code in flask to handle the case when the method is ‘POST’: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F4E24-8357-48F7-8544-42103223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6" y="2458083"/>
            <a:ext cx="4303890" cy="2904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5F14F3-2F66-4C59-9FED-968E86D8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72" y="1950880"/>
            <a:ext cx="6401650" cy="45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1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Menlo</vt:lpstr>
      <vt:lpstr>Roboto</vt:lpstr>
      <vt:lpstr>Slack-Lato</vt:lpstr>
      <vt:lpstr>Arial</vt:lpstr>
      <vt:lpstr>Calibri</vt:lpstr>
      <vt:lpstr>Calibri Light</vt:lpstr>
      <vt:lpstr>Wingdings</vt:lpstr>
      <vt:lpstr>Office Theme</vt:lpstr>
      <vt:lpstr>Flask &amp; ReactJS connection</vt:lpstr>
      <vt:lpstr>Steps:</vt:lpstr>
      <vt:lpstr>Steps:</vt:lpstr>
      <vt:lpstr>Run Flask</vt:lpstr>
      <vt:lpstr>How Flask can modify the mongoDB data</vt:lpstr>
      <vt:lpstr>How Flask can modify the mongoDB data</vt:lpstr>
      <vt:lpstr>Run reactJS</vt:lpstr>
      <vt:lpstr>Take the Login feature as an example</vt:lpstr>
      <vt:lpstr>Take the Login feature as an example</vt:lpstr>
      <vt:lpstr>Send data from Flask -&gt; ReactJS</vt:lpstr>
      <vt:lpstr>How to check data is successfully sent from flask to reactJS</vt:lpstr>
      <vt:lpstr>How to check data is successfully sent from reactJS to flask</vt:lpstr>
      <vt:lpstr>How to access mongoDB</vt:lpstr>
      <vt:lpstr>PowerPoint Presentation</vt:lpstr>
      <vt:lpstr>How can the ‘*.py’ files in the data_service package modify the data in mongoDB</vt:lpstr>
      <vt:lpstr>How the login/logout status is synchronized</vt:lpstr>
      <vt:lpstr>Hierarchy:</vt:lpstr>
      <vt:lpstr>From parent to child: In App.js</vt:lpstr>
      <vt:lpstr>From parent to child: In Login.js, do conditional rendering</vt:lpstr>
      <vt:lpstr>From child to update parent’s state value: - Passing a function as props from App.js to child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Cheng</dc:creator>
  <cp:lastModifiedBy>Yue Cheng</cp:lastModifiedBy>
  <cp:revision>67</cp:revision>
  <dcterms:created xsi:type="dcterms:W3CDTF">2021-03-25T19:25:19Z</dcterms:created>
  <dcterms:modified xsi:type="dcterms:W3CDTF">2021-04-08T19:43:49Z</dcterms:modified>
</cp:coreProperties>
</file>