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0"/>
  </p:notesMasterIdLst>
  <p:handoutMasterIdLst>
    <p:handoutMasterId r:id="rId61"/>
  </p:handoutMasterIdLst>
  <p:sldIdLst>
    <p:sldId id="315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420" r:id="rId24"/>
    <p:sldId id="421" r:id="rId25"/>
    <p:sldId id="422" r:id="rId26"/>
    <p:sldId id="423" r:id="rId27"/>
    <p:sldId id="424" r:id="rId28"/>
    <p:sldId id="425" r:id="rId29"/>
    <p:sldId id="42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52" r:id="rId46"/>
    <p:sldId id="353" r:id="rId47"/>
    <p:sldId id="354" r:id="rId48"/>
    <p:sldId id="355" r:id="rId49"/>
    <p:sldId id="356" r:id="rId50"/>
    <p:sldId id="357" r:id="rId51"/>
    <p:sldId id="358" r:id="rId52"/>
    <p:sldId id="362" r:id="rId53"/>
    <p:sldId id="363" r:id="rId54"/>
    <p:sldId id="364" r:id="rId55"/>
    <p:sldId id="365" r:id="rId56"/>
    <p:sldId id="366" r:id="rId57"/>
    <p:sldId id="367" r:id="rId58"/>
    <p:sldId id="368" r:id="rId59"/>
  </p:sldIdLst>
  <p:sldSz cx="9144000" cy="6858000" type="screen4x3"/>
  <p:notesSz cx="7010400" cy="9320213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8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81" autoAdjust="0"/>
  </p:normalViewPr>
  <p:slideViewPr>
    <p:cSldViewPr>
      <p:cViewPr varScale="1">
        <p:scale>
          <a:sx n="70" d="100"/>
          <a:sy n="70" d="100"/>
        </p:scale>
        <p:origin x="138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3" d="100"/>
        <a:sy n="33" d="100"/>
      </p:scale>
      <p:origin x="0" y="0"/>
    </p:cViewPr>
  </p:notesTextViewPr>
  <p:sorterViewPr>
    <p:cViewPr varScale="1">
      <p:scale>
        <a:sx n="100" d="100"/>
        <a:sy n="100" d="100"/>
      </p:scale>
      <p:origin x="0" y="-7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A21CFA6-E813-4FAE-99B6-4F645A862F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690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5" tIns="46657" rIns="93315" bIns="46657" numCol="1" anchor="t" anchorCtr="0" compatLnSpc="1">
            <a:prstTxWarp prst="textNoShape">
              <a:avLst/>
            </a:prstTxWarp>
          </a:bodyPr>
          <a:lstStyle>
            <a:lvl1pPr defTabSz="933450" eaLnBrk="1" hangingPunct="1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5" tIns="46657" rIns="93315" bIns="46657" numCol="1" anchor="t" anchorCtr="0" compatLnSpc="1">
            <a:prstTxWarp prst="textNoShape">
              <a:avLst/>
            </a:prstTxWarp>
          </a:bodyPr>
          <a:lstStyle>
            <a:lvl1pPr algn="r" defTabSz="933450" eaLnBrk="1" hangingPunct="1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8500"/>
            <a:ext cx="4660900" cy="3495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27538"/>
            <a:ext cx="5140325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5" tIns="46657" rIns="93315" bIns="46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5" tIns="46657" rIns="93315" bIns="46657" numCol="1" anchor="b" anchorCtr="0" compatLnSpc="1">
            <a:prstTxWarp prst="textNoShape">
              <a:avLst/>
            </a:prstTxWarp>
          </a:bodyPr>
          <a:lstStyle>
            <a:lvl1pPr defTabSz="933450" eaLnBrk="1" hangingPunct="1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53488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5" tIns="46657" rIns="93315" bIns="46657" numCol="1" anchor="b" anchorCtr="0" compatLnSpc="1">
            <a:prstTxWarp prst="textNoShape">
              <a:avLst/>
            </a:prstTxWarp>
          </a:bodyPr>
          <a:lstStyle>
            <a:lvl1pPr algn="r" defTabSz="933450" eaLnBrk="1" hangingPunct="1">
              <a:defRPr sz="1200" smtClean="0"/>
            </a:lvl1pPr>
          </a:lstStyle>
          <a:p>
            <a:pPr>
              <a:defRPr/>
            </a:pPr>
            <a:fld id="{A319F6C3-9C27-467A-89F3-3034A0F6243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79273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0" name="Rectangle 36"/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2" name="Rectangle 38"/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3" name="Rectangle 39"/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4" name="Rectangle 40"/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5" name="Rectangle 41"/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6" name="Rectangle 42"/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7" name="Rectangle 43"/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8" name="Rectangle 44"/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0" name="Rectangle 46"/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2" name="Rectangle 48"/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3" name="Rectangle 49"/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4" name="Rectangle 50"/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5" name="Rectangle 51"/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6" name="Rectangle 52"/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7" name="Rectangle 53"/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8" name="Rectangle 54"/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9" name="Rectangle 55"/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60" name="Rectangle 56"/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61" name="Rectangle 57"/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62" name="Rectangle 58"/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63" name="Rectangle 59"/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64" name="Rectangle 60"/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65" name="Rectangle 61"/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66" name="Rectangle 62"/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67" name="Rectangle 63"/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sp>
          <p:nvSpPr>
            <p:cNvPr id="6" name="Rectangle 64"/>
            <p:cNvSpPr>
              <a:spLocks noChangeArrowheads="1"/>
            </p:cNvSpPr>
            <p:nvPr userDrawn="1"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7" name="Rectangle 65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mtClean="0"/>
          </a:p>
        </p:txBody>
      </p:sp>
      <p:sp>
        <p:nvSpPr>
          <p:cNvPr id="3139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766888"/>
            <a:ext cx="7678737" cy="762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CA"/>
              <a:t>Click to edit Master title style</a:t>
            </a:r>
          </a:p>
        </p:txBody>
      </p:sp>
      <p:sp>
        <p:nvSpPr>
          <p:cNvPr id="3140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CA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CD6C78-5C9C-48B3-9D8E-DC5349E1BFC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7452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4BA78-EA7E-4C0B-8223-FA92236EECB3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1021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4525" y="862013"/>
            <a:ext cx="2039938" cy="5233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1538" y="862013"/>
            <a:ext cx="5970587" cy="5233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51D66-9462-434B-9F0D-62FA54C5A07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0830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22AE3-CF08-4D80-9097-15863F4525C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857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68CDA-8D35-4DCD-904B-02FB6EA6935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9449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B5637-DFDF-4B98-ABEC-66653509970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1769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8FB32-7B50-4FB4-95A2-1C45E271FD3D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585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1B3E1-FCF4-435E-AD6B-E15CFE8380B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2167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2007B-723C-4742-A761-27536FF0F266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369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68819-F46D-493D-941F-BD63BBB88D6E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5946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C2B28-FC55-4192-9218-464C78B75A4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0392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7175" cy="6867525"/>
            <a:chOff x="0" y="0"/>
            <a:chExt cx="5762" cy="4326"/>
          </a:xfrm>
        </p:grpSpPr>
        <p:sp>
          <p:nvSpPr>
            <p:cNvPr id="1032" name="Rectangle 3"/>
            <p:cNvSpPr>
              <a:spLocks noChangeArrowheads="1"/>
            </p:cNvSpPr>
            <p:nvPr userDrawn="1"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3" name="Rectangle 4"/>
            <p:cNvSpPr>
              <a:spLocks noChangeArrowheads="1"/>
            </p:cNvSpPr>
            <p:nvPr userDrawn="1"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4" name="Rectangle 5"/>
            <p:cNvSpPr>
              <a:spLocks noChangeArrowheads="1"/>
            </p:cNvSpPr>
            <p:nvPr userDrawn="1"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5" name="Rectangle 6"/>
            <p:cNvSpPr>
              <a:spLocks noChangeArrowheads="1"/>
            </p:cNvSpPr>
            <p:nvPr userDrawn="1"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6" name="Rectangle 7"/>
            <p:cNvSpPr>
              <a:spLocks noChangeArrowheads="1"/>
            </p:cNvSpPr>
            <p:nvPr userDrawn="1"/>
          </p:nvSpPr>
          <p:spPr bwMode="hidden"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7" name="Rectangle 8"/>
            <p:cNvSpPr>
              <a:spLocks noChangeArrowheads="1"/>
            </p:cNvSpPr>
            <p:nvPr userDrawn="1"/>
          </p:nvSpPr>
          <p:spPr bwMode="hidden"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8" name="Rectangle 9"/>
            <p:cNvSpPr>
              <a:spLocks noChangeArrowheads="1"/>
            </p:cNvSpPr>
            <p:nvPr userDrawn="1"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9" name="Rectangle 10"/>
            <p:cNvSpPr>
              <a:spLocks noChangeArrowheads="1"/>
            </p:cNvSpPr>
            <p:nvPr userDrawn="1"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0" name="Rectangle 11"/>
            <p:cNvSpPr>
              <a:spLocks noChangeArrowheads="1"/>
            </p:cNvSpPr>
            <p:nvPr userDrawn="1"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1" name="Rectangle 12"/>
            <p:cNvSpPr>
              <a:spLocks noChangeArrowheads="1"/>
            </p:cNvSpPr>
            <p:nvPr userDrawn="1"/>
          </p:nvSpPr>
          <p:spPr bwMode="hidden"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2" name="Rectangle 13"/>
            <p:cNvSpPr>
              <a:spLocks noChangeArrowheads="1"/>
            </p:cNvSpPr>
            <p:nvPr userDrawn="1"/>
          </p:nvSpPr>
          <p:spPr bwMode="hidden"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3" name="Rectangle 14"/>
            <p:cNvSpPr>
              <a:spLocks noChangeArrowheads="1"/>
            </p:cNvSpPr>
            <p:nvPr userDrawn="1"/>
          </p:nvSpPr>
          <p:spPr bwMode="hidden"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4" name="Rectangle 15"/>
            <p:cNvSpPr>
              <a:spLocks noChangeArrowheads="1"/>
            </p:cNvSpPr>
            <p:nvPr userDrawn="1"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5" name="Rectangle 16"/>
            <p:cNvSpPr>
              <a:spLocks noChangeArrowheads="1"/>
            </p:cNvSpPr>
            <p:nvPr userDrawn="1"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6" name="Rectangle 17"/>
            <p:cNvSpPr>
              <a:spLocks noChangeArrowheads="1"/>
            </p:cNvSpPr>
            <p:nvPr userDrawn="1"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7" name="Rectangle 18"/>
            <p:cNvSpPr>
              <a:spLocks noChangeArrowheads="1"/>
            </p:cNvSpPr>
            <p:nvPr userDrawn="1"/>
          </p:nvSpPr>
          <p:spPr bwMode="hidden"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8" name="Rectangle 19"/>
            <p:cNvSpPr>
              <a:spLocks noChangeArrowheads="1"/>
            </p:cNvSpPr>
            <p:nvPr userDrawn="1"/>
          </p:nvSpPr>
          <p:spPr bwMode="hidden"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9" name="Rectangle 20"/>
            <p:cNvSpPr>
              <a:spLocks noChangeArrowheads="1"/>
            </p:cNvSpPr>
            <p:nvPr userDrawn="1"/>
          </p:nvSpPr>
          <p:spPr bwMode="hidden"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0" name="Rectangle 21"/>
            <p:cNvSpPr>
              <a:spLocks noChangeArrowheads="1"/>
            </p:cNvSpPr>
            <p:nvPr userDrawn="1"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1" name="Rectangle 22"/>
            <p:cNvSpPr>
              <a:spLocks noChangeArrowheads="1"/>
            </p:cNvSpPr>
            <p:nvPr userDrawn="1"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2" name="Rectangle 23"/>
            <p:cNvSpPr>
              <a:spLocks noChangeArrowheads="1"/>
            </p:cNvSpPr>
            <p:nvPr userDrawn="1"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3" name="Rectangle 24"/>
            <p:cNvSpPr>
              <a:spLocks noChangeArrowheads="1"/>
            </p:cNvSpPr>
            <p:nvPr userDrawn="1"/>
          </p:nvSpPr>
          <p:spPr bwMode="hidden"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4" name="Rectangle 25"/>
            <p:cNvSpPr>
              <a:spLocks noChangeArrowheads="1"/>
            </p:cNvSpPr>
            <p:nvPr userDrawn="1"/>
          </p:nvSpPr>
          <p:spPr bwMode="hidden"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5" name="Rectangle 26"/>
            <p:cNvSpPr>
              <a:spLocks noChangeArrowheads="1"/>
            </p:cNvSpPr>
            <p:nvPr userDrawn="1"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6" name="Rectangle 27"/>
            <p:cNvSpPr>
              <a:spLocks noChangeArrowheads="1"/>
            </p:cNvSpPr>
            <p:nvPr userDrawn="1"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7" name="Rectangle 28"/>
            <p:cNvSpPr>
              <a:spLocks noChangeArrowheads="1"/>
            </p:cNvSpPr>
            <p:nvPr userDrawn="1"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8" name="Rectangle 29"/>
            <p:cNvSpPr>
              <a:spLocks noChangeArrowheads="1"/>
            </p:cNvSpPr>
            <p:nvPr userDrawn="1"/>
          </p:nvSpPr>
          <p:spPr bwMode="hidden"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9" name="Rectangle 30"/>
            <p:cNvSpPr>
              <a:spLocks noChangeArrowheads="1"/>
            </p:cNvSpPr>
            <p:nvPr userDrawn="1"/>
          </p:nvSpPr>
          <p:spPr bwMode="hidden"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0" name="Rectangle 31"/>
            <p:cNvSpPr>
              <a:spLocks noChangeArrowheads="1"/>
            </p:cNvSpPr>
            <p:nvPr userDrawn="1"/>
          </p:nvSpPr>
          <p:spPr bwMode="hidden"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1" name="Rectangle 32"/>
            <p:cNvSpPr>
              <a:spLocks noChangeArrowheads="1"/>
            </p:cNvSpPr>
            <p:nvPr userDrawn="1"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2" name="Rectangle 33"/>
            <p:cNvSpPr>
              <a:spLocks noChangeArrowheads="1"/>
            </p:cNvSpPr>
            <p:nvPr userDrawn="1"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3" name="Rectangle 34"/>
            <p:cNvSpPr>
              <a:spLocks noChangeArrowheads="1"/>
            </p:cNvSpPr>
            <p:nvPr userDrawn="1"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4" name="Rectangle 35"/>
            <p:cNvSpPr>
              <a:spLocks noChangeArrowheads="1"/>
            </p:cNvSpPr>
            <p:nvPr userDrawn="1"/>
          </p:nvSpPr>
          <p:spPr bwMode="hidden"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5" name="Rectangle 36"/>
            <p:cNvSpPr>
              <a:spLocks noChangeArrowheads="1"/>
            </p:cNvSpPr>
            <p:nvPr userDrawn="1"/>
          </p:nvSpPr>
          <p:spPr bwMode="hidden"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6" name="Rectangle 37"/>
            <p:cNvSpPr>
              <a:spLocks noChangeArrowheads="1"/>
            </p:cNvSpPr>
            <p:nvPr userDrawn="1"/>
          </p:nvSpPr>
          <p:spPr bwMode="hidden"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7" name="Rectangle 38"/>
            <p:cNvSpPr>
              <a:spLocks noChangeArrowheads="1"/>
            </p:cNvSpPr>
            <p:nvPr userDrawn="1"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8" name="Rectangle 39"/>
            <p:cNvSpPr>
              <a:spLocks noChangeArrowheads="1"/>
            </p:cNvSpPr>
            <p:nvPr userDrawn="1"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9" name="Rectangle 40"/>
            <p:cNvSpPr>
              <a:spLocks noChangeArrowheads="1"/>
            </p:cNvSpPr>
            <p:nvPr userDrawn="1"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70" name="Rectangle 41"/>
            <p:cNvSpPr>
              <a:spLocks noChangeArrowheads="1"/>
            </p:cNvSpPr>
            <p:nvPr userDrawn="1"/>
          </p:nvSpPr>
          <p:spPr bwMode="hidden"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71" name="Rectangle 42"/>
            <p:cNvSpPr>
              <a:spLocks noChangeArrowheads="1"/>
            </p:cNvSpPr>
            <p:nvPr userDrawn="1"/>
          </p:nvSpPr>
          <p:spPr bwMode="hidden"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72" name="Rectangle 43"/>
            <p:cNvSpPr>
              <a:spLocks noChangeArrowheads="1"/>
            </p:cNvSpPr>
            <p:nvPr userDrawn="1"/>
          </p:nvSpPr>
          <p:spPr bwMode="hidden"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73" name="Rectangle 44"/>
            <p:cNvSpPr>
              <a:spLocks noChangeArrowheads="1"/>
            </p:cNvSpPr>
            <p:nvPr userDrawn="1"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74" name="Rectangle 45"/>
            <p:cNvSpPr>
              <a:spLocks noChangeArrowheads="1"/>
            </p:cNvSpPr>
            <p:nvPr userDrawn="1"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75" name="Rectangle 46"/>
            <p:cNvSpPr>
              <a:spLocks noChangeArrowheads="1"/>
            </p:cNvSpPr>
            <p:nvPr userDrawn="1"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76" name="Rectangle 47"/>
            <p:cNvSpPr>
              <a:spLocks noChangeArrowheads="1"/>
            </p:cNvSpPr>
            <p:nvPr userDrawn="1"/>
          </p:nvSpPr>
          <p:spPr bwMode="hidden"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77" name="Rectangle 48"/>
            <p:cNvSpPr>
              <a:spLocks noChangeArrowheads="1"/>
            </p:cNvSpPr>
            <p:nvPr userDrawn="1"/>
          </p:nvSpPr>
          <p:spPr bwMode="hidden"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78" name="Rectangle 49"/>
            <p:cNvSpPr>
              <a:spLocks noChangeArrowheads="1"/>
            </p:cNvSpPr>
            <p:nvPr userDrawn="1"/>
          </p:nvSpPr>
          <p:spPr bwMode="hidden"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79" name="Rectangle 50"/>
            <p:cNvSpPr>
              <a:spLocks noChangeArrowheads="1"/>
            </p:cNvSpPr>
            <p:nvPr userDrawn="1"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80" name="Rectangle 51"/>
            <p:cNvSpPr>
              <a:spLocks noChangeArrowheads="1"/>
            </p:cNvSpPr>
            <p:nvPr userDrawn="1"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81" name="Rectangle 52"/>
            <p:cNvSpPr>
              <a:spLocks noChangeArrowheads="1"/>
            </p:cNvSpPr>
            <p:nvPr userDrawn="1"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82" name="Rectangle 53"/>
            <p:cNvSpPr>
              <a:spLocks noChangeArrowheads="1"/>
            </p:cNvSpPr>
            <p:nvPr userDrawn="1"/>
          </p:nvSpPr>
          <p:spPr bwMode="hidden"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83" name="Rectangle 54"/>
            <p:cNvSpPr>
              <a:spLocks noChangeArrowheads="1"/>
            </p:cNvSpPr>
            <p:nvPr userDrawn="1"/>
          </p:nvSpPr>
          <p:spPr bwMode="hidden"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84" name="Rectangle 55"/>
            <p:cNvSpPr>
              <a:spLocks noChangeArrowheads="1"/>
            </p:cNvSpPr>
            <p:nvPr userDrawn="1"/>
          </p:nvSpPr>
          <p:spPr bwMode="hidden"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85" name="Rectangle 56"/>
            <p:cNvSpPr>
              <a:spLocks noChangeArrowheads="1"/>
            </p:cNvSpPr>
            <p:nvPr userDrawn="1"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86" name="Rectangle 57"/>
            <p:cNvSpPr>
              <a:spLocks noChangeArrowheads="1"/>
            </p:cNvSpPr>
            <p:nvPr userDrawn="1"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87" name="Rectangle 58"/>
            <p:cNvSpPr>
              <a:spLocks noChangeArrowheads="1"/>
            </p:cNvSpPr>
            <p:nvPr userDrawn="1"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88" name="Rectangle 59"/>
            <p:cNvSpPr>
              <a:spLocks noChangeArrowheads="1"/>
            </p:cNvSpPr>
            <p:nvPr userDrawn="1"/>
          </p:nvSpPr>
          <p:spPr bwMode="hidden"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89" name="Rectangle 60"/>
            <p:cNvSpPr>
              <a:spLocks noChangeArrowheads="1"/>
            </p:cNvSpPr>
            <p:nvPr userDrawn="1"/>
          </p:nvSpPr>
          <p:spPr bwMode="hidden"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90" name="Rectangle 61"/>
            <p:cNvSpPr>
              <a:spLocks noChangeArrowheads="1"/>
            </p:cNvSpPr>
            <p:nvPr userDrawn="1"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91" name="Rectangle 62"/>
            <p:cNvSpPr>
              <a:spLocks noChangeArrowheads="1"/>
            </p:cNvSpPr>
            <p:nvPr userDrawn="1"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92" name="Rectangle 63"/>
            <p:cNvSpPr>
              <a:spLocks noChangeArrowheads="1"/>
            </p:cNvSpPr>
            <p:nvPr userDrawn="1"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93" name="Rectangle 64"/>
            <p:cNvSpPr>
              <a:spLocks noChangeArrowheads="1"/>
            </p:cNvSpPr>
            <p:nvPr userDrawn="1"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102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871538" y="862013"/>
            <a:ext cx="81629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CA" altLang="en-US" smtClean="0"/>
              <a:t>Click to edit Master title style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1905000"/>
            <a:ext cx="811053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  <p:sp>
        <p:nvSpPr>
          <p:cNvPr id="2115" name="Rectangle 6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2116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2117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4AFC1610-9C50-427F-AC46-4A9A9E74EB6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9463" y="1766888"/>
            <a:ext cx="7678737" cy="769937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SQL and More Databases Final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Products and Joins </a:t>
            </a:r>
            <a:endParaRPr lang="en-CA" altLang="en-US" sz="3200" b="1" smtClean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905000"/>
            <a:ext cx="8110537" cy="49530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SQL has a simple way to couple relations in one query</a:t>
            </a:r>
          </a:p>
          <a:p>
            <a:pPr lvl="1" eaLnBrk="1" hangingPunct="1"/>
            <a:r>
              <a:rPr lang="en-US" altLang="en-US" sz="2400" smtClean="0"/>
              <a:t> list each relevant relation in the </a:t>
            </a:r>
            <a:r>
              <a:rPr lang="en-US" altLang="en-US" sz="2400" b="1" smtClean="0"/>
              <a:t>FROM</a:t>
            </a:r>
            <a:r>
              <a:rPr lang="en-US" altLang="en-US" sz="2400" smtClean="0"/>
              <a:t> clause</a:t>
            </a:r>
          </a:p>
          <a:p>
            <a:pPr eaLnBrk="1" hangingPunct="1"/>
            <a:r>
              <a:rPr lang="en-US" altLang="en-US" sz="2800" smtClean="0"/>
              <a:t>All the relations in the </a:t>
            </a:r>
            <a:r>
              <a:rPr lang="en-US" altLang="en-US" sz="2800" b="1" smtClean="0"/>
              <a:t>FROM</a:t>
            </a:r>
            <a:r>
              <a:rPr lang="en-US" altLang="en-US" sz="2800" smtClean="0"/>
              <a:t> clause are coupled through </a:t>
            </a:r>
            <a:r>
              <a:rPr lang="en-US" altLang="en-US" sz="2800" b="1" smtClean="0"/>
              <a:t>Cartesian product </a:t>
            </a:r>
            <a:r>
              <a:rPr lang="en-US" altLang="en-US" sz="2800" smtClean="0"/>
              <a:t>(</a:t>
            </a:r>
            <a:r>
              <a:rPr lang="en-US" altLang="en-US" smtClean="0">
                <a:sym typeface="Symbol" panose="05050102010706020507" pitchFamily="18" charset="2"/>
              </a:rPr>
              <a:t>, in algebra</a:t>
            </a:r>
            <a:r>
              <a:rPr lang="en-US" altLang="en-US" sz="2800" smtClean="0"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bldLvl="5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Cartesian Product</a:t>
            </a:r>
            <a:endParaRPr lang="en-CA" altLang="en-US" b="1" smtClean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01000" cy="4953000"/>
          </a:xfrm>
        </p:spPr>
        <p:txBody>
          <a:bodyPr/>
          <a:lstStyle/>
          <a:p>
            <a:pPr marL="609600" indent="-609600" eaLnBrk="1" hangingPunct="1"/>
            <a:r>
              <a:rPr lang="en-US" altLang="en-US" smtClean="0"/>
              <a:t>From Set Theory</a:t>
            </a:r>
            <a:r>
              <a:rPr lang="en-US" altLang="en-US" sz="2800" b="1" smtClean="0"/>
              <a:t>:</a:t>
            </a:r>
          </a:p>
          <a:p>
            <a:pPr marL="990600" lvl="1" indent="-533400" eaLnBrk="1" hangingPunct="1"/>
            <a:r>
              <a:rPr lang="en-US" altLang="en-US" smtClean="0"/>
              <a:t>The </a:t>
            </a:r>
            <a:r>
              <a:rPr lang="en-US" altLang="en-US" b="1" smtClean="0"/>
              <a:t>Cartesian Product</a:t>
            </a:r>
            <a:r>
              <a:rPr lang="en-US" altLang="en-US" smtClean="0"/>
              <a:t> of two sets </a:t>
            </a:r>
            <a:r>
              <a:rPr lang="en-US" altLang="en-US" b="1" smtClean="0"/>
              <a:t>R </a:t>
            </a:r>
            <a:r>
              <a:rPr lang="en-US" altLang="en-US" smtClean="0"/>
              <a:t>and </a:t>
            </a:r>
            <a:r>
              <a:rPr lang="en-US" altLang="en-US" b="1" smtClean="0"/>
              <a:t>S</a:t>
            </a:r>
            <a:r>
              <a:rPr lang="en-US" altLang="en-US" smtClean="0"/>
              <a:t> is the set of </a:t>
            </a:r>
            <a:r>
              <a:rPr lang="en-US" altLang="en-US" b="1" smtClean="0"/>
              <a:t>all</a:t>
            </a:r>
            <a:r>
              <a:rPr lang="en-US" altLang="en-US" smtClean="0"/>
              <a:t> pairs (</a:t>
            </a:r>
            <a:r>
              <a:rPr lang="en-US" altLang="en-US" b="1" smtClean="0"/>
              <a:t>a, b</a:t>
            </a:r>
            <a:r>
              <a:rPr lang="en-US" altLang="en-US" smtClean="0"/>
              <a:t>) such that: </a:t>
            </a:r>
            <a:r>
              <a:rPr lang="en-US" altLang="en-US" b="1" smtClean="0"/>
              <a:t>a </a:t>
            </a:r>
            <a:r>
              <a:rPr lang="en-US" altLang="en-US" b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∈ </a:t>
            </a:r>
            <a:r>
              <a:rPr lang="en-US" altLang="en-US" b="1" smtClean="0"/>
              <a:t>R </a:t>
            </a:r>
            <a:r>
              <a:rPr lang="en-US" altLang="en-US" smtClean="0"/>
              <a:t>and </a:t>
            </a:r>
            <a:r>
              <a:rPr lang="en-US" altLang="en-US" b="1" smtClean="0"/>
              <a:t>b </a:t>
            </a:r>
            <a:r>
              <a:rPr lang="en-US" altLang="en-US" b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∈ </a:t>
            </a:r>
            <a:r>
              <a:rPr lang="en-US" altLang="en-US" b="1" smtClean="0"/>
              <a:t>S</a:t>
            </a:r>
            <a:r>
              <a:rPr lang="en-US" altLang="en-US" smtClean="0"/>
              <a:t>.</a:t>
            </a:r>
          </a:p>
          <a:p>
            <a:pPr marL="990600" lvl="1" indent="-533400" eaLnBrk="1" hangingPunct="1"/>
            <a:r>
              <a:rPr lang="en-US" altLang="en-US" smtClean="0"/>
              <a:t>Denoted as </a:t>
            </a:r>
            <a:r>
              <a:rPr lang="en-US" altLang="en-US" b="1" smtClean="0">
                <a:cs typeface="Times New Roman" panose="02020603050405020304" pitchFamily="18" charset="0"/>
              </a:rPr>
              <a:t>R </a:t>
            </a:r>
            <a:r>
              <a:rPr lang="en-US" altLang="en-US" b="1" smtClean="0"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en-US" b="1" smtClean="0">
                <a:cs typeface="Times New Roman" panose="02020603050405020304" pitchFamily="18" charset="0"/>
              </a:rPr>
              <a:t>S</a:t>
            </a:r>
            <a:r>
              <a:rPr lang="en-US" altLang="en-US" smtClean="0">
                <a:cs typeface="Times New Roman" panose="02020603050405020304" pitchFamily="18" charset="0"/>
              </a:rPr>
              <a:t> </a:t>
            </a:r>
          </a:p>
          <a:p>
            <a:pPr marL="990600" lvl="1" indent="-533400" eaLnBrk="1" hangingPunct="1"/>
            <a:r>
              <a:rPr lang="en-US" altLang="en-US" smtClean="0">
                <a:cs typeface="Times New Roman" panose="02020603050405020304" pitchFamily="18" charset="0"/>
              </a:rPr>
              <a:t>Note</a:t>
            </a:r>
            <a:r>
              <a:rPr lang="en-US" altLang="en-US" sz="2400" b="1" smtClean="0">
                <a:cs typeface="Times New Roman" panose="02020603050405020304" pitchFamily="18" charset="0"/>
              </a:rPr>
              <a:t>:</a:t>
            </a:r>
          </a:p>
          <a:p>
            <a:pPr marL="1371600" lvl="2" indent="-457200" eaLnBrk="1" hangingPunct="1"/>
            <a:r>
              <a:rPr lang="en-US" altLang="en-US" smtClean="0">
                <a:cs typeface="Times New Roman" panose="02020603050405020304" pitchFamily="18" charset="0"/>
              </a:rPr>
              <a:t>In general, </a:t>
            </a:r>
            <a:r>
              <a:rPr lang="en-US" altLang="en-US" b="1" smtClean="0">
                <a:cs typeface="Times New Roman" panose="02020603050405020304" pitchFamily="18" charset="0"/>
              </a:rPr>
              <a:t>R </a:t>
            </a:r>
            <a:r>
              <a:rPr lang="en-US" altLang="en-US" b="1" smtClean="0"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en-US" b="1" smtClean="0">
                <a:cs typeface="Times New Roman" panose="02020603050405020304" pitchFamily="18" charset="0"/>
              </a:rPr>
              <a:t>S </a:t>
            </a:r>
            <a:r>
              <a:rPr lang="en-US" altLang="en-US" b="1" smtClean="0"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en-US" b="1" smtClean="0">
                <a:cs typeface="Times New Roman" panose="02020603050405020304" pitchFamily="18" charset="0"/>
              </a:rPr>
              <a:t> S</a:t>
            </a:r>
            <a:r>
              <a:rPr lang="en-US" altLang="en-US" smtClean="0">
                <a:cs typeface="Times New Roman" panose="02020603050405020304" pitchFamily="18" charset="0"/>
              </a:rPr>
              <a:t> </a:t>
            </a:r>
            <a:r>
              <a:rPr lang="en-US" altLang="en-US" b="1" smtClean="0"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en-US" b="1" smtClean="0">
                <a:cs typeface="Times New Roman" panose="02020603050405020304" pitchFamily="18" charset="0"/>
              </a:rPr>
              <a:t>R</a:t>
            </a:r>
            <a:endParaRPr lang="en-US" altLang="en-US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 bldLvl="5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Example</a:t>
            </a:r>
            <a:endParaRPr lang="en-CA" altLang="en-US" b="1" smtClean="0"/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3892550" y="1752600"/>
            <a:ext cx="1519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Instance S:</a:t>
            </a:r>
            <a:endParaRPr lang="en-CA" altLang="en-US" sz="2400" b="1">
              <a:solidFill>
                <a:schemeClr val="tx2"/>
              </a:solidFill>
            </a:endParaRP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603250" y="1752600"/>
            <a:ext cx="1533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Instance R:</a:t>
            </a:r>
            <a:endParaRPr lang="en-CA" altLang="en-US" sz="2400" b="1">
              <a:solidFill>
                <a:schemeClr val="tx2"/>
              </a:solidFill>
            </a:endParaRP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609600" y="3810000"/>
            <a:ext cx="915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R </a:t>
            </a:r>
            <a:r>
              <a:rPr lang="en-US" altLang="en-US" sz="2800" b="1">
                <a:solidFill>
                  <a:schemeClr val="tx2"/>
                </a:solidFill>
                <a:sym typeface="Symbol" panose="05050102010706020507" pitchFamily="18" charset="2"/>
              </a:rPr>
              <a:t>x</a:t>
            </a:r>
            <a:r>
              <a:rPr lang="en-US" altLang="en-US" sz="2400" b="1">
                <a:solidFill>
                  <a:schemeClr val="tx2"/>
                </a:solidFill>
              </a:rPr>
              <a:t> S:</a:t>
            </a:r>
            <a:endParaRPr lang="en-CA" altLang="en-US" sz="2400" b="1">
              <a:solidFill>
                <a:schemeClr val="tx2"/>
              </a:solidFill>
            </a:endParaRPr>
          </a:p>
        </p:txBody>
      </p:sp>
      <p:graphicFrame>
        <p:nvGraphicFramePr>
          <p:cNvPr id="105478" name="Group 6"/>
          <p:cNvGraphicFramePr>
            <a:graphicFrameLocks noGrp="1"/>
          </p:cNvGraphicFramePr>
          <p:nvPr/>
        </p:nvGraphicFramePr>
        <p:xfrm>
          <a:off x="4883150" y="2286000"/>
          <a:ext cx="1593850" cy="1628775"/>
        </p:xfrm>
        <a:graphic>
          <a:graphicData uri="http://schemas.openxmlformats.org/drawingml/2006/table">
            <a:tbl>
              <a:tblPr/>
              <a:tblGrid>
                <a:gridCol w="534988"/>
                <a:gridCol w="533400"/>
                <a:gridCol w="525462"/>
              </a:tblGrid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5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Arial Narrow" pitchFamily="34" charset="0"/>
                        </a:rPr>
                        <a:t>7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Arial Narrow" pitchFamily="34" charset="0"/>
                        </a:rPr>
                        <a:t>8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itchFamily="34" charset="0"/>
                        </a:rPr>
                        <a:t>9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itchFamily="34" charset="0"/>
                        </a:rPr>
                        <a:t>10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itchFamily="34" charset="0"/>
                        </a:rPr>
                        <a:t>11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5500" name="Group 28"/>
          <p:cNvGraphicFramePr>
            <a:graphicFrameLocks noGrp="1"/>
          </p:cNvGraphicFramePr>
          <p:nvPr/>
        </p:nvGraphicFramePr>
        <p:xfrm>
          <a:off x="1528763" y="2286000"/>
          <a:ext cx="1143000" cy="1144588"/>
        </p:xfrm>
        <a:graphic>
          <a:graphicData uri="http://schemas.openxmlformats.org/drawingml/2006/table">
            <a:tbl>
              <a:tblPr/>
              <a:tblGrid>
                <a:gridCol w="533400"/>
                <a:gridCol w="609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pitchFamily="34" charset="0"/>
                        </a:rPr>
                        <a:t>3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5514" name="Group 42"/>
          <p:cNvGraphicFramePr>
            <a:graphicFrameLocks noGrp="1"/>
          </p:cNvGraphicFramePr>
          <p:nvPr/>
        </p:nvGraphicFramePr>
        <p:xfrm>
          <a:off x="1758950" y="3990975"/>
          <a:ext cx="2813050" cy="2794000"/>
        </p:xfrm>
        <a:graphic>
          <a:graphicData uri="http://schemas.openxmlformats.org/drawingml/2006/table">
            <a:tbl>
              <a:tblPr/>
              <a:tblGrid>
                <a:gridCol w="568325"/>
                <a:gridCol w="568325"/>
                <a:gridCol w="558800"/>
                <a:gridCol w="558800"/>
                <a:gridCol w="558800"/>
              </a:tblGrid>
              <a:tr h="396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 Narrow" pitchFamily="34" charset="0"/>
                        </a:rPr>
                        <a:t>R.B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CC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 Narrow" pitchFamily="34" charset="0"/>
                        </a:rPr>
                        <a:t>S.B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CC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5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Arial Narrow" pitchFamily="34" charset="0"/>
                        </a:rPr>
                        <a:t>7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Arial Narrow" pitchFamily="34" charset="0"/>
                        </a:rPr>
                        <a:t>8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itchFamily="34" charset="0"/>
                        </a:rPr>
                        <a:t>9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itchFamily="34" charset="0"/>
                        </a:rPr>
                        <a:t>10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itchFamily="34" charset="0"/>
                        </a:rPr>
                        <a:t>11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4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pitchFamily="34" charset="0"/>
                        </a:rPr>
                        <a:t>3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5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4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pitchFamily="34" charset="0"/>
                        </a:rPr>
                        <a:t>3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Arial Narrow" pitchFamily="34" charset="0"/>
                        </a:rPr>
                        <a:t>7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Arial Narrow" pitchFamily="34" charset="0"/>
                        </a:rPr>
                        <a:t>8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4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pitchFamily="34" charset="0"/>
                        </a:rPr>
                        <a:t>3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itchFamily="34" charset="0"/>
                        </a:rPr>
                        <a:t>9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itchFamily="34" charset="0"/>
                        </a:rPr>
                        <a:t>10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itchFamily="34" charset="0"/>
                        </a:rPr>
                        <a:t>11</a:t>
                      </a:r>
                      <a:endParaRPr kumimoji="0" lang="en-CA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  <p:bldP spid="105476" grpId="0" build="p" autoUpdateAnimBg="0"/>
      <p:bldP spid="10547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Example</a:t>
            </a:r>
            <a:endParaRPr lang="en-CA" altLang="en-US" b="1" smtClean="0"/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5259388" y="1752600"/>
            <a:ext cx="2519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Instance of Course:</a:t>
            </a:r>
            <a:endParaRPr lang="en-CA" altLang="en-US" sz="2400" b="1">
              <a:solidFill>
                <a:schemeClr val="tx2"/>
              </a:solidFill>
            </a:endParaRP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690563" y="1752600"/>
            <a:ext cx="2586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Instance of Student:</a:t>
            </a:r>
            <a:endParaRPr lang="en-CA" altLang="en-US" sz="2400" b="1">
              <a:solidFill>
                <a:schemeClr val="tx2"/>
              </a:solidFill>
            </a:endParaRP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57200" y="3595688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SELECT </a:t>
            </a:r>
            <a:r>
              <a:rPr lang="en-US" altLang="en-US" sz="2800" b="1">
                <a:solidFill>
                  <a:schemeClr val="tx2"/>
                </a:solidFill>
                <a:sym typeface="Symbol" panose="05050102010706020507" pitchFamily="18" charset="2"/>
              </a:rPr>
              <a:t> </a:t>
            </a:r>
            <a:r>
              <a:rPr lang="en-US" altLang="en-US" sz="2400" b="1">
                <a:solidFill>
                  <a:schemeClr val="tx2"/>
                </a:solidFill>
              </a:rPr>
              <a:t>FROM </a:t>
            </a:r>
            <a:r>
              <a:rPr lang="en-US" altLang="en-US" sz="2400">
                <a:solidFill>
                  <a:schemeClr val="tx2"/>
                </a:solidFill>
              </a:rPr>
              <a:t>Student, Course</a:t>
            </a:r>
            <a:r>
              <a:rPr lang="en-US" altLang="en-US" sz="2400" b="1">
                <a:solidFill>
                  <a:schemeClr val="tx2"/>
                </a:solidFill>
              </a:rPr>
              <a:t>;</a:t>
            </a:r>
            <a:endParaRPr lang="en-CA" altLang="en-US" sz="2400" b="1">
              <a:solidFill>
                <a:schemeClr val="tx2"/>
              </a:solidFill>
            </a:endParaRPr>
          </a:p>
        </p:txBody>
      </p:sp>
      <p:graphicFrame>
        <p:nvGraphicFramePr>
          <p:cNvPr id="106502" name="Group 6"/>
          <p:cNvGraphicFramePr>
            <a:graphicFrameLocks noGrp="1"/>
          </p:cNvGraphicFramePr>
          <p:nvPr/>
        </p:nvGraphicFramePr>
        <p:xfrm>
          <a:off x="541338" y="4114800"/>
          <a:ext cx="8145462" cy="2700338"/>
        </p:xfrm>
        <a:graphic>
          <a:graphicData uri="http://schemas.openxmlformats.org/drawingml/2006/table">
            <a:tbl>
              <a:tblPr/>
              <a:tblGrid>
                <a:gridCol w="460375"/>
                <a:gridCol w="1055687"/>
                <a:gridCol w="922338"/>
                <a:gridCol w="546100"/>
                <a:gridCol w="1057275"/>
                <a:gridCol w="1357312"/>
                <a:gridCol w="1312863"/>
                <a:gridCol w="1433512"/>
              </a:tblGrid>
              <a:tr h="335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ID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firstName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lastName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GPA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Address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courseNumber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name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noOfCredits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111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Joe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Smith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4.0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45 Pine av.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Comp352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Data structures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3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65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111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Joe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Smith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4.0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45 Pine av.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Comp353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Databases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65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222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Sue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Brown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3.1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71 Main st.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Comp352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Data structures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3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33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222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Sue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Brown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3.1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71 Main st.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Comp353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Databases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33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333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Ann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Johns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3.7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39 Bay st. 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Comp352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Data structures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3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33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333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Ann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Johns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3.7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39 Bay st. 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Comp353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Databases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576" name="Group 80"/>
          <p:cNvGraphicFramePr>
            <a:graphicFrameLocks noGrp="1"/>
          </p:cNvGraphicFramePr>
          <p:nvPr/>
        </p:nvGraphicFramePr>
        <p:xfrm>
          <a:off x="152400" y="2209800"/>
          <a:ext cx="3894138" cy="1341438"/>
        </p:xfrm>
        <a:graphic>
          <a:graphicData uri="http://schemas.openxmlformats.org/drawingml/2006/table">
            <a:tbl>
              <a:tblPr/>
              <a:tblGrid>
                <a:gridCol w="460375"/>
                <a:gridCol w="950913"/>
                <a:gridCol w="922337"/>
                <a:gridCol w="546100"/>
                <a:gridCol w="1014413"/>
              </a:tblGrid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ID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firstName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lastName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GPA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Address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111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Joe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Smith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4.0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45 Pine av.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222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Sue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Brown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3.1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71 Main st.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333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Ann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Johns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3.7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39 Bay st. 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608" name="Group 112"/>
          <p:cNvGraphicFramePr>
            <a:graphicFrameLocks noGrp="1"/>
          </p:cNvGraphicFramePr>
          <p:nvPr/>
        </p:nvGraphicFramePr>
        <p:xfrm>
          <a:off x="4572000" y="2209800"/>
          <a:ext cx="4103688" cy="1006475"/>
        </p:xfrm>
        <a:graphic>
          <a:graphicData uri="http://schemas.openxmlformats.org/drawingml/2006/table">
            <a:tbl>
              <a:tblPr/>
              <a:tblGrid>
                <a:gridCol w="1357313"/>
                <a:gridCol w="1312862"/>
                <a:gridCol w="1433513"/>
              </a:tblGrid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courseNumber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name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noOfCredits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Comp352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Data structures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3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Comp353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Databases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 autoUpdateAnimBg="0"/>
      <p:bldP spid="106500" grpId="0" build="p" autoUpdateAnimBg="0"/>
      <p:bldP spid="10650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Example</a:t>
            </a:r>
            <a:endParaRPr lang="en-CA" altLang="en-US" b="1" smtClean="0"/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5259388" y="1752600"/>
            <a:ext cx="2519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Instance of Course:</a:t>
            </a:r>
            <a:endParaRPr lang="en-CA" altLang="en-US" sz="2400" b="1">
              <a:solidFill>
                <a:schemeClr val="tx2"/>
              </a:solidFill>
            </a:endParaRP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690563" y="1752600"/>
            <a:ext cx="2586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Instance of Student:</a:t>
            </a:r>
            <a:endParaRPr lang="en-CA" altLang="en-US" sz="2400" b="1">
              <a:solidFill>
                <a:schemeClr val="tx2"/>
              </a:solidFill>
            </a:endParaRP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838200" y="3978275"/>
            <a:ext cx="3352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SELECT </a:t>
            </a:r>
            <a:r>
              <a:rPr lang="en-US" altLang="en-US" sz="2400">
                <a:solidFill>
                  <a:schemeClr val="tx2"/>
                </a:solidFill>
                <a:sym typeface="Symbol" panose="05050102010706020507" pitchFamily="18" charset="2"/>
              </a:rPr>
              <a:t>ID, courseNumber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FROM </a:t>
            </a:r>
            <a:r>
              <a:rPr lang="en-US" altLang="en-US" sz="2400">
                <a:solidFill>
                  <a:schemeClr val="tx2"/>
                </a:solidFill>
              </a:rPr>
              <a:t>Student, Course</a:t>
            </a:r>
            <a:r>
              <a:rPr lang="en-US" altLang="en-US" sz="2400" b="1">
                <a:solidFill>
                  <a:schemeClr val="tx2"/>
                </a:solidFill>
              </a:rPr>
              <a:t>;</a:t>
            </a:r>
            <a:endParaRPr lang="en-CA" altLang="en-US" sz="2400" b="1">
              <a:solidFill>
                <a:schemeClr val="tx2"/>
              </a:solidFill>
            </a:endParaRPr>
          </a:p>
        </p:txBody>
      </p:sp>
      <p:graphicFrame>
        <p:nvGraphicFramePr>
          <p:cNvPr id="107526" name="Group 6"/>
          <p:cNvGraphicFramePr>
            <a:graphicFrameLocks noGrp="1"/>
          </p:cNvGraphicFramePr>
          <p:nvPr/>
        </p:nvGraphicFramePr>
        <p:xfrm>
          <a:off x="152400" y="2209800"/>
          <a:ext cx="3894138" cy="1341438"/>
        </p:xfrm>
        <a:graphic>
          <a:graphicData uri="http://schemas.openxmlformats.org/drawingml/2006/table">
            <a:tbl>
              <a:tblPr/>
              <a:tblGrid>
                <a:gridCol w="460375"/>
                <a:gridCol w="950913"/>
                <a:gridCol w="922337"/>
                <a:gridCol w="546100"/>
                <a:gridCol w="1014413"/>
              </a:tblGrid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ID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firstName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lastName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GPA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Address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111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Joe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Smith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4.0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45 Pine av.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222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Sue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Brown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3.1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71 Main st.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333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Ann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Johns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3.7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39 Bay st. 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558" name="Group 38"/>
          <p:cNvGraphicFramePr>
            <a:graphicFrameLocks noGrp="1"/>
          </p:cNvGraphicFramePr>
          <p:nvPr/>
        </p:nvGraphicFramePr>
        <p:xfrm>
          <a:off x="4572000" y="2209800"/>
          <a:ext cx="4103688" cy="1006475"/>
        </p:xfrm>
        <a:graphic>
          <a:graphicData uri="http://schemas.openxmlformats.org/drawingml/2006/table">
            <a:tbl>
              <a:tblPr/>
              <a:tblGrid>
                <a:gridCol w="1357313"/>
                <a:gridCol w="1312862"/>
                <a:gridCol w="1433513"/>
              </a:tblGrid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courseNumber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name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noOfCredits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Comp352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Data structures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3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54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Comp353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Databases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576" name="Group 56"/>
          <p:cNvGraphicFramePr>
            <a:graphicFrameLocks noGrp="1"/>
          </p:cNvGraphicFramePr>
          <p:nvPr/>
        </p:nvGraphicFramePr>
        <p:xfrm>
          <a:off x="4572000" y="4005263"/>
          <a:ext cx="1817688" cy="2700337"/>
        </p:xfrm>
        <a:graphic>
          <a:graphicData uri="http://schemas.openxmlformats.org/drawingml/2006/table">
            <a:tbl>
              <a:tblPr/>
              <a:tblGrid>
                <a:gridCol w="460375"/>
                <a:gridCol w="1357313"/>
              </a:tblGrid>
              <a:tr h="335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ID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courseNumber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111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Comp352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65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111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Comp353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65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222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Comp352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33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222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Comp353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33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333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Comp352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33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333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Comp353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autoUpdateAnimBg="0"/>
      <p:bldP spid="107524" grpId="0" build="p" autoUpdateAnimBg="0"/>
      <p:bldP spid="10752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Example</a:t>
            </a:r>
            <a:endParaRPr lang="en-CA" altLang="en-US" sz="3200" b="1" smtClean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905000"/>
            <a:ext cx="8110537" cy="49530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Relation schemas</a:t>
            </a:r>
            <a:r>
              <a:rPr lang="en-US" altLang="en-US" sz="2400" b="1" smtClean="0"/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Student</a:t>
            </a:r>
            <a:r>
              <a:rPr lang="en-US" altLang="en-US" sz="2400" smtClean="0"/>
              <a:t> (</a:t>
            </a:r>
            <a:r>
              <a:rPr lang="en-US" altLang="en-US" sz="2400" u="sng" smtClean="0"/>
              <a:t>ID</a:t>
            </a:r>
            <a:r>
              <a:rPr lang="en-US" altLang="en-US" sz="2400" smtClean="0"/>
              <a:t>, firstName, lastName, address, GPA)</a:t>
            </a:r>
            <a:endParaRPr lang="en-CA" altLang="en-US" sz="200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Ugrad</a:t>
            </a:r>
            <a:r>
              <a:rPr lang="en-US" altLang="en-US" sz="2400" smtClean="0"/>
              <a:t> (</a:t>
            </a:r>
            <a:r>
              <a:rPr lang="en-US" altLang="en-US" sz="2400" u="sng" smtClean="0"/>
              <a:t>ID</a:t>
            </a:r>
            <a:r>
              <a:rPr lang="en-US" altLang="en-US" sz="2400" smtClean="0"/>
              <a:t>, major)</a:t>
            </a:r>
            <a:endParaRPr lang="en-CA" altLang="en-US" sz="2000" smtClean="0"/>
          </a:p>
          <a:p>
            <a:pPr eaLnBrk="1" hangingPunct="1"/>
            <a:r>
              <a:rPr lang="en-US" altLang="en-US" sz="2800" smtClean="0">
                <a:solidFill>
                  <a:srgbClr val="000000"/>
                </a:solidFill>
              </a:rPr>
              <a:t>Query</a:t>
            </a:r>
            <a:r>
              <a:rPr lang="en-US" altLang="en-US" sz="2400" b="1" smtClean="0"/>
              <a:t>:</a:t>
            </a:r>
            <a:r>
              <a:rPr lang="en-US" altLang="en-US" sz="2800" smtClean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FF0066"/>
                </a:solidFill>
              </a:rPr>
              <a:t>Find all information available about every undergraduate student</a:t>
            </a:r>
          </a:p>
          <a:p>
            <a:pPr eaLnBrk="1" hangingPunct="1"/>
            <a:r>
              <a:rPr lang="en-US" altLang="en-US" sz="2800" smtClean="0"/>
              <a:t>We can try to compute the Cartesian product (</a:t>
            </a:r>
            <a:r>
              <a:rPr lang="en-US" altLang="en-US" sz="2800" b="1" smtClean="0">
                <a:sym typeface="Symbol" panose="05050102010706020507" pitchFamily="18" charset="2"/>
              </a:rPr>
              <a:t></a:t>
            </a:r>
            <a:r>
              <a:rPr lang="en-US" altLang="en-US" sz="2800" smtClean="0">
                <a:sym typeface="Symbol" panose="05050102010706020507" pitchFamily="18" charset="2"/>
              </a:rPr>
              <a:t>)</a:t>
            </a:r>
            <a:endParaRPr lang="en-US" altLang="en-US" sz="280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SELECT </a:t>
            </a:r>
            <a:r>
              <a:rPr lang="en-US" altLang="en-US" b="1" smtClean="0">
                <a:sym typeface="Symbol" panose="05050102010706020507" pitchFamily="18" charset="2"/>
              </a:rPr>
              <a:t> </a:t>
            </a:r>
            <a:r>
              <a:rPr lang="en-US" altLang="en-US" sz="2400" b="1" smtClean="0"/>
              <a:t>FROM </a:t>
            </a:r>
            <a:r>
              <a:rPr lang="en-US" altLang="en-US" sz="2400" smtClean="0"/>
              <a:t>Student, Ugrad</a:t>
            </a:r>
            <a:r>
              <a:rPr lang="en-US" altLang="en-US" sz="2400" b="1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 bldLvl="5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Example</a:t>
            </a:r>
            <a:endParaRPr lang="en-CA" altLang="en-US" b="1" smtClean="0"/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5329238" y="1752600"/>
            <a:ext cx="2379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Instance of Ugrad:</a:t>
            </a:r>
            <a:endParaRPr lang="en-CA" altLang="en-US" sz="2400" b="1">
              <a:solidFill>
                <a:schemeClr val="tx2"/>
              </a:solidFill>
            </a:endParaRP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690563" y="1752600"/>
            <a:ext cx="2586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Instance of Student:</a:t>
            </a:r>
            <a:endParaRPr lang="en-CA" altLang="en-US" sz="2400" b="1">
              <a:solidFill>
                <a:schemeClr val="tx2"/>
              </a:solidFill>
            </a:endParaRP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457200" y="3595688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SELECT </a:t>
            </a:r>
            <a:r>
              <a:rPr lang="en-US" altLang="en-US" sz="2800" b="1">
                <a:solidFill>
                  <a:schemeClr val="tx2"/>
                </a:solidFill>
                <a:sym typeface="Symbol" panose="05050102010706020507" pitchFamily="18" charset="2"/>
              </a:rPr>
              <a:t> </a:t>
            </a:r>
            <a:r>
              <a:rPr lang="en-US" altLang="en-US" sz="2400" b="1">
                <a:solidFill>
                  <a:schemeClr val="tx2"/>
                </a:solidFill>
              </a:rPr>
              <a:t>FROM </a:t>
            </a:r>
            <a:r>
              <a:rPr lang="en-US" altLang="en-US" sz="2400">
                <a:solidFill>
                  <a:schemeClr val="tx2"/>
                </a:solidFill>
              </a:rPr>
              <a:t>Student, Ugrad</a:t>
            </a:r>
            <a:r>
              <a:rPr lang="en-US" altLang="en-US" sz="2400" b="1">
                <a:solidFill>
                  <a:schemeClr val="tx2"/>
                </a:solidFill>
              </a:rPr>
              <a:t>;</a:t>
            </a:r>
            <a:endParaRPr lang="en-CA" altLang="en-US" sz="2400" b="1">
              <a:solidFill>
                <a:schemeClr val="tx2"/>
              </a:solidFill>
            </a:endParaRPr>
          </a:p>
        </p:txBody>
      </p:sp>
      <p:graphicFrame>
        <p:nvGraphicFramePr>
          <p:cNvPr id="109574" name="Group 6"/>
          <p:cNvGraphicFramePr>
            <a:graphicFrameLocks noGrp="1"/>
          </p:cNvGraphicFramePr>
          <p:nvPr/>
        </p:nvGraphicFramePr>
        <p:xfrm>
          <a:off x="541338" y="4114800"/>
          <a:ext cx="5138737" cy="2700338"/>
        </p:xfrm>
        <a:graphic>
          <a:graphicData uri="http://schemas.openxmlformats.org/drawingml/2006/table">
            <a:tbl>
              <a:tblPr/>
              <a:tblGrid>
                <a:gridCol w="460375"/>
                <a:gridCol w="1055687"/>
                <a:gridCol w="922338"/>
                <a:gridCol w="546100"/>
                <a:gridCol w="1057275"/>
                <a:gridCol w="460375"/>
                <a:gridCol w="636587"/>
              </a:tblGrid>
              <a:tr h="335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ID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firstName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lastName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GPA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Address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ID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major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itchFamily="34" charset="0"/>
                        </a:rPr>
                        <a:t>111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itchFamily="34" charset="0"/>
                        </a:rPr>
                        <a:t>Joe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itchFamily="34" charset="0"/>
                        </a:rPr>
                        <a:t>Smith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itchFamily="34" charset="0"/>
                        </a:rPr>
                        <a:t>4.0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itchFamily="34" charset="0"/>
                        </a:rPr>
                        <a:t>45 Pine av.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itchFamily="34" charset="0"/>
                        </a:rPr>
                        <a:t>111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itchFamily="34" charset="0"/>
                        </a:rPr>
                        <a:t>CS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65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 Narrow" pitchFamily="34" charset="0"/>
                        </a:rPr>
                        <a:t>111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Joe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Smith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4.0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45 Pine av.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 Narrow" pitchFamily="34" charset="0"/>
                        </a:rPr>
                        <a:t>333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EE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65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 Narrow" pitchFamily="34" charset="0"/>
                        </a:rPr>
                        <a:t>222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Sue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Brown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3.1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71 Main st.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 Narrow" pitchFamily="34" charset="0"/>
                        </a:rPr>
                        <a:t>111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CS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33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 Narrow" pitchFamily="34" charset="0"/>
                        </a:rPr>
                        <a:t>222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Sue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Brown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3.1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71 Main st.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 Narrow" pitchFamily="34" charset="0"/>
                        </a:rPr>
                        <a:t>333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EE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33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 Narrow" pitchFamily="34" charset="0"/>
                        </a:rPr>
                        <a:t>333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Ann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Johns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3.7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39 Bay st. 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 Narrow" pitchFamily="34" charset="0"/>
                        </a:rPr>
                        <a:t>111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CS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33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itchFamily="34" charset="0"/>
                        </a:rPr>
                        <a:t>333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itchFamily="34" charset="0"/>
                        </a:rPr>
                        <a:t>Ann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itchFamily="34" charset="0"/>
                        </a:rPr>
                        <a:t>Johns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itchFamily="34" charset="0"/>
                        </a:rPr>
                        <a:t>3.7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itchFamily="34" charset="0"/>
                        </a:rPr>
                        <a:t>39 Bay st. 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itchFamily="34" charset="0"/>
                        </a:rPr>
                        <a:t>333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itchFamily="34" charset="0"/>
                        </a:rPr>
                        <a:t>EE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640" name="Group 72"/>
          <p:cNvGraphicFramePr>
            <a:graphicFrameLocks noGrp="1"/>
          </p:cNvGraphicFramePr>
          <p:nvPr/>
        </p:nvGraphicFramePr>
        <p:xfrm>
          <a:off x="152400" y="2209800"/>
          <a:ext cx="3894138" cy="1341438"/>
        </p:xfrm>
        <a:graphic>
          <a:graphicData uri="http://schemas.openxmlformats.org/drawingml/2006/table">
            <a:tbl>
              <a:tblPr/>
              <a:tblGrid>
                <a:gridCol w="460375"/>
                <a:gridCol w="950913"/>
                <a:gridCol w="922337"/>
                <a:gridCol w="546100"/>
                <a:gridCol w="1014413"/>
              </a:tblGrid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ID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firstName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lastName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GPA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Address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111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Joe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Smith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4.0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45 Pine av.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222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Sue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Brown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3.1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71 Main st.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333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Ann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Johns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3.7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39 Bay st. 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672" name="Group 104"/>
          <p:cNvGraphicFramePr>
            <a:graphicFrameLocks noGrp="1"/>
          </p:cNvGraphicFramePr>
          <p:nvPr/>
        </p:nvGraphicFramePr>
        <p:xfrm>
          <a:off x="5254625" y="2209800"/>
          <a:ext cx="2670175" cy="957263"/>
        </p:xfrm>
        <a:graphic>
          <a:graphicData uri="http://schemas.openxmlformats.org/drawingml/2006/table">
            <a:tbl>
              <a:tblPr/>
              <a:tblGrid>
                <a:gridCol w="1357313"/>
                <a:gridCol w="1312862"/>
              </a:tblGrid>
              <a:tr h="3353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ID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major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111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CS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1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333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EE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109686" name="Text Box 118"/>
          <p:cNvSpPr txBox="1">
            <a:spLocks noChangeArrowheads="1"/>
          </p:cNvSpPr>
          <p:nvPr/>
        </p:nvSpPr>
        <p:spPr bwMode="auto">
          <a:xfrm>
            <a:off x="5943600" y="4876800"/>
            <a:ext cx="2971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Which tuples</a:t>
            </a:r>
            <a:r>
              <a:rPr lang="en-US" altLang="en-US" sz="2400" b="1">
                <a:solidFill>
                  <a:srgbClr val="006600"/>
                </a:solidFill>
              </a:rPr>
              <a:t> should be </a:t>
            </a:r>
            <a:r>
              <a:rPr lang="en-US" altLang="en-US" sz="2400" b="1"/>
              <a:t>in the query result</a:t>
            </a:r>
            <a:r>
              <a:rPr lang="en-US" altLang="en-US" sz="2400" b="1">
                <a:solidFill>
                  <a:srgbClr val="006600"/>
                </a:solidFill>
              </a:rPr>
              <a:t> </a:t>
            </a:r>
            <a:r>
              <a:rPr lang="en-US" altLang="en-US" sz="2400" b="1"/>
              <a:t>and</a:t>
            </a:r>
            <a:r>
              <a:rPr lang="en-US" altLang="en-US" sz="2400" b="1">
                <a:solidFill>
                  <a:srgbClr val="006600"/>
                </a:solidFill>
              </a:rPr>
              <a:t> </a:t>
            </a:r>
            <a:r>
              <a:rPr lang="en-US" altLang="en-US" sz="2400" b="1">
                <a:solidFill>
                  <a:srgbClr val="CC3300"/>
                </a:solidFill>
              </a:rPr>
              <a:t>which shouldn’t</a:t>
            </a:r>
            <a:r>
              <a:rPr lang="en-US" altLang="en-US" sz="2400" b="1">
                <a:solidFill>
                  <a:srgbClr val="006600"/>
                </a:solidFill>
              </a:rPr>
              <a:t>?</a:t>
            </a:r>
            <a:endParaRPr lang="en-CA" altLang="en-US" sz="240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autoUpdateAnimBg="0"/>
      <p:bldP spid="109572" grpId="0" build="p" autoUpdateAnimBg="0"/>
      <p:bldP spid="109573" grpId="0" build="p" autoUpdateAnimBg="0"/>
      <p:bldP spid="109686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Example</a:t>
            </a:r>
            <a:endParaRPr lang="en-CA" altLang="en-US" b="1" smtClean="0"/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5329238" y="1752600"/>
            <a:ext cx="2379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Instance of Ugrad:</a:t>
            </a:r>
            <a:endParaRPr lang="en-CA" altLang="en-US" sz="2400" b="1">
              <a:solidFill>
                <a:schemeClr val="tx2"/>
              </a:solidFill>
            </a:endParaRP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690563" y="1752600"/>
            <a:ext cx="2586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Instance of Student:</a:t>
            </a:r>
            <a:endParaRPr lang="en-CA" altLang="en-US" sz="2400" b="1">
              <a:solidFill>
                <a:schemeClr val="tx2"/>
              </a:solidFill>
            </a:endParaRP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1066800" y="3886200"/>
            <a:ext cx="38862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SELECT </a:t>
            </a:r>
            <a:r>
              <a:rPr lang="en-US" altLang="en-US" sz="2800" b="1">
                <a:solidFill>
                  <a:schemeClr val="tx2"/>
                </a:solidFill>
                <a:sym typeface="Symbol" panose="05050102010706020507" pitchFamily="18" charset="2"/>
              </a:rPr>
              <a:t>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FROM </a:t>
            </a:r>
            <a:r>
              <a:rPr lang="en-US" altLang="en-US" sz="2400">
                <a:solidFill>
                  <a:schemeClr val="tx2"/>
                </a:solidFill>
              </a:rPr>
              <a:t>Student, Ugrad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WHERE</a:t>
            </a:r>
            <a:r>
              <a:rPr lang="en-US" altLang="en-US" sz="2400">
                <a:solidFill>
                  <a:schemeClr val="tx2"/>
                </a:solidFill>
              </a:rPr>
              <a:t> Student.ID = Ugrad.ID</a:t>
            </a:r>
            <a:r>
              <a:rPr lang="en-US" altLang="en-US" sz="2400" b="1">
                <a:solidFill>
                  <a:schemeClr val="tx2"/>
                </a:solidFill>
              </a:rPr>
              <a:t>;</a:t>
            </a:r>
            <a:endParaRPr lang="en-CA" altLang="en-US" sz="2400" b="1">
              <a:solidFill>
                <a:schemeClr val="tx2"/>
              </a:solidFill>
            </a:endParaRPr>
          </a:p>
        </p:txBody>
      </p:sp>
      <p:graphicFrame>
        <p:nvGraphicFramePr>
          <p:cNvPr id="110598" name="Group 6"/>
          <p:cNvGraphicFramePr>
            <a:graphicFrameLocks noGrp="1"/>
          </p:cNvGraphicFramePr>
          <p:nvPr/>
        </p:nvGraphicFramePr>
        <p:xfrm>
          <a:off x="914400" y="5334000"/>
          <a:ext cx="5138738" cy="1103313"/>
        </p:xfrm>
        <a:graphic>
          <a:graphicData uri="http://schemas.openxmlformats.org/drawingml/2006/table">
            <a:tbl>
              <a:tblPr/>
              <a:tblGrid>
                <a:gridCol w="460375"/>
                <a:gridCol w="1055688"/>
                <a:gridCol w="922337"/>
                <a:gridCol w="546100"/>
                <a:gridCol w="1057275"/>
                <a:gridCol w="460375"/>
                <a:gridCol w="636588"/>
              </a:tblGrid>
              <a:tr h="3351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ID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firstName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lastName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GPA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Address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ID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major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itchFamily="34" charset="0"/>
                        </a:rPr>
                        <a:t>111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itchFamily="34" charset="0"/>
                        </a:rPr>
                        <a:t>Joe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itchFamily="34" charset="0"/>
                        </a:rPr>
                        <a:t>Smith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itchFamily="34" charset="0"/>
                        </a:rPr>
                        <a:t>4.0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itchFamily="34" charset="0"/>
                        </a:rPr>
                        <a:t>45 Pine av.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itchFamily="34" charset="0"/>
                        </a:rPr>
                        <a:t>111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itchFamily="34" charset="0"/>
                        </a:rPr>
                        <a:t>CS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329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itchFamily="34" charset="0"/>
                        </a:rPr>
                        <a:t>333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itchFamily="34" charset="0"/>
                        </a:rPr>
                        <a:t>Ann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itchFamily="34" charset="0"/>
                        </a:rPr>
                        <a:t>Johns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itchFamily="34" charset="0"/>
                        </a:rPr>
                        <a:t>3.7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itchFamily="34" charset="0"/>
                        </a:rPr>
                        <a:t>39 Bay st. 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itchFamily="34" charset="0"/>
                        </a:rPr>
                        <a:t>333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itchFamily="34" charset="0"/>
                        </a:rPr>
                        <a:t>EE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632" name="Group 40"/>
          <p:cNvGraphicFramePr>
            <a:graphicFrameLocks noGrp="1"/>
          </p:cNvGraphicFramePr>
          <p:nvPr/>
        </p:nvGraphicFramePr>
        <p:xfrm>
          <a:off x="152400" y="2209800"/>
          <a:ext cx="3894138" cy="1341438"/>
        </p:xfrm>
        <a:graphic>
          <a:graphicData uri="http://schemas.openxmlformats.org/drawingml/2006/table">
            <a:tbl>
              <a:tblPr/>
              <a:tblGrid>
                <a:gridCol w="460375"/>
                <a:gridCol w="950913"/>
                <a:gridCol w="922337"/>
                <a:gridCol w="546100"/>
                <a:gridCol w="1014413"/>
              </a:tblGrid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ID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firstName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lastName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GPA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Address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111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Joe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Smith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4.0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45 Pine av.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222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Sue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Brown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3.1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71 Main st.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333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Ann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Johns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3.7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39 Bay st. 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664" name="Group 72"/>
          <p:cNvGraphicFramePr>
            <a:graphicFrameLocks noGrp="1"/>
          </p:cNvGraphicFramePr>
          <p:nvPr/>
        </p:nvGraphicFramePr>
        <p:xfrm>
          <a:off x="5254625" y="2209800"/>
          <a:ext cx="2670175" cy="957263"/>
        </p:xfrm>
        <a:graphic>
          <a:graphicData uri="http://schemas.openxmlformats.org/drawingml/2006/table">
            <a:tbl>
              <a:tblPr/>
              <a:tblGrid>
                <a:gridCol w="1357313"/>
                <a:gridCol w="1312862"/>
              </a:tblGrid>
              <a:tr h="3353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ID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major</a:t>
                      </a:r>
                      <a:endParaRPr kumimoji="0" lang="en-CA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111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CS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1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333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 Narrow" pitchFamily="34" charset="0"/>
                        </a:rPr>
                        <a:t>EE</a:t>
                      </a:r>
                      <a:endParaRPr kumimoji="0" lang="en-CA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 autoUpdateAnimBg="0"/>
      <p:bldP spid="110596" grpId="0" build="p" autoUpdateAnimBg="0"/>
      <p:bldP spid="11059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Joins in SQL</a:t>
            </a:r>
            <a:endParaRPr lang="en-CA" altLang="en-US" sz="3200" b="1" smtClean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905000"/>
            <a:ext cx="8110537" cy="49530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The above query is an example of </a:t>
            </a:r>
            <a:r>
              <a:rPr lang="en-US" altLang="en-US" sz="2800" b="1" smtClean="0"/>
              <a:t>Join</a:t>
            </a:r>
            <a:r>
              <a:rPr lang="en-US" altLang="en-US" sz="2800" smtClean="0"/>
              <a:t> operation</a:t>
            </a:r>
          </a:p>
          <a:p>
            <a:pPr eaLnBrk="1" hangingPunct="1"/>
            <a:r>
              <a:rPr lang="en-US" altLang="en-US" sz="2800" smtClean="0"/>
              <a:t>There are various kinds of joins and we will study them later in detail</a:t>
            </a:r>
          </a:p>
          <a:p>
            <a:pPr eaLnBrk="1" hangingPunct="1"/>
            <a:r>
              <a:rPr lang="en-US" altLang="en-US" sz="2800" smtClean="0"/>
              <a:t>To join relations R</a:t>
            </a:r>
            <a:r>
              <a:rPr lang="en-US" altLang="en-US" sz="2800" b="1" baseline="-25000" smtClean="0"/>
              <a:t>1</a:t>
            </a:r>
            <a:r>
              <a:rPr lang="en-US" altLang="en-US" sz="2800" smtClean="0"/>
              <a:t>,…,R</a:t>
            </a:r>
            <a:r>
              <a:rPr lang="en-US" altLang="en-US" sz="2800" b="1" baseline="-25000" smtClean="0"/>
              <a:t>n</a:t>
            </a:r>
            <a:r>
              <a:rPr lang="en-US" altLang="en-US" sz="2800" smtClean="0"/>
              <a:t> in SQL</a:t>
            </a:r>
            <a:r>
              <a:rPr lang="en-US" altLang="en-US" sz="2400" b="1" smtClean="0"/>
              <a:t>:</a:t>
            </a:r>
            <a:r>
              <a:rPr lang="en-US" altLang="en-US" sz="2800" smtClean="0"/>
              <a:t> </a:t>
            </a:r>
          </a:p>
          <a:p>
            <a:pPr lvl="1" eaLnBrk="1" hangingPunct="1"/>
            <a:r>
              <a:rPr lang="en-US" altLang="en-US" sz="2400" smtClean="0"/>
              <a:t>List all these relations in the </a:t>
            </a:r>
            <a:r>
              <a:rPr lang="en-US" altLang="en-US" sz="2400" b="1" smtClean="0"/>
              <a:t>FROM</a:t>
            </a:r>
            <a:r>
              <a:rPr lang="en-US" altLang="en-US" sz="2400" smtClean="0"/>
              <a:t> clause</a:t>
            </a:r>
          </a:p>
          <a:p>
            <a:pPr lvl="1" eaLnBrk="1" hangingPunct="1"/>
            <a:r>
              <a:rPr lang="en-US" altLang="en-US" sz="2400" smtClean="0"/>
              <a:t>Express the conditions in the </a:t>
            </a:r>
            <a:r>
              <a:rPr lang="en-US" altLang="en-US" sz="2400" b="1" smtClean="0"/>
              <a:t>WHERE</a:t>
            </a:r>
            <a:r>
              <a:rPr lang="en-US" altLang="en-US" sz="2400" smtClean="0"/>
              <a:t> clause in order to get the desired  </a:t>
            </a:r>
            <a:r>
              <a:rPr lang="en-US" altLang="en-US" sz="2400" b="1" smtClean="0"/>
              <a:t>join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 bldLvl="5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Joining Relations </a:t>
            </a:r>
            <a:endParaRPr lang="en-CA" altLang="en-US" sz="3200" b="1" smtClean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905000"/>
            <a:ext cx="8110537" cy="49530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Relation schemas</a:t>
            </a:r>
            <a:r>
              <a:rPr lang="en-US" altLang="en-US" sz="2400" b="1" smtClean="0"/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Movie</a:t>
            </a:r>
            <a:r>
              <a:rPr lang="en-US" altLang="en-US" sz="2400" smtClean="0"/>
              <a:t> (</a:t>
            </a:r>
            <a:r>
              <a:rPr lang="en-US" altLang="en-US" sz="2400" u="sng" smtClean="0">
                <a:solidFill>
                  <a:srgbClr val="0000FF"/>
                </a:solidFill>
              </a:rPr>
              <a:t>title</a:t>
            </a:r>
            <a:r>
              <a:rPr lang="en-US" altLang="en-US" sz="2400" smtClean="0">
                <a:solidFill>
                  <a:srgbClr val="0000FF"/>
                </a:solidFill>
              </a:rPr>
              <a:t>, </a:t>
            </a:r>
            <a:r>
              <a:rPr lang="en-US" altLang="en-US" sz="2400" u="sng" smtClean="0">
                <a:solidFill>
                  <a:srgbClr val="0000FF"/>
                </a:solidFill>
              </a:rPr>
              <a:t>year</a:t>
            </a:r>
            <a:r>
              <a:rPr lang="en-US" altLang="en-US" sz="2400" smtClean="0"/>
              <a:t>, </a:t>
            </a:r>
            <a:r>
              <a:rPr lang="en-US" altLang="en-US" sz="2400" smtClean="0">
                <a:solidFill>
                  <a:schemeClr val="hlink"/>
                </a:solidFill>
              </a:rPr>
              <a:t>length</a:t>
            </a:r>
            <a:r>
              <a:rPr lang="en-US" altLang="en-US" sz="2400" smtClean="0"/>
              <a:t>, filmType)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Owns</a:t>
            </a:r>
            <a:r>
              <a:rPr lang="en-US" altLang="en-US" sz="2400" smtClean="0"/>
              <a:t> (</a:t>
            </a:r>
            <a:r>
              <a:rPr lang="en-US" altLang="en-US" sz="2400" u="sng" smtClean="0">
                <a:solidFill>
                  <a:schemeClr val="folHlink"/>
                </a:solidFill>
              </a:rPr>
              <a:t>title</a:t>
            </a:r>
            <a:r>
              <a:rPr lang="en-US" altLang="en-US" sz="2400" smtClean="0">
                <a:solidFill>
                  <a:schemeClr val="folHlink"/>
                </a:solidFill>
              </a:rPr>
              <a:t>, </a:t>
            </a:r>
            <a:r>
              <a:rPr lang="en-US" altLang="en-US" sz="2400" u="sng" smtClean="0">
                <a:solidFill>
                  <a:schemeClr val="folHlink"/>
                </a:solidFill>
              </a:rPr>
              <a:t>year</a:t>
            </a:r>
            <a:r>
              <a:rPr lang="en-US" altLang="en-US" sz="2400" smtClean="0"/>
              <a:t>, </a:t>
            </a:r>
            <a:r>
              <a:rPr lang="en-US" altLang="en-US" sz="2400" u="sng" smtClean="0">
                <a:solidFill>
                  <a:srgbClr val="006600"/>
                </a:solidFill>
              </a:rPr>
              <a:t>studioName</a:t>
            </a:r>
            <a:r>
              <a:rPr lang="en-US" altLang="en-US" sz="2400" smtClean="0"/>
              <a:t>)</a:t>
            </a:r>
            <a:endParaRPr lang="en-CA" altLang="en-US" sz="2000" smtClean="0"/>
          </a:p>
          <a:p>
            <a:pPr eaLnBrk="1" hangingPunct="1"/>
            <a:r>
              <a:rPr lang="en-US" altLang="en-US" sz="2800" smtClean="0">
                <a:solidFill>
                  <a:srgbClr val="000000"/>
                </a:solidFill>
              </a:rPr>
              <a:t>Query</a:t>
            </a:r>
            <a:r>
              <a:rPr lang="en-US" altLang="en-US" sz="2400" b="1" smtClean="0">
                <a:solidFill>
                  <a:srgbClr val="000000"/>
                </a:solidFill>
              </a:rPr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Find</a:t>
            </a:r>
            <a:r>
              <a:rPr lang="en-US" altLang="en-US" sz="2400" smtClean="0">
                <a:solidFill>
                  <a:srgbClr val="FF0066"/>
                </a:solidFill>
              </a:rPr>
              <a:t> </a:t>
            </a:r>
            <a:r>
              <a:rPr lang="en-US" altLang="en-US" sz="2400" smtClean="0">
                <a:solidFill>
                  <a:srgbClr val="0000FF"/>
                </a:solidFill>
              </a:rPr>
              <a:t>title</a:t>
            </a:r>
            <a:r>
              <a:rPr lang="en-US" altLang="en-US" sz="2400" smtClean="0">
                <a:solidFill>
                  <a:srgbClr val="FF0066"/>
                </a:solidFill>
              </a:rPr>
              <a:t>, </a:t>
            </a:r>
            <a:r>
              <a:rPr lang="en-US" altLang="en-US" sz="2400" smtClean="0">
                <a:solidFill>
                  <a:schemeClr val="hlink"/>
                </a:solidFill>
              </a:rPr>
              <a:t>length</a:t>
            </a:r>
            <a:r>
              <a:rPr lang="en-US" altLang="en-US" sz="2400" smtClean="0">
                <a:solidFill>
                  <a:srgbClr val="FF0066"/>
                </a:solidFill>
              </a:rPr>
              <a:t>, </a:t>
            </a:r>
            <a:r>
              <a:rPr lang="en-US" altLang="en-US" sz="2400" smtClean="0"/>
              <a:t>and</a:t>
            </a:r>
            <a:r>
              <a:rPr lang="en-US" altLang="en-US" sz="2400" smtClean="0">
                <a:solidFill>
                  <a:srgbClr val="FF0066"/>
                </a:solidFill>
              </a:rPr>
              <a:t> </a:t>
            </a:r>
            <a:r>
              <a:rPr lang="en-US" altLang="en-US" sz="2400" smtClean="0">
                <a:solidFill>
                  <a:srgbClr val="006600"/>
                </a:solidFill>
              </a:rPr>
              <a:t>studio name</a:t>
            </a:r>
            <a:r>
              <a:rPr lang="en-US" altLang="en-US" sz="2400" smtClean="0">
                <a:solidFill>
                  <a:srgbClr val="FF0066"/>
                </a:solidFill>
              </a:rPr>
              <a:t> </a:t>
            </a:r>
            <a:r>
              <a:rPr lang="en-US" altLang="en-US" sz="2400" smtClean="0"/>
              <a:t>of every movie</a:t>
            </a:r>
            <a:r>
              <a:rPr lang="en-US" altLang="en-US" sz="2400" smtClean="0">
                <a:solidFill>
                  <a:srgbClr val="000000"/>
                </a:solidFill>
              </a:rPr>
              <a:t> </a:t>
            </a:r>
          </a:p>
          <a:p>
            <a:pPr eaLnBrk="1" hangingPunct="1"/>
            <a:r>
              <a:rPr lang="en-US" altLang="en-US" sz="2800" smtClean="0">
                <a:solidFill>
                  <a:srgbClr val="000000"/>
                </a:solidFill>
              </a:rPr>
              <a:t>Query in SQL</a:t>
            </a:r>
            <a:r>
              <a:rPr lang="en-US" altLang="en-US" sz="2400" b="1" smtClean="0">
                <a:solidFill>
                  <a:srgbClr val="000000"/>
                </a:solidFill>
              </a:rPr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CA" altLang="en-US" sz="2400" b="1" smtClean="0">
                <a:solidFill>
                  <a:srgbClr val="000000"/>
                </a:solidFill>
              </a:rPr>
              <a:t>SELECT</a:t>
            </a:r>
            <a:r>
              <a:rPr lang="en-CA" altLang="en-US" sz="2400" smtClean="0">
                <a:solidFill>
                  <a:srgbClr val="000000"/>
                </a:solidFill>
              </a:rPr>
              <a:t> </a:t>
            </a:r>
            <a:r>
              <a:rPr lang="en-US" altLang="en-US" sz="2400" smtClean="0">
                <a:solidFill>
                  <a:srgbClr val="000000"/>
                </a:solidFill>
              </a:rPr>
              <a:t>Movie.title, </a:t>
            </a:r>
            <a:r>
              <a:rPr lang="en-US" altLang="en-US" sz="2400" smtClean="0">
                <a:solidFill>
                  <a:srgbClr val="006600"/>
                </a:solidFill>
              </a:rPr>
              <a:t>Movie.length</a:t>
            </a:r>
            <a:r>
              <a:rPr lang="en-US" altLang="en-US" sz="2400" smtClean="0">
                <a:solidFill>
                  <a:srgbClr val="000000"/>
                </a:solidFill>
              </a:rPr>
              <a:t>, </a:t>
            </a:r>
            <a:r>
              <a:rPr lang="en-US" altLang="en-US" sz="2400" smtClean="0">
                <a:solidFill>
                  <a:srgbClr val="006600"/>
                </a:solidFill>
              </a:rPr>
              <a:t>Owns.studioName</a:t>
            </a:r>
            <a:r>
              <a:rPr lang="en-US" altLang="en-US" sz="2400" smtClean="0"/>
              <a:t> </a:t>
            </a:r>
            <a:endParaRPr lang="en-CA" altLang="en-US" sz="2400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CA" altLang="en-US" sz="2400" b="1" smtClean="0">
                <a:solidFill>
                  <a:srgbClr val="000000"/>
                </a:solidFill>
              </a:rPr>
              <a:t>FROM</a:t>
            </a:r>
            <a:r>
              <a:rPr lang="en-CA" altLang="en-US" sz="2400" smtClean="0">
                <a:solidFill>
                  <a:srgbClr val="000000"/>
                </a:solidFill>
              </a:rPr>
              <a:t> Movie</a:t>
            </a:r>
            <a:r>
              <a:rPr lang="en-US" altLang="en-US" sz="2400" smtClean="0">
                <a:solidFill>
                  <a:srgbClr val="000000"/>
                </a:solidFill>
              </a:rPr>
              <a:t>, Owns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WHERE </a:t>
            </a:r>
            <a:r>
              <a:rPr lang="en-US" altLang="en-US" sz="2400" smtClean="0">
                <a:solidFill>
                  <a:srgbClr val="0000FF"/>
                </a:solidFill>
              </a:rPr>
              <a:t>Movie.title</a:t>
            </a:r>
            <a:r>
              <a:rPr lang="en-US" altLang="en-US" sz="2400" smtClean="0"/>
              <a:t> = </a:t>
            </a:r>
            <a:r>
              <a:rPr lang="en-US" altLang="en-US" sz="2400" smtClean="0">
                <a:solidFill>
                  <a:schemeClr val="folHlink"/>
                </a:solidFill>
              </a:rPr>
              <a:t>Owns.title</a:t>
            </a:r>
            <a:r>
              <a:rPr lang="en-US" altLang="en-US" sz="2400" smtClean="0"/>
              <a:t> </a:t>
            </a:r>
            <a:r>
              <a:rPr lang="en-US" altLang="en-US" sz="2400" b="1" smtClean="0"/>
              <a:t>AND</a:t>
            </a:r>
            <a:r>
              <a:rPr lang="en-US" altLang="en-US" sz="2400" smtClean="0"/>
              <a:t> </a:t>
            </a:r>
            <a:r>
              <a:rPr lang="en-US" altLang="en-US" sz="2400" smtClean="0">
                <a:solidFill>
                  <a:srgbClr val="0000FF"/>
                </a:solidFill>
              </a:rPr>
              <a:t>Movie.year</a:t>
            </a:r>
            <a:r>
              <a:rPr lang="en-US" altLang="en-US" sz="2400" smtClean="0"/>
              <a:t> = </a:t>
            </a:r>
            <a:r>
              <a:rPr lang="en-US" altLang="en-US" sz="2400" smtClean="0">
                <a:solidFill>
                  <a:schemeClr val="folHlink"/>
                </a:solidFill>
              </a:rPr>
              <a:t>Owns.year</a:t>
            </a:r>
            <a:r>
              <a:rPr lang="en-US" altLang="en-US" sz="2400" b="1" smtClean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Is </a:t>
            </a:r>
            <a:r>
              <a:rPr lang="en-US" altLang="en-US" sz="2400" smtClean="0">
                <a:solidFill>
                  <a:srgbClr val="006600"/>
                </a:solidFill>
              </a:rPr>
              <a:t>Owns</a:t>
            </a:r>
            <a:r>
              <a:rPr lang="en-US" altLang="en-US" sz="2400" smtClean="0"/>
              <a:t> in </a:t>
            </a:r>
            <a:r>
              <a:rPr lang="en-US" altLang="en-US" sz="2400" smtClean="0">
                <a:solidFill>
                  <a:srgbClr val="006600"/>
                </a:solidFill>
              </a:rPr>
              <a:t>Owns.studioName</a:t>
            </a:r>
            <a:r>
              <a:rPr lang="en-US" altLang="en-US" sz="2400" smtClean="0"/>
              <a:t> necessary?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 bldLvl="5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Simple SQL Queries</a:t>
            </a:r>
            <a:endParaRPr lang="en-CA" altLang="en-US" sz="3200" b="1" smtClean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18515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 SQL query has a form</a:t>
            </a:r>
            <a:r>
              <a:rPr lang="en-US" altLang="en-US" sz="2400" b="1" smtClean="0"/>
              <a:t>:</a:t>
            </a:r>
            <a:r>
              <a:rPr lang="en-CA" altLang="en-US" sz="2800" smtClean="0"/>
              <a:t> </a:t>
            </a:r>
            <a:endParaRPr lang="en-US" altLang="en-US" sz="280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/>
              <a:t>SELECT</a:t>
            </a:r>
            <a:r>
              <a:rPr lang="en-US" altLang="en-US" sz="2400" smtClean="0"/>
              <a:t> . . 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/>
              <a:t>FROM</a:t>
            </a:r>
            <a:r>
              <a:rPr lang="en-US" altLang="en-US" sz="2400" smtClean="0"/>
              <a:t> . . 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/>
              <a:t>WHERE</a:t>
            </a:r>
            <a:r>
              <a:rPr lang="en-US" altLang="en-US" sz="2400" smtClean="0"/>
              <a:t> . . .</a:t>
            </a:r>
            <a:r>
              <a:rPr lang="en-US" altLang="en-US" sz="2400" b="1" smtClean="0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 </a:t>
            </a:r>
            <a:r>
              <a:rPr lang="en-US" altLang="en-US" sz="2800" b="1" smtClean="0"/>
              <a:t>SELECT</a:t>
            </a:r>
            <a:r>
              <a:rPr lang="en-US" altLang="en-US" sz="2800" smtClean="0"/>
              <a:t> clause indicates which attributes should appear in the output.</a:t>
            </a:r>
            <a:endParaRPr lang="en-CA" altLang="en-US" sz="2800" b="1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 </a:t>
            </a:r>
            <a:r>
              <a:rPr lang="en-US" altLang="en-US" sz="2800" b="1" smtClean="0"/>
              <a:t>FROM</a:t>
            </a:r>
            <a:r>
              <a:rPr lang="en-US" altLang="en-US" sz="2800" smtClean="0"/>
              <a:t> gives the relation(s) the query refers to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 </a:t>
            </a:r>
            <a:r>
              <a:rPr lang="en-US" altLang="en-US" sz="2800" b="1" smtClean="0"/>
              <a:t>WHERE</a:t>
            </a:r>
            <a:r>
              <a:rPr lang="en-US" altLang="en-US" sz="2800" smtClean="0"/>
              <a:t> clause is a Boolean expression indicating which tuples are of interest.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 query result is a relation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Note that the result relation is </a:t>
            </a:r>
            <a:r>
              <a:rPr lang="en-US" altLang="en-US" sz="2800" b="1" smtClean="0"/>
              <a:t>unnamed</a:t>
            </a:r>
            <a:r>
              <a:rPr lang="en-US" altLang="en-US" sz="28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bldLvl="5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Joining Relations </a:t>
            </a:r>
            <a:endParaRPr lang="en-CA" altLang="en-US" sz="3200" b="1" smtClean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905000"/>
            <a:ext cx="8110537" cy="49530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Relation schemas</a:t>
            </a:r>
            <a:r>
              <a:rPr lang="en-US" altLang="en-US" sz="2400" b="1" smtClean="0"/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Movie</a:t>
            </a:r>
            <a:r>
              <a:rPr lang="en-US" altLang="en-US" sz="2400" smtClean="0"/>
              <a:t> (</a:t>
            </a:r>
            <a:r>
              <a:rPr lang="en-US" altLang="en-US" sz="2400" u="sng" smtClean="0">
                <a:solidFill>
                  <a:srgbClr val="0000FF"/>
                </a:solidFill>
              </a:rPr>
              <a:t>title</a:t>
            </a:r>
            <a:r>
              <a:rPr lang="en-US" altLang="en-US" sz="2400" smtClean="0">
                <a:solidFill>
                  <a:srgbClr val="0000FF"/>
                </a:solidFill>
              </a:rPr>
              <a:t>, </a:t>
            </a:r>
            <a:r>
              <a:rPr lang="en-US" altLang="en-US" sz="2400" u="sng" smtClean="0">
                <a:solidFill>
                  <a:srgbClr val="0000FF"/>
                </a:solidFill>
              </a:rPr>
              <a:t>year</a:t>
            </a:r>
            <a:r>
              <a:rPr lang="en-US" altLang="en-US" sz="2400" smtClean="0"/>
              <a:t>, </a:t>
            </a:r>
            <a:r>
              <a:rPr lang="en-US" altLang="en-US" sz="2400" smtClean="0">
                <a:solidFill>
                  <a:schemeClr val="hlink"/>
                </a:solidFill>
              </a:rPr>
              <a:t>length</a:t>
            </a:r>
            <a:r>
              <a:rPr lang="en-US" altLang="en-US" sz="2400" smtClean="0"/>
              <a:t>, filmType)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Owns</a:t>
            </a:r>
            <a:r>
              <a:rPr lang="en-US" altLang="en-US" sz="2400" smtClean="0"/>
              <a:t> (</a:t>
            </a:r>
            <a:r>
              <a:rPr lang="en-US" altLang="en-US" sz="2400" u="sng" smtClean="0">
                <a:solidFill>
                  <a:schemeClr val="folHlink"/>
                </a:solidFill>
              </a:rPr>
              <a:t>title</a:t>
            </a:r>
            <a:r>
              <a:rPr lang="en-US" altLang="en-US" sz="2400" smtClean="0">
                <a:solidFill>
                  <a:schemeClr val="folHlink"/>
                </a:solidFill>
              </a:rPr>
              <a:t>, </a:t>
            </a:r>
            <a:r>
              <a:rPr lang="en-US" altLang="en-US" sz="2400" u="sng" smtClean="0">
                <a:solidFill>
                  <a:schemeClr val="folHlink"/>
                </a:solidFill>
              </a:rPr>
              <a:t>year</a:t>
            </a:r>
            <a:r>
              <a:rPr lang="en-US" altLang="en-US" sz="2400" smtClean="0"/>
              <a:t>, </a:t>
            </a:r>
            <a:r>
              <a:rPr lang="en-US" altLang="en-US" sz="2400" u="sng" smtClean="0">
                <a:solidFill>
                  <a:srgbClr val="006600"/>
                </a:solidFill>
              </a:rPr>
              <a:t>studioName</a:t>
            </a:r>
            <a:r>
              <a:rPr lang="en-US" altLang="en-US" sz="2400" smtClean="0"/>
              <a:t>)</a:t>
            </a:r>
            <a:endParaRPr lang="en-CA" altLang="en-US" sz="2000" smtClean="0"/>
          </a:p>
          <a:p>
            <a:pPr eaLnBrk="1" hangingPunct="1"/>
            <a:r>
              <a:rPr lang="en-US" altLang="en-US" sz="2800" smtClean="0">
                <a:solidFill>
                  <a:srgbClr val="000000"/>
                </a:solidFill>
              </a:rPr>
              <a:t>Query</a:t>
            </a:r>
            <a:r>
              <a:rPr lang="en-US" altLang="en-US" sz="2400" b="1" smtClean="0">
                <a:solidFill>
                  <a:srgbClr val="000000"/>
                </a:solidFill>
              </a:rPr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FF0066"/>
                </a:solidFill>
              </a:rPr>
              <a:t>Find the </a:t>
            </a:r>
            <a:r>
              <a:rPr lang="en-US" altLang="en-US" sz="2400" smtClean="0">
                <a:solidFill>
                  <a:srgbClr val="0000FF"/>
                </a:solidFill>
              </a:rPr>
              <a:t>title</a:t>
            </a:r>
            <a:r>
              <a:rPr lang="en-US" altLang="en-US" sz="2400" smtClean="0">
                <a:solidFill>
                  <a:srgbClr val="FF0066"/>
                </a:solidFill>
              </a:rPr>
              <a:t> and </a:t>
            </a:r>
            <a:r>
              <a:rPr lang="en-US" altLang="en-US" sz="2400" smtClean="0">
                <a:solidFill>
                  <a:schemeClr val="hlink"/>
                </a:solidFill>
              </a:rPr>
              <a:t>length</a:t>
            </a:r>
            <a:r>
              <a:rPr lang="en-US" altLang="en-US" sz="2400" smtClean="0">
                <a:solidFill>
                  <a:srgbClr val="FF0066"/>
                </a:solidFill>
              </a:rPr>
              <a:t> of every movie produced by </a:t>
            </a:r>
            <a:r>
              <a:rPr lang="en-US" altLang="en-US" sz="2400" smtClean="0">
                <a:solidFill>
                  <a:srgbClr val="006600"/>
                </a:solidFill>
              </a:rPr>
              <a:t>Disney</a:t>
            </a:r>
          </a:p>
          <a:p>
            <a:pPr eaLnBrk="1" hangingPunct="1"/>
            <a:r>
              <a:rPr lang="en-US" altLang="en-US" sz="2800" smtClean="0">
                <a:solidFill>
                  <a:srgbClr val="000000"/>
                </a:solidFill>
              </a:rPr>
              <a:t>Query in SQL</a:t>
            </a:r>
            <a:r>
              <a:rPr lang="en-US" altLang="en-US" sz="2400" b="1" smtClean="0">
                <a:solidFill>
                  <a:srgbClr val="000000"/>
                </a:solidFill>
              </a:rPr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CA" altLang="en-US" sz="2400" b="1" smtClean="0">
                <a:solidFill>
                  <a:srgbClr val="000000"/>
                </a:solidFill>
              </a:rPr>
              <a:t>SELECT</a:t>
            </a:r>
            <a:r>
              <a:rPr lang="en-CA" altLang="en-US" sz="2400" smtClean="0">
                <a:solidFill>
                  <a:srgbClr val="000000"/>
                </a:solidFill>
              </a:rPr>
              <a:t> </a:t>
            </a:r>
            <a:r>
              <a:rPr lang="en-US" altLang="en-US" sz="2400" smtClean="0">
                <a:solidFill>
                  <a:srgbClr val="0000FF"/>
                </a:solidFill>
              </a:rPr>
              <a:t>Movie.title</a:t>
            </a:r>
            <a:r>
              <a:rPr lang="en-US" altLang="en-US" sz="2400" smtClean="0">
                <a:solidFill>
                  <a:srgbClr val="000000"/>
                </a:solidFill>
              </a:rPr>
              <a:t>, </a:t>
            </a:r>
            <a:r>
              <a:rPr lang="en-US" altLang="en-US" sz="2400" smtClean="0">
                <a:solidFill>
                  <a:schemeClr val="hlink"/>
                </a:solidFill>
              </a:rPr>
              <a:t>length</a:t>
            </a:r>
            <a:endParaRPr lang="en-CA" altLang="en-US" sz="2400" smtClean="0">
              <a:solidFill>
                <a:schemeClr val="hlink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CA" altLang="en-US" sz="2400" b="1" smtClean="0">
                <a:solidFill>
                  <a:srgbClr val="000000"/>
                </a:solidFill>
              </a:rPr>
              <a:t>FROM</a:t>
            </a:r>
            <a:r>
              <a:rPr lang="en-CA" altLang="en-US" sz="2400" smtClean="0">
                <a:solidFill>
                  <a:srgbClr val="000000"/>
                </a:solidFill>
              </a:rPr>
              <a:t> Movie</a:t>
            </a:r>
            <a:r>
              <a:rPr lang="en-US" altLang="en-US" sz="2400" smtClean="0">
                <a:solidFill>
                  <a:srgbClr val="000000"/>
                </a:solidFill>
              </a:rPr>
              <a:t>, Owns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WHERE </a:t>
            </a:r>
            <a:r>
              <a:rPr lang="en-US" altLang="en-US" sz="2400" smtClean="0">
                <a:solidFill>
                  <a:srgbClr val="0000FF"/>
                </a:solidFill>
              </a:rPr>
              <a:t>Movie.title</a:t>
            </a:r>
            <a:r>
              <a:rPr lang="en-US" altLang="en-US" sz="2400" smtClean="0">
                <a:solidFill>
                  <a:schemeClr val="hlink"/>
                </a:solidFill>
              </a:rPr>
              <a:t> = </a:t>
            </a:r>
            <a:r>
              <a:rPr lang="en-US" altLang="en-US" sz="2400" smtClean="0">
                <a:solidFill>
                  <a:schemeClr val="folHlink"/>
                </a:solidFill>
              </a:rPr>
              <a:t>Owns.title</a:t>
            </a:r>
            <a:r>
              <a:rPr lang="en-US" altLang="en-US" sz="2400" smtClean="0"/>
              <a:t> </a:t>
            </a:r>
            <a:r>
              <a:rPr lang="en-US" altLang="en-US" sz="2400" b="1" smtClean="0"/>
              <a:t>AND</a:t>
            </a:r>
            <a:r>
              <a:rPr lang="en-US" altLang="en-US" sz="2400" smtClean="0"/>
              <a:t> </a:t>
            </a:r>
            <a:r>
              <a:rPr lang="en-US" altLang="en-US" sz="2400" smtClean="0">
                <a:solidFill>
                  <a:srgbClr val="0000FF"/>
                </a:solidFill>
              </a:rPr>
              <a:t>Movie.year</a:t>
            </a:r>
            <a:r>
              <a:rPr lang="en-US" altLang="en-US" sz="2400" smtClean="0"/>
              <a:t> = </a:t>
            </a:r>
            <a:r>
              <a:rPr lang="en-US" altLang="en-US" sz="2400" smtClean="0">
                <a:solidFill>
                  <a:schemeClr val="folHlink"/>
                </a:solidFill>
              </a:rPr>
              <a:t>Owns.year</a:t>
            </a:r>
            <a:r>
              <a:rPr lang="en-US" altLang="en-US" sz="2400" smtClean="0"/>
              <a:t> 		</a:t>
            </a:r>
            <a:r>
              <a:rPr lang="en-US" altLang="en-US" sz="2400" b="1" smtClean="0"/>
              <a:t>AND</a:t>
            </a:r>
            <a:r>
              <a:rPr lang="en-US" altLang="en-US" sz="2400" smtClean="0"/>
              <a:t> </a:t>
            </a:r>
            <a:r>
              <a:rPr lang="en-US" altLang="en-US" sz="2400" smtClean="0">
                <a:solidFill>
                  <a:srgbClr val="006600"/>
                </a:solidFill>
              </a:rPr>
              <a:t>studioName = ’Disney’</a:t>
            </a:r>
            <a:r>
              <a:rPr lang="en-US" altLang="en-US" sz="2000" b="1" smtClean="0"/>
              <a:t>;</a:t>
            </a:r>
            <a:r>
              <a:rPr lang="en-CA" altLang="en-US" sz="2400" smtClean="0">
                <a:solidFill>
                  <a:srgbClr val="000000"/>
                </a:solidFill>
              </a:rPr>
              <a:t> </a:t>
            </a:r>
            <a:endParaRPr lang="en-US" altLang="en-US" sz="24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 bldLvl="5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Joining Relations </a:t>
            </a:r>
            <a:endParaRPr lang="en-CA" altLang="en-US" sz="3200" b="1" smtClean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776413"/>
            <a:ext cx="8110537" cy="52339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Relation schemas</a:t>
            </a:r>
            <a:r>
              <a:rPr lang="en-US" altLang="en-US" sz="2400" b="1" smtClean="0"/>
              <a:t>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/>
              <a:t>Movie</a:t>
            </a:r>
            <a:r>
              <a:rPr lang="en-US" altLang="en-US" sz="2400" smtClean="0"/>
              <a:t> (</a:t>
            </a:r>
            <a:r>
              <a:rPr lang="en-US" altLang="en-US" sz="2400" u="sng" smtClean="0">
                <a:solidFill>
                  <a:srgbClr val="0000FF"/>
                </a:solidFill>
              </a:rPr>
              <a:t>title</a:t>
            </a:r>
            <a:r>
              <a:rPr lang="en-US" altLang="en-US" sz="2400" smtClean="0">
                <a:solidFill>
                  <a:srgbClr val="0000FF"/>
                </a:solidFill>
              </a:rPr>
              <a:t>, </a:t>
            </a:r>
            <a:r>
              <a:rPr lang="en-US" altLang="en-US" sz="2400" u="sng" smtClean="0">
                <a:solidFill>
                  <a:srgbClr val="0000FF"/>
                </a:solidFill>
              </a:rPr>
              <a:t>year</a:t>
            </a:r>
            <a:r>
              <a:rPr lang="en-US" altLang="en-US" sz="2400" smtClean="0"/>
              <a:t>, length, filmType)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/>
              <a:t>Owns</a:t>
            </a:r>
            <a:r>
              <a:rPr lang="en-US" altLang="en-US" sz="2400" smtClean="0"/>
              <a:t> (</a:t>
            </a:r>
            <a:r>
              <a:rPr lang="en-US" altLang="en-US" sz="2400" u="sng" smtClean="0">
                <a:solidFill>
                  <a:schemeClr val="folHlink"/>
                </a:solidFill>
              </a:rPr>
              <a:t>title</a:t>
            </a:r>
            <a:r>
              <a:rPr lang="en-US" altLang="en-US" sz="2400" smtClean="0">
                <a:solidFill>
                  <a:schemeClr val="folHlink"/>
                </a:solidFill>
              </a:rPr>
              <a:t>, </a:t>
            </a:r>
            <a:r>
              <a:rPr lang="en-US" altLang="en-US" sz="2400" u="sng" smtClean="0">
                <a:solidFill>
                  <a:schemeClr val="folHlink"/>
                </a:solidFill>
              </a:rPr>
              <a:t>year</a:t>
            </a:r>
            <a:r>
              <a:rPr lang="en-US" altLang="en-US" sz="2400" smtClean="0"/>
              <a:t>, </a:t>
            </a:r>
            <a:r>
              <a:rPr lang="en-US" altLang="en-US" sz="2400" u="sng" smtClean="0"/>
              <a:t>studioName</a:t>
            </a:r>
            <a:r>
              <a:rPr lang="en-US" altLang="en-US" sz="2400" smtClean="0"/>
              <a:t>)</a:t>
            </a:r>
            <a:r>
              <a:rPr lang="en-US" altLang="en-US" sz="2400" b="1" smtClean="0"/>
              <a:t>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/>
              <a:t>StarsIn</a:t>
            </a:r>
            <a:r>
              <a:rPr lang="en-US" altLang="en-US" sz="2400" smtClean="0"/>
              <a:t> (</a:t>
            </a:r>
            <a:r>
              <a:rPr lang="en-US" altLang="en-US" sz="2400" u="sng" smtClean="0">
                <a:solidFill>
                  <a:srgbClr val="006600"/>
                </a:solidFill>
              </a:rPr>
              <a:t>title</a:t>
            </a:r>
            <a:r>
              <a:rPr lang="en-US" altLang="en-US" sz="2400" smtClean="0">
                <a:solidFill>
                  <a:srgbClr val="006600"/>
                </a:solidFill>
              </a:rPr>
              <a:t>, </a:t>
            </a:r>
            <a:r>
              <a:rPr lang="en-US" altLang="en-US" sz="2400" u="sng" smtClean="0">
                <a:solidFill>
                  <a:srgbClr val="006600"/>
                </a:solidFill>
              </a:rPr>
              <a:t>year</a:t>
            </a:r>
            <a:r>
              <a:rPr lang="en-US" altLang="en-US" sz="2400" smtClean="0"/>
              <a:t>, </a:t>
            </a:r>
            <a:r>
              <a:rPr lang="en-US" altLang="en-US" sz="2400" u="sng" smtClean="0"/>
              <a:t>starName</a:t>
            </a:r>
            <a:r>
              <a:rPr lang="en-US" altLang="en-US" sz="2400" smtClean="0"/>
              <a:t>)</a:t>
            </a:r>
            <a:endParaRPr lang="en-CA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solidFill>
                  <a:srgbClr val="000000"/>
                </a:solidFill>
              </a:rPr>
              <a:t>Query</a:t>
            </a:r>
            <a:r>
              <a:rPr lang="en-US" altLang="en-US" sz="2400" b="1" smtClean="0"/>
              <a:t>:</a:t>
            </a:r>
            <a:endParaRPr lang="en-US" altLang="en-US" sz="280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FF33CC"/>
                </a:solidFill>
              </a:rPr>
              <a:t>Find the title and length of each movie with Julia Roberts,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FF33CC"/>
                </a:solidFill>
              </a:rPr>
              <a:t> produced by Disney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solidFill>
                  <a:srgbClr val="000000"/>
                </a:solidFill>
              </a:rPr>
              <a:t>Query in SQL</a:t>
            </a:r>
            <a:r>
              <a:rPr lang="en-US" altLang="en-US" sz="2400" b="1" smtClean="0"/>
              <a:t>:</a:t>
            </a:r>
            <a:endParaRPr lang="en-US" altLang="en-US" sz="280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CA" altLang="en-US" sz="2400" b="1" smtClean="0">
                <a:solidFill>
                  <a:srgbClr val="000000"/>
                </a:solidFill>
              </a:rPr>
              <a:t>SELECT</a:t>
            </a:r>
            <a:r>
              <a:rPr lang="en-CA" altLang="en-US" sz="2400" smtClean="0">
                <a:solidFill>
                  <a:srgbClr val="000000"/>
                </a:solidFill>
              </a:rPr>
              <a:t> </a:t>
            </a:r>
            <a:r>
              <a:rPr lang="en-US" altLang="en-US" sz="2400" smtClean="0"/>
              <a:t>Movie.title, Movie.length</a:t>
            </a:r>
            <a:endParaRPr lang="en-CA" altLang="en-US" sz="240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CA" altLang="en-US" sz="2400" b="1" smtClean="0">
                <a:solidFill>
                  <a:srgbClr val="000000"/>
                </a:solidFill>
              </a:rPr>
              <a:t>FROM</a:t>
            </a:r>
            <a:r>
              <a:rPr lang="en-CA" altLang="en-US" sz="2400" smtClean="0">
                <a:solidFill>
                  <a:srgbClr val="000000"/>
                </a:solidFill>
              </a:rPr>
              <a:t> Movie</a:t>
            </a:r>
            <a:r>
              <a:rPr lang="en-US" altLang="en-US" sz="2400" smtClean="0">
                <a:solidFill>
                  <a:srgbClr val="000000"/>
                </a:solidFill>
              </a:rPr>
              <a:t>, Owns, StarsIn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/>
              <a:t>WHERE </a:t>
            </a:r>
            <a:r>
              <a:rPr lang="en-US" altLang="en-US" sz="2400" smtClean="0">
                <a:solidFill>
                  <a:srgbClr val="0000FF"/>
                </a:solidFill>
              </a:rPr>
              <a:t>Movie.title</a:t>
            </a:r>
            <a:r>
              <a:rPr lang="en-US" altLang="en-US" sz="2400" smtClean="0"/>
              <a:t> = </a:t>
            </a:r>
            <a:r>
              <a:rPr lang="en-US" altLang="en-US" sz="2400" smtClean="0">
                <a:solidFill>
                  <a:schemeClr val="folHlink"/>
                </a:solidFill>
              </a:rPr>
              <a:t>Owns.title</a:t>
            </a:r>
            <a:r>
              <a:rPr lang="en-US" altLang="en-US" sz="2400" smtClean="0"/>
              <a:t> </a:t>
            </a:r>
            <a:r>
              <a:rPr lang="en-US" altLang="en-US" sz="2400" b="1" smtClean="0"/>
              <a:t>AND</a:t>
            </a:r>
            <a:r>
              <a:rPr lang="en-US" altLang="en-US" sz="2400" smtClean="0"/>
              <a:t> </a:t>
            </a:r>
            <a:r>
              <a:rPr lang="en-US" altLang="en-US" sz="2400" smtClean="0">
                <a:solidFill>
                  <a:srgbClr val="0000FF"/>
                </a:solidFill>
              </a:rPr>
              <a:t>Movie.year</a:t>
            </a:r>
            <a:r>
              <a:rPr lang="en-US" altLang="en-US" sz="2400" smtClean="0"/>
              <a:t> = </a:t>
            </a:r>
            <a:r>
              <a:rPr lang="en-US" altLang="en-US" sz="2400" smtClean="0">
                <a:solidFill>
                  <a:schemeClr val="folHlink"/>
                </a:solidFill>
              </a:rPr>
              <a:t>Owns.year</a:t>
            </a:r>
            <a:r>
              <a:rPr lang="en-US" altLang="en-US" sz="2400" smtClean="0"/>
              <a:t>   </a:t>
            </a:r>
            <a:r>
              <a:rPr lang="en-US" altLang="en-US" sz="2400" b="1" smtClean="0"/>
              <a:t>AND</a:t>
            </a:r>
            <a:r>
              <a:rPr lang="en-US" altLang="en-US" sz="2400" smtClean="0"/>
              <a:t> </a:t>
            </a:r>
            <a:r>
              <a:rPr lang="en-US" altLang="en-US" sz="2400" smtClean="0">
                <a:solidFill>
                  <a:srgbClr val="0000FF"/>
                </a:solidFill>
              </a:rPr>
              <a:t>Movie.title</a:t>
            </a:r>
            <a:r>
              <a:rPr lang="en-US" altLang="en-US" sz="2400" smtClean="0"/>
              <a:t> = </a:t>
            </a:r>
            <a:r>
              <a:rPr lang="en-US" altLang="en-US" sz="2400" smtClean="0">
                <a:solidFill>
                  <a:srgbClr val="006600"/>
                </a:solidFill>
              </a:rPr>
              <a:t>StarsIn.title</a:t>
            </a:r>
            <a:r>
              <a:rPr lang="en-US" altLang="en-US" sz="2400" smtClean="0"/>
              <a:t> </a:t>
            </a:r>
            <a:r>
              <a:rPr lang="en-US" altLang="en-US" sz="2400" b="1" smtClean="0"/>
              <a:t>AND</a:t>
            </a:r>
            <a:r>
              <a:rPr lang="en-US" altLang="en-US" sz="2400" smtClean="0"/>
              <a:t> </a:t>
            </a:r>
            <a:r>
              <a:rPr lang="en-US" altLang="en-US" sz="2400" smtClean="0">
                <a:solidFill>
                  <a:srgbClr val="0000FF"/>
                </a:solidFill>
              </a:rPr>
              <a:t>Movie.year</a:t>
            </a:r>
            <a:r>
              <a:rPr lang="en-US" altLang="en-US" sz="2400" smtClean="0"/>
              <a:t> = </a:t>
            </a:r>
            <a:r>
              <a:rPr lang="en-US" altLang="en-US" sz="2400" smtClean="0">
                <a:solidFill>
                  <a:srgbClr val="006600"/>
                </a:solidFill>
              </a:rPr>
              <a:t>StarsIn.year</a:t>
            </a:r>
            <a:r>
              <a:rPr lang="en-US" altLang="en-US" sz="2400" smtClean="0"/>
              <a:t> </a:t>
            </a:r>
            <a:r>
              <a:rPr lang="en-US" altLang="en-US" sz="2400" b="1" smtClean="0"/>
              <a:t>AND</a:t>
            </a:r>
            <a:r>
              <a:rPr lang="en-US" altLang="en-US" sz="2400" smtClean="0"/>
              <a:t> studioName = ’Disney’ </a:t>
            </a:r>
            <a:r>
              <a:rPr lang="en-US" altLang="en-US" sz="2400" b="1" smtClean="0"/>
              <a:t>AND</a:t>
            </a:r>
            <a:r>
              <a:rPr lang="en-US" altLang="en-US" sz="2400" smtClean="0"/>
              <a:t> starName = ’Julia Roberts’</a:t>
            </a:r>
            <a:r>
              <a:rPr lang="en-US" altLang="en-US" sz="2400" b="1" smtClean="0"/>
              <a:t>;</a:t>
            </a:r>
            <a:r>
              <a:rPr lang="en-CA" altLang="en-US" sz="2400" b="1" smtClean="0"/>
              <a:t> </a:t>
            </a:r>
            <a:endParaRPr lang="en-US" altLang="en-US" sz="24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bldLvl="5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b="1" smtClean="0"/>
              <a:t>Example</a:t>
            </a:r>
            <a:endParaRPr lang="de-DE" altLang="en-US" smtClean="0"/>
          </a:p>
        </p:txBody>
      </p:sp>
      <p:graphicFrame>
        <p:nvGraphicFramePr>
          <p:cNvPr id="115715" name="Group 3"/>
          <p:cNvGraphicFramePr>
            <a:graphicFrameLocks noGrp="1"/>
          </p:cNvGraphicFramePr>
          <p:nvPr/>
        </p:nvGraphicFramePr>
        <p:xfrm>
          <a:off x="685800" y="3767138"/>
          <a:ext cx="2819400" cy="1189037"/>
        </p:xfrm>
        <a:graphic>
          <a:graphicData uri="http://schemas.openxmlformats.org/drawingml/2006/table">
            <a:tbl>
              <a:tblPr/>
              <a:tblGrid>
                <a:gridCol w="762000"/>
                <a:gridCol w="838200"/>
                <a:gridCol w="1219200"/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title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year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starName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pitchFamily="34" charset="0"/>
                        </a:rPr>
                        <a:t>T1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pitchFamily="34" charset="0"/>
                        </a:rPr>
                        <a:t>1990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pitchFamily="34" charset="0"/>
                        </a:rPr>
                        <a:t>JR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1991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JR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5733" name="Group 21"/>
          <p:cNvGraphicFramePr>
            <a:graphicFrameLocks noGrp="1"/>
          </p:cNvGraphicFramePr>
          <p:nvPr/>
        </p:nvGraphicFramePr>
        <p:xfrm>
          <a:off x="4724400" y="2166938"/>
          <a:ext cx="3048000" cy="1189037"/>
        </p:xfrm>
        <a:graphic>
          <a:graphicData uri="http://schemas.openxmlformats.org/drawingml/2006/table">
            <a:tbl>
              <a:tblPr/>
              <a:tblGrid>
                <a:gridCol w="762000"/>
                <a:gridCol w="838200"/>
                <a:gridCol w="1447800"/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title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year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studioName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pitchFamily="34" charset="0"/>
                        </a:rPr>
                        <a:t>T1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pitchFamily="34" charset="0"/>
                        </a:rPr>
                        <a:t>1990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pitchFamily="34" charset="0"/>
                        </a:rPr>
                        <a:t>Disney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1991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MGM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5752" name="Group 40"/>
          <p:cNvGraphicFramePr>
            <a:graphicFrameLocks noGrp="1"/>
          </p:cNvGraphicFramePr>
          <p:nvPr/>
        </p:nvGraphicFramePr>
        <p:xfrm>
          <a:off x="685800" y="2166938"/>
          <a:ext cx="3581400" cy="1189037"/>
        </p:xfrm>
        <a:graphic>
          <a:graphicData uri="http://schemas.openxmlformats.org/drawingml/2006/table">
            <a:tbl>
              <a:tblPr/>
              <a:tblGrid>
                <a:gridCol w="762000"/>
                <a:gridCol w="838200"/>
                <a:gridCol w="914400"/>
                <a:gridCol w="1066800"/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title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year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length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filmType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pitchFamily="34" charset="0"/>
                        </a:rPr>
                        <a:t>T1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pitchFamily="34" charset="0"/>
                        </a:rPr>
                        <a:t>1990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pitchFamily="34" charset="0"/>
                        </a:rPr>
                        <a:t>124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pitchFamily="34" charset="0"/>
                        </a:rPr>
                        <a:t>color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1991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144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color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85" name="Rectangle 63"/>
          <p:cNvSpPr>
            <a:spLocks noChangeArrowheads="1"/>
          </p:cNvSpPr>
          <p:nvPr/>
        </p:nvSpPr>
        <p:spPr bwMode="auto">
          <a:xfrm>
            <a:off x="2438400" y="5257800"/>
            <a:ext cx="6705600" cy="1600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CA" altLang="en-US" sz="2000" b="1"/>
              <a:t>SELECT</a:t>
            </a:r>
            <a:r>
              <a:rPr lang="en-CA" altLang="en-US" sz="2000"/>
              <a:t> </a:t>
            </a:r>
            <a:r>
              <a:rPr lang="en-US" altLang="en-US" sz="2000"/>
              <a:t>Movie.</a:t>
            </a:r>
            <a:r>
              <a:rPr lang="en-US" altLang="en-US" sz="2000" b="1">
                <a:solidFill>
                  <a:srgbClr val="006600"/>
                </a:solidFill>
              </a:rPr>
              <a:t>title</a:t>
            </a:r>
            <a:r>
              <a:rPr lang="en-US" altLang="en-US" sz="2000">
                <a:solidFill>
                  <a:srgbClr val="006600"/>
                </a:solidFill>
              </a:rPr>
              <a:t>,</a:t>
            </a:r>
            <a:r>
              <a:rPr lang="en-US" altLang="en-US" sz="2000"/>
              <a:t> Movie.</a:t>
            </a:r>
            <a:r>
              <a:rPr lang="en-US" altLang="en-US" sz="2000" b="1">
                <a:solidFill>
                  <a:srgbClr val="006600"/>
                </a:solidFill>
              </a:rPr>
              <a:t>length</a:t>
            </a:r>
            <a:endParaRPr lang="en-CA" altLang="en-US" sz="2000" b="1">
              <a:solidFill>
                <a:srgbClr val="0066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CA" altLang="en-US" sz="2000" b="1"/>
              <a:t>FROM</a:t>
            </a:r>
            <a:r>
              <a:rPr lang="en-CA" altLang="en-US" sz="2000"/>
              <a:t> Movie</a:t>
            </a:r>
            <a:r>
              <a:rPr lang="en-US" altLang="en-US" sz="2000"/>
              <a:t>, Owns, StarsIn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WHERE</a:t>
            </a:r>
            <a:r>
              <a:rPr lang="en-US" altLang="en-US" sz="2000"/>
              <a:t> Movie.title = Owns.title </a:t>
            </a:r>
            <a:r>
              <a:rPr lang="en-US" altLang="en-US" sz="2000" b="1"/>
              <a:t>AND</a:t>
            </a:r>
            <a:r>
              <a:rPr lang="en-US" altLang="en-US" sz="2000"/>
              <a:t> Movie.year = Owns.year </a:t>
            </a:r>
            <a:r>
              <a:rPr lang="en-US" altLang="en-US" sz="2000" b="1"/>
              <a:t>AND</a:t>
            </a:r>
            <a:r>
              <a:rPr lang="en-US" altLang="en-US" sz="2000"/>
              <a:t>  Movie.title = StarsIn.title </a:t>
            </a:r>
            <a:r>
              <a:rPr lang="en-US" altLang="en-US" sz="2000" b="1"/>
              <a:t>AND</a:t>
            </a:r>
            <a:r>
              <a:rPr lang="en-US" altLang="en-US" sz="2000"/>
              <a:t> Movie.year = StarsIn.year </a:t>
            </a:r>
            <a:r>
              <a:rPr lang="en-US" altLang="en-US" sz="2000" b="1"/>
              <a:t>AND</a:t>
            </a:r>
            <a:r>
              <a:rPr lang="en-US" altLang="en-US" sz="2000"/>
              <a:t> studioName = ’Disney’ </a:t>
            </a:r>
            <a:r>
              <a:rPr lang="en-US" altLang="en-US" sz="2000" b="1"/>
              <a:t>AND</a:t>
            </a:r>
            <a:r>
              <a:rPr lang="en-US" altLang="en-US" sz="2000"/>
              <a:t> starName = ’Julia Roberts’</a:t>
            </a:r>
            <a:r>
              <a:rPr lang="en-US" altLang="en-US" sz="1800" b="1"/>
              <a:t>;</a:t>
            </a:r>
            <a:r>
              <a:rPr lang="en-CA" altLang="en-US" sz="1800"/>
              <a:t> </a:t>
            </a:r>
            <a:endParaRPr lang="en-US" altLang="en-US" sz="1800"/>
          </a:p>
        </p:txBody>
      </p:sp>
      <p:graphicFrame>
        <p:nvGraphicFramePr>
          <p:cNvPr id="115776" name="Group 64"/>
          <p:cNvGraphicFramePr>
            <a:graphicFrameLocks noGrp="1"/>
          </p:cNvGraphicFramePr>
          <p:nvPr/>
        </p:nvGraphicFramePr>
        <p:xfrm>
          <a:off x="4724400" y="3810000"/>
          <a:ext cx="1676400" cy="792163"/>
        </p:xfrm>
        <a:graphic>
          <a:graphicData uri="http://schemas.openxmlformats.org/drawingml/2006/table">
            <a:tbl>
              <a:tblPr/>
              <a:tblGrid>
                <a:gridCol w="762000"/>
                <a:gridCol w="9144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itchFamily="34" charset="0"/>
                        </a:rPr>
                        <a:t>title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itchFamily="34" charset="0"/>
                        </a:rPr>
                        <a:t>length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itchFamily="34" charset="0"/>
                        </a:rPr>
                        <a:t>T1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itchFamily="34" charset="0"/>
                        </a:rPr>
                        <a:t>124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97" name="Text Box 90"/>
          <p:cNvSpPr txBox="1">
            <a:spLocks noChangeArrowheads="1"/>
          </p:cNvSpPr>
          <p:nvPr/>
        </p:nvSpPr>
        <p:spPr bwMode="auto">
          <a:xfrm>
            <a:off x="596900" y="1709738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2400"/>
              <a:t>Movie</a:t>
            </a:r>
          </a:p>
        </p:txBody>
      </p:sp>
      <p:sp>
        <p:nvSpPr>
          <p:cNvPr id="26698" name="Text Box 91"/>
          <p:cNvSpPr txBox="1">
            <a:spLocks noChangeArrowheads="1"/>
          </p:cNvSpPr>
          <p:nvPr/>
        </p:nvSpPr>
        <p:spPr bwMode="auto">
          <a:xfrm>
            <a:off x="4597400" y="1709738"/>
            <a:ext cx="82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2400"/>
              <a:t>Owns</a:t>
            </a:r>
          </a:p>
        </p:txBody>
      </p:sp>
      <p:sp>
        <p:nvSpPr>
          <p:cNvPr id="26699" name="Text Box 92"/>
          <p:cNvSpPr txBox="1">
            <a:spLocks noChangeArrowheads="1"/>
          </p:cNvSpPr>
          <p:nvPr/>
        </p:nvSpPr>
        <p:spPr bwMode="auto">
          <a:xfrm>
            <a:off x="596900" y="3352800"/>
            <a:ext cx="976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2400"/>
              <a:t>StarsIn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Example</a:t>
            </a:r>
            <a:endParaRPr lang="en-CA" altLang="en-US" b="1" smtClean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915400" cy="52339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Relation schemas: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Movie </a:t>
            </a:r>
            <a:r>
              <a:rPr lang="en-US" altLang="en-US" sz="2400" smtClean="0"/>
              <a:t>(</a:t>
            </a:r>
            <a:r>
              <a:rPr lang="en-US" altLang="en-US" sz="2400" u="sng" smtClean="0">
                <a:solidFill>
                  <a:schemeClr val="hlink"/>
                </a:solidFill>
              </a:rPr>
              <a:t>title</a:t>
            </a:r>
            <a:r>
              <a:rPr lang="en-US" altLang="en-US" sz="2400" smtClean="0"/>
              <a:t>, </a:t>
            </a:r>
            <a:r>
              <a:rPr lang="en-US" altLang="en-US" sz="2400" u="sng" smtClean="0"/>
              <a:t>year</a:t>
            </a:r>
            <a:r>
              <a:rPr lang="en-US" altLang="en-US" sz="2400" smtClean="0"/>
              <a:t>, length, filmType, studioName, </a:t>
            </a:r>
            <a:r>
              <a:rPr lang="en-US" altLang="en-US" sz="2400" smtClean="0">
                <a:solidFill>
                  <a:srgbClr val="33CC33"/>
                </a:solidFill>
              </a:rPr>
              <a:t>producerC#</a:t>
            </a:r>
            <a:r>
              <a:rPr lang="en-US" altLang="en-US" sz="2400" smtClean="0"/>
              <a:t>)</a:t>
            </a:r>
            <a:endParaRPr lang="en-CA" altLang="en-US" sz="240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/>
              <a:t>Exec </a:t>
            </a:r>
            <a:r>
              <a:rPr lang="en-US" altLang="en-US" sz="2400" smtClean="0"/>
              <a:t>(</a:t>
            </a:r>
            <a:r>
              <a:rPr lang="en-US" altLang="en-US" sz="2400" smtClean="0">
                <a:solidFill>
                  <a:schemeClr val="folHlink"/>
                </a:solidFill>
              </a:rPr>
              <a:t>name</a:t>
            </a:r>
            <a:r>
              <a:rPr lang="en-US" altLang="en-US" sz="2400" smtClean="0"/>
              <a:t>, address, </a:t>
            </a:r>
            <a:r>
              <a:rPr lang="en-US" altLang="en-US" sz="2400" u="sng" smtClean="0">
                <a:solidFill>
                  <a:srgbClr val="33CC33"/>
                </a:solidFill>
              </a:rPr>
              <a:t>cert#</a:t>
            </a:r>
            <a:r>
              <a:rPr lang="en-US" altLang="en-US" sz="2400" smtClean="0"/>
              <a:t>, netWorth)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solidFill>
                  <a:srgbClr val="000000"/>
                </a:solidFill>
              </a:rPr>
              <a:t>Query: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Find the</a:t>
            </a:r>
            <a:r>
              <a:rPr lang="en-US" altLang="en-US" sz="2400" smtClean="0">
                <a:solidFill>
                  <a:srgbClr val="FF33CC"/>
                </a:solidFill>
              </a:rPr>
              <a:t> </a:t>
            </a:r>
            <a:r>
              <a:rPr lang="en-US" altLang="en-US" sz="2400" smtClean="0">
                <a:solidFill>
                  <a:schemeClr val="folHlink"/>
                </a:solidFill>
              </a:rPr>
              <a:t>name</a:t>
            </a:r>
            <a:r>
              <a:rPr lang="en-US" altLang="en-US" sz="2400" smtClean="0">
                <a:solidFill>
                  <a:srgbClr val="FF33CC"/>
                </a:solidFill>
              </a:rPr>
              <a:t> </a:t>
            </a:r>
            <a:r>
              <a:rPr lang="en-US" altLang="en-US" sz="2400" smtClean="0"/>
              <a:t>of the</a:t>
            </a:r>
            <a:r>
              <a:rPr lang="en-US" altLang="en-US" sz="2400" smtClean="0">
                <a:solidFill>
                  <a:srgbClr val="FF33CC"/>
                </a:solidFill>
              </a:rPr>
              <a:t> </a:t>
            </a:r>
            <a:r>
              <a:rPr lang="en-US" altLang="en-US" sz="2400" smtClean="0">
                <a:solidFill>
                  <a:srgbClr val="33CC33"/>
                </a:solidFill>
              </a:rPr>
              <a:t>producer</a:t>
            </a:r>
            <a:r>
              <a:rPr lang="en-US" altLang="en-US" sz="2400" smtClean="0">
                <a:solidFill>
                  <a:srgbClr val="FF33CC"/>
                </a:solidFill>
              </a:rPr>
              <a:t> </a:t>
            </a:r>
            <a:r>
              <a:rPr lang="en-US" altLang="en-US" sz="2400" smtClean="0"/>
              <a:t>of “</a:t>
            </a:r>
            <a:r>
              <a:rPr lang="en-US" altLang="en-US" sz="2400" smtClean="0">
                <a:solidFill>
                  <a:schemeClr val="hlink"/>
                </a:solidFill>
              </a:rPr>
              <a:t>Star Wars</a:t>
            </a:r>
            <a:r>
              <a:rPr lang="en-US" altLang="en-US" sz="2400" smtClean="0"/>
              <a:t>”</a:t>
            </a:r>
            <a:r>
              <a:rPr lang="en-US" altLang="en-US" sz="180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solidFill>
                  <a:srgbClr val="000000"/>
                </a:solidFill>
              </a:rPr>
              <a:t>Query in SQL: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SELECT</a:t>
            </a:r>
            <a:r>
              <a:rPr lang="en-US" altLang="en-US" sz="2400" smtClean="0"/>
              <a:t> </a:t>
            </a:r>
            <a:r>
              <a:rPr lang="en-US" altLang="en-US" sz="2400" smtClean="0">
                <a:solidFill>
                  <a:schemeClr val="folHlink"/>
                </a:solidFill>
              </a:rPr>
              <a:t>Exec.name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FROM</a:t>
            </a:r>
            <a:r>
              <a:rPr lang="en-US" altLang="en-US" sz="2400" smtClean="0"/>
              <a:t> Movie, Exec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WHERE </a:t>
            </a:r>
            <a:r>
              <a:rPr lang="en-US" altLang="en-US" sz="2400" smtClean="0">
                <a:solidFill>
                  <a:schemeClr val="hlink"/>
                </a:solidFill>
              </a:rPr>
              <a:t>Movie.title</a:t>
            </a:r>
            <a:r>
              <a:rPr lang="en-US" altLang="en-US" sz="2400" smtClean="0"/>
              <a:t> = </a:t>
            </a:r>
            <a:r>
              <a:rPr lang="en-US" altLang="en-US" sz="2400" smtClean="0">
                <a:solidFill>
                  <a:schemeClr val="hlink"/>
                </a:solidFill>
              </a:rPr>
              <a:t>’Star Wars’</a:t>
            </a:r>
            <a:r>
              <a:rPr lang="en-US" altLang="en-US" sz="2400" smtClean="0"/>
              <a:t> </a:t>
            </a:r>
            <a:r>
              <a:rPr lang="en-US" altLang="en-US" sz="2400" b="1" smtClean="0"/>
              <a:t>AND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             </a:t>
            </a:r>
            <a:r>
              <a:rPr lang="en-US" altLang="en-US" sz="2400" smtClean="0"/>
              <a:t> </a:t>
            </a:r>
            <a:r>
              <a:rPr lang="en-US" altLang="en-US" sz="2400" smtClean="0">
                <a:solidFill>
                  <a:srgbClr val="33CC33"/>
                </a:solidFill>
              </a:rPr>
              <a:t>Movie.producerC#</a:t>
            </a:r>
            <a:r>
              <a:rPr lang="en-US" altLang="en-US" sz="2400" smtClean="0"/>
              <a:t> = </a:t>
            </a:r>
            <a:r>
              <a:rPr lang="en-US" altLang="en-US" sz="2400" smtClean="0">
                <a:solidFill>
                  <a:srgbClr val="33CC33"/>
                </a:solidFill>
              </a:rPr>
              <a:t>Exec.cert#</a:t>
            </a:r>
            <a:r>
              <a:rPr lang="en-US" altLang="en-US" sz="2000" b="1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5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bldLvl="5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Example</a:t>
            </a:r>
            <a:endParaRPr lang="en-CA" altLang="en-US" b="1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76413"/>
            <a:ext cx="8915400" cy="21859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Relation schemas: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Movie </a:t>
            </a:r>
            <a:r>
              <a:rPr lang="en-US" altLang="en-US" sz="2400" smtClean="0"/>
              <a:t>(</a:t>
            </a:r>
            <a:r>
              <a:rPr lang="en-US" altLang="en-US" sz="2400" u="sng" smtClean="0">
                <a:solidFill>
                  <a:schemeClr val="hlink"/>
                </a:solidFill>
              </a:rPr>
              <a:t>title</a:t>
            </a:r>
            <a:r>
              <a:rPr lang="en-US" altLang="en-US" sz="2400" smtClean="0"/>
              <a:t>, </a:t>
            </a:r>
            <a:r>
              <a:rPr lang="en-US" altLang="en-US" sz="2400" u="sng" smtClean="0"/>
              <a:t>year</a:t>
            </a:r>
            <a:r>
              <a:rPr lang="en-US" altLang="en-US" sz="2400" smtClean="0"/>
              <a:t>, length, filmType, studioName, </a:t>
            </a:r>
            <a:r>
              <a:rPr lang="en-US" altLang="en-US" sz="2400" smtClean="0">
                <a:solidFill>
                  <a:srgbClr val="33CC33"/>
                </a:solidFill>
              </a:rPr>
              <a:t>producerC#</a:t>
            </a:r>
            <a:r>
              <a:rPr lang="en-US" altLang="en-US" sz="2400" smtClean="0"/>
              <a:t>)</a:t>
            </a:r>
            <a:endParaRPr lang="en-CA" altLang="en-US" sz="240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/>
              <a:t>Exec </a:t>
            </a:r>
            <a:r>
              <a:rPr lang="en-US" altLang="en-US" sz="2400" smtClean="0"/>
              <a:t>(</a:t>
            </a:r>
            <a:r>
              <a:rPr lang="en-US" altLang="en-US" sz="2400" smtClean="0">
                <a:solidFill>
                  <a:schemeClr val="folHlink"/>
                </a:solidFill>
              </a:rPr>
              <a:t>name</a:t>
            </a:r>
            <a:r>
              <a:rPr lang="en-US" altLang="en-US" sz="2400" smtClean="0"/>
              <a:t>, address, </a:t>
            </a:r>
            <a:r>
              <a:rPr lang="en-US" altLang="en-US" sz="2400" u="sng" smtClean="0">
                <a:solidFill>
                  <a:srgbClr val="33CC33"/>
                </a:solidFill>
              </a:rPr>
              <a:t>cert#</a:t>
            </a:r>
            <a:r>
              <a:rPr lang="en-US" altLang="en-US" sz="2400" smtClean="0"/>
              <a:t>, netWorth)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solidFill>
                  <a:srgbClr val="000000"/>
                </a:solidFill>
              </a:rPr>
              <a:t>Query: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Find the </a:t>
            </a:r>
            <a:r>
              <a:rPr lang="en-US" altLang="en-US" sz="2400" smtClean="0">
                <a:solidFill>
                  <a:schemeClr val="folHlink"/>
                </a:solidFill>
              </a:rPr>
              <a:t>name</a:t>
            </a:r>
            <a:r>
              <a:rPr lang="en-US" altLang="en-US" sz="2400" smtClean="0"/>
              <a:t> of the producer of “</a:t>
            </a:r>
            <a:r>
              <a:rPr lang="en-US" altLang="en-US" sz="2400" smtClean="0">
                <a:solidFill>
                  <a:schemeClr val="hlink"/>
                </a:solidFill>
              </a:rPr>
              <a:t>Star Wars</a:t>
            </a:r>
            <a:r>
              <a:rPr lang="en-US" altLang="en-US" sz="2400" smtClean="0"/>
              <a:t>”</a:t>
            </a:r>
            <a:r>
              <a:rPr lang="en-US" altLang="en-US" sz="1800" smtClean="0"/>
              <a:t> </a:t>
            </a:r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533400" y="3986213"/>
            <a:ext cx="8915400" cy="287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>
                <a:solidFill>
                  <a:srgbClr val="000000"/>
                </a:solidFill>
              </a:rPr>
              <a:t>Query with Subquery: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/>
              <a:t>SELECT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chemeClr val="folHlink"/>
                </a:solidFill>
              </a:rPr>
              <a:t>name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/>
              <a:t>FROM</a:t>
            </a:r>
            <a:r>
              <a:rPr lang="en-US" altLang="en-US" sz="2400"/>
              <a:t> Exec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/>
              <a:t>WHERE </a:t>
            </a:r>
            <a:r>
              <a:rPr lang="en-US" altLang="en-US" sz="2400">
                <a:solidFill>
                  <a:srgbClr val="33CC33"/>
                </a:solidFill>
              </a:rPr>
              <a:t>cert#</a:t>
            </a:r>
            <a:r>
              <a:rPr lang="en-US" altLang="en-US" sz="2400" b="1"/>
              <a:t> =</a:t>
            </a:r>
            <a:r>
              <a:rPr lang="en-US" altLang="en-US" sz="2400"/>
              <a:t> </a:t>
            </a:r>
            <a:r>
              <a:rPr lang="en-US" altLang="en-US" sz="2400" b="1">
                <a:solidFill>
                  <a:srgbClr val="33CC33"/>
                </a:solidFill>
              </a:rPr>
              <a:t>( SELECT</a:t>
            </a:r>
            <a:r>
              <a:rPr lang="en-US" altLang="en-US" sz="2400">
                <a:solidFill>
                  <a:srgbClr val="33CC33"/>
                </a:solidFill>
              </a:rPr>
              <a:t> producerC#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33CC33"/>
                </a:solidFill>
              </a:rPr>
              <a:t>			         FROM</a:t>
            </a:r>
            <a:r>
              <a:rPr lang="en-US" altLang="en-US" sz="2400">
                <a:solidFill>
                  <a:srgbClr val="33CC33"/>
                </a:solidFill>
              </a:rPr>
              <a:t> Movie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33CC33"/>
                </a:solidFill>
              </a:rPr>
              <a:t>			         WHERE </a:t>
            </a:r>
            <a:r>
              <a:rPr lang="en-US" altLang="en-US" sz="2400">
                <a:solidFill>
                  <a:schemeClr val="hlink"/>
                </a:solidFill>
              </a:rPr>
              <a:t>title </a:t>
            </a:r>
            <a:r>
              <a:rPr lang="en-US" altLang="en-US" sz="2400" b="1">
                <a:solidFill>
                  <a:schemeClr val="hlink"/>
                </a:solidFill>
              </a:rPr>
              <a:t>=</a:t>
            </a:r>
            <a:r>
              <a:rPr lang="en-US" altLang="en-US" sz="2400">
                <a:solidFill>
                  <a:schemeClr val="hlink"/>
                </a:solidFill>
              </a:rPr>
              <a:t> ’Star Wars’</a:t>
            </a:r>
            <a:r>
              <a:rPr lang="en-US" altLang="en-US" sz="2400">
                <a:solidFill>
                  <a:srgbClr val="33CC33"/>
                </a:solidFill>
              </a:rPr>
              <a:t> </a:t>
            </a:r>
            <a:r>
              <a:rPr lang="en-US" altLang="en-US" sz="2400" b="1">
                <a:solidFill>
                  <a:srgbClr val="33CC33"/>
                </a:solidFill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6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6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6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6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6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Example</a:t>
            </a:r>
            <a:endParaRPr lang="en-CA" altLang="en-US" b="1" smtClean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76413"/>
            <a:ext cx="9448800" cy="52339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Relation schemas: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/>
              <a:t>Movie</a:t>
            </a:r>
            <a:r>
              <a:rPr lang="en-US" altLang="en-US" sz="2400" smtClean="0"/>
              <a:t>(</a:t>
            </a:r>
            <a:r>
              <a:rPr lang="en-US" altLang="en-US" sz="2400" u="sng" smtClean="0">
                <a:solidFill>
                  <a:srgbClr val="FF3300"/>
                </a:solidFill>
              </a:rPr>
              <a:t>title</a:t>
            </a:r>
            <a:r>
              <a:rPr lang="en-US" altLang="en-US" sz="2400" smtClean="0">
                <a:solidFill>
                  <a:srgbClr val="FF3300"/>
                </a:solidFill>
              </a:rPr>
              <a:t>, </a:t>
            </a:r>
            <a:r>
              <a:rPr lang="en-US" altLang="en-US" sz="2400" u="sng" smtClean="0">
                <a:solidFill>
                  <a:srgbClr val="FF3300"/>
                </a:solidFill>
              </a:rPr>
              <a:t>year</a:t>
            </a:r>
            <a:r>
              <a:rPr lang="en-US" altLang="en-US" sz="2400" smtClean="0"/>
              <a:t>, length, filmType, studioName, </a:t>
            </a:r>
            <a:r>
              <a:rPr lang="en-US" altLang="en-US" sz="2400" smtClean="0">
                <a:solidFill>
                  <a:srgbClr val="2D6D38"/>
                </a:solidFill>
              </a:rPr>
              <a:t>producerC#)</a:t>
            </a:r>
            <a:endParaRPr lang="en-CA" altLang="en-US" sz="2400" smtClean="0">
              <a:solidFill>
                <a:srgbClr val="2D6D38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/>
              <a:t>Exec</a:t>
            </a:r>
            <a:r>
              <a:rPr lang="en-US" altLang="en-US" sz="2400" smtClean="0"/>
              <a:t>(</a:t>
            </a:r>
            <a:r>
              <a:rPr lang="en-US" altLang="en-US" sz="2400" smtClean="0">
                <a:solidFill>
                  <a:srgbClr val="3399FF"/>
                </a:solidFill>
              </a:rPr>
              <a:t>name</a:t>
            </a:r>
            <a:r>
              <a:rPr lang="en-US" altLang="en-US" sz="2400" smtClean="0"/>
              <a:t>, address, </a:t>
            </a:r>
            <a:r>
              <a:rPr lang="en-US" altLang="en-US" sz="2400" u="sng" smtClean="0">
                <a:solidFill>
                  <a:srgbClr val="2D6D38"/>
                </a:solidFill>
              </a:rPr>
              <a:t>cert#</a:t>
            </a:r>
            <a:r>
              <a:rPr lang="en-US" altLang="en-US" sz="2400" smtClean="0">
                <a:solidFill>
                  <a:srgbClr val="2D6D38"/>
                </a:solidFill>
              </a:rPr>
              <a:t>,</a:t>
            </a:r>
            <a:r>
              <a:rPr lang="en-US" altLang="en-US" sz="2400" smtClean="0"/>
              <a:t> netWorth)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/>
              <a:t>StarsIn</a:t>
            </a:r>
            <a:r>
              <a:rPr lang="en-US" altLang="en-US" sz="2400" smtClean="0"/>
              <a:t>(</a:t>
            </a:r>
            <a:r>
              <a:rPr lang="en-US" altLang="en-US" sz="2400" u="sng" smtClean="0">
                <a:solidFill>
                  <a:srgbClr val="FF3300"/>
                </a:solidFill>
              </a:rPr>
              <a:t>title</a:t>
            </a:r>
            <a:r>
              <a:rPr lang="en-US" altLang="en-US" sz="2400" smtClean="0">
                <a:solidFill>
                  <a:srgbClr val="FF3300"/>
                </a:solidFill>
              </a:rPr>
              <a:t>, </a:t>
            </a:r>
            <a:r>
              <a:rPr lang="en-US" altLang="en-US" sz="2400" u="sng" smtClean="0">
                <a:solidFill>
                  <a:srgbClr val="FF3300"/>
                </a:solidFill>
              </a:rPr>
              <a:t>year</a:t>
            </a:r>
            <a:r>
              <a:rPr lang="en-US" altLang="en-US" sz="2400" smtClean="0"/>
              <a:t>, </a:t>
            </a:r>
            <a:r>
              <a:rPr lang="en-US" altLang="en-US" sz="2400" u="sng" smtClean="0">
                <a:solidFill>
                  <a:srgbClr val="996633"/>
                </a:solidFill>
              </a:rPr>
              <a:t>starName</a:t>
            </a:r>
            <a:r>
              <a:rPr lang="en-US" altLang="en-US" sz="240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solidFill>
                  <a:srgbClr val="000000"/>
                </a:solidFill>
              </a:rPr>
              <a:t>Query: </a:t>
            </a:r>
            <a:r>
              <a:rPr lang="en-US" altLang="en-US" sz="2400" smtClean="0">
                <a:solidFill>
                  <a:srgbClr val="FF33CC"/>
                </a:solidFill>
              </a:rPr>
              <a:t>Find the </a:t>
            </a:r>
            <a:r>
              <a:rPr lang="en-US" altLang="en-US" sz="2400" smtClean="0">
                <a:solidFill>
                  <a:srgbClr val="3399FF"/>
                </a:solidFill>
              </a:rPr>
              <a:t>names</a:t>
            </a:r>
            <a:r>
              <a:rPr lang="en-US" altLang="en-US" sz="2400" smtClean="0">
                <a:solidFill>
                  <a:srgbClr val="FF33CC"/>
                </a:solidFill>
              </a:rPr>
              <a:t> of the </a:t>
            </a:r>
            <a:r>
              <a:rPr lang="en-US" altLang="en-US" sz="2400" smtClean="0">
                <a:solidFill>
                  <a:srgbClr val="2D6D38"/>
                </a:solidFill>
              </a:rPr>
              <a:t>producers</a:t>
            </a:r>
            <a:r>
              <a:rPr lang="en-US" altLang="en-US" sz="2400" smtClean="0">
                <a:solidFill>
                  <a:srgbClr val="FF33CC"/>
                </a:solidFill>
              </a:rPr>
              <a:t> of </a:t>
            </a:r>
            <a:r>
              <a:rPr lang="en-US" altLang="en-US" sz="2400" smtClean="0">
                <a:solidFill>
                  <a:srgbClr val="996633"/>
                </a:solidFill>
              </a:rPr>
              <a:t>Harrison Ford</a:t>
            </a:r>
            <a:r>
              <a:rPr lang="en-US" altLang="en-US" sz="2400" smtClean="0">
                <a:solidFill>
                  <a:srgbClr val="FF33CC"/>
                </a:solidFill>
              </a:rPr>
              <a:t>’s movies</a:t>
            </a:r>
            <a:endParaRPr lang="en-US" altLang="en-US" sz="1800" smtClean="0">
              <a:solidFill>
                <a:srgbClr val="FF33CC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solidFill>
                  <a:srgbClr val="000000"/>
                </a:solidFill>
              </a:rPr>
              <a:t>Query in SQL: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smtClean="0"/>
              <a:t>	SELECT</a:t>
            </a:r>
            <a:r>
              <a:rPr lang="en-US" altLang="en-US" sz="2400" smtClean="0"/>
              <a:t> </a:t>
            </a:r>
            <a:r>
              <a:rPr lang="en-US" altLang="en-US" sz="2400" smtClean="0">
                <a:solidFill>
                  <a:srgbClr val="3399FF"/>
                </a:solidFill>
              </a:rPr>
              <a:t>name</a:t>
            </a:r>
            <a:r>
              <a:rPr lang="en-US" altLang="en-US" sz="2400" smtClean="0"/>
              <a:t>	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smtClean="0"/>
              <a:t>	FROM</a:t>
            </a:r>
            <a:r>
              <a:rPr lang="en-US" altLang="en-US" sz="2400" smtClean="0"/>
              <a:t> Exec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smtClean="0"/>
              <a:t>	WHERE</a:t>
            </a:r>
            <a:r>
              <a:rPr lang="en-US" altLang="en-US" sz="2400" smtClean="0"/>
              <a:t> </a:t>
            </a:r>
            <a:r>
              <a:rPr lang="en-US" altLang="en-US" sz="2400" smtClean="0">
                <a:solidFill>
                  <a:srgbClr val="2D6D38"/>
                </a:solidFill>
              </a:rPr>
              <a:t>cert#</a:t>
            </a:r>
            <a:r>
              <a:rPr lang="en-US" altLang="en-US" sz="2400" smtClean="0"/>
              <a:t>  </a:t>
            </a:r>
            <a:r>
              <a:rPr lang="en-US" altLang="en-US" sz="2400" b="1" smtClean="0">
                <a:solidFill>
                  <a:srgbClr val="CC3300"/>
                </a:solidFill>
              </a:rPr>
              <a:t>IN</a:t>
            </a:r>
            <a:r>
              <a:rPr lang="en-US" altLang="en-US" sz="2400" b="1" smtClean="0"/>
              <a:t> </a:t>
            </a:r>
            <a:r>
              <a:rPr lang="en-US" altLang="en-US" sz="2800" b="1" smtClean="0">
                <a:solidFill>
                  <a:srgbClr val="FF3300"/>
                </a:solidFill>
              </a:rPr>
              <a:t>(</a:t>
            </a:r>
            <a:r>
              <a:rPr lang="en-US" altLang="en-US" sz="2400" b="1" smtClean="0"/>
              <a:t>SELECT</a:t>
            </a:r>
            <a:r>
              <a:rPr lang="en-US" altLang="en-US" sz="2400" smtClean="0"/>
              <a:t> </a:t>
            </a:r>
            <a:r>
              <a:rPr lang="en-US" altLang="en-US" sz="2400" smtClean="0">
                <a:solidFill>
                  <a:srgbClr val="2D6D38"/>
                </a:solidFill>
              </a:rPr>
              <a:t>producerC#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smtClean="0"/>
              <a:t>			         FROM</a:t>
            </a:r>
            <a:r>
              <a:rPr lang="en-US" altLang="en-US" sz="2400" smtClean="0"/>
              <a:t> Movie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smtClean="0"/>
              <a:t>			         WHERE</a:t>
            </a:r>
            <a:r>
              <a:rPr lang="en-US" altLang="en-US" sz="2400" smtClean="0"/>
              <a:t> (</a:t>
            </a:r>
            <a:r>
              <a:rPr lang="en-US" altLang="en-US" sz="2400" smtClean="0">
                <a:solidFill>
                  <a:srgbClr val="FF3300"/>
                </a:solidFill>
              </a:rPr>
              <a:t>title, year</a:t>
            </a:r>
            <a:r>
              <a:rPr lang="en-US" altLang="en-US" sz="2400" smtClean="0"/>
              <a:t>)</a:t>
            </a:r>
            <a:r>
              <a:rPr lang="en-US" altLang="en-US" sz="2400" smtClean="0">
                <a:solidFill>
                  <a:srgbClr val="CC3300"/>
                </a:solidFill>
              </a:rPr>
              <a:t> </a:t>
            </a:r>
            <a:r>
              <a:rPr lang="en-US" altLang="en-US" sz="2400" b="1" smtClean="0">
                <a:solidFill>
                  <a:srgbClr val="CC3300"/>
                </a:solidFill>
              </a:rPr>
              <a:t>IN</a:t>
            </a:r>
            <a:r>
              <a:rPr lang="en-US" altLang="en-US" sz="2400" smtClean="0"/>
              <a:t> </a:t>
            </a:r>
            <a:r>
              <a:rPr lang="en-US" altLang="en-US" sz="2800" b="1" smtClean="0">
                <a:solidFill>
                  <a:schemeClr val="hlink"/>
                </a:solidFill>
              </a:rPr>
              <a:t>(</a:t>
            </a:r>
            <a:r>
              <a:rPr lang="en-US" altLang="en-US" sz="2400" b="1" smtClean="0"/>
              <a:t>SELECT</a:t>
            </a:r>
            <a:r>
              <a:rPr lang="en-US" altLang="en-US" sz="2400" smtClean="0"/>
              <a:t> </a:t>
            </a:r>
            <a:r>
              <a:rPr lang="en-US" altLang="en-US" sz="2400" smtClean="0">
                <a:solidFill>
                  <a:srgbClr val="FF3300"/>
                </a:solidFill>
              </a:rPr>
              <a:t>title, year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smtClean="0"/>
              <a:t>			                            	        FROM</a:t>
            </a:r>
            <a:r>
              <a:rPr lang="en-US" altLang="en-US" sz="2400" smtClean="0"/>
              <a:t> StarsIn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smtClean="0"/>
              <a:t>					WHERE</a:t>
            </a:r>
            <a:r>
              <a:rPr lang="en-US" altLang="en-US" sz="2400" smtClean="0"/>
              <a:t> </a:t>
            </a:r>
            <a:r>
              <a:rPr lang="en-US" altLang="en-US" sz="2400" smtClean="0">
                <a:solidFill>
                  <a:srgbClr val="996633"/>
                </a:solidFill>
              </a:rPr>
              <a:t>starName</a:t>
            </a:r>
            <a:r>
              <a:rPr lang="en-US" altLang="en-US" sz="2400" smtClean="0"/>
              <a:t> = ’Harrison Ford’</a:t>
            </a:r>
            <a:r>
              <a:rPr lang="en-US" altLang="en-US" sz="2800" b="1" smtClean="0">
                <a:solidFill>
                  <a:schemeClr val="hlink"/>
                </a:solidFill>
              </a:rPr>
              <a:t>)</a:t>
            </a:r>
            <a:r>
              <a:rPr lang="en-US" altLang="en-US" sz="2800" b="1" smtClean="0">
                <a:solidFill>
                  <a:srgbClr val="FF3300"/>
                </a:solidFill>
              </a:rPr>
              <a:t>)</a:t>
            </a:r>
            <a:r>
              <a:rPr lang="en-US" altLang="en-US" sz="2000" b="1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0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0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0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0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 bldLvl="5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Example</a:t>
            </a:r>
            <a:endParaRPr lang="en-CA" altLang="en-US" b="1" smtClean="0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76413"/>
            <a:ext cx="9372600" cy="21859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Relation schemas: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Movie</a:t>
            </a:r>
            <a:r>
              <a:rPr lang="en-US" altLang="en-US" sz="2400" smtClean="0"/>
              <a:t>(</a:t>
            </a:r>
            <a:r>
              <a:rPr lang="en-US" altLang="en-US" sz="2400" u="sng" smtClean="0"/>
              <a:t>title</a:t>
            </a:r>
            <a:r>
              <a:rPr lang="en-US" altLang="en-US" sz="2400" smtClean="0"/>
              <a:t>, </a:t>
            </a:r>
            <a:r>
              <a:rPr lang="en-US" altLang="en-US" sz="2400" u="sng" smtClean="0"/>
              <a:t>year</a:t>
            </a:r>
            <a:r>
              <a:rPr lang="en-US" altLang="en-US" sz="2400" smtClean="0"/>
              <a:t>, length, filmType, studioName, producerC#)</a:t>
            </a:r>
            <a:endParaRPr lang="en-CA" altLang="en-US" sz="240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/>
              <a:t>Exec</a:t>
            </a:r>
            <a:r>
              <a:rPr lang="en-US" altLang="en-US" sz="2400" smtClean="0"/>
              <a:t>(name, address, </a:t>
            </a:r>
            <a:r>
              <a:rPr lang="en-US" altLang="en-US" sz="2400" u="sng" smtClean="0"/>
              <a:t>cert#</a:t>
            </a:r>
            <a:r>
              <a:rPr lang="en-US" altLang="en-US" sz="2400" smtClean="0"/>
              <a:t>, netWorth)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StarsIn</a:t>
            </a:r>
            <a:r>
              <a:rPr lang="en-US" altLang="en-US" sz="2400" smtClean="0"/>
              <a:t>(</a:t>
            </a:r>
            <a:r>
              <a:rPr lang="en-US" altLang="en-US" sz="2400" u="sng" smtClean="0"/>
              <a:t>title</a:t>
            </a:r>
            <a:r>
              <a:rPr lang="en-US" altLang="en-US" sz="2400" smtClean="0"/>
              <a:t>, </a:t>
            </a:r>
            <a:r>
              <a:rPr lang="en-US" altLang="en-US" sz="2400" u="sng" smtClean="0"/>
              <a:t>year</a:t>
            </a:r>
            <a:r>
              <a:rPr lang="en-US" altLang="en-US" sz="2400" smtClean="0"/>
              <a:t>, </a:t>
            </a:r>
            <a:r>
              <a:rPr lang="en-US" altLang="en-US" sz="2400" u="sng" smtClean="0"/>
              <a:t>starName</a:t>
            </a:r>
            <a:r>
              <a:rPr lang="en-US" altLang="en-US" sz="240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solidFill>
                  <a:srgbClr val="000000"/>
                </a:solidFill>
              </a:rPr>
              <a:t>Query:</a:t>
            </a:r>
            <a:r>
              <a:rPr lang="en-US" altLang="en-US" sz="2400" smtClean="0">
                <a:solidFill>
                  <a:srgbClr val="FF33CC"/>
                </a:solidFill>
              </a:rPr>
              <a:t>Find names of the producers of Harrison Ford’s movies</a:t>
            </a:r>
            <a:endParaRPr lang="en-US" altLang="en-US" sz="1800" smtClean="0">
              <a:solidFill>
                <a:srgbClr val="FF33CC"/>
              </a:solidFill>
            </a:endParaRPr>
          </a:p>
        </p:txBody>
      </p:sp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381000" y="3886200"/>
            <a:ext cx="9448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Query in SQL: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	</a:t>
            </a:r>
            <a:r>
              <a:rPr lang="en-US" altLang="en-US" sz="2400" b="1"/>
              <a:t>SELECT</a:t>
            </a:r>
            <a:r>
              <a:rPr lang="en-US" altLang="en-US" sz="2400"/>
              <a:t> Exec.name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 b="1"/>
              <a:t>FROM</a:t>
            </a:r>
            <a:r>
              <a:rPr lang="en-US" altLang="en-US" sz="2400"/>
              <a:t> Exec, Movie, StarsIn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 b="1"/>
              <a:t>WHERE</a:t>
            </a:r>
            <a:r>
              <a:rPr lang="en-US" altLang="en-US" sz="2400"/>
              <a:t> Exec.cert# </a:t>
            </a:r>
            <a:r>
              <a:rPr lang="en-US" altLang="en-US" sz="2400" b="1">
                <a:solidFill>
                  <a:srgbClr val="CC3300"/>
                </a:solidFill>
              </a:rPr>
              <a:t>=</a:t>
            </a:r>
            <a:r>
              <a:rPr lang="en-US" altLang="en-US" sz="2400"/>
              <a:t> Movie.producerC# </a:t>
            </a:r>
            <a:r>
              <a:rPr lang="en-US" altLang="en-US" sz="2400" b="1"/>
              <a:t>AND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			</a:t>
            </a:r>
            <a:r>
              <a:rPr lang="en-US" altLang="en-US" sz="2400"/>
              <a:t>Movie.title </a:t>
            </a:r>
            <a:r>
              <a:rPr lang="en-US" altLang="en-US" sz="2400" b="1">
                <a:solidFill>
                  <a:srgbClr val="CC3300"/>
                </a:solidFill>
              </a:rPr>
              <a:t>=</a:t>
            </a:r>
            <a:r>
              <a:rPr lang="en-US" altLang="en-US" sz="2400"/>
              <a:t> StarsIn.title </a:t>
            </a:r>
            <a:r>
              <a:rPr lang="en-US" altLang="en-US" sz="2400" b="1"/>
              <a:t>AND</a:t>
            </a:r>
            <a:r>
              <a:rPr lang="en-US" altLang="en-US" sz="2400"/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		Movie.year </a:t>
            </a:r>
            <a:r>
              <a:rPr lang="en-US" altLang="en-US" sz="2400" b="1">
                <a:solidFill>
                  <a:srgbClr val="CC3300"/>
                </a:solidFill>
              </a:rPr>
              <a:t>=</a:t>
            </a:r>
            <a:r>
              <a:rPr lang="en-US" altLang="en-US" sz="2400"/>
              <a:t> StarsIn.year </a:t>
            </a:r>
            <a:r>
              <a:rPr lang="en-US" altLang="en-US" sz="2400" b="1"/>
              <a:t>AND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			</a:t>
            </a:r>
            <a:r>
              <a:rPr lang="en-US" altLang="en-US" sz="2400"/>
              <a:t>starName = ’Harrison Ford’</a:t>
            </a:r>
            <a:r>
              <a:rPr lang="en-US" altLang="en-US" sz="1800" b="1"/>
              <a:t>;</a:t>
            </a:r>
            <a:r>
              <a:rPr lang="en-US" altLang="en-US" sz="240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1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1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1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1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1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19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19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 bldLvl="5" autoUpdateAnimBg="0"/>
      <p:bldP spid="211972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Correlated Subqueries</a:t>
            </a:r>
            <a:endParaRPr lang="en-CA" altLang="en-US" b="1" smtClean="0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76413"/>
            <a:ext cx="8915400" cy="52339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Relation schema: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Movie</a:t>
            </a:r>
            <a:r>
              <a:rPr lang="en-US" altLang="en-US" sz="2400" dirty="0" smtClean="0"/>
              <a:t>(</a:t>
            </a:r>
            <a:r>
              <a:rPr lang="en-US" altLang="en-US" sz="2400" u="sng" dirty="0" smtClean="0"/>
              <a:t>title</a:t>
            </a:r>
            <a:r>
              <a:rPr lang="en-US" altLang="en-US" sz="2400" dirty="0" smtClean="0"/>
              <a:t>, </a:t>
            </a:r>
            <a:r>
              <a:rPr lang="en-US" altLang="en-US" sz="2400" u="sng" dirty="0" smtClean="0"/>
              <a:t>year</a:t>
            </a:r>
            <a:r>
              <a:rPr lang="en-US" altLang="en-US" sz="2400" dirty="0" smtClean="0"/>
              <a:t>, length, </a:t>
            </a:r>
            <a:r>
              <a:rPr lang="en-US" altLang="en-US" sz="2400" dirty="0" err="1" smtClean="0"/>
              <a:t>filmType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studioName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producerC</a:t>
            </a:r>
            <a:r>
              <a:rPr lang="en-US" altLang="en-US" sz="2400" dirty="0" smtClean="0"/>
              <a:t>#)</a:t>
            </a:r>
            <a:endParaRPr lang="en-CA" alt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Query: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>
                <a:solidFill>
                  <a:srgbClr val="FF33CC"/>
                </a:solidFill>
              </a:rPr>
              <a:t>Find movie titles that appear more than once</a:t>
            </a:r>
            <a:endParaRPr lang="en-US" altLang="en-US" sz="1800" dirty="0" smtClean="0">
              <a:solidFill>
                <a:srgbClr val="FF33CC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rgbClr val="000000"/>
                </a:solidFill>
              </a:rPr>
              <a:t>Query in SQL: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chemeClr val="hlink"/>
                </a:solidFill>
              </a:rPr>
              <a:t>SELECT</a:t>
            </a:r>
            <a:r>
              <a:rPr lang="en-US" altLang="en-US" sz="2400" dirty="0" smtClean="0">
                <a:solidFill>
                  <a:schemeClr val="hlink"/>
                </a:solidFill>
              </a:rPr>
              <a:t> title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chemeClr val="hlink"/>
                </a:solidFill>
              </a:rPr>
              <a:t>FROM</a:t>
            </a:r>
            <a:r>
              <a:rPr lang="en-US" altLang="en-US" sz="2400" dirty="0" smtClean="0">
                <a:solidFill>
                  <a:schemeClr val="hlink"/>
                </a:solidFill>
              </a:rPr>
              <a:t> Movie Old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chemeClr val="hlink"/>
                </a:solidFill>
              </a:rPr>
              <a:t>WHERE</a:t>
            </a:r>
            <a:r>
              <a:rPr lang="en-US" altLang="en-US" sz="2400" dirty="0" smtClean="0">
                <a:solidFill>
                  <a:schemeClr val="hlink"/>
                </a:solidFill>
              </a:rPr>
              <a:t> year</a:t>
            </a:r>
            <a:r>
              <a:rPr lang="en-US" altLang="en-US" sz="2400" dirty="0" smtClean="0"/>
              <a:t> &lt; ANY (</a:t>
            </a:r>
            <a:r>
              <a:rPr lang="en-US" altLang="en-US" sz="2400" b="1" dirty="0" smtClean="0">
                <a:solidFill>
                  <a:schemeClr val="folHlink"/>
                </a:solidFill>
              </a:rPr>
              <a:t>SELECT</a:t>
            </a:r>
            <a:r>
              <a:rPr lang="en-US" altLang="en-US" sz="2400" dirty="0" smtClean="0">
                <a:solidFill>
                  <a:schemeClr val="folHlink"/>
                </a:solidFill>
              </a:rPr>
              <a:t> year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>
                <a:solidFill>
                  <a:schemeClr val="folHlink"/>
                </a:solidFill>
              </a:rPr>
              <a:t>	 			   </a:t>
            </a:r>
            <a:r>
              <a:rPr lang="en-US" altLang="en-US" sz="2400" b="1" dirty="0" smtClean="0">
                <a:solidFill>
                  <a:schemeClr val="folHlink"/>
                </a:solidFill>
              </a:rPr>
              <a:t>FROM</a:t>
            </a:r>
            <a:r>
              <a:rPr lang="en-US" altLang="en-US" sz="2400" dirty="0" smtClean="0">
                <a:solidFill>
                  <a:schemeClr val="folHlink"/>
                </a:solidFill>
              </a:rPr>
              <a:t> Movie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>
                <a:solidFill>
                  <a:schemeClr val="folHlink"/>
                </a:solidFill>
              </a:rPr>
              <a:t>	 			   </a:t>
            </a:r>
            <a:r>
              <a:rPr lang="en-US" altLang="en-US" sz="2400" b="1" dirty="0" smtClean="0">
                <a:solidFill>
                  <a:schemeClr val="folHlink"/>
                </a:solidFill>
              </a:rPr>
              <a:t>WHERE</a:t>
            </a:r>
            <a:r>
              <a:rPr lang="en-US" altLang="en-US" sz="2400" dirty="0" smtClean="0">
                <a:solidFill>
                  <a:schemeClr val="folHlink"/>
                </a:solidFill>
              </a:rPr>
              <a:t> title = </a:t>
            </a:r>
            <a:r>
              <a:rPr lang="en-US" altLang="en-US" sz="2400" dirty="0" err="1" smtClean="0">
                <a:solidFill>
                  <a:schemeClr val="hlink"/>
                </a:solidFill>
              </a:rPr>
              <a:t>Old.title</a:t>
            </a:r>
            <a:r>
              <a:rPr lang="en-US" altLang="en-US" sz="2400" dirty="0" smtClean="0"/>
              <a:t>)</a:t>
            </a:r>
            <a:r>
              <a:rPr lang="en-US" altLang="en-US" sz="1800" b="1" dirty="0" smtClean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Note the </a:t>
            </a:r>
            <a:r>
              <a:rPr lang="en-US" altLang="en-US" sz="2400" dirty="0" smtClean="0">
                <a:solidFill>
                  <a:schemeClr val="hlink"/>
                </a:solidFill>
              </a:rPr>
              <a:t>sco</a:t>
            </a:r>
            <a:r>
              <a:rPr lang="en-US" altLang="en-US" sz="2400" dirty="0" smtClean="0">
                <a:solidFill>
                  <a:schemeClr val="folHlink"/>
                </a:solidFill>
              </a:rPr>
              <a:t>pes</a:t>
            </a:r>
            <a:r>
              <a:rPr lang="en-US" altLang="en-US" sz="2400" dirty="0" smtClean="0"/>
              <a:t> of the variables in this query.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4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4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4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 bldLvl="5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Correlated Subqueries</a:t>
            </a:r>
            <a:endParaRPr lang="en-CA" altLang="en-US" b="1" dirty="0" smtClean="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76413"/>
            <a:ext cx="8915400" cy="52339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000000"/>
                </a:solidFill>
              </a:rPr>
              <a:t>Query in SQL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smtClean="0">
                <a:solidFill>
                  <a:schemeClr val="hlink"/>
                </a:solidFill>
              </a:rPr>
              <a:t>          </a:t>
            </a:r>
            <a:r>
              <a:rPr lang="en-US" altLang="en-US" sz="2400" b="1" smtClean="0">
                <a:solidFill>
                  <a:schemeClr val="hlink"/>
                </a:solidFill>
              </a:rPr>
              <a:t>SELECT</a:t>
            </a:r>
            <a:r>
              <a:rPr lang="en-US" altLang="en-US" sz="2400" smtClean="0">
                <a:solidFill>
                  <a:schemeClr val="hlink"/>
                </a:solidFill>
              </a:rPr>
              <a:t> title</a:t>
            </a:r>
          </a:p>
          <a:p>
            <a:pPr lvl="2" eaLnBrk="1" hangingPunct="1">
              <a:buFontTx/>
              <a:buNone/>
            </a:pPr>
            <a:r>
              <a:rPr lang="en-US" altLang="en-US" b="1" smtClean="0">
                <a:solidFill>
                  <a:schemeClr val="hlink"/>
                </a:solidFill>
              </a:rPr>
              <a:t>FROM</a:t>
            </a:r>
            <a:r>
              <a:rPr lang="en-US" altLang="en-US" smtClean="0">
                <a:solidFill>
                  <a:schemeClr val="hlink"/>
                </a:solidFill>
              </a:rPr>
              <a:t> Movie Old</a:t>
            </a:r>
          </a:p>
          <a:p>
            <a:pPr lvl="2" eaLnBrk="1" hangingPunct="1">
              <a:buFontTx/>
              <a:buNone/>
            </a:pPr>
            <a:r>
              <a:rPr lang="en-US" altLang="en-US" b="1" smtClean="0">
                <a:solidFill>
                  <a:schemeClr val="hlink"/>
                </a:solidFill>
              </a:rPr>
              <a:t>WHERE</a:t>
            </a:r>
            <a:r>
              <a:rPr lang="en-US" altLang="en-US" smtClean="0">
                <a:solidFill>
                  <a:schemeClr val="hlink"/>
                </a:solidFill>
              </a:rPr>
              <a:t> year</a:t>
            </a:r>
            <a:r>
              <a:rPr lang="en-US" altLang="en-US" smtClean="0"/>
              <a:t> </a:t>
            </a:r>
            <a:r>
              <a:rPr lang="en-US" altLang="en-US" sz="1800" b="1" smtClean="0">
                <a:sym typeface="Symbol" panose="05050102010706020507" pitchFamily="18" charset="2"/>
              </a:rPr>
              <a:t>  </a:t>
            </a:r>
            <a:r>
              <a:rPr lang="en-US" altLang="en-US" sz="2000" smtClean="0"/>
              <a:t>ANY</a:t>
            </a:r>
            <a:r>
              <a:rPr lang="en-US" altLang="en-US" smtClean="0"/>
              <a:t> (</a:t>
            </a:r>
            <a:r>
              <a:rPr lang="en-US" altLang="en-US" b="1" smtClean="0">
                <a:solidFill>
                  <a:schemeClr val="folHlink"/>
                </a:solidFill>
              </a:rPr>
              <a:t>SELECT</a:t>
            </a:r>
            <a:r>
              <a:rPr lang="en-US" altLang="en-US" smtClean="0">
                <a:solidFill>
                  <a:schemeClr val="folHlink"/>
                </a:solidFill>
              </a:rPr>
              <a:t> year</a:t>
            </a:r>
          </a:p>
          <a:p>
            <a:pPr lvl="2" eaLnBrk="1" hangingPunct="1">
              <a:buFontTx/>
              <a:buNone/>
            </a:pPr>
            <a:r>
              <a:rPr lang="en-US" altLang="en-US" smtClean="0">
                <a:solidFill>
                  <a:schemeClr val="folHlink"/>
                </a:solidFill>
              </a:rPr>
              <a:t>	 			   </a:t>
            </a:r>
            <a:r>
              <a:rPr lang="en-US" altLang="en-US" b="1" smtClean="0">
                <a:solidFill>
                  <a:schemeClr val="folHlink"/>
                </a:solidFill>
              </a:rPr>
              <a:t>FROM</a:t>
            </a:r>
            <a:r>
              <a:rPr lang="en-US" altLang="en-US" smtClean="0">
                <a:solidFill>
                  <a:schemeClr val="folHlink"/>
                </a:solidFill>
              </a:rPr>
              <a:t> Movie</a:t>
            </a:r>
          </a:p>
          <a:p>
            <a:pPr lvl="2" eaLnBrk="1" hangingPunct="1">
              <a:buFontTx/>
              <a:buNone/>
            </a:pPr>
            <a:r>
              <a:rPr lang="en-US" altLang="en-US" smtClean="0">
                <a:solidFill>
                  <a:schemeClr val="folHlink"/>
                </a:solidFill>
              </a:rPr>
              <a:t>	 			   </a:t>
            </a:r>
            <a:r>
              <a:rPr lang="en-US" altLang="en-US" b="1" smtClean="0">
                <a:solidFill>
                  <a:schemeClr val="folHlink"/>
                </a:solidFill>
              </a:rPr>
              <a:t>WHERE</a:t>
            </a:r>
            <a:r>
              <a:rPr lang="en-US" altLang="en-US" smtClean="0">
                <a:solidFill>
                  <a:schemeClr val="folHlink"/>
                </a:solidFill>
              </a:rPr>
              <a:t> title = </a:t>
            </a:r>
            <a:r>
              <a:rPr lang="en-US" altLang="en-US" smtClean="0">
                <a:solidFill>
                  <a:schemeClr val="hlink"/>
                </a:solidFill>
              </a:rPr>
              <a:t>Old.title</a:t>
            </a:r>
            <a:r>
              <a:rPr lang="en-US" altLang="en-US" smtClean="0"/>
              <a:t>)</a:t>
            </a:r>
            <a:r>
              <a:rPr lang="en-US" altLang="en-US" sz="1800" b="1" smtClean="0"/>
              <a:t>;</a:t>
            </a:r>
            <a:endParaRPr lang="en-US" altLang="en-US" sz="1400" b="1" smtClean="0"/>
          </a:p>
          <a:p>
            <a:pPr eaLnBrk="1" hangingPunct="1"/>
            <a:r>
              <a:rPr lang="en-US" altLang="en-US" sz="2400" smtClean="0"/>
              <a:t>The condition in the outer </a:t>
            </a:r>
            <a:r>
              <a:rPr lang="en-US" altLang="en-US" sz="2000" smtClean="0">
                <a:solidFill>
                  <a:schemeClr val="hlink"/>
                </a:solidFill>
              </a:rPr>
              <a:t>WHERE</a:t>
            </a:r>
            <a:r>
              <a:rPr lang="en-US" altLang="en-US" sz="2400" smtClean="0"/>
              <a:t> is true only if there is a movie with  same title as </a:t>
            </a:r>
            <a:r>
              <a:rPr lang="en-US" altLang="en-US" sz="2400" i="1" smtClean="0"/>
              <a:t>Old.title</a:t>
            </a:r>
            <a:r>
              <a:rPr lang="en-US" altLang="en-US" sz="2400" smtClean="0"/>
              <a:t> that has a </a:t>
            </a:r>
            <a:r>
              <a:rPr lang="en-US" altLang="en-US" sz="2400" b="1" smtClean="0"/>
              <a:t>later</a:t>
            </a:r>
            <a:r>
              <a:rPr lang="en-US" altLang="en-US" sz="2400" smtClean="0"/>
              <a:t> year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sym typeface="Wingdings" panose="05000000000000000000" pitchFamily="2" charset="2"/>
              </a:rPr>
              <a:t> </a:t>
            </a:r>
            <a:r>
              <a:rPr lang="en-US" altLang="en-US" sz="2000" smtClean="0"/>
              <a:t>The query will produce a title </a:t>
            </a:r>
            <a:r>
              <a:rPr lang="en-US" altLang="en-US" sz="2000" b="1" smtClean="0"/>
              <a:t>one fewer times</a:t>
            </a:r>
            <a:r>
              <a:rPr lang="en-US" altLang="en-US" sz="2000" smtClean="0"/>
              <a:t> than there are movies with that title</a:t>
            </a:r>
          </a:p>
          <a:p>
            <a:pPr eaLnBrk="1" hangingPunct="1"/>
            <a:r>
              <a:rPr lang="en-US" altLang="en-US" sz="2400" smtClean="0"/>
              <a:t>What would be the result if we used “</a:t>
            </a:r>
            <a:r>
              <a:rPr lang="en-US" altLang="en-US" sz="2400" b="1" smtClean="0">
                <a:sym typeface="Symbol" panose="05050102010706020507" pitchFamily="18" charset="2"/>
              </a:rPr>
              <a:t></a:t>
            </a:r>
            <a:r>
              <a:rPr lang="en-US" altLang="en-US" sz="2400" smtClean="0">
                <a:sym typeface="Symbol" panose="05050102010706020507" pitchFamily="18" charset="2"/>
              </a:rPr>
              <a:t>”, </a:t>
            </a:r>
            <a:r>
              <a:rPr lang="en-US" altLang="en-US" sz="2400" smtClean="0"/>
              <a:t>instead of “</a:t>
            </a:r>
            <a:r>
              <a:rPr lang="en-US" altLang="en-US" sz="2400" b="1" smtClean="0">
                <a:sym typeface="Symbol" panose="05050102010706020507" pitchFamily="18" charset="2"/>
              </a:rPr>
              <a:t></a:t>
            </a:r>
            <a:r>
              <a:rPr lang="en-US" altLang="en-US" sz="2400" smtClean="0">
                <a:sym typeface="Symbol" panose="05050102010706020507" pitchFamily="18" charset="2"/>
              </a:rPr>
              <a:t>” ?</a:t>
            </a:r>
            <a:endParaRPr lang="en-US" altLang="en-US" sz="240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sym typeface="Wingdings" panose="05000000000000000000" pitchFamily="2" charset="2"/>
              </a:rPr>
              <a:t> </a:t>
            </a:r>
            <a:r>
              <a:rPr lang="en-US" altLang="en-US" sz="2000" smtClean="0"/>
              <a:t>For a movie title appearing 3 times, we would get 3 copies of the title in the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5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 bldLvl="5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160"/>
            <a:ext cx="8162925" cy="762000"/>
          </a:xfrm>
        </p:spPr>
        <p:txBody>
          <a:bodyPr/>
          <a:lstStyle/>
          <a:p>
            <a:r>
              <a:rPr lang="en-US" altLang="en-US" b="1" dirty="0"/>
              <a:t>Correlated Subqueries</a:t>
            </a:r>
            <a:endParaRPr lang="ar-JO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186649"/>
              </p:ext>
            </p:extLst>
          </p:nvPr>
        </p:nvGraphicFramePr>
        <p:xfrm>
          <a:off x="17060" y="1393410"/>
          <a:ext cx="6477000" cy="2560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70736"/>
                <a:gridCol w="1407180"/>
                <a:gridCol w="1091167"/>
                <a:gridCol w="834487"/>
                <a:gridCol w="668923"/>
                <a:gridCol w="1204507"/>
              </a:tblGrid>
              <a:tr h="326571">
                <a:tc>
                  <a:txBody>
                    <a:bodyPr/>
                    <a:lstStyle/>
                    <a:p>
                      <a:pPr rtl="1"/>
                      <a:r>
                        <a:rPr lang="en-US" sz="1800" b="1" kern="12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Producer</a:t>
                      </a:r>
                      <a:r>
                        <a:rPr lang="en-US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#</a:t>
                      </a:r>
                      <a:endParaRPr lang="ar-JO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1" kern="12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Studio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b="1" kern="12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ar-JO" sz="1800" b="1" kern="120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Film Type</a:t>
                      </a:r>
                      <a:endParaRPr lang="ar-JO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1" kern="12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ar-JO" sz="1800" b="1" kern="120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1" kern="12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endParaRPr lang="ar-JO" sz="1800" b="1" kern="120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Title</a:t>
                      </a:r>
                      <a:endParaRPr lang="ar-JO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5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Desney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Color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90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1995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Star Wars</a:t>
                      </a:r>
                      <a:endParaRPr lang="ar-JO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19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MTM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Color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60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1996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Gladiator</a:t>
                      </a:r>
                      <a:endParaRPr lang="ar-JO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Boly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Color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90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2000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Star wars</a:t>
                      </a:r>
                      <a:endParaRPr lang="ar-JO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6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Desney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Color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45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2003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Brave</a:t>
                      </a:r>
                      <a:r>
                        <a:rPr lang="en-US" baseline="0" dirty="0" smtClean="0"/>
                        <a:t> heart</a:t>
                      </a:r>
                      <a:endParaRPr lang="ar-JO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MTM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Color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50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2002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Star wars</a:t>
                      </a:r>
                      <a:endParaRPr lang="ar-JO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6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Desney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Color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110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2005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Brave</a:t>
                      </a:r>
                      <a:r>
                        <a:rPr lang="en-US" baseline="0" dirty="0" smtClean="0"/>
                        <a:t> heart</a:t>
                      </a:r>
                      <a:endParaRPr lang="ar-JO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5703157"/>
              </p:ext>
            </p:extLst>
          </p:nvPr>
        </p:nvGraphicFramePr>
        <p:xfrm>
          <a:off x="17060" y="4297680"/>
          <a:ext cx="6477000" cy="2560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70736"/>
                <a:gridCol w="1407180"/>
                <a:gridCol w="1091167"/>
                <a:gridCol w="834487"/>
                <a:gridCol w="668923"/>
                <a:gridCol w="1204507"/>
              </a:tblGrid>
              <a:tr h="326571">
                <a:tc>
                  <a:txBody>
                    <a:bodyPr/>
                    <a:lstStyle/>
                    <a:p>
                      <a:pPr rtl="1"/>
                      <a:r>
                        <a:rPr lang="en-US" sz="1800" b="1" kern="12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Producer</a:t>
                      </a:r>
                      <a:r>
                        <a:rPr lang="en-US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#</a:t>
                      </a:r>
                      <a:endParaRPr lang="ar-JO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1" kern="12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Studio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b="1" kern="12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ar-JO" sz="1800" b="1" kern="120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Film Type</a:t>
                      </a:r>
                      <a:endParaRPr lang="ar-JO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1" kern="12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ar-JO" sz="1800" b="1" kern="120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1" kern="12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endParaRPr lang="ar-JO" sz="1800" b="1" kern="120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Title</a:t>
                      </a:r>
                      <a:endParaRPr lang="ar-JO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5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Desney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Color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90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1995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Star Wars</a:t>
                      </a:r>
                      <a:endParaRPr lang="ar-JO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19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MTM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Color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60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1996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Gladiator</a:t>
                      </a:r>
                      <a:endParaRPr lang="ar-JO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Boly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Color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90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2000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Star wars</a:t>
                      </a:r>
                      <a:endParaRPr lang="ar-JO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6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Desney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Color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45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2003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Brave</a:t>
                      </a:r>
                      <a:r>
                        <a:rPr lang="en-US" baseline="0" dirty="0" smtClean="0"/>
                        <a:t> heart</a:t>
                      </a:r>
                      <a:endParaRPr lang="ar-JO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MTM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Color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50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2002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Star wars</a:t>
                      </a:r>
                      <a:endParaRPr lang="ar-JO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6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Desney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Color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110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2005</a:t>
                      </a:r>
                      <a:endParaRPr lang="ar-J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Brave</a:t>
                      </a:r>
                      <a:r>
                        <a:rPr lang="en-US" baseline="0" dirty="0" smtClean="0"/>
                        <a:t> heart</a:t>
                      </a:r>
                      <a:endParaRPr lang="ar-JO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-25021"/>
            <a:ext cx="3733800" cy="24020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60" y="990603"/>
            <a:ext cx="1143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Old</a:t>
            </a:r>
            <a:endParaRPr lang="ar-JO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141" y="3930199"/>
            <a:ext cx="1143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Movie</a:t>
            </a:r>
            <a:endParaRPr lang="ar-JO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8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Example SQL Query </a:t>
            </a:r>
            <a:endParaRPr lang="en-CA" altLang="en-US" sz="3200" b="1" smtClean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905000"/>
            <a:ext cx="8110537" cy="4419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Relation schema</a:t>
            </a:r>
            <a:r>
              <a:rPr lang="en-US" altLang="en-US" sz="2400" b="1" smtClean="0"/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Course</a:t>
            </a:r>
            <a:r>
              <a:rPr lang="en-US" altLang="en-US" sz="2400" smtClean="0"/>
              <a:t> (</a:t>
            </a:r>
            <a:r>
              <a:rPr lang="en-US" altLang="en-US" sz="2400" u="sng" smtClean="0"/>
              <a:t>courseNumber</a:t>
            </a:r>
            <a:r>
              <a:rPr lang="en-US" altLang="en-US" sz="2400" smtClean="0"/>
              <a:t>, name, noOfCredits)</a:t>
            </a:r>
            <a:endParaRPr lang="en-CA" altLang="en-US" sz="2400" smtClean="0"/>
          </a:p>
          <a:p>
            <a:pPr eaLnBrk="1" hangingPunct="1"/>
            <a:r>
              <a:rPr lang="en-US" altLang="en-US" sz="2800" smtClean="0">
                <a:solidFill>
                  <a:srgbClr val="000000"/>
                </a:solidFill>
              </a:rPr>
              <a:t>Query</a:t>
            </a:r>
            <a:r>
              <a:rPr lang="en-US" altLang="en-US" sz="2400" b="1" smtClean="0"/>
              <a:t>:</a:t>
            </a:r>
            <a:endParaRPr lang="en-US" altLang="en-US" sz="2800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FF0066"/>
                </a:solidFill>
              </a:rPr>
              <a:t>Find all the courses stored in the database</a:t>
            </a:r>
          </a:p>
          <a:p>
            <a:pPr eaLnBrk="1" hangingPunct="1"/>
            <a:r>
              <a:rPr lang="en-US" altLang="en-US" sz="2800" smtClean="0">
                <a:solidFill>
                  <a:srgbClr val="000000"/>
                </a:solidFill>
              </a:rPr>
              <a:t>Query in SQL</a:t>
            </a:r>
            <a:r>
              <a:rPr lang="en-US" altLang="en-US" sz="2400" b="1" smtClean="0"/>
              <a:t>:</a:t>
            </a:r>
            <a:endParaRPr lang="en-US" altLang="en-US" sz="2800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CA" altLang="en-US" sz="2400" b="1" smtClean="0">
                <a:solidFill>
                  <a:srgbClr val="000000"/>
                </a:solidFill>
              </a:rPr>
              <a:t>SELECT</a:t>
            </a:r>
            <a:r>
              <a:rPr lang="en-CA" altLang="en-US" sz="2400" smtClean="0">
                <a:solidFill>
                  <a:srgbClr val="000000"/>
                </a:solidFill>
              </a:rPr>
              <a:t> </a:t>
            </a:r>
            <a:r>
              <a:rPr lang="en-US" altLang="en-US" sz="2400" smtClean="0">
                <a:solidFill>
                  <a:srgbClr val="000000"/>
                </a:solidFill>
                <a:sym typeface="Symbol" panose="05050102010706020507" pitchFamily="18" charset="2"/>
              </a:rPr>
              <a:t></a:t>
            </a:r>
            <a:endParaRPr lang="en-CA" altLang="en-US" sz="2400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CA" altLang="en-US" sz="2400" b="1" smtClean="0">
                <a:solidFill>
                  <a:srgbClr val="000000"/>
                </a:solidFill>
              </a:rPr>
              <a:t>FROM</a:t>
            </a:r>
            <a:r>
              <a:rPr lang="en-CA" altLang="en-US" sz="2400" smtClean="0">
                <a:solidFill>
                  <a:srgbClr val="000000"/>
                </a:solidFill>
              </a:rPr>
              <a:t> Course</a:t>
            </a:r>
            <a:r>
              <a:rPr lang="en-US" altLang="en-US" sz="2400" b="1" smtClean="0">
                <a:solidFill>
                  <a:srgbClr val="000000"/>
                </a:solidFill>
              </a:rPr>
              <a:t>;</a:t>
            </a:r>
            <a:r>
              <a:rPr lang="en-CA" altLang="en-US" sz="2400" b="1" smtClean="0">
                <a:solidFill>
                  <a:srgbClr val="000000"/>
                </a:solidFill>
              </a:rPr>
              <a:t> </a:t>
            </a:r>
            <a:endParaRPr lang="en-US" altLang="en-US" sz="2400" b="1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sz="2800" smtClean="0"/>
              <a:t>Note</a:t>
            </a:r>
            <a:r>
              <a:rPr lang="en-US" altLang="en-US" sz="2400" b="1" smtClean="0"/>
              <a:t>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/>
              <a:t>          “ </a:t>
            </a:r>
            <a:r>
              <a:rPr lang="en-US" altLang="en-US" sz="2800" smtClean="0">
                <a:solidFill>
                  <a:srgbClr val="000000"/>
                </a:solidFill>
                <a:sym typeface="Symbol" panose="05050102010706020507" pitchFamily="18" charset="2"/>
              </a:rPr>
              <a:t></a:t>
            </a:r>
            <a:r>
              <a:rPr lang="en-US" altLang="en-US" sz="2800" smtClean="0"/>
              <a:t> “ means </a:t>
            </a:r>
            <a:r>
              <a:rPr lang="en-US" altLang="en-US" sz="2800" b="1" smtClean="0"/>
              <a:t>all</a:t>
            </a:r>
            <a:r>
              <a:rPr lang="en-US" altLang="en-US" sz="2800" smtClean="0"/>
              <a:t> the attributes in the </a:t>
            </a:r>
            <a:r>
              <a:rPr lang="en-US" altLang="en-US" sz="2800" b="1" smtClean="0"/>
              <a:t>relations</a:t>
            </a:r>
            <a:r>
              <a:rPr lang="en-US" altLang="en-US" smtClean="0"/>
              <a:t> </a:t>
            </a:r>
            <a:r>
              <a:rPr lang="en-US" altLang="en-US" sz="2800" smtClean="0"/>
              <a:t>involved.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 bldLvl="5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Aggregation in SQL</a:t>
            </a:r>
            <a:endParaRPr lang="en-CA" altLang="en-US" b="1" smtClean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0213"/>
            <a:ext cx="8458200" cy="5233987"/>
          </a:xfrm>
        </p:spPr>
        <p:txBody>
          <a:bodyPr/>
          <a:lstStyle/>
          <a:p>
            <a:pPr eaLnBrk="1" hangingPunct="1"/>
            <a:r>
              <a:rPr lang="en-US" altLang="en-US" smtClean="0"/>
              <a:t>SQL provides five operators that apply to a column of a relation and produce “some kind of summary” </a:t>
            </a:r>
          </a:p>
          <a:p>
            <a:pPr eaLnBrk="1" hangingPunct="1"/>
            <a:r>
              <a:rPr lang="en-US" altLang="en-US" smtClean="0"/>
              <a:t>These operators are called </a:t>
            </a:r>
            <a:r>
              <a:rPr lang="en-US" altLang="en-US" b="1" i="1" smtClean="0"/>
              <a:t>aggregations</a:t>
            </a:r>
          </a:p>
          <a:p>
            <a:pPr eaLnBrk="1" hangingPunct="1"/>
            <a:r>
              <a:rPr lang="en-US" altLang="en-US" smtClean="0"/>
              <a:t>These operators are used by applying them to a scalar-valued expression, typically a column name, in a </a:t>
            </a:r>
            <a:r>
              <a:rPr lang="en-US" altLang="en-US" sz="2800" b="1" smtClean="0"/>
              <a:t>SELECT</a:t>
            </a:r>
            <a:r>
              <a:rPr lang="en-US" altLang="en-US" sz="2800" smtClean="0"/>
              <a:t> </a:t>
            </a:r>
            <a:r>
              <a:rPr lang="en-US" altLang="en-US" smtClean="0"/>
              <a:t>clause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 bldLvl="5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Aggregation Operators</a:t>
            </a:r>
            <a:endParaRPr lang="en-CA" altLang="en-US" b="1" smtClean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0213"/>
            <a:ext cx="8458200" cy="5233987"/>
          </a:xfrm>
        </p:spPr>
        <p:txBody>
          <a:bodyPr/>
          <a:lstStyle/>
          <a:p>
            <a:pPr eaLnBrk="1" hangingPunct="1"/>
            <a:r>
              <a:rPr lang="en-US" altLang="en-US" sz="2800" b="1" smtClean="0"/>
              <a:t>SUM</a:t>
            </a:r>
            <a:endParaRPr lang="en-US" altLang="en-US" sz="2800" smtClean="0"/>
          </a:p>
          <a:p>
            <a:pPr lvl="1" eaLnBrk="1" hangingPunct="1"/>
            <a:r>
              <a:rPr lang="en-US" altLang="en-US" sz="2400" smtClean="0"/>
              <a:t>the sum of values in the column</a:t>
            </a:r>
          </a:p>
          <a:p>
            <a:pPr eaLnBrk="1" hangingPunct="1"/>
            <a:r>
              <a:rPr lang="en-US" altLang="en-US" sz="2800" b="1" smtClean="0"/>
              <a:t>AVG</a:t>
            </a:r>
          </a:p>
          <a:p>
            <a:pPr lvl="1" eaLnBrk="1" hangingPunct="1"/>
            <a:r>
              <a:rPr lang="en-US" altLang="en-US" sz="2400" smtClean="0"/>
              <a:t>the average of values in the column</a:t>
            </a:r>
          </a:p>
          <a:p>
            <a:pPr eaLnBrk="1" hangingPunct="1"/>
            <a:r>
              <a:rPr lang="en-US" altLang="en-US" sz="2800" b="1" smtClean="0"/>
              <a:t>MIN</a:t>
            </a:r>
          </a:p>
          <a:p>
            <a:pPr lvl="1" eaLnBrk="1" hangingPunct="1"/>
            <a:r>
              <a:rPr lang="en-US" altLang="en-US" sz="2400" smtClean="0"/>
              <a:t>the least value in the column</a:t>
            </a:r>
          </a:p>
          <a:p>
            <a:pPr eaLnBrk="1" hangingPunct="1"/>
            <a:r>
              <a:rPr lang="en-US" altLang="en-US" sz="2800" b="1" smtClean="0"/>
              <a:t>MAX</a:t>
            </a:r>
          </a:p>
          <a:p>
            <a:pPr lvl="1" eaLnBrk="1" hangingPunct="1"/>
            <a:r>
              <a:rPr lang="en-US" altLang="en-US" sz="2400" smtClean="0"/>
              <a:t>the greatest value in the column</a:t>
            </a:r>
          </a:p>
          <a:p>
            <a:pPr eaLnBrk="1" hangingPunct="1"/>
            <a:r>
              <a:rPr lang="en-US" altLang="en-US" sz="2800" b="1" smtClean="0"/>
              <a:t>COUNT</a:t>
            </a:r>
          </a:p>
          <a:p>
            <a:pPr lvl="1" eaLnBrk="1" hangingPunct="1"/>
            <a:r>
              <a:rPr lang="en-US" altLang="en-US" sz="2400" smtClean="0"/>
              <a:t>the number of values in the column, including the duplicates, unless the keyword </a:t>
            </a:r>
            <a:r>
              <a:rPr lang="en-US" altLang="en-US" sz="2400" b="1" smtClean="0"/>
              <a:t>DISTINCT </a:t>
            </a:r>
            <a:r>
              <a:rPr lang="en-US" altLang="en-US" sz="2400" smtClean="0"/>
              <a:t>is used explicitly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1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 bldLvl="5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Example</a:t>
            </a:r>
            <a:endParaRPr lang="en-CA" altLang="en-US" b="1" smtClean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76413"/>
            <a:ext cx="8534400" cy="50815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Relation schema: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smtClean="0"/>
              <a:t>Exec</a:t>
            </a:r>
            <a:r>
              <a:rPr lang="en-US" altLang="en-US" smtClean="0"/>
              <a:t>(name, address, </a:t>
            </a:r>
            <a:r>
              <a:rPr lang="en-US" altLang="en-US" u="sng" smtClean="0"/>
              <a:t>cert#</a:t>
            </a:r>
            <a:r>
              <a:rPr lang="en-US" altLang="en-US" smtClean="0"/>
              <a:t>, netWorth)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solidFill>
                  <a:srgbClr val="000000"/>
                </a:solidFill>
              </a:rPr>
              <a:t>Query: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FF33CC"/>
                </a:solidFill>
              </a:rPr>
              <a:t>Find the average net worth of all movie executives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solidFill>
                  <a:srgbClr val="000000"/>
                </a:solidFill>
              </a:rPr>
              <a:t>Query in SQL: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smtClean="0"/>
              <a:t>SELECT</a:t>
            </a:r>
            <a:r>
              <a:rPr lang="en-US" altLang="en-US" smtClean="0"/>
              <a:t> </a:t>
            </a:r>
            <a:r>
              <a:rPr lang="en-US" altLang="en-US" b="1" smtClean="0"/>
              <a:t>AVG</a:t>
            </a:r>
            <a:r>
              <a:rPr lang="en-US" altLang="en-US" smtClean="0"/>
              <a:t>(netWorth)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smtClean="0"/>
              <a:t>FROM</a:t>
            </a:r>
            <a:r>
              <a:rPr lang="en-US" altLang="en-US" smtClean="0"/>
              <a:t> Exec</a:t>
            </a:r>
            <a:r>
              <a:rPr lang="en-US" altLang="en-US" sz="2400" b="1" smtClean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sum of “all” values in the column </a:t>
            </a:r>
            <a:r>
              <a:rPr lang="en-US" altLang="en-US" b="1" smtClean="0"/>
              <a:t>netWorth</a:t>
            </a:r>
            <a:r>
              <a:rPr lang="en-US" altLang="en-US" smtClean="0"/>
              <a:t> divided by the number of these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In general, if a tuple appears </a:t>
            </a:r>
            <a:r>
              <a:rPr lang="en-US" altLang="en-US" b="1" i="1" smtClean="0"/>
              <a:t>n</a:t>
            </a:r>
            <a:r>
              <a:rPr lang="en-US" altLang="en-US" smtClean="0"/>
              <a:t> times in a relation, it will be counted </a:t>
            </a:r>
            <a:r>
              <a:rPr lang="en-US" altLang="en-US" b="1" i="1" smtClean="0"/>
              <a:t>n</a:t>
            </a:r>
            <a:r>
              <a:rPr lang="en-US" altLang="en-US" smtClean="0"/>
              <a:t> times when computing the average</a:t>
            </a:r>
            <a:endParaRPr lang="en-US" alt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 bldLvl="5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Example</a:t>
            </a:r>
            <a:endParaRPr lang="en-CA" altLang="en-US" b="1" smtClean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76413"/>
            <a:ext cx="8610600" cy="52339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Relation schema: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Exec </a:t>
            </a:r>
            <a:r>
              <a:rPr lang="en-US" altLang="en-US" sz="2400" smtClean="0"/>
              <a:t>(name, address, </a:t>
            </a:r>
            <a:r>
              <a:rPr lang="en-US" altLang="en-US" sz="2400" u="sng" smtClean="0"/>
              <a:t>cert#</a:t>
            </a:r>
            <a:r>
              <a:rPr lang="en-US" altLang="en-US" sz="2400" smtClean="0"/>
              <a:t>, netWorth)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solidFill>
                  <a:srgbClr val="000000"/>
                </a:solidFill>
              </a:rPr>
              <a:t>Query: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FF33CC"/>
                </a:solidFill>
              </a:rPr>
              <a:t>How many tuples are there in the Exec relation?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solidFill>
                  <a:srgbClr val="000000"/>
                </a:solidFill>
              </a:rPr>
              <a:t>Query in SQL: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SELECT</a:t>
            </a:r>
            <a:r>
              <a:rPr lang="en-US" altLang="en-US" sz="2400" smtClean="0"/>
              <a:t> </a:t>
            </a:r>
            <a:r>
              <a:rPr lang="en-US" altLang="en-US" sz="2400" b="1" smtClean="0"/>
              <a:t>COUNT</a:t>
            </a:r>
            <a:r>
              <a:rPr lang="en-US" altLang="en-US" sz="2400" smtClean="0"/>
              <a:t>(*)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FROM</a:t>
            </a:r>
            <a:r>
              <a:rPr lang="en-US" altLang="en-US" sz="2400" smtClean="0"/>
              <a:t> Exec;</a:t>
            </a:r>
          </a:p>
          <a:p>
            <a:pPr lvl="1" eaLnBrk="1" hangingPunct="1"/>
            <a:r>
              <a:rPr lang="en-US" altLang="en-US" sz="2400" smtClean="0"/>
              <a:t>The use of </a:t>
            </a:r>
            <a:r>
              <a:rPr lang="en-US" altLang="en-US" sz="2400" b="1" smtClean="0"/>
              <a:t>*</a:t>
            </a:r>
            <a:r>
              <a:rPr lang="en-US" altLang="en-US" sz="2400" smtClean="0"/>
              <a:t> as a parameter is unique to </a:t>
            </a:r>
            <a:r>
              <a:rPr lang="en-US" altLang="en-US" sz="2000" b="1" smtClean="0"/>
              <a:t>COUNT</a:t>
            </a:r>
            <a:r>
              <a:rPr lang="en-US" altLang="en-US" sz="1800" b="1" smtClean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      </a:t>
            </a:r>
            <a:r>
              <a:rPr lang="en-US" altLang="en-US" sz="2400" smtClean="0"/>
              <a:t>using * does not make sense for other aggregation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 bldLvl="5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Example</a:t>
            </a:r>
            <a:endParaRPr lang="en-CA" altLang="en-US" b="1" smtClean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76413"/>
            <a:ext cx="8610600" cy="52339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Relation schema: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Exec </a:t>
            </a:r>
            <a:r>
              <a:rPr lang="en-US" altLang="en-US" sz="2400" smtClean="0"/>
              <a:t>(name, address, </a:t>
            </a:r>
            <a:r>
              <a:rPr lang="en-US" altLang="en-US" sz="2400" u="sng" smtClean="0"/>
              <a:t>cert#</a:t>
            </a:r>
            <a:r>
              <a:rPr lang="en-US" altLang="en-US" sz="2400" smtClean="0"/>
              <a:t>, netWorth)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solidFill>
                  <a:srgbClr val="000000"/>
                </a:solidFill>
              </a:rPr>
              <a:t>Query: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FF33CC"/>
                </a:solidFill>
              </a:rPr>
              <a:t>How many different names are there in the Exec relation?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solidFill>
                  <a:srgbClr val="000000"/>
                </a:solidFill>
              </a:rPr>
              <a:t>Query in SQL:</a:t>
            </a:r>
            <a:endParaRPr lang="en-US" altLang="en-US" sz="280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SELECT</a:t>
            </a:r>
            <a:r>
              <a:rPr lang="en-US" altLang="en-US" sz="2400" smtClean="0"/>
              <a:t> </a:t>
            </a:r>
            <a:r>
              <a:rPr lang="en-US" altLang="en-US" sz="2400" b="1" smtClean="0"/>
              <a:t>COUNT</a:t>
            </a:r>
            <a:r>
              <a:rPr lang="en-US" altLang="en-US" sz="2400" smtClean="0"/>
              <a:t> (</a:t>
            </a:r>
            <a:r>
              <a:rPr lang="en-US" altLang="en-US" sz="2400" b="1" smtClean="0"/>
              <a:t>DISTINCT </a:t>
            </a:r>
            <a:r>
              <a:rPr lang="en-US" altLang="en-US" sz="2400" smtClean="0"/>
              <a:t>name)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FROM</a:t>
            </a:r>
            <a:r>
              <a:rPr lang="en-US" altLang="en-US" sz="2400" smtClean="0"/>
              <a:t> Exec</a:t>
            </a:r>
            <a:r>
              <a:rPr lang="en-US" altLang="en-US" sz="2000" b="1" smtClean="0"/>
              <a:t>;</a:t>
            </a:r>
          </a:p>
          <a:p>
            <a:pPr lvl="1" eaLnBrk="1" hangingPunct="1"/>
            <a:r>
              <a:rPr lang="en-US" altLang="en-US" sz="2400" smtClean="0"/>
              <a:t>In query processing time, the system first eliminates the duplicates from column </a:t>
            </a:r>
            <a:r>
              <a:rPr lang="en-US" altLang="en-US" sz="2400" i="1" smtClean="0"/>
              <a:t>name</a:t>
            </a:r>
            <a:r>
              <a:rPr lang="en-US" altLang="en-US" sz="2400" smtClean="0"/>
              <a:t>, and then counts the number of values there</a:t>
            </a:r>
            <a:endParaRPr lang="en-US" altLang="en-US" sz="2400" i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 bldLvl="5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Aggregation -- Grouping</a:t>
            </a:r>
            <a:endParaRPr lang="en-CA" altLang="en-US" b="1" smtClean="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458200" cy="5233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Often we need to consider the tuples in an SQL query in </a:t>
            </a:r>
            <a:r>
              <a:rPr lang="en-US" altLang="en-US" sz="2800" i="1" smtClean="0">
                <a:solidFill>
                  <a:schemeClr val="hlink"/>
                </a:solidFill>
              </a:rPr>
              <a:t>groups</a:t>
            </a:r>
            <a:r>
              <a:rPr lang="en-US" altLang="en-US" sz="2800" smtClean="0"/>
              <a:t>, with regard to the value of some other column(s)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Example: suppose we want to compute: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>
                <a:solidFill>
                  <a:srgbClr val="FF33CC"/>
                </a:solidFill>
              </a:rPr>
              <a:t>     Total </a:t>
            </a:r>
            <a:r>
              <a:rPr lang="en-US" altLang="en-US" sz="2800" smtClean="0">
                <a:solidFill>
                  <a:srgbClr val="CC3300"/>
                </a:solidFill>
              </a:rPr>
              <a:t>length</a:t>
            </a:r>
            <a:r>
              <a:rPr lang="en-US" altLang="en-US" sz="2800" smtClean="0">
                <a:solidFill>
                  <a:srgbClr val="FF33CC"/>
                </a:solidFill>
              </a:rPr>
              <a:t> in minutes of movies produced by each studio: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smtClean="0"/>
              <a:t>       Movie</a:t>
            </a:r>
            <a:r>
              <a:rPr lang="en-US" altLang="en-US" sz="2000" smtClean="0"/>
              <a:t>(</a:t>
            </a:r>
            <a:r>
              <a:rPr lang="en-US" altLang="en-US" sz="2000" u="sng" smtClean="0"/>
              <a:t>title</a:t>
            </a:r>
            <a:r>
              <a:rPr lang="en-US" altLang="en-US" sz="2000" smtClean="0"/>
              <a:t>, </a:t>
            </a:r>
            <a:r>
              <a:rPr lang="en-US" altLang="en-US" sz="2000" u="sng" smtClean="0"/>
              <a:t>year</a:t>
            </a:r>
            <a:r>
              <a:rPr lang="en-US" altLang="en-US" sz="2000" smtClean="0"/>
              <a:t>, </a:t>
            </a:r>
            <a:r>
              <a:rPr lang="en-US" altLang="en-US" sz="2000" smtClean="0">
                <a:solidFill>
                  <a:schemeClr val="hlink"/>
                </a:solidFill>
              </a:rPr>
              <a:t>length</a:t>
            </a:r>
            <a:r>
              <a:rPr lang="en-US" altLang="en-US" sz="2000" smtClean="0"/>
              <a:t>, filmType, </a:t>
            </a:r>
            <a:r>
              <a:rPr lang="en-US" altLang="en-US" sz="2000" smtClean="0">
                <a:solidFill>
                  <a:schemeClr val="hlink"/>
                </a:solidFill>
              </a:rPr>
              <a:t>studioName</a:t>
            </a:r>
            <a:r>
              <a:rPr lang="en-US" altLang="en-US" sz="2000" smtClean="0"/>
              <a:t>, producerC#)</a:t>
            </a: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We must group the tuples in the Movie relation according to their studio, and get the sum of the </a:t>
            </a:r>
            <a:r>
              <a:rPr lang="en-US" altLang="en-US" sz="2800" i="1" smtClean="0">
                <a:solidFill>
                  <a:srgbClr val="CC3300"/>
                </a:solidFill>
              </a:rPr>
              <a:t>length</a:t>
            </a:r>
            <a:r>
              <a:rPr lang="en-US" altLang="en-US" sz="2800" smtClean="0"/>
              <a:t> values within each group; the result would be something like: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u="sng" smtClean="0"/>
              <a:t>studio 	SUM(length)</a:t>
            </a:r>
            <a:endParaRPr lang="en-US" altLang="en-US" sz="20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Disney</a:t>
            </a:r>
            <a:r>
              <a:rPr lang="en-US" altLang="en-US" smtClean="0"/>
              <a:t> 	</a:t>
            </a:r>
            <a:r>
              <a:rPr lang="en-US" altLang="en-US" sz="2000" smtClean="0"/>
              <a:t>12345</a:t>
            </a:r>
            <a:endParaRPr lang="en-US" altLang="en-US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MGM</a:t>
            </a:r>
            <a:r>
              <a:rPr lang="en-US" altLang="en-US" smtClean="0"/>
              <a:t> 	</a:t>
            </a:r>
            <a:r>
              <a:rPr lang="en-US" altLang="en-US" sz="2000" smtClean="0"/>
              <a:t>54321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…		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5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build="p" bldLvl="2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Aggregation - Grouping</a:t>
            </a:r>
            <a:endParaRPr lang="en-CA" altLang="en-US" b="1" smtClean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76413"/>
            <a:ext cx="8610600" cy="52339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Relation schema: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/>
              <a:t>Movie</a:t>
            </a:r>
            <a:r>
              <a:rPr lang="en-US" altLang="en-US" sz="2400" smtClean="0"/>
              <a:t>(</a:t>
            </a:r>
            <a:r>
              <a:rPr lang="en-US" altLang="en-US" sz="2400" u="sng" smtClean="0"/>
              <a:t>title</a:t>
            </a:r>
            <a:r>
              <a:rPr lang="en-US" altLang="en-US" sz="2400" smtClean="0"/>
              <a:t>, </a:t>
            </a:r>
            <a:r>
              <a:rPr lang="en-US" altLang="en-US" sz="2400" u="sng" smtClean="0"/>
              <a:t>year</a:t>
            </a:r>
            <a:r>
              <a:rPr lang="en-US" altLang="en-US" sz="2400" smtClean="0"/>
              <a:t>, length, filmType, studioName, producerC#)</a:t>
            </a:r>
            <a:endParaRPr lang="en-CA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solidFill>
                  <a:srgbClr val="000000"/>
                </a:solidFill>
              </a:rPr>
              <a:t>Query:</a:t>
            </a:r>
            <a:r>
              <a:rPr lang="en-US" altLang="en-US" sz="2800" smtClean="0">
                <a:solidFill>
                  <a:srgbClr val="FF33CC"/>
                </a:solidFill>
              </a:rPr>
              <a:t> </a:t>
            </a:r>
            <a:r>
              <a:rPr lang="en-US" altLang="en-US" sz="2400" smtClean="0">
                <a:solidFill>
                  <a:srgbClr val="FF33CC"/>
                </a:solidFill>
              </a:rPr>
              <a:t>What is the total length in minutes produced by each studio?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solidFill>
                  <a:srgbClr val="000000"/>
                </a:solidFill>
              </a:rPr>
              <a:t>Query in SQL: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/>
              <a:t>SELECT</a:t>
            </a:r>
            <a:r>
              <a:rPr lang="en-US" altLang="en-US" sz="2400" smtClean="0"/>
              <a:t> studioName, </a:t>
            </a:r>
            <a:r>
              <a:rPr lang="en-US" altLang="en-US" sz="2400" b="1" smtClean="0"/>
              <a:t>SUM</a:t>
            </a:r>
            <a:r>
              <a:rPr lang="en-US" altLang="en-US" sz="2400" smtClean="0"/>
              <a:t>(length)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/>
              <a:t>FROM</a:t>
            </a:r>
            <a:r>
              <a:rPr lang="en-US" altLang="en-US" sz="2400" smtClean="0"/>
              <a:t> Movie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/>
              <a:t>GROUP BY</a:t>
            </a:r>
            <a:r>
              <a:rPr lang="en-US" altLang="en-US" sz="2400" smtClean="0"/>
              <a:t> studioName</a:t>
            </a:r>
            <a:r>
              <a:rPr lang="en-US" altLang="en-US" sz="1800" b="1" smtClean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Whatever aggregation used in the </a:t>
            </a:r>
            <a:r>
              <a:rPr lang="en-US" altLang="en-US" sz="2400" b="1" smtClean="0"/>
              <a:t>SELECT</a:t>
            </a:r>
            <a:r>
              <a:rPr lang="en-US" altLang="en-US" sz="2400" smtClean="0"/>
              <a:t> clause will be applied only within groups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Only those attributes mentioned in the </a:t>
            </a:r>
            <a:r>
              <a:rPr lang="en-US" altLang="en-US" sz="2400" b="1" smtClean="0"/>
              <a:t>GROUP BY</a:t>
            </a:r>
            <a:r>
              <a:rPr lang="en-US" altLang="en-US" sz="2400" smtClean="0"/>
              <a:t> clause may appear unaggregated in the </a:t>
            </a:r>
            <a:r>
              <a:rPr lang="en-US" altLang="en-US" sz="2400" b="1" smtClean="0"/>
              <a:t>SELECT</a:t>
            </a:r>
            <a:r>
              <a:rPr lang="en-US" altLang="en-US" sz="2400" smtClean="0"/>
              <a:t> clause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Can we use GROUP BY without using aggregation? (Yes/No)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6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6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 bldLvl="5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Aggregation -- Grouping</a:t>
            </a:r>
            <a:endParaRPr lang="en-CA" altLang="en-US" b="1" smtClean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76413"/>
            <a:ext cx="8610600" cy="52339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Relation schema: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Movie</a:t>
            </a:r>
            <a:r>
              <a:rPr lang="en-US" altLang="en-US" sz="2400" smtClean="0"/>
              <a:t>(</a:t>
            </a:r>
            <a:r>
              <a:rPr lang="en-US" altLang="en-US" sz="2400" u="sng" smtClean="0"/>
              <a:t>title</a:t>
            </a:r>
            <a:r>
              <a:rPr lang="en-US" altLang="en-US" sz="2400" smtClean="0"/>
              <a:t>, </a:t>
            </a:r>
            <a:r>
              <a:rPr lang="en-US" altLang="en-US" sz="2400" u="sng" smtClean="0"/>
              <a:t>year</a:t>
            </a:r>
            <a:r>
              <a:rPr lang="en-US" altLang="en-US" sz="2400" smtClean="0"/>
              <a:t>, length, filmType, studioName, </a:t>
            </a:r>
            <a:r>
              <a:rPr lang="en-US" altLang="en-US" sz="2400" smtClean="0">
                <a:solidFill>
                  <a:srgbClr val="2D6D38"/>
                </a:solidFill>
              </a:rPr>
              <a:t>producerC#</a:t>
            </a:r>
            <a:r>
              <a:rPr lang="en-US" altLang="en-US" sz="2400" smtClean="0"/>
              <a:t>)</a:t>
            </a:r>
            <a:endParaRPr lang="en-CA" altLang="en-US" sz="240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Exec</a:t>
            </a:r>
            <a:r>
              <a:rPr lang="en-US" altLang="en-US" sz="2400" smtClean="0"/>
              <a:t>(name, address, </a:t>
            </a:r>
            <a:r>
              <a:rPr lang="en-US" altLang="en-US" sz="2400" u="sng" smtClean="0">
                <a:solidFill>
                  <a:srgbClr val="2D6D38"/>
                </a:solidFill>
              </a:rPr>
              <a:t>cert#</a:t>
            </a:r>
            <a:r>
              <a:rPr lang="en-US" altLang="en-US" sz="2400" smtClean="0"/>
              <a:t>, netWorth)</a:t>
            </a:r>
            <a:endParaRPr lang="en-CA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solidFill>
                  <a:srgbClr val="000000"/>
                </a:solidFill>
              </a:rPr>
              <a:t>Query: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FF33CC"/>
                </a:solidFill>
              </a:rPr>
              <a:t>For each producer (name), list the total length of the films produced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solidFill>
                  <a:srgbClr val="000000"/>
                </a:solidFill>
              </a:rPr>
              <a:t>Query in SQL: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SELECT</a:t>
            </a:r>
            <a:r>
              <a:rPr lang="en-US" altLang="en-US" sz="2400" smtClean="0"/>
              <a:t> Exec.name, </a:t>
            </a:r>
            <a:r>
              <a:rPr lang="en-US" altLang="en-US" sz="2400" b="1" smtClean="0"/>
              <a:t>SUM</a:t>
            </a:r>
            <a:r>
              <a:rPr lang="en-US" altLang="en-US" sz="2400" smtClean="0"/>
              <a:t>(Movie.length)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FROM</a:t>
            </a:r>
            <a:r>
              <a:rPr lang="en-US" altLang="en-US" sz="2400" smtClean="0"/>
              <a:t> Exec, Movie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WHERE</a:t>
            </a:r>
            <a:r>
              <a:rPr lang="en-US" altLang="en-US" sz="2400" smtClean="0"/>
              <a:t> Movie.producerC# = Exec.cert#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GROUP BY</a:t>
            </a:r>
            <a:r>
              <a:rPr lang="en-US" altLang="en-US" sz="2400" smtClean="0"/>
              <a:t> Exec.name</a:t>
            </a:r>
            <a:r>
              <a:rPr lang="en-US" altLang="en-US" sz="2000" b="1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7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 bldLvl="5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Aggregation – HAVING clause</a:t>
            </a:r>
            <a:endParaRPr lang="en-CA" altLang="en-US" b="1" smtClean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76413"/>
            <a:ext cx="8610600" cy="5081587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We might be interested in not all but some groups of tuples that satisfy certain conditions </a:t>
            </a:r>
          </a:p>
          <a:p>
            <a:pPr eaLnBrk="1" hangingPunct="1"/>
            <a:r>
              <a:rPr lang="en-US" altLang="en-US" sz="2800" smtClean="0"/>
              <a:t>We can follow a </a:t>
            </a:r>
            <a:r>
              <a:rPr lang="en-US" altLang="en-US" sz="2800" b="1" smtClean="0"/>
              <a:t>GROUP BY</a:t>
            </a:r>
            <a:r>
              <a:rPr lang="en-US" altLang="en-US" sz="2800" smtClean="0"/>
              <a:t> clause with a </a:t>
            </a:r>
            <a:r>
              <a:rPr lang="en-US" altLang="en-US" sz="2800" b="1" smtClean="0"/>
              <a:t>HAVING</a:t>
            </a:r>
            <a:r>
              <a:rPr lang="en-US" altLang="en-US" sz="2800" smtClean="0"/>
              <a:t> clause </a:t>
            </a:r>
          </a:p>
          <a:p>
            <a:pPr eaLnBrk="1" hangingPunct="1"/>
            <a:r>
              <a:rPr lang="en-US" altLang="en-US" sz="2800" b="1" smtClean="0"/>
              <a:t>HAVING</a:t>
            </a:r>
            <a:r>
              <a:rPr lang="en-US" altLang="en-US" sz="2800" smtClean="0"/>
              <a:t> is followed by some conditions about the group</a:t>
            </a:r>
          </a:p>
          <a:p>
            <a:pPr eaLnBrk="1" hangingPunct="1"/>
            <a:r>
              <a:rPr lang="en-US" altLang="en-US" sz="2800" smtClean="0"/>
              <a:t>We can </a:t>
            </a:r>
            <a:r>
              <a:rPr lang="en-US" altLang="en-US" sz="2800" i="1" smtClean="0"/>
              <a:t>not</a:t>
            </a:r>
            <a:r>
              <a:rPr lang="en-US" altLang="en-US" sz="2800" smtClean="0"/>
              <a:t> use a </a:t>
            </a:r>
            <a:r>
              <a:rPr lang="en-US" altLang="en-US" sz="2800" b="1" smtClean="0"/>
              <a:t>HAVING</a:t>
            </a:r>
            <a:r>
              <a:rPr lang="en-US" altLang="en-US" sz="2800" smtClean="0"/>
              <a:t> clause without </a:t>
            </a:r>
            <a:r>
              <a:rPr lang="en-US" altLang="en-US" sz="2800" b="1" smtClean="0"/>
              <a:t>GROUP BY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 bldLvl="5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Aggregation – HAVING clause</a:t>
            </a:r>
            <a:endParaRPr lang="en-CA" altLang="en-US" b="1" smtClean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76413"/>
            <a:ext cx="8610600" cy="50815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Relation schema: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/>
              <a:t>Movie</a:t>
            </a:r>
            <a:r>
              <a:rPr lang="en-US" altLang="en-US" sz="2400" smtClean="0"/>
              <a:t> (</a:t>
            </a:r>
            <a:r>
              <a:rPr lang="en-US" altLang="en-US" sz="2400" u="sng" smtClean="0"/>
              <a:t>title</a:t>
            </a:r>
            <a:r>
              <a:rPr lang="en-US" altLang="en-US" sz="2400" smtClean="0"/>
              <a:t>, </a:t>
            </a:r>
            <a:r>
              <a:rPr lang="en-US" altLang="en-US" sz="2400" u="sng" smtClean="0"/>
              <a:t>year</a:t>
            </a:r>
            <a:r>
              <a:rPr lang="en-US" altLang="en-US" sz="2400" smtClean="0"/>
              <a:t>, length, filmType, studioName, </a:t>
            </a:r>
            <a:r>
              <a:rPr lang="en-US" altLang="en-US" sz="2400" smtClean="0">
                <a:solidFill>
                  <a:srgbClr val="2D6D38"/>
                </a:solidFill>
              </a:rPr>
              <a:t>producerC#</a:t>
            </a:r>
            <a:r>
              <a:rPr lang="en-US" altLang="en-US" sz="2400" smtClean="0"/>
              <a:t>)</a:t>
            </a:r>
            <a:endParaRPr lang="en-US" altLang="en-US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/>
              <a:t>Exec</a:t>
            </a:r>
            <a:r>
              <a:rPr lang="en-US" altLang="en-US" sz="2400" smtClean="0"/>
              <a:t>(name, address, </a:t>
            </a:r>
            <a:r>
              <a:rPr lang="en-US" altLang="en-US" sz="2400" u="sng" smtClean="0">
                <a:solidFill>
                  <a:srgbClr val="2D6D38"/>
                </a:solidFill>
              </a:rPr>
              <a:t>cert#</a:t>
            </a:r>
            <a:r>
              <a:rPr lang="en-US" altLang="en-US" sz="2400" smtClean="0"/>
              <a:t>, netWorth)</a:t>
            </a:r>
            <a:endParaRPr lang="en-CA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solidFill>
                  <a:srgbClr val="000000"/>
                </a:solidFill>
              </a:rPr>
              <a:t>Query: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FF33CC"/>
                </a:solidFill>
              </a:rPr>
              <a:t>For those producers who made at least one film prior to 1930, list the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FF33CC"/>
                </a:solidFill>
              </a:rPr>
              <a:t> total length of the films produced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solidFill>
                  <a:srgbClr val="000000"/>
                </a:solidFill>
              </a:rPr>
              <a:t>Query in SQL: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/>
              <a:t>SELECT</a:t>
            </a:r>
            <a:r>
              <a:rPr lang="en-US" altLang="en-US" sz="2400" smtClean="0"/>
              <a:t> Exec.name, </a:t>
            </a:r>
            <a:r>
              <a:rPr lang="en-US" altLang="en-US" sz="2400" b="1" smtClean="0"/>
              <a:t>SUM</a:t>
            </a:r>
            <a:r>
              <a:rPr lang="en-US" altLang="en-US" sz="2400" smtClean="0"/>
              <a:t>(Movie.length)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/>
              <a:t>FROM</a:t>
            </a:r>
            <a:r>
              <a:rPr lang="en-US" altLang="en-US" sz="2400" smtClean="0"/>
              <a:t> Exec, Movie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/>
              <a:t>WHERE</a:t>
            </a:r>
            <a:r>
              <a:rPr lang="en-US" altLang="en-US" sz="2400" smtClean="0"/>
              <a:t> producerC# = cert#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/>
              <a:t>GROUP BY</a:t>
            </a:r>
            <a:r>
              <a:rPr lang="en-US" altLang="en-US" sz="2400" smtClean="0"/>
              <a:t> Exec.name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/>
              <a:t>HAVING MIN</a:t>
            </a:r>
            <a:r>
              <a:rPr lang="en-US" altLang="en-US" sz="2400" smtClean="0"/>
              <a:t>(Movie.year) </a:t>
            </a:r>
            <a:r>
              <a:rPr lang="en-US" altLang="en-US" sz="2400" b="1" smtClean="0">
                <a:sym typeface="Symbol" panose="05050102010706020507" pitchFamily="18" charset="2"/>
              </a:rPr>
              <a:t></a:t>
            </a:r>
            <a:r>
              <a:rPr lang="en-US" altLang="en-US" sz="2400" smtClean="0"/>
              <a:t> 1930</a:t>
            </a:r>
            <a:r>
              <a:rPr lang="en-US" altLang="en-US" sz="2000" b="1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 bldLvl="5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Example SQL Query </a:t>
            </a:r>
            <a:endParaRPr lang="en-CA" altLang="en-US" sz="3200" b="1" smtClean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905000"/>
            <a:ext cx="8110537" cy="4419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Relation schema</a:t>
            </a:r>
            <a:r>
              <a:rPr lang="en-US" altLang="en-US" sz="2400" b="1" smtClean="0"/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Movie</a:t>
            </a:r>
            <a:r>
              <a:rPr lang="en-US" altLang="en-US" sz="2400" smtClean="0"/>
              <a:t> (</a:t>
            </a:r>
            <a:r>
              <a:rPr lang="en-US" altLang="en-US" sz="2400" u="sng" smtClean="0"/>
              <a:t>title</a:t>
            </a:r>
            <a:r>
              <a:rPr lang="en-US" altLang="en-US" sz="2400" smtClean="0"/>
              <a:t>, </a:t>
            </a:r>
            <a:r>
              <a:rPr lang="en-US" altLang="en-US" sz="2400" u="sng" smtClean="0"/>
              <a:t>year</a:t>
            </a:r>
            <a:r>
              <a:rPr lang="en-US" altLang="en-US" sz="2400" smtClean="0"/>
              <a:t>, length, filmType)</a:t>
            </a:r>
            <a:endParaRPr lang="en-CA" altLang="en-US" sz="2000" smtClean="0"/>
          </a:p>
          <a:p>
            <a:pPr eaLnBrk="1" hangingPunct="1"/>
            <a:r>
              <a:rPr lang="en-US" altLang="en-US" sz="2800" smtClean="0">
                <a:solidFill>
                  <a:srgbClr val="000000"/>
                </a:solidFill>
              </a:rPr>
              <a:t>Query</a:t>
            </a:r>
            <a:r>
              <a:rPr lang="en-US" altLang="en-US" sz="2400" b="1" smtClean="0"/>
              <a:t>:</a:t>
            </a:r>
            <a:endParaRPr lang="en-US" altLang="en-US" sz="2800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FF0066"/>
                </a:solidFill>
              </a:rPr>
              <a:t>Find the titles of all movies stored in the database</a:t>
            </a:r>
          </a:p>
          <a:p>
            <a:pPr eaLnBrk="1" hangingPunct="1"/>
            <a:r>
              <a:rPr lang="en-US" altLang="en-US" sz="2800" smtClean="0">
                <a:solidFill>
                  <a:srgbClr val="000000"/>
                </a:solidFill>
              </a:rPr>
              <a:t>Query in SQL</a:t>
            </a:r>
            <a:r>
              <a:rPr lang="en-US" altLang="en-US" sz="2400" b="1" smtClean="0"/>
              <a:t>:</a:t>
            </a:r>
            <a:endParaRPr lang="en-US" altLang="en-US" sz="2800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CA" altLang="en-US" sz="2400" b="1" smtClean="0">
                <a:solidFill>
                  <a:srgbClr val="000000"/>
                </a:solidFill>
              </a:rPr>
              <a:t>SELECT</a:t>
            </a:r>
            <a:r>
              <a:rPr lang="en-CA" altLang="en-US" sz="2400" smtClean="0">
                <a:solidFill>
                  <a:srgbClr val="000000"/>
                </a:solidFill>
              </a:rPr>
              <a:t> </a:t>
            </a:r>
            <a:r>
              <a:rPr lang="en-US" altLang="en-US" sz="2400" smtClean="0">
                <a:solidFill>
                  <a:srgbClr val="000000"/>
                </a:solidFill>
              </a:rPr>
              <a:t>title</a:t>
            </a:r>
            <a:endParaRPr lang="en-CA" altLang="en-US" sz="2400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CA" altLang="en-US" sz="2400" b="1" smtClean="0">
                <a:solidFill>
                  <a:srgbClr val="000000"/>
                </a:solidFill>
              </a:rPr>
              <a:t>FROM</a:t>
            </a:r>
            <a:r>
              <a:rPr lang="en-CA" altLang="en-US" sz="2400" smtClean="0">
                <a:solidFill>
                  <a:srgbClr val="000000"/>
                </a:solidFill>
              </a:rPr>
              <a:t> Movie</a:t>
            </a:r>
            <a:r>
              <a:rPr lang="en-US" altLang="en-US" sz="2400" b="1" smtClean="0">
                <a:solidFill>
                  <a:srgbClr val="000000"/>
                </a:solidFill>
              </a:rPr>
              <a:t>;</a:t>
            </a:r>
            <a:r>
              <a:rPr lang="en-CA" altLang="en-US" sz="2400" smtClean="0">
                <a:solidFill>
                  <a:srgbClr val="000000"/>
                </a:solidFill>
              </a:rPr>
              <a:t> </a:t>
            </a:r>
            <a:endParaRPr lang="en-US" altLang="en-US" sz="24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bldLvl="5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Aggregation – HAVING clause</a:t>
            </a:r>
            <a:endParaRPr lang="en-CA" altLang="en-US" b="1" smtClean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76413"/>
            <a:ext cx="8610600" cy="52339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smtClean="0">
                <a:solidFill>
                  <a:srgbClr val="000000"/>
                </a:solidFill>
              </a:rPr>
              <a:t>This query chooses the group based on the </a:t>
            </a:r>
            <a:r>
              <a:rPr lang="en-US" altLang="en-US" sz="2000" b="1" smtClean="0">
                <a:solidFill>
                  <a:srgbClr val="000000"/>
                </a:solidFill>
              </a:rPr>
              <a:t>property of the group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b="1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smtClean="0"/>
              <a:t>SELECT</a:t>
            </a:r>
            <a:r>
              <a:rPr lang="en-US" altLang="en-US" sz="2000" smtClean="0"/>
              <a:t> Exec.name, </a:t>
            </a:r>
            <a:r>
              <a:rPr lang="en-US" altLang="en-US" sz="2000" b="1" smtClean="0"/>
              <a:t>SUM</a:t>
            </a:r>
            <a:r>
              <a:rPr lang="en-US" altLang="en-US" sz="2000" smtClean="0"/>
              <a:t>(Movie.length)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smtClean="0"/>
              <a:t>FROM</a:t>
            </a:r>
            <a:r>
              <a:rPr lang="en-US" altLang="en-US" sz="2000" smtClean="0"/>
              <a:t> Exec, Movie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smtClean="0"/>
              <a:t>WHERE</a:t>
            </a:r>
            <a:r>
              <a:rPr lang="en-US" altLang="en-US" sz="2000" smtClean="0"/>
              <a:t> producerC# = cert#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smtClean="0"/>
              <a:t>GROUP BY</a:t>
            </a:r>
            <a:r>
              <a:rPr lang="en-US" altLang="en-US" sz="2000" smtClean="0"/>
              <a:t> Exec.name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smtClean="0"/>
              <a:t>HAVING MIN</a:t>
            </a:r>
            <a:r>
              <a:rPr lang="en-US" altLang="en-US" sz="2000" smtClean="0"/>
              <a:t>(Movie.year) &lt; 1930</a:t>
            </a:r>
            <a:r>
              <a:rPr lang="en-US" altLang="en-US" sz="1800" b="1" smtClean="0"/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>
                <a:solidFill>
                  <a:srgbClr val="000000"/>
                </a:solidFill>
              </a:rPr>
              <a:t>This query chooses the movies based on the </a:t>
            </a:r>
            <a:r>
              <a:rPr lang="en-US" altLang="en-US" sz="2000" b="1" smtClean="0">
                <a:solidFill>
                  <a:srgbClr val="000000"/>
                </a:solidFill>
              </a:rPr>
              <a:t>property of  each movie tuple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b="1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smtClean="0"/>
              <a:t>SELECT</a:t>
            </a:r>
            <a:r>
              <a:rPr lang="en-US" altLang="en-US" sz="2000" smtClean="0"/>
              <a:t> Exec.name, </a:t>
            </a:r>
            <a:r>
              <a:rPr lang="en-US" altLang="en-US" sz="2000" b="1" smtClean="0"/>
              <a:t>SUM</a:t>
            </a:r>
            <a:r>
              <a:rPr lang="en-US" altLang="en-US" sz="2000" smtClean="0"/>
              <a:t>(Movie.length)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smtClean="0"/>
              <a:t>FROM</a:t>
            </a:r>
            <a:r>
              <a:rPr lang="en-US" altLang="en-US" sz="2000" smtClean="0"/>
              <a:t> Exec, Movie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smtClean="0"/>
              <a:t>WHERE</a:t>
            </a:r>
            <a:r>
              <a:rPr lang="en-US" altLang="en-US" sz="2000" smtClean="0"/>
              <a:t> producerC# = cert# </a:t>
            </a:r>
            <a:r>
              <a:rPr lang="en-US" altLang="en-US" sz="2000" b="1" smtClean="0"/>
              <a:t>AND</a:t>
            </a:r>
            <a:r>
              <a:rPr lang="en-US" altLang="en-US" sz="2000" smtClean="0"/>
              <a:t> Movie.year &lt; 1930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smtClean="0"/>
              <a:t>GROUP BY</a:t>
            </a:r>
            <a:r>
              <a:rPr lang="en-US" altLang="en-US" sz="2000" smtClean="0"/>
              <a:t> Exec.name</a:t>
            </a:r>
            <a:r>
              <a:rPr lang="en-US" altLang="en-US" sz="1800" b="1" smtClean="0"/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b="1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i="1" smtClean="0">
                <a:solidFill>
                  <a:schemeClr val="hlink"/>
                </a:solidFill>
              </a:rPr>
              <a:t>Note the difference!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i="1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0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Order By</a:t>
            </a:r>
            <a:endParaRPr lang="en-CA" altLang="en-US" b="1" smtClean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0213"/>
            <a:ext cx="8458200" cy="5233987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The SQL statements/</a:t>
            </a:r>
            <a:r>
              <a:rPr lang="en-US" altLang="en-US" sz="2400" smtClean="0">
                <a:solidFill>
                  <a:schemeClr val="folHlink"/>
                </a:solidFill>
              </a:rPr>
              <a:t>queries</a:t>
            </a:r>
            <a:r>
              <a:rPr lang="en-US" altLang="en-US" sz="2400" smtClean="0"/>
              <a:t> we looked at so far return an </a:t>
            </a:r>
            <a:r>
              <a:rPr lang="en-US" altLang="en-US" sz="2400" b="1" smtClean="0"/>
              <a:t>unordered </a:t>
            </a:r>
            <a:r>
              <a:rPr lang="en-US" altLang="en-US" sz="2400" i="1" smtClean="0"/>
              <a:t>relation/bag </a:t>
            </a:r>
            <a:r>
              <a:rPr lang="en-US" altLang="en-US" sz="2400" smtClean="0"/>
              <a:t>(except when using </a:t>
            </a:r>
            <a:r>
              <a:rPr lang="en-US" altLang="en-US" sz="2400" b="1" smtClean="0"/>
              <a:t>ORDER BY</a:t>
            </a:r>
            <a:r>
              <a:rPr lang="en-US" altLang="en-US" sz="2400" smtClean="0"/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Movie</a:t>
            </a:r>
            <a:r>
              <a:rPr lang="en-US" altLang="en-US" sz="2400" smtClean="0"/>
              <a:t> (</a:t>
            </a:r>
            <a:r>
              <a:rPr lang="en-US" altLang="en-US" sz="2400" u="sng" smtClean="0"/>
              <a:t>title</a:t>
            </a:r>
            <a:r>
              <a:rPr lang="en-US" altLang="en-US" sz="2400" smtClean="0"/>
              <a:t>, </a:t>
            </a:r>
            <a:r>
              <a:rPr lang="en-US" altLang="en-US" sz="2400" u="sng" smtClean="0"/>
              <a:t>year</a:t>
            </a:r>
            <a:r>
              <a:rPr lang="en-US" altLang="en-US" sz="2400" smtClean="0"/>
              <a:t>, length, filmType, studioName, </a:t>
            </a:r>
            <a:r>
              <a:rPr lang="en-US" altLang="en-US" sz="2400" smtClean="0">
                <a:solidFill>
                  <a:srgbClr val="2D6D38"/>
                </a:solidFill>
              </a:rPr>
              <a:t>producerC#</a:t>
            </a:r>
            <a:r>
              <a:rPr lang="en-US" altLang="en-US" sz="2400" smtClean="0"/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b="1" smtClean="0"/>
              <a:t>SELECT</a:t>
            </a:r>
            <a:r>
              <a:rPr lang="en-US" altLang="en-US" sz="2000" smtClean="0"/>
              <a:t> Exec.name, </a:t>
            </a:r>
            <a:r>
              <a:rPr lang="en-US" altLang="en-US" sz="2000" b="1" smtClean="0"/>
              <a:t>SUM</a:t>
            </a:r>
            <a:r>
              <a:rPr lang="en-US" altLang="en-US" sz="2000" smtClean="0"/>
              <a:t>(Movie.length)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b="1" smtClean="0"/>
              <a:t>FROM</a:t>
            </a:r>
            <a:r>
              <a:rPr lang="en-US" altLang="en-US" sz="2000" smtClean="0"/>
              <a:t> Exec, Movie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b="1" smtClean="0"/>
              <a:t>WHERE</a:t>
            </a:r>
            <a:r>
              <a:rPr lang="en-US" altLang="en-US" sz="2000" smtClean="0"/>
              <a:t> producerC# = cert#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b="1" smtClean="0"/>
              <a:t>GROUP BY</a:t>
            </a:r>
            <a:r>
              <a:rPr lang="en-US" altLang="en-US" sz="2000" smtClean="0"/>
              <a:t> Exec.name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b="1" smtClean="0"/>
              <a:t>HAVING MIN</a:t>
            </a:r>
            <a:r>
              <a:rPr lang="en-US" altLang="en-US" sz="2000" smtClean="0"/>
              <a:t>(Movie.year) &lt; 1930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b="1" smtClean="0"/>
              <a:t>ORDER BY</a:t>
            </a:r>
            <a:r>
              <a:rPr lang="en-US" altLang="en-US" sz="2000" smtClean="0"/>
              <a:t> Exec.name </a:t>
            </a:r>
            <a:r>
              <a:rPr lang="en-US" altLang="en-US" sz="2000" b="1" smtClean="0"/>
              <a:t>ASC;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In general: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b="1" smtClean="0"/>
              <a:t>ORDER BY</a:t>
            </a:r>
            <a:r>
              <a:rPr lang="en-US" altLang="en-US" sz="2000" smtClean="0"/>
              <a:t> A1 </a:t>
            </a:r>
            <a:r>
              <a:rPr lang="en-US" altLang="en-US" sz="2000" b="1" smtClean="0"/>
              <a:t>ASC</a:t>
            </a:r>
            <a:r>
              <a:rPr lang="en-US" altLang="en-US" sz="2000" smtClean="0"/>
              <a:t>, B </a:t>
            </a:r>
            <a:r>
              <a:rPr lang="en-US" altLang="en-US" sz="2000" b="1" smtClean="0"/>
              <a:t>DESC</a:t>
            </a:r>
            <a:r>
              <a:rPr lang="en-US" altLang="en-US" sz="2000" smtClean="0"/>
              <a:t>, C </a:t>
            </a:r>
            <a:r>
              <a:rPr lang="en-US" altLang="en-US" sz="2000" b="1" smtClean="0"/>
              <a:t>ASC</a:t>
            </a:r>
            <a:r>
              <a:rPr lang="en-US" altLang="en-US" sz="1800" b="1" smtClean="0"/>
              <a:t>;</a:t>
            </a:r>
          </a:p>
          <a:p>
            <a:pPr eaLnBrk="1" hangingPunct="1"/>
            <a:endParaRPr lang="en-US" altLang="en-US" sz="18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2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2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 bldLvl="5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Database Modifications</a:t>
            </a:r>
            <a:endParaRPr lang="en-CA" altLang="en-US" b="1" smtClean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0213"/>
            <a:ext cx="8458200" cy="5233987"/>
          </a:xfrm>
        </p:spPr>
        <p:txBody>
          <a:bodyPr/>
          <a:lstStyle/>
          <a:p>
            <a:pPr eaLnBrk="1" hangingPunct="1"/>
            <a:r>
              <a:rPr lang="en-US" altLang="en-US" sz="2800" b="1" smtClean="0"/>
              <a:t>SQL &amp; Database Modifications?</a:t>
            </a:r>
            <a:endParaRPr lang="en-US" altLang="en-US" sz="2800" smtClean="0"/>
          </a:p>
          <a:p>
            <a:pPr lvl="1" eaLnBrk="1" hangingPunct="1"/>
            <a:r>
              <a:rPr lang="en-US" altLang="en-US" sz="2400" smtClean="0"/>
              <a:t>Next we will look at SQL statements that do not return something, but rather </a:t>
            </a:r>
            <a:r>
              <a:rPr lang="en-US" altLang="en-US" sz="2400" b="1" i="1" smtClean="0"/>
              <a:t>change the state of the database</a:t>
            </a:r>
          </a:p>
          <a:p>
            <a:pPr eaLnBrk="1" hangingPunct="1"/>
            <a:r>
              <a:rPr lang="en-US" altLang="en-US" sz="2800" smtClean="0"/>
              <a:t>There are three types of such SQL statements/</a:t>
            </a:r>
            <a:r>
              <a:rPr lang="en-US" altLang="en-US" sz="2800" smtClean="0">
                <a:solidFill>
                  <a:schemeClr val="folHlink"/>
                </a:solidFill>
              </a:rPr>
              <a:t>transactions</a:t>
            </a:r>
            <a:r>
              <a:rPr lang="en-US" altLang="en-US" sz="2400" b="1" smtClean="0"/>
              <a:t>:</a:t>
            </a:r>
          </a:p>
          <a:p>
            <a:pPr lvl="1" eaLnBrk="1" hangingPunct="1"/>
            <a:r>
              <a:rPr lang="en-US" altLang="en-US" sz="2400" b="1" smtClean="0"/>
              <a:t>Insert</a:t>
            </a:r>
            <a:r>
              <a:rPr lang="en-US" altLang="en-US" sz="2400" smtClean="0"/>
              <a:t> tuples into a relation</a:t>
            </a:r>
          </a:p>
          <a:p>
            <a:pPr lvl="1" eaLnBrk="1" hangingPunct="1"/>
            <a:r>
              <a:rPr lang="en-US" altLang="en-US" sz="2400" b="1" smtClean="0"/>
              <a:t>Delete</a:t>
            </a:r>
            <a:r>
              <a:rPr lang="en-US" altLang="en-US" sz="2400" smtClean="0"/>
              <a:t> certain tuples  from a relation</a:t>
            </a:r>
          </a:p>
          <a:p>
            <a:pPr lvl="1" eaLnBrk="1" hangingPunct="1"/>
            <a:r>
              <a:rPr lang="en-US" altLang="en-US" sz="2400" b="1" smtClean="0"/>
              <a:t>Update</a:t>
            </a:r>
            <a:r>
              <a:rPr lang="en-US" altLang="en-US" sz="2400" smtClean="0"/>
              <a:t> values of certain components of certain existing tuples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    We refer to these types of operations collectively as database </a:t>
            </a:r>
            <a:r>
              <a:rPr lang="en-US" altLang="en-US" sz="2400" b="1" i="1" smtClean="0"/>
              <a:t>modifications, </a:t>
            </a:r>
            <a:r>
              <a:rPr lang="en-US" altLang="en-US" sz="2400" i="1" smtClean="0"/>
              <a:t>and refer to such requests as</a:t>
            </a:r>
            <a:r>
              <a:rPr lang="en-US" altLang="en-US" sz="2400" b="1" i="1" smtClean="0"/>
              <a:t> </a:t>
            </a:r>
            <a:r>
              <a:rPr lang="en-US" altLang="en-US" sz="2400" b="1" i="1" smtClean="0">
                <a:solidFill>
                  <a:srgbClr val="2D6D38"/>
                </a:solidFill>
              </a:rPr>
              <a:t>transactions</a:t>
            </a:r>
            <a:endParaRPr lang="en-US" altLang="en-US" sz="2400" b="1" i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bldLvl="5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Insertion</a:t>
            </a:r>
            <a:endParaRPr lang="en-CA" altLang="en-US" b="1" smtClean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0213"/>
            <a:ext cx="8458200" cy="5233987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The insertion statement consists of</a:t>
            </a:r>
            <a:r>
              <a:rPr lang="en-US" altLang="en-US" sz="2400" b="1" smtClean="0"/>
              <a:t>:</a:t>
            </a:r>
          </a:p>
          <a:p>
            <a:pPr lvl="1" eaLnBrk="1" hangingPunct="1"/>
            <a:r>
              <a:rPr lang="en-US" altLang="en-US" sz="2400" smtClean="0"/>
              <a:t>The keyword </a:t>
            </a:r>
            <a:r>
              <a:rPr lang="en-US" altLang="en-US" sz="2400" b="1" smtClean="0"/>
              <a:t>INSERT INTO</a:t>
            </a:r>
          </a:p>
          <a:p>
            <a:pPr lvl="1" eaLnBrk="1" hangingPunct="1"/>
            <a:r>
              <a:rPr lang="en-US" altLang="en-US" sz="2400" smtClean="0"/>
              <a:t>The name of a relation </a:t>
            </a:r>
            <a:r>
              <a:rPr lang="en-US" altLang="en-US" sz="2400" b="1" i="1" smtClean="0"/>
              <a:t>R</a:t>
            </a:r>
          </a:p>
          <a:p>
            <a:pPr lvl="1" eaLnBrk="1" hangingPunct="1"/>
            <a:r>
              <a:rPr lang="en-US" altLang="en-US" sz="2400" smtClean="0"/>
              <a:t>A parenthesized list of attributes of the relation </a:t>
            </a:r>
            <a:r>
              <a:rPr lang="en-US" altLang="en-US" sz="2400" b="1" i="1" smtClean="0"/>
              <a:t>R</a:t>
            </a:r>
          </a:p>
          <a:p>
            <a:pPr lvl="1" eaLnBrk="1" hangingPunct="1"/>
            <a:r>
              <a:rPr lang="en-US" altLang="en-US" sz="2400" smtClean="0"/>
              <a:t>The keyword </a:t>
            </a:r>
            <a:r>
              <a:rPr lang="en-US" altLang="en-US" sz="2400" b="1" smtClean="0"/>
              <a:t>VALUES</a:t>
            </a:r>
            <a:r>
              <a:rPr lang="en-US" altLang="en-US" sz="2400" smtClean="0"/>
              <a:t> </a:t>
            </a:r>
          </a:p>
          <a:p>
            <a:pPr lvl="1" eaLnBrk="1" hangingPunct="1"/>
            <a:r>
              <a:rPr lang="en-US" altLang="en-US" sz="2400" smtClean="0"/>
              <a:t>A tuple expression, that is, a parenthesized list of concrete values, one for each attribute in the attribute list </a:t>
            </a:r>
          </a:p>
          <a:p>
            <a:pPr eaLnBrk="1" hangingPunct="1"/>
            <a:r>
              <a:rPr lang="en-US" altLang="en-US" sz="2800" smtClean="0"/>
              <a:t>The form of an insert statement:</a:t>
            </a:r>
          </a:p>
          <a:p>
            <a:pPr lvl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smtClean="0"/>
              <a:t>	</a:t>
            </a:r>
            <a:r>
              <a:rPr lang="en-US" altLang="en-US" sz="2400" b="1" smtClean="0"/>
              <a:t>INSERT</a:t>
            </a:r>
            <a:r>
              <a:rPr lang="en-US" altLang="en-US" sz="2400" smtClean="0"/>
              <a:t> </a:t>
            </a:r>
            <a:r>
              <a:rPr lang="en-US" altLang="en-US" sz="2400" b="1" smtClean="0"/>
              <a:t>INTO</a:t>
            </a:r>
            <a:r>
              <a:rPr lang="en-US" altLang="en-US" sz="2400" smtClean="0"/>
              <a:t> </a:t>
            </a:r>
            <a:r>
              <a:rPr lang="en-US" altLang="en-US" sz="2400" b="1" i="1" smtClean="0"/>
              <a:t>R(A</a:t>
            </a:r>
            <a:r>
              <a:rPr lang="en-US" altLang="en-US" sz="2400" b="1" i="1" baseline="-25000" smtClean="0"/>
              <a:t>1</a:t>
            </a:r>
            <a:r>
              <a:rPr lang="en-US" altLang="en-US" sz="2400" b="1" i="1" smtClean="0"/>
              <a:t>, …A</a:t>
            </a:r>
            <a:r>
              <a:rPr lang="en-US" altLang="en-US" sz="2400" b="1" i="1" baseline="-25000" smtClean="0"/>
              <a:t>n</a:t>
            </a:r>
            <a:r>
              <a:rPr lang="en-US" altLang="en-US" sz="2400" b="1" i="1" smtClean="0"/>
              <a:t>)</a:t>
            </a:r>
            <a:r>
              <a:rPr lang="en-US" altLang="en-US" sz="2400" baseline="-25000" smtClean="0"/>
              <a:t> </a:t>
            </a:r>
            <a:r>
              <a:rPr lang="en-US" altLang="en-US" sz="2400" b="1" smtClean="0"/>
              <a:t>VALUES</a:t>
            </a:r>
            <a:r>
              <a:rPr lang="en-US" altLang="en-US" sz="2400" smtClean="0"/>
              <a:t> </a:t>
            </a:r>
            <a:r>
              <a:rPr lang="en-US" altLang="en-US" sz="2400" b="1" i="1" smtClean="0"/>
              <a:t>(v</a:t>
            </a:r>
            <a:r>
              <a:rPr lang="en-US" altLang="en-US" sz="2400" b="1" i="1" baseline="-25000" smtClean="0"/>
              <a:t>1</a:t>
            </a:r>
            <a:r>
              <a:rPr lang="en-US" altLang="en-US" sz="2400" b="1" i="1" smtClean="0"/>
              <a:t>,… v</a:t>
            </a:r>
            <a:r>
              <a:rPr lang="en-US" altLang="en-US" sz="2400" b="1" i="1" baseline="-25000" smtClean="0"/>
              <a:t>n</a:t>
            </a:r>
            <a:r>
              <a:rPr lang="en-US" altLang="en-US" sz="2400" b="1" i="1" smtClean="0"/>
              <a:t>)</a:t>
            </a:r>
            <a:r>
              <a:rPr lang="en-US" altLang="en-US" sz="2000" b="1" smtClean="0"/>
              <a:t>;</a:t>
            </a:r>
          </a:p>
          <a:p>
            <a:pPr lvl="2" eaLnBrk="1" hangingPunct="1"/>
            <a:r>
              <a:rPr lang="en-US" altLang="en-US" smtClean="0"/>
              <a:t>A tuple is created and added, where </a:t>
            </a:r>
            <a:r>
              <a:rPr lang="en-US" altLang="en-US" i="1" smtClean="0"/>
              <a:t>v</a:t>
            </a:r>
            <a:r>
              <a:rPr lang="en-US" altLang="en-US" i="1" baseline="-25000" smtClean="0"/>
              <a:t>i  </a:t>
            </a:r>
            <a:r>
              <a:rPr lang="en-US" altLang="en-US" i="1" smtClean="0"/>
              <a:t>is the value of</a:t>
            </a:r>
            <a:r>
              <a:rPr lang="en-US" altLang="en-US" i="1" baseline="-25000" smtClean="0"/>
              <a:t> </a:t>
            </a:r>
            <a:r>
              <a:rPr lang="en-US" altLang="en-US" smtClean="0"/>
              <a:t>attribute A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, for </a:t>
            </a:r>
            <a:r>
              <a:rPr lang="en-US" altLang="en-US" i="1" smtClean="0"/>
              <a:t>i</a:t>
            </a:r>
            <a:r>
              <a:rPr lang="en-US" altLang="en-US" smtClean="0"/>
              <a:t> =</a:t>
            </a:r>
            <a:r>
              <a:rPr lang="en-US" altLang="en-US" baseline="-25000" smtClean="0"/>
              <a:t> </a:t>
            </a:r>
            <a:r>
              <a:rPr lang="en-US" altLang="en-US" smtClean="0"/>
              <a:t>1,2,…,n </a:t>
            </a: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 bldLvl="5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Insertion</a:t>
            </a:r>
            <a:endParaRPr lang="en-CA" altLang="en-US" b="1" smtClean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458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Relation schema: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/>
              <a:t>StarsIn</a:t>
            </a:r>
            <a:r>
              <a:rPr lang="en-US" altLang="en-US" sz="2400" smtClean="0"/>
              <a:t> (</a:t>
            </a:r>
            <a:r>
              <a:rPr lang="en-US" altLang="en-US" sz="2400" u="sng" smtClean="0"/>
              <a:t>title</a:t>
            </a:r>
            <a:r>
              <a:rPr lang="en-US" altLang="en-US" sz="2400" smtClean="0"/>
              <a:t>, </a:t>
            </a:r>
            <a:r>
              <a:rPr lang="en-US" altLang="en-US" sz="2400" u="sng" smtClean="0"/>
              <a:t>year</a:t>
            </a:r>
            <a:r>
              <a:rPr lang="en-US" altLang="en-US" sz="2400" smtClean="0"/>
              <a:t>, </a:t>
            </a:r>
            <a:r>
              <a:rPr lang="en-US" altLang="en-US" sz="2400" u="sng" smtClean="0"/>
              <a:t>starName</a:t>
            </a:r>
            <a:r>
              <a:rPr lang="en-US" altLang="en-US" sz="2400" smtClean="0"/>
              <a:t>)</a:t>
            </a:r>
            <a:endParaRPr lang="en-CA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solidFill>
                  <a:srgbClr val="000000"/>
                </a:solidFill>
              </a:rPr>
              <a:t>Update the database: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FF33CC"/>
                </a:solidFill>
              </a:rPr>
              <a:t>Add “</a:t>
            </a:r>
            <a:r>
              <a:rPr lang="en-US" altLang="en-US" sz="2400" smtClean="0">
                <a:solidFill>
                  <a:srgbClr val="2D6D38"/>
                </a:solidFill>
              </a:rPr>
              <a:t>Sydney Greenstreet</a:t>
            </a:r>
            <a:r>
              <a:rPr lang="en-US" altLang="en-US" sz="2400" smtClean="0">
                <a:solidFill>
                  <a:srgbClr val="FF33CC"/>
                </a:solidFill>
              </a:rPr>
              <a:t>” to the list of stars of </a:t>
            </a:r>
            <a:r>
              <a:rPr lang="en-US" altLang="en-US" sz="2400" i="1" smtClean="0">
                <a:solidFill>
                  <a:schemeClr val="hlink"/>
                </a:solidFill>
              </a:rPr>
              <a:t>The Maltese Falcon</a:t>
            </a:r>
            <a:endParaRPr lang="en-US" altLang="en-US" sz="2000" b="1" baseline="-2500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solidFill>
                  <a:srgbClr val="000000"/>
                </a:solidFill>
              </a:rPr>
              <a:t>In SQL:</a:t>
            </a:r>
            <a:endParaRPr lang="en-US" altLang="en-US" sz="2000" smtClean="0"/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smtClean="0"/>
              <a:t>	INSERT INTO StarsIn (</a:t>
            </a:r>
            <a:r>
              <a:rPr lang="en-US" altLang="en-US" sz="2400" b="1" smtClean="0">
                <a:solidFill>
                  <a:schemeClr val="hlink"/>
                </a:solidFill>
              </a:rPr>
              <a:t>title,</a:t>
            </a:r>
            <a:r>
              <a:rPr lang="en-US" altLang="en-US" sz="2400" b="1" smtClean="0">
                <a:solidFill>
                  <a:schemeClr val="folHlink"/>
                </a:solidFill>
              </a:rPr>
              <a:t>year</a:t>
            </a:r>
            <a:r>
              <a:rPr lang="en-US" altLang="en-US" sz="2400" b="1" smtClean="0"/>
              <a:t>, </a:t>
            </a:r>
            <a:r>
              <a:rPr lang="en-US" altLang="en-US" sz="2400" b="1" smtClean="0">
                <a:solidFill>
                  <a:srgbClr val="2D6D38"/>
                </a:solidFill>
              </a:rPr>
              <a:t>starName</a:t>
            </a:r>
            <a:r>
              <a:rPr lang="en-US" altLang="en-US" sz="2400" b="1" smtClean="0"/>
              <a:t>)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smtClean="0"/>
              <a:t>	VALUES(</a:t>
            </a:r>
            <a:r>
              <a:rPr lang="en-US" altLang="en-US" sz="2400" b="1" smtClean="0">
                <a:solidFill>
                  <a:schemeClr val="hlink"/>
                </a:solidFill>
              </a:rPr>
              <a:t>’The Maltese Falcon’, </a:t>
            </a:r>
            <a:r>
              <a:rPr lang="en-US" altLang="en-US" sz="2400" b="1" smtClean="0">
                <a:solidFill>
                  <a:schemeClr val="folHlink"/>
                </a:solidFill>
              </a:rPr>
              <a:t>1942</a:t>
            </a:r>
            <a:r>
              <a:rPr lang="en-US" altLang="en-US" sz="2400" b="1" smtClean="0">
                <a:solidFill>
                  <a:schemeClr val="hlink"/>
                </a:solidFill>
              </a:rPr>
              <a:t>, </a:t>
            </a:r>
            <a:r>
              <a:rPr lang="en-US" altLang="en-US" sz="2400" b="1" smtClean="0">
                <a:solidFill>
                  <a:srgbClr val="2D6D38"/>
                </a:solidFill>
              </a:rPr>
              <a:t>’Sydney Greenstreet’</a:t>
            </a:r>
            <a:r>
              <a:rPr lang="en-US" altLang="en-US" sz="2400" b="1" smtClean="0"/>
              <a:t>);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smtClean="0"/>
              <a:t>     </a:t>
            </a:r>
            <a:r>
              <a:rPr lang="en-US" altLang="en-US" sz="2400" b="1" i="1" smtClean="0">
                <a:solidFill>
                  <a:schemeClr val="tx2"/>
                </a:solidFill>
              </a:rPr>
              <a:t>Another formulation of this query: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smtClean="0"/>
              <a:t>     INSERT INTO StarsIn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smtClean="0"/>
              <a:t>	VALUES(</a:t>
            </a:r>
            <a:r>
              <a:rPr lang="en-US" altLang="en-US" sz="2400" b="1" smtClean="0">
                <a:solidFill>
                  <a:schemeClr val="hlink"/>
                </a:solidFill>
              </a:rPr>
              <a:t>’The Maltese Falcon’, </a:t>
            </a:r>
            <a:r>
              <a:rPr lang="en-US" altLang="en-US" sz="2400" b="1" smtClean="0">
                <a:solidFill>
                  <a:schemeClr val="folHlink"/>
                </a:solidFill>
              </a:rPr>
              <a:t>1942</a:t>
            </a:r>
            <a:r>
              <a:rPr lang="en-US" altLang="en-US" sz="2400" b="1" smtClean="0">
                <a:solidFill>
                  <a:schemeClr val="hlink"/>
                </a:solidFill>
              </a:rPr>
              <a:t>, </a:t>
            </a:r>
            <a:r>
              <a:rPr lang="en-US" altLang="en-US" sz="2400" b="1" smtClean="0">
                <a:solidFill>
                  <a:srgbClr val="2D6D38"/>
                </a:solidFill>
              </a:rPr>
              <a:t>’Sydney Greenstreet’</a:t>
            </a:r>
            <a:r>
              <a:rPr lang="en-US" altLang="en-US" sz="2400" b="1" smtClean="0"/>
              <a:t>);</a:t>
            </a:r>
            <a:endParaRPr lang="en-US" altLang="en-US" sz="2400" b="1" baseline="-25000" smtClean="0"/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 b="1" baseline="-25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bldLvl="5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Insertion</a:t>
            </a:r>
            <a:endParaRPr lang="en-CA" altLang="en-US" b="1" smtClean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0213"/>
            <a:ext cx="8458200" cy="5233987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The previous insertion statement was very simple </a:t>
            </a:r>
          </a:p>
          <a:p>
            <a:pPr lvl="1" eaLnBrk="1" hangingPunct="1"/>
            <a:r>
              <a:rPr lang="en-US" altLang="en-US" sz="2400" smtClean="0"/>
              <a:t>It added </a:t>
            </a:r>
            <a:r>
              <a:rPr lang="en-US" altLang="en-US" sz="2400" b="1" smtClean="0"/>
              <a:t>only one tuple</a:t>
            </a:r>
            <a:r>
              <a:rPr lang="en-US" altLang="en-US" sz="2400" smtClean="0"/>
              <a:t> into a relation</a:t>
            </a:r>
          </a:p>
          <a:p>
            <a:pPr eaLnBrk="1" hangingPunct="1"/>
            <a:r>
              <a:rPr lang="en-US" altLang="en-US" sz="2800" smtClean="0"/>
              <a:t>Instead of using </a:t>
            </a:r>
            <a:r>
              <a:rPr lang="en-US" altLang="en-US" sz="2800" i="1" smtClean="0"/>
              <a:t>explicit</a:t>
            </a:r>
            <a:r>
              <a:rPr lang="en-US" altLang="en-US" sz="2800" smtClean="0"/>
              <a:t> values for one tuple, we can compute a </a:t>
            </a:r>
            <a:r>
              <a:rPr lang="en-US" altLang="en-US" sz="2800" b="1" smtClean="0"/>
              <a:t>set </a:t>
            </a:r>
            <a:r>
              <a:rPr lang="en-US" altLang="en-US" sz="2800" smtClean="0"/>
              <a:t>of tuples to be inserted using a subquery</a:t>
            </a:r>
          </a:p>
          <a:p>
            <a:pPr eaLnBrk="1" hangingPunct="1"/>
            <a:r>
              <a:rPr lang="en-US" altLang="en-US" sz="2800" smtClean="0"/>
              <a:t>This subquery replaces the keyword </a:t>
            </a:r>
            <a:r>
              <a:rPr lang="en-US" altLang="en-US" sz="2800" b="1" smtClean="0"/>
              <a:t>VALUES</a:t>
            </a:r>
            <a:r>
              <a:rPr lang="en-US" altLang="en-US" sz="2800" smtClean="0"/>
              <a:t> and the tuple expression in the </a:t>
            </a:r>
            <a:r>
              <a:rPr lang="en-US" altLang="en-US" sz="2800" b="1" smtClean="0"/>
              <a:t>INSERT</a:t>
            </a:r>
            <a:r>
              <a:rPr lang="en-US" altLang="en-US" sz="2800" smtClean="0"/>
              <a:t>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 bldLvl="5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Insertion</a:t>
            </a:r>
            <a:endParaRPr lang="en-CA" altLang="en-US" b="1" smtClean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534400" cy="2438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Database schema: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Studio(</a:t>
            </a:r>
            <a:r>
              <a:rPr lang="en-US" altLang="en-US" sz="2400" u="sng" smtClean="0"/>
              <a:t>name</a:t>
            </a:r>
            <a:r>
              <a:rPr lang="en-US" altLang="en-US" sz="2400" smtClean="0"/>
              <a:t>, address, presC#</a:t>
            </a:r>
            <a:r>
              <a:rPr lang="en-US" altLang="en-US" sz="2400" b="1" smtClean="0"/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Movie</a:t>
            </a:r>
            <a:r>
              <a:rPr lang="en-US" altLang="en-US" sz="2400" smtClean="0"/>
              <a:t>(</a:t>
            </a:r>
            <a:r>
              <a:rPr lang="en-US" altLang="en-US" sz="2400" u="sng" smtClean="0"/>
              <a:t>title</a:t>
            </a:r>
            <a:r>
              <a:rPr lang="en-US" altLang="en-US" sz="2400" smtClean="0"/>
              <a:t>, </a:t>
            </a:r>
            <a:r>
              <a:rPr lang="en-US" altLang="en-US" sz="2400" u="sng" smtClean="0"/>
              <a:t>year</a:t>
            </a:r>
            <a:r>
              <a:rPr lang="en-US" altLang="en-US" sz="2400" smtClean="0"/>
              <a:t>, length, filmType, </a:t>
            </a:r>
            <a:r>
              <a:rPr lang="en-US" altLang="en-US" sz="2400" smtClean="0">
                <a:solidFill>
                  <a:schemeClr val="tx2"/>
                </a:solidFill>
              </a:rPr>
              <a:t>studioName</a:t>
            </a:r>
            <a:r>
              <a:rPr lang="en-US" altLang="en-US" sz="2400" smtClean="0"/>
              <a:t>, producerC#)</a:t>
            </a:r>
            <a:endParaRPr lang="en-CA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solidFill>
                  <a:srgbClr val="000000"/>
                </a:solidFill>
              </a:rPr>
              <a:t>Update the database: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FF33CC"/>
                </a:solidFill>
              </a:rPr>
              <a:t>    Add to </a:t>
            </a:r>
            <a:r>
              <a:rPr lang="en-US" altLang="en-US" sz="2400" b="1" smtClean="0">
                <a:solidFill>
                  <a:srgbClr val="FF33CC"/>
                </a:solidFill>
              </a:rPr>
              <a:t>Studio, </a:t>
            </a:r>
            <a:r>
              <a:rPr lang="en-US" altLang="en-US" sz="2400" smtClean="0">
                <a:solidFill>
                  <a:srgbClr val="FF33CC"/>
                </a:solidFill>
              </a:rPr>
              <a:t>all </a:t>
            </a:r>
            <a:r>
              <a:rPr lang="en-US" altLang="en-US" sz="2400" smtClean="0">
                <a:solidFill>
                  <a:schemeClr val="tx2"/>
                </a:solidFill>
              </a:rPr>
              <a:t>studio names</a:t>
            </a:r>
            <a:r>
              <a:rPr lang="en-US" altLang="en-US" sz="2400" smtClean="0">
                <a:solidFill>
                  <a:srgbClr val="FF33CC"/>
                </a:solidFill>
              </a:rPr>
              <a:t> mentioned in the </a:t>
            </a:r>
            <a:r>
              <a:rPr lang="en-US" altLang="en-US" sz="2400" b="1" smtClean="0">
                <a:solidFill>
                  <a:srgbClr val="FF33CC"/>
                </a:solidFill>
              </a:rPr>
              <a:t>Movie relation</a:t>
            </a:r>
            <a:endParaRPr lang="en-US" altLang="en-US" sz="2400" b="1" baseline="-25000" smtClean="0">
              <a:solidFill>
                <a:srgbClr val="FF33CC"/>
              </a:solidFill>
            </a:endParaRPr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685800" y="4419600"/>
            <a:ext cx="8458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800"/>
              <a:t>If the list of attributes does not include all attributes of relation </a:t>
            </a:r>
            <a:r>
              <a:rPr lang="en-US" altLang="en-US" sz="2800" b="1" i="1"/>
              <a:t>R</a:t>
            </a:r>
            <a:r>
              <a:rPr lang="en-US" altLang="en-US" sz="2800"/>
              <a:t>, then the tuple created has </a:t>
            </a:r>
            <a:r>
              <a:rPr lang="en-US" altLang="en-US" sz="2800" b="1"/>
              <a:t>default</a:t>
            </a:r>
            <a:r>
              <a:rPr lang="en-US" altLang="en-US" sz="2800"/>
              <a:t> values for the missing attributes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Since there is no way to determine an </a:t>
            </a:r>
            <a:r>
              <a:rPr lang="en-US" altLang="en-US" sz="2800" b="1"/>
              <a:t>address</a:t>
            </a:r>
            <a:r>
              <a:rPr lang="en-US" altLang="en-US" sz="2800"/>
              <a:t> or a </a:t>
            </a:r>
            <a:r>
              <a:rPr lang="en-US" altLang="en-US" sz="2800" b="1"/>
              <a:t>president</a:t>
            </a:r>
            <a:r>
              <a:rPr lang="en-US" altLang="en-US" sz="2800"/>
              <a:t> for such a studio value, </a:t>
            </a:r>
            <a:r>
              <a:rPr lang="en-US" altLang="en-US" sz="2800" b="1"/>
              <a:t>NULL</a:t>
            </a:r>
            <a:r>
              <a:rPr lang="en-US" altLang="en-US" sz="2800"/>
              <a:t> will be used for the attributes </a:t>
            </a:r>
            <a:r>
              <a:rPr lang="en-US" altLang="en-US" sz="2800" b="1"/>
              <a:t>address</a:t>
            </a:r>
            <a:r>
              <a:rPr lang="en-US" altLang="en-US" sz="2800"/>
              <a:t> and </a:t>
            </a:r>
            <a:r>
              <a:rPr lang="en-US" altLang="en-US" sz="2800" b="1"/>
              <a:t>presC</a:t>
            </a:r>
            <a:r>
              <a:rPr lang="en-US" altLang="en-US" sz="2800"/>
              <a:t>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5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bldLvl="5" autoUpdateAnimBg="0"/>
      <p:bldP spid="145412" grpId="0" build="p" bldLvl="5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Insertion</a:t>
            </a:r>
            <a:endParaRPr lang="en-CA" altLang="en-US" b="1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534400" cy="2209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Database schema: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/>
              <a:t>Studio(</a:t>
            </a:r>
            <a:r>
              <a:rPr lang="en-US" altLang="en-US" sz="2400" u="sng" smtClean="0"/>
              <a:t>name</a:t>
            </a:r>
            <a:r>
              <a:rPr lang="en-US" altLang="en-US" sz="2400" smtClean="0"/>
              <a:t>, address, presC#</a:t>
            </a:r>
            <a:r>
              <a:rPr lang="en-US" altLang="en-US" sz="2400" b="1" smtClean="0"/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/>
              <a:t>Movie</a:t>
            </a:r>
            <a:r>
              <a:rPr lang="en-US" altLang="en-US" sz="2400" smtClean="0"/>
              <a:t>(</a:t>
            </a:r>
            <a:r>
              <a:rPr lang="en-US" altLang="en-US" sz="2400" u="sng" smtClean="0"/>
              <a:t>title</a:t>
            </a:r>
            <a:r>
              <a:rPr lang="en-US" altLang="en-US" sz="2400" smtClean="0"/>
              <a:t>, </a:t>
            </a:r>
            <a:r>
              <a:rPr lang="en-US" altLang="en-US" sz="2400" u="sng" smtClean="0"/>
              <a:t>year</a:t>
            </a:r>
            <a:r>
              <a:rPr lang="en-US" altLang="en-US" sz="2400" smtClean="0"/>
              <a:t>, length, filmType, </a:t>
            </a:r>
            <a:r>
              <a:rPr lang="en-US" altLang="en-US" sz="2400" smtClean="0">
                <a:solidFill>
                  <a:schemeClr val="tx2"/>
                </a:solidFill>
              </a:rPr>
              <a:t>studioName</a:t>
            </a:r>
            <a:r>
              <a:rPr lang="en-US" altLang="en-US" sz="2400" smtClean="0"/>
              <a:t>, producerC#)</a:t>
            </a:r>
            <a:endParaRPr lang="en-CA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solidFill>
                  <a:srgbClr val="000000"/>
                </a:solidFill>
              </a:rPr>
              <a:t>Update the database: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FF33CC"/>
                </a:solidFill>
              </a:rPr>
              <a:t>Add to </a:t>
            </a:r>
            <a:r>
              <a:rPr lang="en-US" altLang="en-US" sz="2400" b="1" smtClean="0">
                <a:solidFill>
                  <a:srgbClr val="FF33CC"/>
                </a:solidFill>
              </a:rPr>
              <a:t>Studio, </a:t>
            </a:r>
            <a:r>
              <a:rPr lang="en-US" altLang="en-US" sz="2400" smtClean="0">
                <a:solidFill>
                  <a:srgbClr val="FF33CC"/>
                </a:solidFill>
              </a:rPr>
              <a:t>all </a:t>
            </a:r>
            <a:r>
              <a:rPr lang="en-US" altLang="en-US" sz="2400" smtClean="0">
                <a:solidFill>
                  <a:schemeClr val="tx2"/>
                </a:solidFill>
              </a:rPr>
              <a:t>studio names</a:t>
            </a:r>
            <a:r>
              <a:rPr lang="en-US" altLang="en-US" sz="2400" smtClean="0">
                <a:solidFill>
                  <a:srgbClr val="FF33CC"/>
                </a:solidFill>
              </a:rPr>
              <a:t> mentioned in the </a:t>
            </a:r>
            <a:r>
              <a:rPr lang="en-US" altLang="en-US" sz="2400" b="1" smtClean="0">
                <a:solidFill>
                  <a:srgbClr val="FF33CC"/>
                </a:solidFill>
              </a:rPr>
              <a:t>Movie </a:t>
            </a:r>
            <a:r>
              <a:rPr lang="en-US" altLang="en-US" sz="2400" smtClean="0">
                <a:solidFill>
                  <a:srgbClr val="FF33CC"/>
                </a:solidFill>
              </a:rPr>
              <a:t>relation</a:t>
            </a:r>
            <a:endParaRPr lang="en-US" altLang="en-US" sz="2400" baseline="-25000" smtClean="0">
              <a:solidFill>
                <a:srgbClr val="FF33CC"/>
              </a:solidFill>
            </a:endParaRP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609600" y="4114800"/>
            <a:ext cx="8305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>
                <a:solidFill>
                  <a:srgbClr val="000000"/>
                </a:solidFill>
              </a:rPr>
              <a:t>In SQL:</a:t>
            </a:r>
            <a:endParaRPr lang="en-US" altLang="en-US" sz="2000"/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	INSERT INTO</a:t>
            </a:r>
            <a:r>
              <a:rPr lang="en-US" altLang="en-US" sz="2400"/>
              <a:t> Studio(name)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 b="1">
                <a:solidFill>
                  <a:schemeClr val="hlink"/>
                </a:solidFill>
              </a:rPr>
              <a:t>SELECT DISTINCT</a:t>
            </a:r>
            <a:r>
              <a:rPr lang="en-US" altLang="en-US" sz="2400">
                <a:solidFill>
                  <a:schemeClr val="hlink"/>
                </a:solidFill>
              </a:rPr>
              <a:t> studioName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hlink"/>
                </a:solidFill>
              </a:rPr>
              <a:t>	</a:t>
            </a:r>
            <a:r>
              <a:rPr lang="en-US" altLang="en-US" sz="2400" b="1">
                <a:solidFill>
                  <a:schemeClr val="hlink"/>
                </a:solidFill>
              </a:rPr>
              <a:t>FROM</a:t>
            </a:r>
            <a:r>
              <a:rPr lang="en-US" altLang="en-US" sz="2400">
                <a:solidFill>
                  <a:schemeClr val="hlink"/>
                </a:solidFill>
              </a:rPr>
              <a:t> Movie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hlink"/>
                </a:solidFill>
              </a:rPr>
              <a:t>	</a:t>
            </a:r>
            <a:r>
              <a:rPr lang="en-US" altLang="en-US" sz="2400" b="1">
                <a:solidFill>
                  <a:schemeClr val="hlink"/>
                </a:solidFill>
              </a:rPr>
              <a:t>WHERE</a:t>
            </a:r>
            <a:r>
              <a:rPr lang="en-US" altLang="en-US" sz="2400">
                <a:solidFill>
                  <a:schemeClr val="hlink"/>
                </a:solidFill>
              </a:rPr>
              <a:t> studioName </a:t>
            </a:r>
            <a:r>
              <a:rPr lang="en-US" altLang="en-US" sz="2400" b="1">
                <a:solidFill>
                  <a:schemeClr val="hlink"/>
                </a:solidFill>
              </a:rPr>
              <a:t>NOT IN</a:t>
            </a:r>
            <a:r>
              <a:rPr lang="en-US" altLang="en-US" sz="2400">
                <a:solidFill>
                  <a:schemeClr val="hlink"/>
                </a:solidFill>
              </a:rPr>
              <a:t>	</a:t>
            </a:r>
            <a:r>
              <a:rPr lang="en-US" altLang="en-US" sz="2400" b="1">
                <a:solidFill>
                  <a:schemeClr val="hlink"/>
                </a:solidFill>
              </a:rPr>
              <a:t>(SELECT</a:t>
            </a:r>
            <a:r>
              <a:rPr lang="en-US" altLang="en-US" sz="2400">
                <a:solidFill>
                  <a:schemeClr val="hlink"/>
                </a:solidFill>
              </a:rPr>
              <a:t> name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hlink"/>
                </a:solidFill>
              </a:rPr>
              <a:t>					  </a:t>
            </a:r>
            <a:r>
              <a:rPr lang="en-US" altLang="en-US" sz="2400" b="1">
                <a:solidFill>
                  <a:schemeClr val="hlink"/>
                </a:solidFill>
              </a:rPr>
              <a:t>FROM</a:t>
            </a:r>
            <a:r>
              <a:rPr lang="en-US" altLang="en-US" sz="2400">
                <a:solidFill>
                  <a:schemeClr val="hlink"/>
                </a:solidFill>
              </a:rPr>
              <a:t> Studio</a:t>
            </a:r>
            <a:r>
              <a:rPr lang="en-US" altLang="en-US" sz="2400" b="1">
                <a:solidFill>
                  <a:schemeClr val="hlink"/>
                </a:solidFill>
              </a:rPr>
              <a:t>)</a:t>
            </a:r>
            <a:r>
              <a:rPr lang="en-US" altLang="en-US" sz="1800" b="1">
                <a:solidFill>
                  <a:schemeClr val="hlink"/>
                </a:solidFill>
              </a:rPr>
              <a:t>;</a:t>
            </a:r>
            <a:r>
              <a:rPr lang="en-US" altLang="en-US" sz="1800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6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6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6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6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6" grpId="0" build="p" bldLvl="5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Deletion</a:t>
            </a:r>
            <a:endParaRPr lang="en-CA" altLang="en-US" b="1" smtClean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0213"/>
            <a:ext cx="8458200" cy="5233987"/>
          </a:xfrm>
        </p:spPr>
        <p:txBody>
          <a:bodyPr/>
          <a:lstStyle/>
          <a:p>
            <a:pPr marL="609600" indent="-609600" eaLnBrk="1" hangingPunct="1"/>
            <a:r>
              <a:rPr lang="en-US" altLang="en-US" sz="2800" smtClean="0"/>
              <a:t>A deletion statement consists of :</a:t>
            </a:r>
          </a:p>
          <a:p>
            <a:pPr marL="990600" lvl="1" indent="-533400" eaLnBrk="1" hangingPunct="1"/>
            <a:r>
              <a:rPr lang="en-US" altLang="en-US" sz="2400" smtClean="0"/>
              <a:t>The keyword </a:t>
            </a:r>
            <a:r>
              <a:rPr lang="en-US" altLang="en-US" sz="2400" b="1" smtClean="0"/>
              <a:t>DELETE FROM</a:t>
            </a:r>
          </a:p>
          <a:p>
            <a:pPr marL="990600" lvl="1" indent="-533400" eaLnBrk="1" hangingPunct="1"/>
            <a:r>
              <a:rPr lang="en-US" altLang="en-US" sz="2400" smtClean="0"/>
              <a:t>The name of a relation </a:t>
            </a:r>
            <a:r>
              <a:rPr lang="en-US" altLang="en-US" sz="2400" b="1" i="1" smtClean="0"/>
              <a:t>R</a:t>
            </a:r>
          </a:p>
          <a:p>
            <a:pPr marL="990600" lvl="1" indent="-533400" eaLnBrk="1" hangingPunct="1"/>
            <a:r>
              <a:rPr lang="en-US" altLang="en-US" sz="2400" smtClean="0"/>
              <a:t>The keyword </a:t>
            </a:r>
            <a:r>
              <a:rPr lang="en-US" altLang="en-US" sz="2400" b="1" smtClean="0"/>
              <a:t>WHERE</a:t>
            </a:r>
            <a:endParaRPr lang="en-US" altLang="en-US" sz="2400" smtClean="0"/>
          </a:p>
          <a:p>
            <a:pPr marL="990600" lvl="1" indent="-533400" eaLnBrk="1" hangingPunct="1"/>
            <a:r>
              <a:rPr lang="en-US" altLang="en-US" sz="2400" smtClean="0"/>
              <a:t>A condition </a:t>
            </a:r>
            <a:endParaRPr lang="en-US" altLang="en-US" sz="2400" b="1" smtClean="0"/>
          </a:p>
          <a:p>
            <a:pPr marL="609600" indent="-609600" eaLnBrk="1" hangingPunct="1"/>
            <a:r>
              <a:rPr lang="en-US" altLang="en-US" sz="2800" smtClean="0"/>
              <a:t>The form of a delete statement: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en-US" sz="2800" smtClean="0"/>
              <a:t>	</a:t>
            </a:r>
            <a:r>
              <a:rPr lang="en-US" altLang="en-US" sz="2400" b="1" smtClean="0"/>
              <a:t>DELETE FROM </a:t>
            </a:r>
            <a:r>
              <a:rPr lang="en-US" altLang="en-US" sz="2400" b="1" i="1" smtClean="0"/>
              <a:t>R</a:t>
            </a:r>
            <a:r>
              <a:rPr lang="en-US" altLang="en-US" sz="2400" b="1" smtClean="0"/>
              <a:t> WHERE </a:t>
            </a:r>
            <a:r>
              <a:rPr lang="en-US" altLang="en-US" sz="2800" b="1" smtClean="0">
                <a:sym typeface="Symbol" panose="05050102010706020507" pitchFamily="18" charset="2"/>
              </a:rPr>
              <a:t></a:t>
            </a:r>
            <a:r>
              <a:rPr lang="en-US" altLang="en-US" sz="2400" smtClean="0"/>
              <a:t>condition</a:t>
            </a:r>
            <a:r>
              <a:rPr lang="en-US" altLang="en-US" sz="2800" b="1" smtClean="0">
                <a:sym typeface="Symbol" panose="05050102010706020507" pitchFamily="18" charset="2"/>
              </a:rPr>
              <a:t></a:t>
            </a:r>
            <a:r>
              <a:rPr lang="en-US" altLang="en-US" sz="2400" b="1" smtClean="0"/>
              <a:t>;</a:t>
            </a:r>
          </a:p>
          <a:p>
            <a:pPr marL="990600" lvl="1" indent="-533400" eaLnBrk="1" hangingPunct="1"/>
            <a:r>
              <a:rPr lang="en-US" altLang="en-US" sz="2400" smtClean="0"/>
              <a:t>The effect of executing this statement is that every tuple in relation </a:t>
            </a:r>
            <a:r>
              <a:rPr lang="en-US" altLang="en-US" sz="2400" b="1" i="1" smtClean="0"/>
              <a:t>R </a:t>
            </a:r>
            <a:r>
              <a:rPr lang="en-US" altLang="en-US" sz="2400" smtClean="0"/>
              <a:t>satisfying the condition will be deleted from </a:t>
            </a:r>
            <a:r>
              <a:rPr lang="en-US" altLang="en-US" sz="2400" b="1" i="1" smtClean="0"/>
              <a:t>R</a:t>
            </a:r>
          </a:p>
          <a:p>
            <a:pPr marL="990600" lvl="1" indent="-533400" eaLnBrk="1" hangingPunct="1"/>
            <a:r>
              <a:rPr lang="en-US" altLang="en-US" sz="2400" smtClean="0"/>
              <a:t>Note: unlike the INSERT, we need a WHERE clause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 bldLvl="5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Deletion</a:t>
            </a:r>
            <a:endParaRPr lang="en-CA" altLang="en-US" b="1" smtClean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458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Relation schema</a:t>
            </a:r>
            <a:r>
              <a:rPr lang="en-US" altLang="en-US" sz="2400" b="1" smtClean="0"/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StarsIn</a:t>
            </a:r>
            <a:r>
              <a:rPr lang="en-US" altLang="en-US" sz="2400" smtClean="0"/>
              <a:t>(</a:t>
            </a:r>
            <a:r>
              <a:rPr lang="en-US" altLang="en-US" sz="2400" u="sng" smtClean="0"/>
              <a:t>title</a:t>
            </a:r>
            <a:r>
              <a:rPr lang="en-US" altLang="en-US" sz="2400" smtClean="0"/>
              <a:t>, </a:t>
            </a:r>
            <a:r>
              <a:rPr lang="en-US" altLang="en-US" sz="2400" u="sng" smtClean="0"/>
              <a:t>year</a:t>
            </a:r>
            <a:r>
              <a:rPr lang="en-US" altLang="en-US" sz="2400" smtClean="0"/>
              <a:t>, </a:t>
            </a:r>
            <a:r>
              <a:rPr lang="en-US" altLang="en-US" sz="2400" u="sng" smtClean="0"/>
              <a:t>starName</a:t>
            </a:r>
            <a:r>
              <a:rPr lang="en-US" altLang="en-US" sz="2400" smtClean="0"/>
              <a:t>)</a:t>
            </a:r>
            <a:endParaRPr lang="en-CA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solidFill>
                  <a:srgbClr val="000000"/>
                </a:solidFill>
              </a:rPr>
              <a:t>Update</a:t>
            </a:r>
            <a:r>
              <a:rPr lang="en-US" altLang="en-US" sz="2400" b="1" smtClean="0">
                <a:solidFill>
                  <a:srgbClr val="000000"/>
                </a:solidFill>
              </a:rPr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FF33CC"/>
                </a:solidFill>
              </a:rPr>
              <a:t>Delete</a:t>
            </a:r>
            <a:r>
              <a:rPr lang="en-US" altLang="en-US" sz="2400" b="1" smtClean="0">
                <a:solidFill>
                  <a:srgbClr val="FF33CC"/>
                </a:solidFill>
              </a:rPr>
              <a:t>:</a:t>
            </a:r>
            <a:r>
              <a:rPr lang="en-US" altLang="en-US" sz="2400" smtClean="0">
                <a:solidFill>
                  <a:srgbClr val="FF33CC"/>
                </a:solidFill>
              </a:rPr>
              <a:t>  Sydney Greenstreet was a star in </a:t>
            </a:r>
            <a:r>
              <a:rPr lang="en-US" altLang="en-US" sz="2400" i="1" smtClean="0">
                <a:solidFill>
                  <a:srgbClr val="FF33CC"/>
                </a:solidFill>
              </a:rPr>
              <a:t>The Maltese Falcon</a:t>
            </a:r>
            <a:endParaRPr lang="en-US" altLang="en-US" sz="2000" b="1" baseline="-25000" smtClean="0">
              <a:solidFill>
                <a:srgbClr val="FF33CC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solidFill>
                  <a:srgbClr val="000000"/>
                </a:solidFill>
              </a:rPr>
              <a:t>In SQL</a:t>
            </a:r>
            <a:r>
              <a:rPr lang="en-US" altLang="en-US" sz="2400" b="1" smtClean="0">
                <a:solidFill>
                  <a:srgbClr val="000000"/>
                </a:solidFill>
              </a:rPr>
              <a:t>:</a:t>
            </a:r>
            <a:endParaRPr lang="en-US" altLang="en-US" sz="1600" b="1" smtClean="0"/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smtClean="0"/>
              <a:t>	DELETE FROM</a:t>
            </a:r>
            <a:r>
              <a:rPr lang="en-US" altLang="en-US" sz="2400" smtClean="0"/>
              <a:t> StarIn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smtClean="0"/>
              <a:t>	</a:t>
            </a:r>
            <a:r>
              <a:rPr lang="en-US" altLang="en-US" sz="2400" b="1" smtClean="0"/>
              <a:t>WHERE</a:t>
            </a:r>
            <a:r>
              <a:rPr lang="en-US" altLang="en-US" sz="2400" smtClean="0"/>
              <a:t> title = ’The Maltese Falcon’ </a:t>
            </a:r>
            <a:r>
              <a:rPr lang="en-US" altLang="en-US" sz="2400" b="1" smtClean="0"/>
              <a:t>AND</a:t>
            </a:r>
            <a:r>
              <a:rPr lang="en-US" altLang="en-US" sz="2400" smtClean="0">
                <a:solidFill>
                  <a:schemeClr val="hlink"/>
                </a:solidFill>
              </a:rPr>
              <a:t>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smtClean="0">
                <a:solidFill>
                  <a:schemeClr val="hlink"/>
                </a:solidFill>
              </a:rPr>
              <a:t>                   </a:t>
            </a:r>
            <a:r>
              <a:rPr lang="en-US" altLang="en-US" sz="2400" smtClean="0"/>
              <a:t>starName = ’Sydney Greenstreet’</a:t>
            </a:r>
            <a:r>
              <a:rPr lang="en-US" altLang="en-US" sz="2000" b="1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 bldLvl="5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Example SQL Query </a:t>
            </a:r>
            <a:endParaRPr lang="en-CA" altLang="en-US" sz="3200" b="1" smtClean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905000"/>
            <a:ext cx="8110537" cy="4419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Relation schema</a:t>
            </a:r>
            <a:r>
              <a:rPr lang="en-US" altLang="en-US" sz="2400" b="1" smtClean="0"/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Student</a:t>
            </a:r>
            <a:r>
              <a:rPr lang="en-US" altLang="en-US" sz="2400" smtClean="0"/>
              <a:t> (</a:t>
            </a:r>
            <a:r>
              <a:rPr lang="en-US" altLang="en-US" sz="2400" u="sng" smtClean="0"/>
              <a:t>ID</a:t>
            </a:r>
            <a:r>
              <a:rPr lang="en-US" altLang="en-US" sz="2400" smtClean="0"/>
              <a:t>, firstName, lastName, address, GPA)</a:t>
            </a:r>
            <a:endParaRPr lang="en-CA" altLang="en-US" sz="2000" smtClean="0"/>
          </a:p>
          <a:p>
            <a:pPr eaLnBrk="1" hangingPunct="1"/>
            <a:r>
              <a:rPr lang="en-US" altLang="en-US" sz="2800" smtClean="0">
                <a:solidFill>
                  <a:srgbClr val="000000"/>
                </a:solidFill>
              </a:rPr>
              <a:t>Query</a:t>
            </a:r>
            <a:r>
              <a:rPr lang="en-US" altLang="en-US" sz="2400" b="1" smtClean="0">
                <a:solidFill>
                  <a:srgbClr val="000000"/>
                </a:solidFill>
              </a:rPr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FF0066"/>
                </a:solidFill>
              </a:rPr>
              <a:t>Find the ID of every student who has GPA &gt; 3</a:t>
            </a:r>
            <a:r>
              <a:rPr lang="en-US" altLang="en-US" sz="2400" smtClean="0">
                <a:solidFill>
                  <a:srgbClr val="000000"/>
                </a:solidFill>
              </a:rPr>
              <a:t> </a:t>
            </a:r>
          </a:p>
          <a:p>
            <a:pPr eaLnBrk="1" hangingPunct="1"/>
            <a:r>
              <a:rPr lang="en-US" altLang="en-US" sz="2800" smtClean="0">
                <a:solidFill>
                  <a:srgbClr val="000000"/>
                </a:solidFill>
              </a:rPr>
              <a:t>Query in SQL</a:t>
            </a:r>
            <a:r>
              <a:rPr lang="en-US" altLang="en-US" sz="2400" b="1" smtClean="0">
                <a:solidFill>
                  <a:srgbClr val="000000"/>
                </a:solidFill>
              </a:rPr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CA" altLang="en-US" sz="2400" b="1" smtClean="0">
                <a:solidFill>
                  <a:srgbClr val="000000"/>
                </a:solidFill>
              </a:rPr>
              <a:t>SELECT</a:t>
            </a:r>
            <a:r>
              <a:rPr lang="en-CA" altLang="en-US" sz="2400" smtClean="0">
                <a:solidFill>
                  <a:srgbClr val="000000"/>
                </a:solidFill>
              </a:rPr>
              <a:t> </a:t>
            </a:r>
            <a:r>
              <a:rPr lang="en-US" altLang="en-US" sz="2400" smtClean="0">
                <a:solidFill>
                  <a:srgbClr val="000000"/>
                </a:solidFill>
              </a:rPr>
              <a:t>ID</a:t>
            </a:r>
            <a:endParaRPr lang="en-CA" altLang="en-US" sz="2400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CA" altLang="en-US" sz="2400" b="1" smtClean="0">
                <a:solidFill>
                  <a:srgbClr val="000000"/>
                </a:solidFill>
              </a:rPr>
              <a:t>FROM</a:t>
            </a:r>
            <a:r>
              <a:rPr lang="en-CA" altLang="en-US" sz="2400" smtClean="0">
                <a:solidFill>
                  <a:srgbClr val="000000"/>
                </a:solidFill>
              </a:rPr>
              <a:t> Student</a:t>
            </a:r>
            <a:endParaRPr lang="en-US" altLang="en-US" sz="2400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WHERE </a:t>
            </a:r>
            <a:r>
              <a:rPr lang="en-US" altLang="en-US" sz="2400" smtClean="0">
                <a:solidFill>
                  <a:srgbClr val="000000"/>
                </a:solidFill>
              </a:rPr>
              <a:t>GPA &gt; 3</a:t>
            </a:r>
            <a:r>
              <a:rPr lang="en-US" altLang="en-US" sz="2400" b="1" smtClean="0"/>
              <a:t>;</a:t>
            </a:r>
            <a:r>
              <a:rPr lang="en-CA" altLang="en-US" sz="2400" b="1" smtClean="0">
                <a:solidFill>
                  <a:srgbClr val="000000"/>
                </a:solidFill>
              </a:rPr>
              <a:t> </a:t>
            </a:r>
            <a:endParaRPr lang="en-US" altLang="en-US" sz="2400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bldLvl="5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Deletion</a:t>
            </a:r>
            <a:endParaRPr lang="en-CA" altLang="en-US" b="1" smtClean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458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Relation schema: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/>
              <a:t>Exec</a:t>
            </a:r>
            <a:r>
              <a:rPr lang="en-US" altLang="en-US" sz="2400" smtClean="0"/>
              <a:t>(name, address, </a:t>
            </a:r>
            <a:r>
              <a:rPr lang="en-US" altLang="en-US" sz="2400" u="sng" smtClean="0"/>
              <a:t>cert#</a:t>
            </a:r>
            <a:r>
              <a:rPr lang="en-US" altLang="en-US" sz="2400" smtClean="0"/>
              <a:t>, netWorth)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solidFill>
                  <a:srgbClr val="000000"/>
                </a:solidFill>
              </a:rPr>
              <a:t>Update: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FF33CC"/>
                </a:solidFill>
              </a:rPr>
              <a:t>Delete every movie executive whose net worth is &lt; $10,000,000</a:t>
            </a:r>
            <a:endParaRPr lang="en-US" altLang="en-US" sz="2400" b="1" baseline="-25000" smtClean="0">
              <a:solidFill>
                <a:srgbClr val="FF33CC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solidFill>
                  <a:srgbClr val="000000"/>
                </a:solidFill>
              </a:rPr>
              <a:t>In SQL:</a:t>
            </a:r>
            <a:endParaRPr lang="en-US" altLang="en-US" sz="2000" smtClean="0"/>
          </a:p>
          <a:p>
            <a:pPr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smtClean="0"/>
              <a:t>	DELETE FROM</a:t>
            </a:r>
            <a:r>
              <a:rPr lang="en-US" altLang="en-US" sz="2400" smtClean="0"/>
              <a:t> Exec</a:t>
            </a:r>
          </a:p>
          <a:p>
            <a:pPr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smtClean="0"/>
              <a:t>	</a:t>
            </a:r>
            <a:r>
              <a:rPr lang="en-US" altLang="en-US" sz="2400" b="1" smtClean="0"/>
              <a:t>WHERE</a:t>
            </a:r>
            <a:r>
              <a:rPr lang="en-US" altLang="en-US" sz="2400" smtClean="0"/>
              <a:t> netWorth &lt; 10,000,000</a:t>
            </a:r>
            <a:r>
              <a:rPr lang="en-US" altLang="en-US" sz="2000" b="1" smtClean="0"/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 b="1" smtClean="0"/>
          </a:p>
          <a:p>
            <a:pPr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smtClean="0"/>
              <a:t>    </a:t>
            </a:r>
            <a:r>
              <a:rPr lang="en-US" altLang="en-US" sz="2400" smtClean="0">
                <a:solidFill>
                  <a:srgbClr val="FF3300"/>
                </a:solidFill>
              </a:rPr>
              <a:t>Anything wrong here?!</a:t>
            </a:r>
            <a:endParaRPr lang="en-US" altLang="en-US" sz="2400" b="1" smtClean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9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 bldLvl="5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Deletion</a:t>
            </a:r>
            <a:endParaRPr lang="en-CA" altLang="en-US" b="1" smtClean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458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Relation schema: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Studio(</a:t>
            </a:r>
            <a:r>
              <a:rPr lang="en-US" altLang="en-US" sz="2400" u="sng" smtClean="0">
                <a:solidFill>
                  <a:srgbClr val="2D6D38"/>
                </a:solidFill>
              </a:rPr>
              <a:t>name</a:t>
            </a:r>
            <a:r>
              <a:rPr lang="en-US" altLang="en-US" sz="2400" smtClean="0"/>
              <a:t>, address, presC#</a:t>
            </a:r>
            <a:r>
              <a:rPr lang="en-US" altLang="en-US" sz="2400" b="1" smtClean="0"/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Movie</a:t>
            </a:r>
            <a:r>
              <a:rPr lang="en-US" altLang="en-US" sz="2400" smtClean="0"/>
              <a:t>(</a:t>
            </a:r>
            <a:r>
              <a:rPr lang="en-US" altLang="en-US" sz="2400" u="sng" smtClean="0"/>
              <a:t>title</a:t>
            </a:r>
            <a:r>
              <a:rPr lang="en-US" altLang="en-US" sz="2400" smtClean="0"/>
              <a:t>, </a:t>
            </a:r>
            <a:r>
              <a:rPr lang="en-US" altLang="en-US" sz="2400" u="sng" smtClean="0"/>
              <a:t>year</a:t>
            </a:r>
            <a:r>
              <a:rPr lang="en-US" altLang="en-US" sz="2400" smtClean="0"/>
              <a:t>, length, filmType, </a:t>
            </a:r>
            <a:r>
              <a:rPr lang="en-US" altLang="en-US" sz="2400" smtClean="0">
                <a:solidFill>
                  <a:srgbClr val="006600"/>
                </a:solidFill>
              </a:rPr>
              <a:t>studioName</a:t>
            </a:r>
            <a:r>
              <a:rPr lang="en-US" altLang="en-US" sz="2400" smtClean="0"/>
              <a:t>, producerC#)</a:t>
            </a:r>
            <a:endParaRPr lang="en-CA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solidFill>
                  <a:srgbClr val="000000"/>
                </a:solidFill>
              </a:rPr>
              <a:t>Update: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FF33CC"/>
                </a:solidFill>
              </a:rPr>
              <a:t>Delete from </a:t>
            </a:r>
            <a:r>
              <a:rPr lang="en-US" altLang="en-US" sz="2400" b="1" smtClean="0">
                <a:solidFill>
                  <a:srgbClr val="FF33CC"/>
                </a:solidFill>
              </a:rPr>
              <a:t>Studio, </a:t>
            </a:r>
            <a:r>
              <a:rPr lang="en-US" altLang="en-US" sz="2400" smtClean="0">
                <a:solidFill>
                  <a:srgbClr val="FF33CC"/>
                </a:solidFill>
              </a:rPr>
              <a:t>all movies produced by </a:t>
            </a:r>
            <a:r>
              <a:rPr lang="en-US" altLang="en-US" sz="2400" smtClean="0">
                <a:solidFill>
                  <a:srgbClr val="2D6D38"/>
                </a:solidFill>
              </a:rPr>
              <a:t>studios</a:t>
            </a:r>
            <a:r>
              <a:rPr lang="en-US" altLang="en-US" sz="2400" smtClean="0">
                <a:solidFill>
                  <a:srgbClr val="FF33CC"/>
                </a:solidFill>
              </a:rPr>
              <a:t> not mentioned in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FF33CC"/>
                </a:solidFill>
              </a:rPr>
              <a:t> </a:t>
            </a:r>
            <a:r>
              <a:rPr lang="en-US" altLang="en-US" sz="2400" b="1" smtClean="0">
                <a:solidFill>
                  <a:srgbClr val="FF33CC"/>
                </a:solidFill>
              </a:rPr>
              <a:t>Movie </a:t>
            </a:r>
            <a:r>
              <a:rPr lang="en-US" altLang="en-US" sz="2400" smtClean="0"/>
              <a:t>(i.e., we don’t want to have non-producing studios)</a:t>
            </a:r>
            <a:r>
              <a:rPr lang="en-US" altLang="en-US" sz="2400" b="1" smtClean="0">
                <a:solidFill>
                  <a:srgbClr val="006600"/>
                </a:solidFill>
              </a:rPr>
              <a:t> </a:t>
            </a:r>
            <a:endParaRPr lang="en-US" altLang="en-US" sz="2400" b="1" baseline="-25000" smtClean="0">
              <a:solidFill>
                <a:srgbClr val="0066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mtClean="0">
                <a:solidFill>
                  <a:srgbClr val="000000"/>
                </a:solidFill>
              </a:rPr>
              <a:t>In SQL:</a:t>
            </a:r>
            <a:endParaRPr lang="en-US" altLang="en-US" sz="2000" smtClean="0"/>
          </a:p>
          <a:p>
            <a:pPr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smtClean="0"/>
              <a:t>	DELETE FROM</a:t>
            </a:r>
            <a:r>
              <a:rPr lang="en-US" altLang="en-US" sz="2400" smtClean="0"/>
              <a:t> Studio</a:t>
            </a:r>
          </a:p>
          <a:p>
            <a:pPr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smtClean="0"/>
              <a:t>	</a:t>
            </a:r>
            <a:r>
              <a:rPr lang="en-US" altLang="en-US" sz="2400" b="1" smtClean="0"/>
              <a:t>WHERE</a:t>
            </a:r>
            <a:r>
              <a:rPr lang="en-US" altLang="en-US" sz="2400" smtClean="0"/>
              <a:t> name </a:t>
            </a:r>
            <a:r>
              <a:rPr lang="en-US" altLang="en-US" sz="2400" b="1" smtClean="0"/>
              <a:t>NOT IN </a:t>
            </a:r>
            <a:r>
              <a:rPr lang="en-US" altLang="en-US" sz="2400" b="1" smtClean="0">
                <a:solidFill>
                  <a:srgbClr val="0099CC"/>
                </a:solidFill>
              </a:rPr>
              <a:t>(SELECT</a:t>
            </a:r>
            <a:r>
              <a:rPr lang="en-US" altLang="en-US" sz="2400" smtClean="0">
                <a:solidFill>
                  <a:srgbClr val="0099CC"/>
                </a:solidFill>
              </a:rPr>
              <a:t> StudioName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smtClean="0">
                <a:solidFill>
                  <a:srgbClr val="0099CC"/>
                </a:solidFill>
              </a:rPr>
              <a:t>				     </a:t>
            </a:r>
            <a:r>
              <a:rPr lang="en-US" altLang="en-US" sz="2400" b="1" smtClean="0">
                <a:solidFill>
                  <a:srgbClr val="0099CC"/>
                </a:solidFill>
              </a:rPr>
              <a:t>FROM</a:t>
            </a:r>
            <a:r>
              <a:rPr lang="en-US" altLang="en-US" sz="2400" smtClean="0">
                <a:solidFill>
                  <a:srgbClr val="0099CC"/>
                </a:solidFill>
              </a:rPr>
              <a:t> Movie</a:t>
            </a:r>
            <a:r>
              <a:rPr lang="en-US" altLang="en-US" sz="2400" b="1" smtClean="0">
                <a:solidFill>
                  <a:srgbClr val="0099CC"/>
                </a:solidFill>
              </a:rPr>
              <a:t>)</a:t>
            </a:r>
            <a:r>
              <a:rPr lang="en-US" altLang="en-US" sz="2000" b="1" smtClean="0">
                <a:solidFill>
                  <a:srgbClr val="0099CC"/>
                </a:solidFill>
              </a:rPr>
              <a:t>;</a:t>
            </a:r>
            <a:r>
              <a:rPr lang="en-US" altLang="en-US" sz="2000" b="1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0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 bldLvl="5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Defining Database Schema</a:t>
            </a:r>
            <a:endParaRPr lang="en-CA" altLang="en-US" b="1" smtClean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0213"/>
            <a:ext cx="8458200" cy="5233987"/>
          </a:xfrm>
        </p:spPr>
        <p:txBody>
          <a:bodyPr/>
          <a:lstStyle/>
          <a:p>
            <a:pPr eaLnBrk="1" hangingPunct="1"/>
            <a:r>
              <a:rPr lang="en-US" altLang="en-US" smtClean="0"/>
              <a:t>To create a table in SQL:</a:t>
            </a:r>
          </a:p>
          <a:p>
            <a:pPr lvl="1" eaLnBrk="1" hangingPunct="1"/>
            <a:r>
              <a:rPr lang="en-US" altLang="en-US" b="1" smtClean="0"/>
              <a:t>CREATE TABLE</a:t>
            </a:r>
            <a:r>
              <a:rPr lang="en-US" altLang="en-US" smtClean="0"/>
              <a:t> </a:t>
            </a:r>
            <a:r>
              <a:rPr lang="en-US" altLang="en-US" i="1" smtClean="0"/>
              <a:t>name</a:t>
            </a:r>
            <a:r>
              <a:rPr lang="en-US" altLang="en-US" smtClean="0"/>
              <a:t> (list of elements); </a:t>
            </a:r>
          </a:p>
          <a:p>
            <a:pPr lvl="2" eaLnBrk="1" hangingPunct="1"/>
            <a:r>
              <a:rPr lang="en-US" altLang="en-US" smtClean="0"/>
              <a:t>Principal elements are </a:t>
            </a:r>
            <a:r>
              <a:rPr lang="en-US" altLang="en-US" i="1" smtClean="0">
                <a:solidFill>
                  <a:schemeClr val="folHlink"/>
                </a:solidFill>
              </a:rPr>
              <a:t>attributes</a:t>
            </a:r>
            <a:r>
              <a:rPr lang="en-US" altLang="en-US" smtClean="0"/>
              <a:t> and their </a:t>
            </a:r>
            <a:r>
              <a:rPr lang="en-US" altLang="en-US" i="1" smtClean="0">
                <a:solidFill>
                  <a:schemeClr val="folHlink"/>
                </a:solidFill>
              </a:rPr>
              <a:t>types</a:t>
            </a:r>
            <a:r>
              <a:rPr lang="en-US" altLang="en-US" smtClean="0"/>
              <a:t>, but </a:t>
            </a:r>
            <a:r>
              <a:rPr lang="en-US" altLang="en-US" smtClean="0">
                <a:solidFill>
                  <a:schemeClr val="folHlink"/>
                </a:solidFill>
              </a:rPr>
              <a:t>key</a:t>
            </a:r>
            <a:r>
              <a:rPr lang="en-US" altLang="en-US" smtClean="0"/>
              <a:t> declarations and </a:t>
            </a:r>
            <a:r>
              <a:rPr lang="en-US" altLang="en-US" smtClean="0">
                <a:solidFill>
                  <a:schemeClr val="folHlink"/>
                </a:solidFill>
              </a:rPr>
              <a:t>constraints</a:t>
            </a:r>
            <a:r>
              <a:rPr lang="en-US" altLang="en-US" smtClean="0"/>
              <a:t> may also appear</a:t>
            </a:r>
          </a:p>
          <a:p>
            <a:pPr lvl="1" eaLnBrk="1" hangingPunct="1"/>
            <a:r>
              <a:rPr lang="en-US" altLang="en-US" smtClean="0"/>
              <a:t>Example:</a:t>
            </a:r>
          </a:p>
          <a:p>
            <a:pPr lvl="2" eaLnBrk="1" hangingPunct="1">
              <a:buFontTx/>
              <a:buNone/>
            </a:pPr>
            <a:r>
              <a:rPr lang="en-US" altLang="en-US" b="1" smtClean="0"/>
              <a:t>CREATE TABLE</a:t>
            </a:r>
            <a:r>
              <a:rPr lang="en-US" altLang="en-US" smtClean="0"/>
              <a:t> Star (</a:t>
            </a:r>
          </a:p>
          <a:p>
            <a:pPr lvl="2" eaLnBrk="1" hangingPunct="1">
              <a:buFontTx/>
              <a:buNone/>
            </a:pPr>
            <a:r>
              <a:rPr lang="en-US" altLang="en-US" smtClean="0"/>
              <a:t>        name </a:t>
            </a:r>
            <a:r>
              <a:rPr lang="en-US" altLang="en-US" b="1" smtClean="0"/>
              <a:t>CHAR</a:t>
            </a:r>
            <a:r>
              <a:rPr lang="en-US" altLang="en-US" smtClean="0"/>
              <a:t>(30), </a:t>
            </a:r>
          </a:p>
          <a:p>
            <a:pPr lvl="2" eaLnBrk="1" hangingPunct="1">
              <a:buFontTx/>
              <a:buNone/>
            </a:pPr>
            <a:r>
              <a:rPr lang="en-US" altLang="en-US" smtClean="0"/>
              <a:t>        address </a:t>
            </a:r>
            <a:r>
              <a:rPr lang="en-US" altLang="en-US" b="1" smtClean="0"/>
              <a:t>VARCHAR</a:t>
            </a:r>
            <a:r>
              <a:rPr lang="en-US" altLang="en-US" smtClean="0"/>
              <a:t>(255), </a:t>
            </a:r>
          </a:p>
          <a:p>
            <a:pPr lvl="2" eaLnBrk="1" hangingPunct="1">
              <a:buFontTx/>
              <a:buNone/>
            </a:pPr>
            <a:r>
              <a:rPr lang="en-US" altLang="en-US" smtClean="0"/>
              <a:t>        gender </a:t>
            </a:r>
            <a:r>
              <a:rPr lang="en-US" altLang="en-US" b="1" smtClean="0"/>
              <a:t>CHAR</a:t>
            </a:r>
            <a:r>
              <a:rPr lang="en-US" altLang="en-US" smtClean="0"/>
              <a:t>(1),</a:t>
            </a:r>
          </a:p>
          <a:p>
            <a:pPr lvl="2" eaLnBrk="1" hangingPunct="1">
              <a:buFontTx/>
              <a:buNone/>
            </a:pPr>
            <a:r>
              <a:rPr lang="en-US" altLang="en-US" smtClean="0"/>
              <a:t>        birthdate </a:t>
            </a:r>
            <a:r>
              <a:rPr lang="en-US" altLang="en-US" b="1" smtClean="0"/>
              <a:t>DATE</a:t>
            </a:r>
            <a:r>
              <a:rPr lang="en-US" altLang="en-US" smtClean="0"/>
              <a:t> </a:t>
            </a:r>
          </a:p>
          <a:p>
            <a:pPr lvl="2" eaLnBrk="1" hangingPunct="1">
              <a:buFontTx/>
              <a:buNone/>
            </a:pPr>
            <a:r>
              <a:rPr lang="en-US" altLang="en-US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4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4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 bldLvl="5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Defining Database Schema</a:t>
            </a:r>
            <a:endParaRPr lang="en-CA" altLang="en-US" b="1" smtClean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0213"/>
            <a:ext cx="8458200" cy="5233987"/>
          </a:xfrm>
        </p:spPr>
        <p:txBody>
          <a:bodyPr/>
          <a:lstStyle/>
          <a:p>
            <a:pPr eaLnBrk="1" hangingPunct="1"/>
            <a:r>
              <a:rPr lang="en-US" altLang="en-US" smtClean="0"/>
              <a:t>To delete a table:</a:t>
            </a:r>
          </a:p>
          <a:p>
            <a:pPr lvl="1" eaLnBrk="1" hangingPunct="1"/>
            <a:r>
              <a:rPr lang="en-US" altLang="en-US" b="1" smtClean="0"/>
              <a:t>DROP TABLE</a:t>
            </a:r>
            <a:r>
              <a:rPr lang="en-US" altLang="en-US" smtClean="0"/>
              <a:t> </a:t>
            </a:r>
            <a:r>
              <a:rPr lang="en-US" altLang="en-US" i="1" smtClean="0"/>
              <a:t>name</a:t>
            </a:r>
            <a:r>
              <a:rPr lang="en-US" altLang="en-US" sz="2000" b="1" smtClean="0"/>
              <a:t>;</a:t>
            </a:r>
          </a:p>
          <a:p>
            <a:pPr eaLnBrk="1" hangingPunct="1"/>
            <a:r>
              <a:rPr lang="en-US" altLang="en-US" smtClean="0"/>
              <a:t>Example: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b="1" smtClean="0"/>
              <a:t>DROP TABLE</a:t>
            </a:r>
            <a:r>
              <a:rPr lang="en-US" altLang="en-US" smtClean="0"/>
              <a:t> Star</a:t>
            </a:r>
            <a:r>
              <a:rPr lang="en-US" altLang="en-US" sz="2400" b="1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 bldLvl="5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Data types</a:t>
            </a:r>
            <a:endParaRPr lang="en-CA" altLang="en-US" b="1" smtClean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6413"/>
            <a:ext cx="8458200" cy="50815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smtClean="0"/>
              <a:t>INT</a:t>
            </a:r>
            <a:r>
              <a:rPr lang="en-US" altLang="en-US" sz="2800" smtClean="0"/>
              <a:t> or </a:t>
            </a:r>
            <a:r>
              <a:rPr lang="en-US" altLang="en-US" sz="2800" b="1" smtClean="0"/>
              <a:t>INTEGER</a:t>
            </a:r>
            <a:r>
              <a:rPr lang="en-US" altLang="en-US" sz="280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smtClean="0"/>
              <a:t>REAL</a:t>
            </a:r>
            <a:r>
              <a:rPr lang="en-US" altLang="en-US" sz="2800" smtClean="0"/>
              <a:t> or </a:t>
            </a:r>
            <a:r>
              <a:rPr lang="en-US" altLang="en-US" sz="2800" b="1" smtClean="0"/>
              <a:t>FLOAT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smtClean="0"/>
              <a:t>DECIMAL</a:t>
            </a:r>
            <a:r>
              <a:rPr lang="en-US" altLang="en-US" sz="2400" smtClean="0"/>
              <a:t>(n, d)</a:t>
            </a:r>
            <a:r>
              <a:rPr lang="en-US" altLang="en-US" sz="2800" smtClean="0"/>
              <a:t>  -- </a:t>
            </a:r>
            <a:r>
              <a:rPr lang="en-US" altLang="en-US" sz="2400" b="1" smtClean="0"/>
              <a:t>NUMERIC</a:t>
            </a:r>
            <a:r>
              <a:rPr lang="en-US" altLang="en-US" sz="2400" smtClean="0"/>
              <a:t>(n, 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smtClean="0"/>
              <a:t>DECIMAL</a:t>
            </a:r>
            <a:r>
              <a:rPr lang="en-US" altLang="en-US" sz="2400" smtClean="0"/>
              <a:t>(6, 2), e.g., 0123</a:t>
            </a:r>
            <a:r>
              <a:rPr lang="en-US" altLang="en-US" sz="2400" b="1" smtClean="0"/>
              <a:t>.</a:t>
            </a:r>
            <a:r>
              <a:rPr lang="en-US" altLang="en-US" sz="2400" smtClean="0"/>
              <a:t>45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smtClean="0"/>
              <a:t>CHAR</a:t>
            </a:r>
            <a:r>
              <a:rPr lang="en-US" altLang="en-US" sz="2800" smtClean="0"/>
              <a:t>(n)/</a:t>
            </a:r>
            <a:r>
              <a:rPr lang="en-US" altLang="en-US" sz="2800" b="1" smtClean="0"/>
              <a:t>BIT</a:t>
            </a:r>
            <a:r>
              <a:rPr lang="en-US" altLang="en-US" sz="2800" smtClean="0"/>
              <a:t>(B) fixed length character/bit string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Unused part is padded with  the "pad character”, denoted as </a:t>
            </a:r>
            <a:r>
              <a:rPr lang="en-US" altLang="en-US" sz="2400" b="1" smtClean="0">
                <a:solidFill>
                  <a:schemeClr val="folHlink"/>
                </a:solidFill>
                <a:sym typeface="Symbol" panose="05050102010706020507" pitchFamily="18" charset="2"/>
              </a:rPr>
              <a:t></a:t>
            </a:r>
            <a:r>
              <a:rPr lang="en-US" altLang="en-US" sz="2400" smtClean="0">
                <a:solidFill>
                  <a:schemeClr val="folHlink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smtClean="0"/>
              <a:t>VARCHAR</a:t>
            </a:r>
            <a:r>
              <a:rPr lang="en-US" altLang="en-US" sz="2800" smtClean="0"/>
              <a:t>(n) / </a:t>
            </a:r>
            <a:r>
              <a:rPr lang="en-US" altLang="en-US" sz="2800" b="1" smtClean="0"/>
              <a:t>BIT VARYING</a:t>
            </a:r>
            <a:r>
              <a:rPr lang="en-US" altLang="en-US" sz="2800" smtClean="0"/>
              <a:t>(n) variable-length strings up to </a:t>
            </a:r>
            <a:r>
              <a:rPr lang="en-US" altLang="en-US" sz="2800" b="1" smtClean="0"/>
              <a:t>n</a:t>
            </a:r>
            <a:r>
              <a:rPr lang="en-US" altLang="en-US" sz="2800" smtClean="0"/>
              <a:t> characters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 bldLvl="5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Data types (cont’d)</a:t>
            </a:r>
            <a:endParaRPr lang="en-CA" altLang="en-US" b="1" smtClean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0213"/>
            <a:ext cx="8458200" cy="5233987"/>
          </a:xfrm>
        </p:spPr>
        <p:txBody>
          <a:bodyPr/>
          <a:lstStyle/>
          <a:p>
            <a:pPr eaLnBrk="1" hangingPunct="1"/>
            <a:r>
              <a:rPr lang="en-US" altLang="en-US" sz="2800" b="1" smtClean="0"/>
              <a:t>Time</a:t>
            </a:r>
            <a:r>
              <a:rPr lang="en-US" altLang="en-US" sz="2400" b="1" smtClean="0"/>
              <a:t>:</a:t>
            </a:r>
          </a:p>
          <a:p>
            <a:pPr lvl="1" eaLnBrk="1" hangingPunct="1"/>
            <a:r>
              <a:rPr lang="en-US" altLang="en-US" sz="2400" b="1" smtClean="0"/>
              <a:t>SQL2</a:t>
            </a:r>
            <a:r>
              <a:rPr lang="en-US" altLang="en-US" sz="2400" smtClean="0"/>
              <a:t> format is </a:t>
            </a:r>
            <a:r>
              <a:rPr lang="en-US" altLang="en-US" sz="2400" b="1" smtClean="0"/>
              <a:t>TIME</a:t>
            </a:r>
            <a:r>
              <a:rPr lang="en-US" altLang="en-US" sz="2400" smtClean="0"/>
              <a:t> 'hh:mm:ss[.ss...]'</a:t>
            </a:r>
          </a:p>
          <a:p>
            <a:pPr eaLnBrk="1" hangingPunct="1"/>
            <a:r>
              <a:rPr lang="en-US" altLang="en-US" sz="2800" b="1" smtClean="0"/>
              <a:t>Date</a:t>
            </a:r>
            <a:r>
              <a:rPr lang="en-US" altLang="en-US" sz="2400" b="1" smtClean="0"/>
              <a:t>: </a:t>
            </a:r>
          </a:p>
          <a:p>
            <a:pPr lvl="1" eaLnBrk="1" hangingPunct="1"/>
            <a:r>
              <a:rPr lang="en-US" altLang="en-US" sz="2400" b="1" smtClean="0"/>
              <a:t>SQL2</a:t>
            </a:r>
            <a:r>
              <a:rPr lang="en-US" altLang="en-US" sz="2400" smtClean="0"/>
              <a:t> format is </a:t>
            </a:r>
            <a:r>
              <a:rPr lang="en-US" altLang="en-US" sz="2400" b="1" smtClean="0"/>
              <a:t>DATE</a:t>
            </a:r>
            <a:r>
              <a:rPr lang="en-US" altLang="en-US" sz="2400" smtClean="0"/>
              <a:t>  ’yyyy-</a:t>
            </a:r>
            <a:r>
              <a:rPr lang="en-US" altLang="en-US" sz="2400" smtClean="0">
                <a:solidFill>
                  <a:schemeClr val="folHlink"/>
                </a:solidFill>
              </a:rPr>
              <a:t>m</a:t>
            </a:r>
            <a:r>
              <a:rPr lang="en-US" altLang="en-US" sz="2400" smtClean="0"/>
              <a:t>m-dd’     (</a:t>
            </a:r>
            <a:r>
              <a:rPr lang="en-US" altLang="en-US" sz="2400" smtClean="0">
                <a:solidFill>
                  <a:schemeClr val="folHlink"/>
                </a:solidFill>
              </a:rPr>
              <a:t>m </a:t>
            </a:r>
            <a:r>
              <a:rPr lang="en-US" altLang="en-US" sz="2400" smtClean="0"/>
              <a:t>=0 or 1)</a:t>
            </a:r>
          </a:p>
          <a:p>
            <a:pPr eaLnBrk="1" hangingPunct="1"/>
            <a:r>
              <a:rPr lang="en-US" altLang="en-US" sz="2800" smtClean="0">
                <a:solidFill>
                  <a:srgbClr val="3399FF"/>
                </a:solidFill>
              </a:rPr>
              <a:t>The default format of date in Oracle is ’dd-mon-yy’</a:t>
            </a:r>
          </a:p>
          <a:p>
            <a:pPr eaLnBrk="1" hangingPunct="1"/>
            <a:r>
              <a:rPr lang="en-US" altLang="en-US" sz="2800" smtClean="0"/>
              <a:t>Example: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CREATE TABLE</a:t>
            </a:r>
            <a:r>
              <a:rPr lang="en-US" altLang="en-US" sz="2400" smtClean="0"/>
              <a:t> Days(d DATE)</a:t>
            </a:r>
            <a:r>
              <a:rPr lang="en-US" altLang="en-US" sz="2000" b="1" smtClean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INSERT INTO</a:t>
            </a:r>
            <a:r>
              <a:rPr lang="en-US" altLang="en-US" sz="2400" smtClean="0"/>
              <a:t> Days </a:t>
            </a:r>
            <a:r>
              <a:rPr lang="en-US" altLang="en-US" sz="2400" b="1" smtClean="0"/>
              <a:t>VALUES</a:t>
            </a:r>
            <a:r>
              <a:rPr lang="en-US" altLang="en-US" sz="2400" smtClean="0"/>
              <a:t>(’08-aug-02’)</a:t>
            </a:r>
            <a:r>
              <a:rPr lang="en-US" altLang="en-US" sz="2000" b="1" smtClean="0"/>
              <a:t>;</a:t>
            </a:r>
          </a:p>
          <a:p>
            <a:pPr eaLnBrk="1" hangingPunct="1"/>
            <a:r>
              <a:rPr lang="en-US" altLang="en-US" sz="2800" smtClean="0"/>
              <a:t>Oracle function </a:t>
            </a:r>
            <a:r>
              <a:rPr lang="en-US" altLang="en-US" sz="2800" b="1" smtClean="0"/>
              <a:t>to_date</a:t>
            </a:r>
            <a:r>
              <a:rPr lang="en-US" altLang="en-US" sz="2800" smtClean="0"/>
              <a:t> converts a specified format into default format, e.g., </a:t>
            </a:r>
          </a:p>
          <a:p>
            <a:pPr lvl="1" eaLnBrk="1" hangingPunct="1"/>
            <a:r>
              <a:rPr lang="en-US" altLang="en-US" sz="2000" b="1" smtClean="0"/>
              <a:t>INSERT INTO</a:t>
            </a:r>
            <a:r>
              <a:rPr lang="en-US" altLang="en-US" sz="2000" smtClean="0"/>
              <a:t> Days </a:t>
            </a:r>
            <a:r>
              <a:rPr lang="en-US" altLang="en-US" sz="2000" b="1" smtClean="0"/>
              <a:t>VALUES </a:t>
            </a:r>
            <a:r>
              <a:rPr lang="en-US" altLang="en-US" sz="2000" smtClean="0"/>
              <a:t>(</a:t>
            </a:r>
            <a:r>
              <a:rPr lang="en-US" altLang="en-US" sz="2000" b="1" smtClean="0"/>
              <a:t>to_date</a:t>
            </a:r>
            <a:r>
              <a:rPr lang="en-US" altLang="en-US" sz="2000" smtClean="0"/>
              <a:t>('2002-08-08', 'yyyy-mm-dd'));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 bldLvl="5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Altering Relation Schemas</a:t>
            </a:r>
            <a:endParaRPr lang="en-CA" altLang="en-US" b="1" smtClean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0213"/>
            <a:ext cx="8458200" cy="5233987"/>
          </a:xfrm>
        </p:spPr>
        <p:txBody>
          <a:bodyPr/>
          <a:lstStyle/>
          <a:p>
            <a:pPr eaLnBrk="1" hangingPunct="1"/>
            <a:r>
              <a:rPr lang="en-US" altLang="en-US" sz="2800" b="1" smtClean="0"/>
              <a:t>Adding Columns</a:t>
            </a:r>
            <a:r>
              <a:rPr lang="en-US" altLang="en-US" sz="2800" smtClean="0"/>
              <a:t> </a:t>
            </a:r>
          </a:p>
          <a:p>
            <a:pPr lvl="1" eaLnBrk="1" hangingPunct="1"/>
            <a:r>
              <a:rPr lang="en-US" altLang="en-US" sz="2400" smtClean="0"/>
              <a:t>Add an attribute to a relation </a:t>
            </a:r>
            <a:r>
              <a:rPr lang="en-US" altLang="en-US" sz="2400" b="1" smtClean="0"/>
              <a:t>R</a:t>
            </a:r>
            <a:r>
              <a:rPr lang="en-US" altLang="en-US" sz="2400" smtClean="0"/>
              <a:t> with </a:t>
            </a:r>
          </a:p>
          <a:p>
            <a:pPr lvl="1" eaLnBrk="1" hangingPunct="1"/>
            <a:r>
              <a:rPr lang="en-US" altLang="en-US" sz="2400" b="1" smtClean="0"/>
              <a:t>ALTER TABLE  R  ADD </a:t>
            </a:r>
            <a:r>
              <a:rPr lang="en-US" altLang="en-US" sz="2400" b="1" smtClean="0">
                <a:sym typeface="Symbol" panose="05050102010706020507" pitchFamily="18" charset="2"/>
              </a:rPr>
              <a:t></a:t>
            </a:r>
            <a:r>
              <a:rPr lang="en-US" altLang="en-US" sz="2400" b="1" smtClean="0"/>
              <a:t>column declaration</a:t>
            </a:r>
            <a:r>
              <a:rPr lang="en-US" altLang="en-US" sz="2400" b="1" smtClean="0">
                <a:sym typeface="Symbol" panose="05050102010706020507" pitchFamily="18" charset="2"/>
              </a:rPr>
              <a:t></a:t>
            </a:r>
            <a:r>
              <a:rPr lang="en-US" altLang="en-US" sz="2400" b="1" smtClean="0"/>
              <a:t>;</a:t>
            </a:r>
            <a:endParaRPr lang="en-US" altLang="en-US" sz="2400" smtClean="0"/>
          </a:p>
          <a:p>
            <a:pPr eaLnBrk="1" hangingPunct="1"/>
            <a:r>
              <a:rPr lang="en-US" altLang="en-US" sz="2800" b="1" smtClean="0"/>
              <a:t>Example: </a:t>
            </a:r>
            <a:r>
              <a:rPr lang="en-US" altLang="en-US" sz="2800" b="1" smtClean="0">
                <a:solidFill>
                  <a:schemeClr val="hlink"/>
                </a:solidFill>
              </a:rPr>
              <a:t>Add attribute phone to table Star</a:t>
            </a:r>
            <a:endParaRPr lang="en-US" altLang="en-US" sz="2800" smtClean="0">
              <a:solidFill>
                <a:schemeClr val="hlink"/>
              </a:solidFill>
            </a:endParaRPr>
          </a:p>
          <a:p>
            <a:pPr lvl="1" eaLnBrk="1" hangingPunct="1"/>
            <a:r>
              <a:rPr lang="en-US" altLang="en-US" sz="2400" b="1" smtClean="0"/>
              <a:t>ALTER TABLE</a:t>
            </a:r>
            <a:r>
              <a:rPr lang="en-US" altLang="en-US" sz="2400" smtClean="0"/>
              <a:t> Star </a:t>
            </a:r>
            <a:r>
              <a:rPr lang="en-US" altLang="en-US" sz="2400" b="1" smtClean="0"/>
              <a:t>ADD</a:t>
            </a:r>
            <a:r>
              <a:rPr lang="en-US" altLang="en-US" sz="2400" smtClean="0"/>
              <a:t> phone CHAR(16);</a:t>
            </a:r>
          </a:p>
          <a:p>
            <a:pPr eaLnBrk="1" hangingPunct="1"/>
            <a:r>
              <a:rPr lang="en-US" altLang="en-US" sz="2800" b="1" smtClean="0"/>
              <a:t>Removing Columns</a:t>
            </a:r>
            <a:r>
              <a:rPr lang="en-US" altLang="en-US" sz="2800" smtClean="0"/>
              <a:t> </a:t>
            </a:r>
          </a:p>
          <a:p>
            <a:pPr lvl="1" eaLnBrk="1" hangingPunct="1"/>
            <a:r>
              <a:rPr lang="en-US" altLang="en-US" sz="2400" smtClean="0"/>
              <a:t>Remove an attribute from a relation </a:t>
            </a:r>
            <a:r>
              <a:rPr lang="en-US" altLang="en-US" sz="2400" b="1" smtClean="0"/>
              <a:t>R</a:t>
            </a:r>
            <a:r>
              <a:rPr lang="en-US" altLang="en-US" sz="2400" smtClean="0"/>
              <a:t> using DROP: </a:t>
            </a:r>
          </a:p>
          <a:p>
            <a:pPr lvl="1" eaLnBrk="1" hangingPunct="1"/>
            <a:r>
              <a:rPr lang="en-US" altLang="en-US" sz="2400" b="1" smtClean="0"/>
              <a:t>ALTER TABLE  </a:t>
            </a:r>
            <a:r>
              <a:rPr lang="en-US" altLang="en-US" sz="2400" i="1" smtClean="0"/>
              <a:t>R</a:t>
            </a:r>
            <a:r>
              <a:rPr lang="en-US" altLang="en-US" sz="2400" b="1" smtClean="0"/>
              <a:t>  DROP COLUMN </a:t>
            </a:r>
            <a:r>
              <a:rPr lang="en-US" altLang="en-US" sz="2400" b="1" smtClean="0">
                <a:sym typeface="Symbol" panose="05050102010706020507" pitchFamily="18" charset="2"/>
              </a:rPr>
              <a:t></a:t>
            </a:r>
            <a:r>
              <a:rPr lang="en-US" altLang="en-US" sz="2400" i="1" smtClean="0"/>
              <a:t>column_name</a:t>
            </a:r>
            <a:r>
              <a:rPr lang="en-US" altLang="en-US" sz="2400" b="1" smtClean="0">
                <a:sym typeface="Symbol" panose="05050102010706020507" pitchFamily="18" charset="2"/>
              </a:rPr>
              <a:t></a:t>
            </a:r>
            <a:r>
              <a:rPr lang="en-US" altLang="en-US" sz="2400" b="1" smtClean="0"/>
              <a:t>;</a:t>
            </a:r>
            <a:endParaRPr lang="en-US" altLang="en-US" sz="2400" smtClean="0"/>
          </a:p>
          <a:p>
            <a:pPr eaLnBrk="1" hangingPunct="1"/>
            <a:r>
              <a:rPr lang="en-US" altLang="en-US" sz="2800" b="1" smtClean="0"/>
              <a:t>Example: </a:t>
            </a:r>
            <a:r>
              <a:rPr lang="en-US" altLang="en-US" sz="2800" b="1" smtClean="0">
                <a:solidFill>
                  <a:schemeClr val="hlink"/>
                </a:solidFill>
              </a:rPr>
              <a:t>Remove column phone from Star</a:t>
            </a:r>
            <a:endParaRPr lang="en-US" altLang="en-US" sz="2800" smtClean="0">
              <a:solidFill>
                <a:schemeClr val="hlink"/>
              </a:solidFill>
            </a:endParaRPr>
          </a:p>
          <a:p>
            <a:pPr lvl="1" eaLnBrk="1" hangingPunct="1"/>
            <a:r>
              <a:rPr lang="en-US" altLang="en-US" sz="2400" b="1" smtClean="0"/>
              <a:t>ALTER TABLE </a:t>
            </a:r>
            <a:r>
              <a:rPr lang="en-US" altLang="en-US" sz="2400" smtClean="0"/>
              <a:t>Star</a:t>
            </a:r>
            <a:r>
              <a:rPr lang="en-US" altLang="en-US" sz="2400" b="1" smtClean="0"/>
              <a:t> DROP COLUMN </a:t>
            </a:r>
            <a:r>
              <a:rPr lang="en-US" altLang="en-US" sz="2400" smtClean="0"/>
              <a:t>phone</a:t>
            </a:r>
            <a:r>
              <a:rPr lang="en-US" altLang="en-US" sz="2400" b="1" smtClean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>
                <a:solidFill>
                  <a:srgbClr val="CC3300"/>
                </a:solidFill>
              </a:rPr>
              <a:t>Note: Can’t drop if it is the only column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8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 bldLvl="5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Attribute Properties</a:t>
            </a:r>
            <a:endParaRPr lang="en-CA" altLang="en-US" b="1" smtClean="0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0213"/>
            <a:ext cx="8458200" cy="5233987"/>
          </a:xfrm>
        </p:spPr>
        <p:txBody>
          <a:bodyPr/>
          <a:lstStyle/>
          <a:p>
            <a:pPr eaLnBrk="1" hangingPunct="1"/>
            <a:r>
              <a:rPr lang="en-US" altLang="en-US" smtClean="0"/>
              <a:t>We can assert that the value of an attribute to be:</a:t>
            </a:r>
          </a:p>
          <a:p>
            <a:pPr lvl="1" eaLnBrk="1" hangingPunct="1"/>
            <a:r>
              <a:rPr lang="en-US" altLang="en-US" b="1" smtClean="0"/>
              <a:t>NOT NULL</a:t>
            </a:r>
          </a:p>
          <a:p>
            <a:pPr lvl="2" eaLnBrk="1" hangingPunct="1"/>
            <a:r>
              <a:rPr lang="en-US" altLang="en-US" smtClean="0"/>
              <a:t>every tuple must have a “real” (non-null) value for this attribute</a:t>
            </a:r>
            <a:r>
              <a:rPr lang="en-US" altLang="en-US" b="1" smtClean="0"/>
              <a:t> </a:t>
            </a:r>
          </a:p>
          <a:p>
            <a:pPr lvl="1" eaLnBrk="1" hangingPunct="1"/>
            <a:r>
              <a:rPr lang="en-US" altLang="en-US" b="1" smtClean="0"/>
              <a:t>DEFAULT</a:t>
            </a:r>
            <a:r>
              <a:rPr lang="en-US" altLang="en-US" smtClean="0"/>
              <a:t> </a:t>
            </a:r>
            <a:r>
              <a:rPr lang="en-US" altLang="en-US" i="1" smtClean="0"/>
              <a:t>value</a:t>
            </a:r>
          </a:p>
          <a:p>
            <a:pPr lvl="2" eaLnBrk="1" hangingPunct="1"/>
            <a:r>
              <a:rPr lang="en-US" altLang="en-US" smtClean="0"/>
              <a:t>Null is the default value for every attribute A</a:t>
            </a:r>
          </a:p>
          <a:p>
            <a:pPr lvl="2" eaLnBrk="1" hangingPunct="1"/>
            <a:r>
              <a:rPr lang="en-US" altLang="en-US" smtClean="0"/>
              <a:t>The owner of the relation can define some other value as the default, instead of 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bldLvl="5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Attribute Properties</a:t>
            </a:r>
            <a:endParaRPr lang="en-CA" altLang="en-US" b="1" smtClean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6413"/>
            <a:ext cx="8458200" cy="5233987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b="1" smtClean="0"/>
              <a:t>CREATE TABLE</a:t>
            </a:r>
            <a:r>
              <a:rPr lang="en-US" altLang="en-US" smtClean="0"/>
              <a:t> Star (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        </a:t>
            </a:r>
            <a:r>
              <a:rPr lang="en-US" altLang="en-US" smtClean="0">
                <a:solidFill>
                  <a:schemeClr val="hlink"/>
                </a:solidFill>
              </a:rPr>
              <a:t>name</a:t>
            </a:r>
            <a:r>
              <a:rPr lang="en-US" altLang="en-US" smtClean="0"/>
              <a:t> </a:t>
            </a:r>
            <a:r>
              <a:rPr lang="en-US" altLang="en-US" b="1" smtClean="0"/>
              <a:t>CHAR</a:t>
            </a:r>
            <a:r>
              <a:rPr lang="en-US" altLang="en-US" smtClean="0"/>
              <a:t>(30),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        </a:t>
            </a:r>
            <a:r>
              <a:rPr lang="en-US" altLang="en-US" smtClean="0">
                <a:solidFill>
                  <a:srgbClr val="2D6D38"/>
                </a:solidFill>
              </a:rPr>
              <a:t>address</a:t>
            </a:r>
            <a:r>
              <a:rPr lang="en-US" altLang="en-US" smtClean="0"/>
              <a:t> </a:t>
            </a:r>
            <a:r>
              <a:rPr lang="en-US" altLang="en-US" b="1" smtClean="0"/>
              <a:t>VARCHAR</a:t>
            </a:r>
            <a:r>
              <a:rPr lang="en-US" altLang="en-US" smtClean="0"/>
              <a:t>(255),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        gender </a:t>
            </a:r>
            <a:r>
              <a:rPr lang="en-US" altLang="en-US" b="1" smtClean="0"/>
              <a:t>CHAR</a:t>
            </a:r>
            <a:r>
              <a:rPr lang="en-US" altLang="en-US" smtClean="0"/>
              <a:t>(1) </a:t>
            </a:r>
            <a:r>
              <a:rPr lang="en-US" altLang="en-US" b="1" smtClean="0"/>
              <a:t>DEFAULT</a:t>
            </a:r>
            <a:r>
              <a:rPr lang="en-US" altLang="en-US" smtClean="0"/>
              <a:t> ’?’,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        </a:t>
            </a:r>
            <a:r>
              <a:rPr lang="en-US" altLang="en-US" smtClean="0">
                <a:solidFill>
                  <a:srgbClr val="FF3300"/>
                </a:solidFill>
              </a:rPr>
              <a:t>birthdate</a:t>
            </a:r>
            <a:r>
              <a:rPr lang="en-US" altLang="en-US" smtClean="0"/>
              <a:t> </a:t>
            </a:r>
            <a:r>
              <a:rPr lang="en-US" altLang="en-US" b="1" smtClean="0"/>
              <a:t>DATE NOT NULL</a:t>
            </a:r>
            <a:r>
              <a:rPr lang="en-US" altLang="en-US" smtClean="0"/>
              <a:t>)</a:t>
            </a:r>
            <a:r>
              <a:rPr lang="en-US" altLang="en-US" sz="2000" b="1" smtClean="0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Example: Add an attribute with a default value: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smtClean="0"/>
              <a:t>ALTER TABLE</a:t>
            </a:r>
            <a:r>
              <a:rPr lang="en-US" altLang="en-US" sz="2400" smtClean="0"/>
              <a:t> Star </a:t>
            </a:r>
            <a:r>
              <a:rPr lang="en-US" altLang="en-US" sz="2400" b="1" smtClean="0"/>
              <a:t>ADD</a:t>
            </a:r>
            <a:r>
              <a:rPr lang="en-US" altLang="en-US" sz="2400" smtClean="0"/>
              <a:t> </a:t>
            </a:r>
            <a:r>
              <a:rPr lang="en-US" altLang="en-US" sz="2400" smtClean="0">
                <a:solidFill>
                  <a:schemeClr val="folHlink"/>
                </a:solidFill>
              </a:rPr>
              <a:t>phone</a:t>
            </a:r>
            <a:r>
              <a:rPr lang="en-US" altLang="en-US" sz="2400" smtClean="0"/>
              <a:t> </a:t>
            </a:r>
            <a:r>
              <a:rPr lang="en-US" altLang="en-US" sz="2400" b="1" smtClean="0"/>
              <a:t>CHAR</a:t>
            </a:r>
            <a:r>
              <a:rPr lang="en-US" altLang="en-US" sz="2400" smtClean="0"/>
              <a:t>(16) </a:t>
            </a:r>
            <a:r>
              <a:rPr lang="en-US" altLang="en-US" sz="2400" b="1" smtClean="0"/>
              <a:t>DEFAULT</a:t>
            </a:r>
            <a:r>
              <a:rPr lang="en-US" altLang="en-US" sz="2400" smtClean="0"/>
              <a:t> ’unlisted’;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smtClean="0"/>
              <a:t>INSERT INTO </a:t>
            </a:r>
            <a:r>
              <a:rPr lang="en-US" altLang="en-US" sz="2400" smtClean="0"/>
              <a:t>Star(</a:t>
            </a:r>
            <a:r>
              <a:rPr lang="en-US" altLang="en-US" sz="2400" smtClean="0">
                <a:solidFill>
                  <a:schemeClr val="hlink"/>
                </a:solidFill>
              </a:rPr>
              <a:t>name</a:t>
            </a:r>
            <a:r>
              <a:rPr lang="en-US" altLang="en-US" sz="2400" smtClean="0"/>
              <a:t>, </a:t>
            </a:r>
            <a:r>
              <a:rPr lang="en-US" altLang="en-US" sz="2400" smtClean="0">
                <a:solidFill>
                  <a:srgbClr val="FF3300"/>
                </a:solidFill>
              </a:rPr>
              <a:t>birthdate</a:t>
            </a:r>
            <a:r>
              <a:rPr lang="en-US" altLang="en-US" sz="2400" smtClean="0"/>
              <a:t>)</a:t>
            </a:r>
            <a:r>
              <a:rPr lang="en-US" altLang="en-US" sz="2400" b="1" smtClean="0"/>
              <a:t> VALUES </a:t>
            </a:r>
            <a:r>
              <a:rPr lang="en-US" altLang="en-US" sz="2400" smtClean="0"/>
              <a:t>(’Sally’ ,’0000-00-00’)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u="sng" smtClean="0"/>
              <a:t>name	address 		gender	    birthdate 		phone 	</a:t>
            </a:r>
            <a:endParaRPr lang="en-US" altLang="en-US" sz="20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solidFill>
                  <a:schemeClr val="hlink"/>
                </a:solidFill>
              </a:rPr>
              <a:t>Sally</a:t>
            </a:r>
            <a:r>
              <a:rPr lang="en-US" altLang="en-US" sz="2000" smtClean="0"/>
              <a:t> 	 </a:t>
            </a:r>
            <a:r>
              <a:rPr lang="en-US" altLang="en-US" sz="2000" smtClean="0">
                <a:solidFill>
                  <a:srgbClr val="2D6D38"/>
                </a:solidFill>
              </a:rPr>
              <a:t>NULL</a:t>
            </a:r>
            <a:r>
              <a:rPr lang="en-US" altLang="en-US" sz="2000" smtClean="0"/>
              <a:t> 		?	    </a:t>
            </a:r>
            <a:r>
              <a:rPr lang="en-US" altLang="en-US" sz="2000" smtClean="0">
                <a:solidFill>
                  <a:srgbClr val="FF3300"/>
                </a:solidFill>
              </a:rPr>
              <a:t>0000-00-00</a:t>
            </a:r>
            <a:r>
              <a:rPr lang="en-US" altLang="en-US" sz="2000" smtClean="0"/>
              <a:t> 		</a:t>
            </a:r>
            <a:r>
              <a:rPr lang="en-US" altLang="en-US" sz="2000" smtClean="0">
                <a:solidFill>
                  <a:schemeClr val="folHlink"/>
                </a:solidFill>
              </a:rPr>
              <a:t>unlisted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smtClean="0"/>
              <a:t>INSERT INTO </a:t>
            </a:r>
            <a:r>
              <a:rPr lang="en-US" altLang="en-US" sz="2400" smtClean="0"/>
              <a:t>Star(name, phone)</a:t>
            </a:r>
            <a:r>
              <a:rPr lang="en-US" altLang="en-US" sz="2400" b="1" smtClean="0"/>
              <a:t> VALUES </a:t>
            </a:r>
            <a:r>
              <a:rPr lang="en-US" altLang="en-US" sz="2400" smtClean="0"/>
              <a:t>(’</a:t>
            </a:r>
            <a:r>
              <a:rPr lang="en-US" altLang="en-US" sz="2400" smtClean="0">
                <a:solidFill>
                  <a:schemeClr val="hlink"/>
                </a:solidFill>
              </a:rPr>
              <a:t>Sally</a:t>
            </a:r>
            <a:r>
              <a:rPr lang="en-US" altLang="en-US" sz="2400" smtClean="0"/>
              <a:t>’,</a:t>
            </a:r>
            <a:r>
              <a:rPr lang="en-US" altLang="en-US" sz="2400" smtClean="0">
                <a:solidFill>
                  <a:schemeClr val="folHlink"/>
                </a:solidFill>
              </a:rPr>
              <a:t>’333-2255’</a:t>
            </a:r>
            <a:r>
              <a:rPr lang="en-US" altLang="en-US" sz="24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this insertion could not be performed since the value for </a:t>
            </a:r>
            <a:r>
              <a:rPr lang="en-US" altLang="en-US" sz="2400" smtClean="0">
                <a:solidFill>
                  <a:srgbClr val="FF3300"/>
                </a:solidFill>
              </a:rPr>
              <a:t>birthdate</a:t>
            </a:r>
            <a:r>
              <a:rPr lang="en-US" altLang="en-US" sz="2400" smtClean="0"/>
              <a:t> is not given and it is disallowed to use NULL as the default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0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0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Example SQL Query </a:t>
            </a:r>
            <a:endParaRPr lang="en-CA" altLang="en-US" sz="3200" b="1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905000"/>
            <a:ext cx="8110537" cy="4419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Relation schema</a:t>
            </a:r>
            <a:r>
              <a:rPr lang="en-US" altLang="en-US" sz="2400" b="1" smtClean="0"/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Student</a:t>
            </a:r>
            <a:r>
              <a:rPr lang="en-US" altLang="en-US" sz="2400" smtClean="0"/>
              <a:t> (</a:t>
            </a:r>
            <a:r>
              <a:rPr lang="en-US" altLang="en-US" sz="2400" u="sng" smtClean="0"/>
              <a:t>ID</a:t>
            </a:r>
            <a:r>
              <a:rPr lang="en-US" altLang="en-US" sz="2400" smtClean="0"/>
              <a:t>, firstName, lastName, address, GPA)</a:t>
            </a:r>
            <a:endParaRPr lang="en-CA" altLang="en-US" sz="2000" smtClean="0"/>
          </a:p>
          <a:p>
            <a:pPr eaLnBrk="1" hangingPunct="1"/>
            <a:r>
              <a:rPr lang="en-US" altLang="en-US" sz="2800" smtClean="0">
                <a:solidFill>
                  <a:srgbClr val="000000"/>
                </a:solidFill>
              </a:rPr>
              <a:t>Query</a:t>
            </a:r>
            <a:r>
              <a:rPr lang="en-US" altLang="en-US" sz="2400" b="1" smtClean="0">
                <a:solidFill>
                  <a:srgbClr val="000000"/>
                </a:solidFill>
              </a:rPr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FF0066"/>
                </a:solidFill>
              </a:rPr>
              <a:t>Find the ID and last name of every student with first name ’John’,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FF0066"/>
                </a:solidFill>
              </a:rPr>
              <a:t> who has GPA &gt; 3 </a:t>
            </a:r>
          </a:p>
          <a:p>
            <a:pPr eaLnBrk="1" hangingPunct="1"/>
            <a:r>
              <a:rPr lang="en-US" altLang="en-US" sz="2800" smtClean="0">
                <a:solidFill>
                  <a:srgbClr val="000000"/>
                </a:solidFill>
              </a:rPr>
              <a:t>Query in SQL</a:t>
            </a:r>
            <a:r>
              <a:rPr lang="en-US" altLang="en-US" sz="2400" b="1" smtClean="0">
                <a:solidFill>
                  <a:srgbClr val="000000"/>
                </a:solidFill>
              </a:rPr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CA" altLang="en-US" sz="2400" b="1" smtClean="0">
                <a:solidFill>
                  <a:srgbClr val="000000"/>
                </a:solidFill>
              </a:rPr>
              <a:t>SELECT</a:t>
            </a:r>
            <a:r>
              <a:rPr lang="en-CA" altLang="en-US" sz="2400" smtClean="0">
                <a:solidFill>
                  <a:srgbClr val="000000"/>
                </a:solidFill>
              </a:rPr>
              <a:t> </a:t>
            </a:r>
            <a:r>
              <a:rPr lang="en-US" altLang="en-US" sz="2400" smtClean="0">
                <a:solidFill>
                  <a:srgbClr val="000000"/>
                </a:solidFill>
              </a:rPr>
              <a:t>ID, lastName</a:t>
            </a:r>
            <a:endParaRPr lang="en-CA" altLang="en-US" sz="2400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CA" altLang="en-US" sz="2400" b="1" smtClean="0">
                <a:solidFill>
                  <a:srgbClr val="000000"/>
                </a:solidFill>
              </a:rPr>
              <a:t>FROM</a:t>
            </a:r>
            <a:r>
              <a:rPr lang="en-CA" altLang="en-US" sz="2400" smtClean="0">
                <a:solidFill>
                  <a:srgbClr val="000000"/>
                </a:solidFill>
              </a:rPr>
              <a:t> Student</a:t>
            </a:r>
            <a:endParaRPr lang="en-US" altLang="en-US" sz="2400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WHERE </a:t>
            </a:r>
            <a:r>
              <a:rPr lang="en-US" altLang="en-US" sz="2400" smtClean="0">
                <a:solidFill>
                  <a:srgbClr val="000000"/>
                </a:solidFill>
              </a:rPr>
              <a:t>firstName = ’John’</a:t>
            </a:r>
            <a:r>
              <a:rPr lang="en-US" altLang="en-US" sz="2400" b="1" smtClean="0"/>
              <a:t> </a:t>
            </a:r>
            <a:r>
              <a:rPr lang="en-US" altLang="en-US" sz="2400" b="1" smtClean="0">
                <a:solidFill>
                  <a:srgbClr val="000000"/>
                </a:solidFill>
              </a:rPr>
              <a:t>AND </a:t>
            </a:r>
            <a:r>
              <a:rPr lang="en-US" altLang="en-US" sz="2400" smtClean="0">
                <a:solidFill>
                  <a:srgbClr val="000000"/>
                </a:solidFill>
              </a:rPr>
              <a:t>GPA &gt; 3</a:t>
            </a:r>
            <a:r>
              <a:rPr lang="en-US" altLang="en-US" sz="2400" b="1" smtClean="0"/>
              <a:t>;</a:t>
            </a:r>
            <a:r>
              <a:rPr lang="en-CA" altLang="en-US" sz="2400" smtClean="0">
                <a:solidFill>
                  <a:srgbClr val="000000"/>
                </a:solidFill>
              </a:rPr>
              <a:t> </a:t>
            </a:r>
            <a:endParaRPr lang="en-US" altLang="en-US" sz="24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bldLvl="5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WHERE clause</a:t>
            </a:r>
            <a:endParaRPr lang="en-CA" altLang="en-US" b="1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752600"/>
            <a:ext cx="8110537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 expressions that may follow </a:t>
            </a:r>
            <a:r>
              <a:rPr lang="en-US" altLang="en-US" sz="2800" b="1" smtClean="0"/>
              <a:t>WHERE</a:t>
            </a:r>
            <a:r>
              <a:rPr lang="en-US" altLang="en-US" sz="2800" smtClean="0"/>
              <a:t> are conditions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Standard comparison operators </a:t>
            </a:r>
            <a:r>
              <a:rPr lang="en-US" altLang="en-US" sz="2400" b="1" smtClean="0">
                <a:solidFill>
                  <a:schemeClr val="hlink"/>
                </a:solidFill>
              </a:rPr>
              <a:t>Θ</a:t>
            </a:r>
            <a:r>
              <a:rPr lang="en-US" altLang="en-US" sz="2400" smtClean="0">
                <a:solidFill>
                  <a:schemeClr val="hlink"/>
                </a:solidFill>
              </a:rPr>
              <a:t> </a:t>
            </a:r>
            <a:r>
              <a:rPr lang="en-US" altLang="en-US" sz="2400" smtClean="0"/>
              <a:t>includes</a:t>
            </a:r>
            <a:r>
              <a:rPr lang="en-US" altLang="en-US" sz="2400" b="1" smtClean="0">
                <a:solidFill>
                  <a:schemeClr val="hlink"/>
                </a:solidFill>
              </a:rPr>
              <a:t> </a:t>
            </a:r>
            <a:r>
              <a:rPr lang="en-US" altLang="en-US" sz="2400" smtClean="0"/>
              <a:t>{ </a:t>
            </a:r>
            <a:r>
              <a:rPr lang="en-US" altLang="en-US" sz="2400" smtClean="0">
                <a:solidFill>
                  <a:schemeClr val="hlink"/>
                </a:solidFill>
              </a:rPr>
              <a:t>=</a:t>
            </a:r>
            <a:r>
              <a:rPr lang="en-US" altLang="en-US" sz="2400" smtClean="0"/>
              <a:t>, </a:t>
            </a:r>
            <a:r>
              <a:rPr lang="en-US" altLang="en-US" sz="2400" smtClean="0">
                <a:solidFill>
                  <a:schemeClr val="hlink"/>
                </a:solidFill>
              </a:rPr>
              <a:t>&lt;&gt;</a:t>
            </a:r>
            <a:r>
              <a:rPr lang="en-US" altLang="en-US" sz="2400" smtClean="0"/>
              <a:t>, </a:t>
            </a:r>
            <a:r>
              <a:rPr lang="en-US" altLang="en-US" sz="2400" smtClean="0">
                <a:solidFill>
                  <a:schemeClr val="hlink"/>
                </a:solidFill>
              </a:rPr>
              <a:t>&lt;</a:t>
            </a:r>
            <a:r>
              <a:rPr lang="en-US" altLang="en-US" sz="2400" smtClean="0"/>
              <a:t>, </a:t>
            </a:r>
            <a:r>
              <a:rPr lang="en-US" altLang="en-US" sz="2400" smtClean="0">
                <a:solidFill>
                  <a:schemeClr val="hlink"/>
                </a:solidFill>
              </a:rPr>
              <a:t>&gt;</a:t>
            </a:r>
            <a:r>
              <a:rPr lang="en-US" altLang="en-US" sz="2400" smtClean="0"/>
              <a:t>, </a:t>
            </a:r>
            <a:r>
              <a:rPr lang="en-US" altLang="en-US" sz="2400" smtClean="0">
                <a:solidFill>
                  <a:schemeClr val="hlink"/>
                </a:solidFill>
              </a:rPr>
              <a:t>&lt;=</a:t>
            </a:r>
            <a:r>
              <a:rPr lang="en-US" altLang="en-US" sz="2400" smtClean="0"/>
              <a:t>, </a:t>
            </a:r>
            <a:r>
              <a:rPr lang="en-US" altLang="en-US" sz="2400" smtClean="0">
                <a:solidFill>
                  <a:schemeClr val="hlink"/>
                </a:solidFill>
              </a:rPr>
              <a:t>&gt;=</a:t>
            </a:r>
            <a:r>
              <a:rPr lang="en-US" altLang="en-US" sz="2400" smtClean="0"/>
              <a:t> 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The values that may be compared include constants and attributes of the relation(s) mentioned in </a:t>
            </a:r>
            <a:r>
              <a:rPr lang="en-US" altLang="en-US" sz="2400" b="1" smtClean="0"/>
              <a:t>FROM</a:t>
            </a:r>
            <a:r>
              <a:rPr lang="en-US" altLang="en-US" sz="2400" smtClean="0"/>
              <a:t> clause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Simple expression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b="1" smtClean="0"/>
              <a:t>A</a:t>
            </a:r>
            <a:r>
              <a:rPr lang="en-US" altLang="en-US" sz="1800" smtClean="0"/>
              <a:t> </a:t>
            </a:r>
            <a:r>
              <a:rPr lang="en-US" altLang="en-US" sz="1800" i="1" smtClean="0">
                <a:solidFill>
                  <a:schemeClr val="hlink"/>
                </a:solidFill>
              </a:rPr>
              <a:t>op</a:t>
            </a:r>
            <a:r>
              <a:rPr lang="en-US" altLang="en-US" sz="1800" smtClean="0"/>
              <a:t> Value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b="1" smtClean="0"/>
              <a:t>A</a:t>
            </a:r>
            <a:r>
              <a:rPr lang="en-US" altLang="en-US" sz="1800" smtClean="0"/>
              <a:t> </a:t>
            </a:r>
            <a:r>
              <a:rPr lang="en-US" altLang="en-US" sz="1800" i="1" smtClean="0">
                <a:solidFill>
                  <a:schemeClr val="hlink"/>
                </a:solidFill>
              </a:rPr>
              <a:t>op</a:t>
            </a:r>
            <a:r>
              <a:rPr lang="en-US" altLang="en-US" sz="1800" smtClean="0"/>
              <a:t> </a:t>
            </a:r>
            <a:r>
              <a:rPr lang="en-US" altLang="en-US" sz="1800" b="1" smtClean="0"/>
              <a:t>B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smtClean="0"/>
              <a:t>Where </a:t>
            </a:r>
            <a:r>
              <a:rPr lang="en-US" altLang="en-US" sz="1800" b="1" smtClean="0"/>
              <a:t>A</a:t>
            </a:r>
            <a:r>
              <a:rPr lang="en-US" altLang="en-US" sz="1800" smtClean="0"/>
              <a:t>, </a:t>
            </a:r>
            <a:r>
              <a:rPr lang="en-US" altLang="en-US" sz="1800" b="1" smtClean="0"/>
              <a:t>B</a:t>
            </a:r>
            <a:r>
              <a:rPr lang="en-US" altLang="en-US" sz="1800" smtClean="0"/>
              <a:t> are attributes and </a:t>
            </a:r>
            <a:r>
              <a:rPr lang="en-US" altLang="en-US" sz="1800" i="1" smtClean="0"/>
              <a:t>op</a:t>
            </a:r>
            <a:r>
              <a:rPr lang="en-US" altLang="en-US" sz="1800" smtClean="0"/>
              <a:t> is a comparison operator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We may also apply the usual arithmetic operators, +,-,*,/, etc. to numeric values before comparing them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b="1" smtClean="0"/>
              <a:t>(year - 1930) * (year - 1930) </a:t>
            </a:r>
            <a:r>
              <a:rPr lang="en-US" altLang="en-US" sz="2000" b="1" smtClean="0">
                <a:sym typeface="Symbol" panose="05050102010706020507" pitchFamily="18" charset="2"/>
              </a:rPr>
              <a:t> </a:t>
            </a:r>
            <a:r>
              <a:rPr lang="en-US" altLang="en-US" sz="2000" b="1" smtClean="0"/>
              <a:t>100</a:t>
            </a:r>
            <a:r>
              <a:rPr lang="en-US" altLang="en-US" sz="20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The result of a comparison is a Boolean value </a:t>
            </a:r>
            <a:r>
              <a:rPr lang="en-US" altLang="en-US" sz="2400" b="1" smtClean="0"/>
              <a:t>TRUE</a:t>
            </a:r>
            <a:r>
              <a:rPr lang="en-US" altLang="en-US" sz="2400" smtClean="0"/>
              <a:t> or </a:t>
            </a:r>
            <a:r>
              <a:rPr lang="en-US" altLang="en-US" sz="2400" b="1" smtClean="0"/>
              <a:t>FALSE</a:t>
            </a:r>
            <a:r>
              <a:rPr lang="en-US" altLang="en-US" sz="24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Boolean expressions can be combined by the logical operators </a:t>
            </a:r>
            <a:r>
              <a:rPr lang="en-US" altLang="en-US" sz="2400" b="1" smtClean="0"/>
              <a:t>AND</a:t>
            </a:r>
            <a:r>
              <a:rPr lang="en-US" altLang="en-US" sz="2400" smtClean="0"/>
              <a:t>, </a:t>
            </a:r>
            <a:r>
              <a:rPr lang="en-US" altLang="en-US" sz="2400" b="1" smtClean="0"/>
              <a:t>OR</a:t>
            </a:r>
            <a:r>
              <a:rPr lang="en-US" altLang="en-US" sz="2400" smtClean="0"/>
              <a:t>, and </a:t>
            </a:r>
            <a:r>
              <a:rPr lang="en-US" altLang="en-US" sz="2400" b="1" smtClean="0"/>
              <a:t>NOT </a:t>
            </a: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 bldLvl="5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Example SQL Query </a:t>
            </a:r>
            <a:endParaRPr lang="en-CA" altLang="en-US" sz="3200" b="1" smtClean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905000"/>
            <a:ext cx="8110537" cy="4419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Relation schema</a:t>
            </a:r>
            <a:r>
              <a:rPr lang="en-US" altLang="en-US" sz="2400" b="1" smtClean="0"/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Movie</a:t>
            </a:r>
            <a:r>
              <a:rPr lang="en-US" altLang="en-US" sz="2400" smtClean="0"/>
              <a:t> (</a:t>
            </a:r>
            <a:r>
              <a:rPr lang="en-US" altLang="en-US" sz="2400" u="sng" smtClean="0"/>
              <a:t>title</a:t>
            </a:r>
            <a:r>
              <a:rPr lang="en-US" altLang="en-US" sz="2400" smtClean="0"/>
              <a:t>, </a:t>
            </a:r>
            <a:r>
              <a:rPr lang="en-US" altLang="en-US" sz="2400" u="sng" smtClean="0"/>
              <a:t>year</a:t>
            </a:r>
            <a:r>
              <a:rPr lang="en-US" altLang="en-US" sz="2400" smtClean="0"/>
              <a:t>, length, filmType)</a:t>
            </a:r>
            <a:endParaRPr lang="en-CA" altLang="en-US" sz="2000" smtClean="0"/>
          </a:p>
          <a:p>
            <a:pPr eaLnBrk="1" hangingPunct="1"/>
            <a:r>
              <a:rPr lang="en-US" altLang="en-US" sz="2800" smtClean="0">
                <a:solidFill>
                  <a:srgbClr val="000000"/>
                </a:solidFill>
              </a:rPr>
              <a:t>Query</a:t>
            </a:r>
            <a:r>
              <a:rPr lang="en-US" altLang="en-US" sz="2800" b="1" smtClean="0">
                <a:solidFill>
                  <a:srgbClr val="000000"/>
                </a:solidFill>
              </a:rPr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FF0066"/>
                </a:solidFill>
              </a:rPr>
              <a:t>Find the titles of all color movies produced in 1990</a:t>
            </a:r>
          </a:p>
          <a:p>
            <a:pPr eaLnBrk="1" hangingPunct="1"/>
            <a:r>
              <a:rPr lang="en-US" altLang="en-US" sz="2800" smtClean="0">
                <a:solidFill>
                  <a:srgbClr val="000000"/>
                </a:solidFill>
              </a:rPr>
              <a:t>Query in SQL</a:t>
            </a:r>
            <a:r>
              <a:rPr lang="en-US" altLang="en-US" sz="2400" b="1" smtClean="0">
                <a:solidFill>
                  <a:srgbClr val="000000"/>
                </a:solidFill>
              </a:rPr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CA" altLang="en-US" sz="2400" b="1" smtClean="0">
                <a:solidFill>
                  <a:srgbClr val="000000"/>
                </a:solidFill>
              </a:rPr>
              <a:t>SELECT</a:t>
            </a:r>
            <a:r>
              <a:rPr lang="en-CA" altLang="en-US" sz="2400" smtClean="0">
                <a:solidFill>
                  <a:srgbClr val="000000"/>
                </a:solidFill>
              </a:rPr>
              <a:t> </a:t>
            </a:r>
            <a:r>
              <a:rPr lang="en-US" altLang="en-US" sz="2400" smtClean="0">
                <a:solidFill>
                  <a:srgbClr val="000000"/>
                </a:solidFill>
              </a:rPr>
              <a:t>title</a:t>
            </a:r>
            <a:endParaRPr lang="en-CA" altLang="en-US" sz="2400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CA" altLang="en-US" sz="2400" b="1" smtClean="0">
                <a:solidFill>
                  <a:srgbClr val="000000"/>
                </a:solidFill>
              </a:rPr>
              <a:t>FROM</a:t>
            </a:r>
            <a:r>
              <a:rPr lang="en-CA" altLang="en-US" sz="2400" smtClean="0">
                <a:solidFill>
                  <a:srgbClr val="000000"/>
                </a:solidFill>
              </a:rPr>
              <a:t> Movie</a:t>
            </a:r>
            <a:endParaRPr lang="en-US" altLang="en-US" sz="2400" smtClean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WHERE </a:t>
            </a:r>
            <a:r>
              <a:rPr lang="en-US" altLang="en-US" sz="2400" smtClean="0"/>
              <a:t>filmType = ’color’ </a:t>
            </a:r>
            <a:r>
              <a:rPr lang="en-US" altLang="en-US" sz="2400" b="1" smtClean="0"/>
              <a:t>AND</a:t>
            </a:r>
            <a:r>
              <a:rPr lang="en-US" altLang="en-US" sz="2400" smtClean="0"/>
              <a:t> year = 1990</a:t>
            </a:r>
            <a:r>
              <a:rPr lang="en-US" altLang="en-US" sz="2400" b="1" smtClean="0"/>
              <a:t>;</a:t>
            </a:r>
            <a:r>
              <a:rPr lang="en-CA" altLang="en-US" sz="2400" smtClean="0">
                <a:solidFill>
                  <a:srgbClr val="000000"/>
                </a:solidFill>
              </a:rPr>
              <a:t> </a:t>
            </a:r>
            <a:endParaRPr lang="en-US" altLang="en-US" sz="24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bldLvl="5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Example SQL Query </a:t>
            </a:r>
            <a:endParaRPr lang="en-CA" altLang="en-US" sz="3200" b="1" smtClean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828800"/>
            <a:ext cx="8110537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Relation schema</a:t>
            </a:r>
            <a:r>
              <a:rPr lang="en-US" altLang="en-US" sz="2400" b="1" smtClean="0"/>
              <a:t>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/>
              <a:t>Movie</a:t>
            </a:r>
            <a:r>
              <a:rPr lang="en-US" altLang="en-US" sz="2400" smtClean="0"/>
              <a:t> (</a:t>
            </a:r>
            <a:r>
              <a:rPr lang="en-US" altLang="en-US" sz="2400" u="sng" smtClean="0"/>
              <a:t>title</a:t>
            </a:r>
            <a:r>
              <a:rPr lang="en-US" altLang="en-US" sz="2400" smtClean="0"/>
              <a:t>, </a:t>
            </a:r>
            <a:r>
              <a:rPr lang="en-US" altLang="en-US" sz="2400" u="sng" smtClean="0"/>
              <a:t>year</a:t>
            </a:r>
            <a:r>
              <a:rPr lang="en-US" altLang="en-US" sz="2400" smtClean="0"/>
              <a:t>, length, filmType)</a:t>
            </a:r>
            <a:endParaRPr lang="en-CA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solidFill>
                  <a:srgbClr val="000000"/>
                </a:solidFill>
              </a:rPr>
              <a:t>Query</a:t>
            </a:r>
            <a:r>
              <a:rPr lang="en-US" altLang="en-US" sz="2400" b="1" smtClean="0"/>
              <a:t>:</a:t>
            </a:r>
            <a:endParaRPr lang="en-US" altLang="en-US" sz="280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FF0066"/>
                </a:solidFill>
              </a:rPr>
              <a:t> Find the titles of all color movies that are either made after 1970 or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FF0066"/>
                </a:solidFill>
              </a:rPr>
              <a:t> are less than 90 minutes long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solidFill>
                  <a:srgbClr val="000000"/>
                </a:solidFill>
              </a:rPr>
              <a:t>Query in SQL</a:t>
            </a:r>
            <a:r>
              <a:rPr lang="en-US" altLang="en-US" sz="2400" b="1" smtClean="0"/>
              <a:t>:</a:t>
            </a:r>
            <a:endParaRPr lang="en-US" altLang="en-US" sz="280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CA" altLang="en-US" sz="2400" b="1" smtClean="0">
                <a:solidFill>
                  <a:srgbClr val="000000"/>
                </a:solidFill>
              </a:rPr>
              <a:t>SELECT</a:t>
            </a:r>
            <a:r>
              <a:rPr lang="en-CA" altLang="en-US" sz="2400" smtClean="0">
                <a:solidFill>
                  <a:srgbClr val="000000"/>
                </a:solidFill>
              </a:rPr>
              <a:t> </a:t>
            </a:r>
            <a:r>
              <a:rPr lang="en-US" altLang="en-US" sz="2400" smtClean="0">
                <a:solidFill>
                  <a:srgbClr val="000000"/>
                </a:solidFill>
              </a:rPr>
              <a:t>title</a:t>
            </a:r>
            <a:endParaRPr lang="en-CA" altLang="en-US" sz="240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CA" altLang="en-US" sz="2400" b="1" smtClean="0">
                <a:solidFill>
                  <a:srgbClr val="000000"/>
                </a:solidFill>
              </a:rPr>
              <a:t>FROM</a:t>
            </a:r>
            <a:r>
              <a:rPr lang="en-CA" altLang="en-US" sz="2400" smtClean="0">
                <a:solidFill>
                  <a:srgbClr val="000000"/>
                </a:solidFill>
              </a:rPr>
              <a:t> Movie</a:t>
            </a:r>
            <a:endParaRPr lang="en-US" altLang="en-US" sz="240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/>
              <a:t>WHERE </a:t>
            </a:r>
            <a:r>
              <a:rPr lang="en-US" altLang="en-US" sz="2400" smtClean="0"/>
              <a:t>(year &gt; 1970 </a:t>
            </a:r>
            <a:r>
              <a:rPr lang="en-US" altLang="en-US" sz="2400" b="1" smtClean="0"/>
              <a:t>OR</a:t>
            </a:r>
            <a:r>
              <a:rPr lang="en-US" altLang="en-US" sz="2400" smtClean="0"/>
              <a:t> length &lt; 90) </a:t>
            </a:r>
            <a:r>
              <a:rPr lang="en-US" altLang="en-US" sz="2400" b="1" smtClean="0"/>
              <a:t>AND</a:t>
            </a:r>
            <a:r>
              <a:rPr lang="en-US" altLang="en-US" sz="2400" smtClean="0"/>
              <a:t> filmType = ’color’</a:t>
            </a:r>
            <a:r>
              <a:rPr lang="en-US" altLang="en-US" sz="2400" b="1" smtClean="0"/>
              <a:t>;</a:t>
            </a:r>
            <a:r>
              <a:rPr lang="en-US" altLang="en-US" sz="240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Note on precedence rules</a:t>
            </a:r>
            <a:r>
              <a:rPr lang="en-US" altLang="en-US" sz="2400" b="1" smtClean="0"/>
              <a:t>:</a:t>
            </a:r>
            <a:endParaRPr lang="en-US" altLang="en-US" sz="280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/>
              <a:t>AND</a:t>
            </a:r>
            <a:r>
              <a:rPr lang="en-US" altLang="en-US" sz="2400" smtClean="0"/>
              <a:t> takes precedence over </a:t>
            </a:r>
            <a:r>
              <a:rPr lang="en-US" altLang="en-US" sz="2400" b="1" smtClean="0"/>
              <a:t>OR</a:t>
            </a:r>
            <a:r>
              <a:rPr lang="en-US" altLang="en-US" sz="2400" smtClean="0"/>
              <a:t>, and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/>
              <a:t>NOT</a:t>
            </a:r>
            <a:r>
              <a:rPr lang="en-US" altLang="en-US" sz="2400" smtClean="0"/>
              <a:t> takes precedence over both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bldLvl="5" autoUpdateAnimBg="0"/>
    </p:bldLst>
  </p:timing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3372</TotalTime>
  <Words>3584</Words>
  <Application>Microsoft Office PowerPoint</Application>
  <PresentationFormat>On-screen Show (4:3)</PresentationFormat>
  <Paragraphs>953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 Unicode MS</vt:lpstr>
      <vt:lpstr>Arial Narrow</vt:lpstr>
      <vt:lpstr>Symbol</vt:lpstr>
      <vt:lpstr>Times New Roman</vt:lpstr>
      <vt:lpstr>Wingdings</vt:lpstr>
      <vt:lpstr>Bold Stripes</vt:lpstr>
      <vt:lpstr>SQL and More Databases Final  </vt:lpstr>
      <vt:lpstr>Simple SQL Queries</vt:lpstr>
      <vt:lpstr>Example SQL Query </vt:lpstr>
      <vt:lpstr>Example SQL Query </vt:lpstr>
      <vt:lpstr>Example SQL Query </vt:lpstr>
      <vt:lpstr>Example SQL Query </vt:lpstr>
      <vt:lpstr>WHERE clause</vt:lpstr>
      <vt:lpstr>Example SQL Query </vt:lpstr>
      <vt:lpstr>Example SQL Query </vt:lpstr>
      <vt:lpstr>Products and Joins </vt:lpstr>
      <vt:lpstr>Cartesian Product</vt:lpstr>
      <vt:lpstr>Example</vt:lpstr>
      <vt:lpstr>Example</vt:lpstr>
      <vt:lpstr>Example</vt:lpstr>
      <vt:lpstr>Example</vt:lpstr>
      <vt:lpstr>Example</vt:lpstr>
      <vt:lpstr>Example</vt:lpstr>
      <vt:lpstr>Joins in SQL</vt:lpstr>
      <vt:lpstr>Joining Relations </vt:lpstr>
      <vt:lpstr>Joining Relations </vt:lpstr>
      <vt:lpstr>Joining Relations </vt:lpstr>
      <vt:lpstr>Example</vt:lpstr>
      <vt:lpstr>Example</vt:lpstr>
      <vt:lpstr>Example</vt:lpstr>
      <vt:lpstr>Example</vt:lpstr>
      <vt:lpstr>Example</vt:lpstr>
      <vt:lpstr>Correlated Subqueries</vt:lpstr>
      <vt:lpstr>Correlated Subqueries</vt:lpstr>
      <vt:lpstr>Correlated Subqueries</vt:lpstr>
      <vt:lpstr>Aggregation in SQL</vt:lpstr>
      <vt:lpstr>Aggregation Operators</vt:lpstr>
      <vt:lpstr>Example</vt:lpstr>
      <vt:lpstr>Example</vt:lpstr>
      <vt:lpstr>Example</vt:lpstr>
      <vt:lpstr>Aggregation -- Grouping</vt:lpstr>
      <vt:lpstr>Aggregation - Grouping</vt:lpstr>
      <vt:lpstr>Aggregation -- Grouping</vt:lpstr>
      <vt:lpstr>Aggregation – HAVING clause</vt:lpstr>
      <vt:lpstr>Aggregation – HAVING clause</vt:lpstr>
      <vt:lpstr>Aggregation – HAVING clause</vt:lpstr>
      <vt:lpstr>Order By</vt:lpstr>
      <vt:lpstr>Database Modifications</vt:lpstr>
      <vt:lpstr>Insertion</vt:lpstr>
      <vt:lpstr>Insertion</vt:lpstr>
      <vt:lpstr>Insertion</vt:lpstr>
      <vt:lpstr>Insertion</vt:lpstr>
      <vt:lpstr>Insertion</vt:lpstr>
      <vt:lpstr>Deletion</vt:lpstr>
      <vt:lpstr>Deletion</vt:lpstr>
      <vt:lpstr>Deletion</vt:lpstr>
      <vt:lpstr>Deletion</vt:lpstr>
      <vt:lpstr>Defining Database Schema</vt:lpstr>
      <vt:lpstr>Defining Database Schema</vt:lpstr>
      <vt:lpstr>Data types</vt:lpstr>
      <vt:lpstr>Data types (cont’d)</vt:lpstr>
      <vt:lpstr>Altering Relation Schemas</vt:lpstr>
      <vt:lpstr>Attribute Properties</vt:lpstr>
      <vt:lpstr>Attribute Properties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</dc:title>
  <dc:creator>Victoria Kiricenko</dc:creator>
  <cp:lastModifiedBy>doctor hamadneh</cp:lastModifiedBy>
  <cp:revision>118</cp:revision>
  <dcterms:created xsi:type="dcterms:W3CDTF">2002-01-09T13:06:21Z</dcterms:created>
  <dcterms:modified xsi:type="dcterms:W3CDTF">2016-07-23T10:44:50Z</dcterms:modified>
</cp:coreProperties>
</file>