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80" r:id="rId5"/>
    <p:sldId id="281" r:id="rId6"/>
    <p:sldId id="260" r:id="rId7"/>
    <p:sldId id="261" r:id="rId8"/>
    <p:sldId id="262" r:id="rId9"/>
    <p:sldId id="270" r:id="rId10"/>
    <p:sldId id="275" r:id="rId11"/>
    <p:sldId id="277" r:id="rId12"/>
    <p:sldId id="278" r:id="rId13"/>
    <p:sldId id="269" r:id="rId14"/>
    <p:sldId id="274" r:id="rId15"/>
    <p:sldId id="272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FD2"/>
    <a:srgbClr val="32579A"/>
    <a:srgbClr val="3A61A6"/>
    <a:srgbClr val="6283BD"/>
    <a:srgbClr val="7A8EAA"/>
    <a:srgbClr val="6B88BC"/>
    <a:srgbClr val="2A4982"/>
    <a:srgbClr val="233D6B"/>
    <a:srgbClr val="203864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C7A56C-8909-427A-B85F-A8187D31CF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F10FF-FABA-46D6-BC5B-2CB244B75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0D39-497A-4CFD-A576-ECD76AED56A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C6AEE-80B2-4B00-8938-A37AE3682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E398C-F45F-4EE9-8FE1-AFB973B89A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E727-3FF0-42D4-9F81-A8F7D03C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1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C6C93-B527-41BA-9A66-2040354876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03393-D2C7-45F6-BCBE-634D5EFB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172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3A53-D37E-4A63-9803-3FAA6CBF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" y="1899684"/>
            <a:ext cx="10515600" cy="436643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EBAA639-BDF3-4BAC-8B33-3CD255DA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1610" y="6161643"/>
            <a:ext cx="4395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96FA717-71EF-42D4-9E06-8A87E9ABD9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C9E3CFD-8C75-48A7-B321-545A17A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770878"/>
            <a:ext cx="10515600" cy="1036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47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5E34-2DCF-439C-8B13-7FCDAC0C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C7FAD-5E8B-40DE-A7F8-EAFC07C3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1295F0A-7B3E-4B8D-A3DF-1626D3D2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1776" y="6168367"/>
            <a:ext cx="40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96FA717-71EF-42D4-9E06-8A87E9ABD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5281-5097-4BE0-A9F1-C9D3D90B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30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77A89-3DEF-4D8F-A816-ECE7C79F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FDCF27A-1AD3-440E-A66E-714731CA3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1776" y="6175091"/>
            <a:ext cx="385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96FA717-71EF-42D4-9E06-8A87E9ABD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7645-C17C-4BF2-9BBD-60608832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06E0-F86F-4A5F-9939-B4906BF47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8A3F-6C69-4EE4-B91D-10FC51D1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F67EFEA-97C3-4656-B741-FEC422A74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94332" y="61750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6FA717-71EF-42D4-9E06-8A87E9ABD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7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EC89-65CC-4A10-9B3A-DE72B140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3A89-5FB3-4870-9BE7-042AAAA7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A596-E394-4083-BB44-79F02111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56AB-CF7D-4372-920D-4A26F435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43E7F-B0F4-4C84-90A8-317A45E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B7B5ECD-70EA-4960-91E5-562B12408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332" y="61750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6FA717-71EF-42D4-9E06-8A87E9ABD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CC04A-74CF-4A8C-9842-EE9E9042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1065"/>
            <a:ext cx="10515600" cy="103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320A-A80E-46DE-BA76-8D6569F5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9242"/>
            <a:ext cx="10515600" cy="340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4040CC-75B1-4155-86B4-3B1D3A26FF6D}"/>
              </a:ext>
            </a:extLst>
          </p:cNvPr>
          <p:cNvCxnSpPr/>
          <p:nvPr userDrawn="1"/>
        </p:nvCxnSpPr>
        <p:spPr>
          <a:xfrm>
            <a:off x="0" y="6350202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C43EBF-062D-45CC-BE48-BDBD87BFC020}"/>
              </a:ext>
            </a:extLst>
          </p:cNvPr>
          <p:cNvSpPr/>
          <p:nvPr/>
        </p:nvSpPr>
        <p:spPr>
          <a:xfrm>
            <a:off x="0" y="6357654"/>
            <a:ext cx="12192000" cy="493622"/>
          </a:xfrm>
          <a:prstGeom prst="rect">
            <a:avLst/>
          </a:prstGeom>
          <a:gradFill flip="none" rotWithShape="1">
            <a:gsLst>
              <a:gs pos="0">
                <a:srgbClr val="6B88BC">
                  <a:shade val="30000"/>
                  <a:satMod val="115000"/>
                </a:srgbClr>
              </a:gs>
              <a:gs pos="50000">
                <a:srgbClr val="6B88BC">
                  <a:shade val="67500"/>
                  <a:satMod val="115000"/>
                </a:srgbClr>
              </a:gs>
              <a:gs pos="100000">
                <a:srgbClr val="6B88B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Department of Computer Science – FCAI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BFBFB5-F5E4-4CEE-838F-535B0A3BDFF0}"/>
              </a:ext>
            </a:extLst>
          </p:cNvPr>
          <p:cNvGrpSpPr/>
          <p:nvPr/>
        </p:nvGrpSpPr>
        <p:grpSpPr>
          <a:xfrm>
            <a:off x="11353800" y="5978177"/>
            <a:ext cx="728656" cy="744049"/>
            <a:chOff x="5168164" y="434518"/>
            <a:chExt cx="1737360" cy="1737360"/>
          </a:xfrm>
          <a:effectLst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239F44-2A8E-417C-B57C-2C55BEE2CF93}"/>
                </a:ext>
              </a:extLst>
            </p:cNvPr>
            <p:cNvSpPr/>
            <p:nvPr/>
          </p:nvSpPr>
          <p:spPr>
            <a:xfrm>
              <a:off x="5168164" y="434518"/>
              <a:ext cx="1737360" cy="1737360"/>
            </a:xfrm>
            <a:prstGeom prst="ellips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84E40D-CC86-4C9F-AA9F-81CD3FF4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006" y="726892"/>
              <a:ext cx="1543676" cy="115261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B8FF59D-E453-41D2-8721-6E92A3578A52}"/>
              </a:ext>
            </a:extLst>
          </p:cNvPr>
          <p:cNvSpPr/>
          <p:nvPr/>
        </p:nvSpPr>
        <p:spPr>
          <a:xfrm>
            <a:off x="10896327" y="6189926"/>
            <a:ext cx="318521" cy="320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73E76-7D64-4729-BC5C-FD5C58BB6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054" y="6172203"/>
            <a:ext cx="412649" cy="368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96FA717-71EF-42D4-9E06-8A87E9ABD9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DA28DA-8317-4521-A2B2-1A8AF8C283F5}"/>
              </a:ext>
            </a:extLst>
          </p:cNvPr>
          <p:cNvSpPr/>
          <p:nvPr/>
        </p:nvSpPr>
        <p:spPr>
          <a:xfrm>
            <a:off x="5907006" y="1953246"/>
            <a:ext cx="5225467" cy="526680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DBCA2-6BFF-4886-B950-904E830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41836"/>
              </p:ext>
            </p:extLst>
          </p:nvPr>
        </p:nvGraphicFramePr>
        <p:xfrm>
          <a:off x="5987687" y="2013835"/>
          <a:ext cx="5067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FYP Semester: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VII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E06E64-3CBE-402E-BED0-115B61353DED}"/>
              </a:ext>
            </a:extLst>
          </p:cNvPr>
          <p:cNvSpPr/>
          <p:nvPr/>
        </p:nvSpPr>
        <p:spPr>
          <a:xfrm>
            <a:off x="5907006" y="2672588"/>
            <a:ext cx="5225467" cy="526680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6843FB-BD25-4744-A7DE-55DED07B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36475"/>
              </p:ext>
            </p:extLst>
          </p:nvPr>
        </p:nvGraphicFramePr>
        <p:xfrm>
          <a:off x="5987687" y="2733177"/>
          <a:ext cx="5067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FYP-ID: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CS-SP-21-28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63F5A0-B65B-47EA-A639-7768577CF2A6}"/>
              </a:ext>
            </a:extLst>
          </p:cNvPr>
          <p:cNvSpPr/>
          <p:nvPr/>
        </p:nvSpPr>
        <p:spPr>
          <a:xfrm>
            <a:off x="5907006" y="3390238"/>
            <a:ext cx="5225467" cy="526680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2F67E6-88E7-493E-ADBA-ECEC99B7D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45559"/>
              </p:ext>
            </p:extLst>
          </p:nvPr>
        </p:nvGraphicFramePr>
        <p:xfrm>
          <a:off x="5987687" y="3450827"/>
          <a:ext cx="5067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Date: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21-12-2021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99C11C-A2B5-42AF-B8D5-FB83B7C0AFB2}"/>
              </a:ext>
            </a:extLst>
          </p:cNvPr>
          <p:cNvSpPr/>
          <p:nvPr/>
        </p:nvSpPr>
        <p:spPr>
          <a:xfrm>
            <a:off x="5907006" y="4107888"/>
            <a:ext cx="5225467" cy="526680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4CB047-C229-432D-BFC1-7CDA2DF38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52652"/>
              </p:ext>
            </p:extLst>
          </p:nvPr>
        </p:nvGraphicFramePr>
        <p:xfrm>
          <a:off x="5987687" y="4168477"/>
          <a:ext cx="5067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Supervisor: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Sir Shoaib Malik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75409A-40D6-4CA1-A3FA-C584598F6EBA}"/>
              </a:ext>
            </a:extLst>
          </p:cNvPr>
          <p:cNvSpPr/>
          <p:nvPr/>
        </p:nvSpPr>
        <p:spPr>
          <a:xfrm>
            <a:off x="5907006" y="4831612"/>
            <a:ext cx="5225467" cy="526680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4948BB-3D17-4019-9D88-3772378D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95932"/>
              </p:ext>
            </p:extLst>
          </p:nvPr>
        </p:nvGraphicFramePr>
        <p:xfrm>
          <a:off x="5987687" y="4892201"/>
          <a:ext cx="5067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Examiner: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Dr.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Awais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C0B291-3FFD-4B73-A86B-5E8A2122BC79}"/>
              </a:ext>
            </a:extLst>
          </p:cNvPr>
          <p:cNvSpPr/>
          <p:nvPr/>
        </p:nvSpPr>
        <p:spPr>
          <a:xfrm>
            <a:off x="5907006" y="5544741"/>
            <a:ext cx="5225467" cy="526680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99C797-EFB3-42F3-9A54-F7C36BA87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8104"/>
              </p:ext>
            </p:extLst>
          </p:nvPr>
        </p:nvGraphicFramePr>
        <p:xfrm>
          <a:off x="5987687" y="5605330"/>
          <a:ext cx="5067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Moderator: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Salman Masih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195A44-90EB-4EB7-ADEE-8CD99DDB2D88}"/>
              </a:ext>
            </a:extLst>
          </p:cNvPr>
          <p:cNvSpPr/>
          <p:nvPr/>
        </p:nvSpPr>
        <p:spPr>
          <a:xfrm>
            <a:off x="5907006" y="859145"/>
            <a:ext cx="5225467" cy="901439"/>
          </a:xfrm>
          <a:prstGeom prst="roundRect">
            <a:avLst/>
          </a:prstGeom>
          <a:solidFill>
            <a:srgbClr val="3A6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6BB0DF3-4451-4E01-AA8E-93A25D9AC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07182"/>
              </p:ext>
            </p:extLst>
          </p:nvPr>
        </p:nvGraphicFramePr>
        <p:xfrm>
          <a:off x="5987687" y="946883"/>
          <a:ext cx="5067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0">
                  <a:extLst>
                    <a:ext uri="{9D8B030D-6E8A-4147-A177-3AD203B41FA5}">
                      <a16:colId xmlns:a16="http://schemas.microsoft.com/office/drawing/2014/main" val="4119125729"/>
                    </a:ext>
                  </a:extLst>
                </a:gridCol>
                <a:gridCol w="2533760">
                  <a:extLst>
                    <a:ext uri="{9D8B030D-6E8A-4147-A177-3AD203B41FA5}">
                      <a16:colId xmlns:a16="http://schemas.microsoft.com/office/drawing/2014/main" val="3664111864"/>
                    </a:ext>
                  </a:extLst>
                </a:gridCol>
              </a:tblGrid>
              <a:tr h="34175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Amir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Sohail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181029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522920"/>
                  </a:ext>
                </a:extLst>
              </a:tr>
              <a:tr h="341757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Sohaib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Shahbaz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180965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578413"/>
                  </a:ext>
                </a:extLst>
              </a:tr>
              <a:tr h="341757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95752"/>
                  </a:ext>
                </a:extLst>
              </a:tr>
            </a:tbl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650D9F37-1FA4-476C-B24F-B47A72F1CB84}"/>
              </a:ext>
            </a:extLst>
          </p:cNvPr>
          <p:cNvSpPr>
            <a:spLocks noGrp="1"/>
          </p:cNvSpPr>
          <p:nvPr/>
        </p:nvSpPr>
        <p:spPr>
          <a:xfrm>
            <a:off x="304273" y="3916919"/>
            <a:ext cx="5407414" cy="9752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Dynamic Pricing Model For 	Knowledge sharing services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D97A87-562F-4096-829D-67614876A05D}"/>
              </a:ext>
            </a:extLst>
          </p:cNvPr>
          <p:cNvGrpSpPr/>
          <p:nvPr/>
        </p:nvGrpSpPr>
        <p:grpSpPr>
          <a:xfrm>
            <a:off x="1901064" y="1464086"/>
            <a:ext cx="2095111" cy="2066323"/>
            <a:chOff x="5168164" y="434518"/>
            <a:chExt cx="1737360" cy="17373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EEE683-7515-40B5-81CC-56B6D1C16674}"/>
                </a:ext>
              </a:extLst>
            </p:cNvPr>
            <p:cNvSpPr/>
            <p:nvPr/>
          </p:nvSpPr>
          <p:spPr>
            <a:xfrm>
              <a:off x="5168164" y="434518"/>
              <a:ext cx="1737360" cy="17373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1AE8FAD-20CD-470A-BB0C-98F0227A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006" y="726892"/>
              <a:ext cx="1543676" cy="115261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D26BD-793F-475D-BED5-D2AC3F10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EAA58C-3DEE-4F71-A643-ADB3C341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52" y="969728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SWOT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29C54-4DE1-4A1E-818B-900DCF0608F5}"/>
              </a:ext>
            </a:extLst>
          </p:cNvPr>
          <p:cNvSpPr/>
          <p:nvPr/>
        </p:nvSpPr>
        <p:spPr>
          <a:xfrm>
            <a:off x="1714116" y="1722008"/>
            <a:ext cx="4652701" cy="5852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D23AD-D92A-4FBF-9C78-450EB8120DF0}"/>
              </a:ext>
            </a:extLst>
          </p:cNvPr>
          <p:cNvSpPr/>
          <p:nvPr/>
        </p:nvSpPr>
        <p:spPr>
          <a:xfrm>
            <a:off x="6839349" y="1708010"/>
            <a:ext cx="4652701" cy="5852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BF9E6F-B7B8-40A3-87BE-E966267B270A}"/>
              </a:ext>
            </a:extLst>
          </p:cNvPr>
          <p:cNvSpPr/>
          <p:nvPr/>
        </p:nvSpPr>
        <p:spPr>
          <a:xfrm rot="16200000">
            <a:off x="575116" y="4761855"/>
            <a:ext cx="1578468" cy="664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C97BD-0A5A-4D14-A440-156438E66656}"/>
              </a:ext>
            </a:extLst>
          </p:cNvPr>
          <p:cNvSpPr/>
          <p:nvPr/>
        </p:nvSpPr>
        <p:spPr>
          <a:xfrm rot="16200000">
            <a:off x="575114" y="2925456"/>
            <a:ext cx="1578469" cy="664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6D079-FDD2-4BAD-87D7-7BAC2965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6622" y="4158595"/>
            <a:ext cx="41628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60C3E6-C9EC-42A9-A463-611CFCD1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22795" y="2287937"/>
            <a:ext cx="0" cy="34744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BBBB2-B1CC-4023-B8AB-EE629561D0C9}"/>
              </a:ext>
            </a:extLst>
          </p:cNvPr>
          <p:cNvSpPr/>
          <p:nvPr/>
        </p:nvSpPr>
        <p:spPr>
          <a:xfrm>
            <a:off x="1987393" y="2903270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usable for monetizing scientific content.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uses sentimental analysis as well as machine learning algorithm.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8612F-6AF9-47C4-9F5D-ED9614D24D46}"/>
              </a:ext>
            </a:extLst>
          </p:cNvPr>
          <p:cNvSpPr/>
          <p:nvPr/>
        </p:nvSpPr>
        <p:spPr>
          <a:xfrm>
            <a:off x="7071024" y="2903270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some cases, the results may not be similar for predicting the price as there are always some exceptions in computer trained models.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1E799-63D7-4382-A254-8C227E638EFA}"/>
              </a:ext>
            </a:extLst>
          </p:cNvPr>
          <p:cNvSpPr/>
          <p:nvPr/>
        </p:nvSpPr>
        <p:spPr>
          <a:xfrm>
            <a:off x="1994481" y="4746765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give a platform for monetizing scientific content.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C188C0-FF30-4A4B-A4E1-8E81E70DF623}"/>
              </a:ext>
            </a:extLst>
          </p:cNvPr>
          <p:cNvSpPr/>
          <p:nvPr/>
        </p:nvSpPr>
        <p:spPr>
          <a:xfrm>
            <a:off x="7078112" y="4746765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Unsafe dataset or database.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might not be accurate all the time.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7C515-4798-4106-BB7E-41FF6438B7AD}"/>
              </a:ext>
            </a:extLst>
          </p:cNvPr>
          <p:cNvSpPr/>
          <p:nvPr/>
        </p:nvSpPr>
        <p:spPr>
          <a:xfrm>
            <a:off x="1987384" y="250406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3B366A-21A7-4D67-B094-E9C151455892}"/>
              </a:ext>
            </a:extLst>
          </p:cNvPr>
          <p:cNvSpPr/>
          <p:nvPr/>
        </p:nvSpPr>
        <p:spPr>
          <a:xfrm>
            <a:off x="7071024" y="250406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105CA-BBF1-455B-A164-533C5AA28CBA}"/>
              </a:ext>
            </a:extLst>
          </p:cNvPr>
          <p:cNvSpPr/>
          <p:nvPr/>
        </p:nvSpPr>
        <p:spPr>
          <a:xfrm>
            <a:off x="1994472" y="434046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A21A6-BA8B-42FA-893B-646CCD84C0FA}"/>
              </a:ext>
            </a:extLst>
          </p:cNvPr>
          <p:cNvSpPr/>
          <p:nvPr/>
        </p:nvSpPr>
        <p:spPr>
          <a:xfrm>
            <a:off x="7078112" y="434046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B30D-0952-453F-BD0E-6D5A8BE89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22910" y="4172771"/>
            <a:ext cx="41628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18A11-9421-45BC-A650-8FDDF7134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53AF8-D4BE-44BA-BBFC-7B93090BB889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 Pricing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5EA96-2CA8-4AAE-984F-4A43D8E1D27C}"/>
              </a:ext>
            </a:extLst>
          </p:cNvPr>
          <p:cNvSpPr txBox="1"/>
          <p:nvPr/>
        </p:nvSpPr>
        <p:spPr>
          <a:xfrm>
            <a:off x="3909345" y="5977243"/>
            <a:ext cx="542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 1:</a:t>
            </a:r>
            <a:r>
              <a:rPr lang="en-US" sz="1400" dirty="0"/>
              <a:t> SWOT Analysis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2437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43F74ED-AB4C-493C-B23E-29BA346A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A5CF3A-DB0D-4428-A09C-68D9F6BCA063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8459FC-DB77-4EEC-9E8D-884EC71B1499}"/>
              </a:ext>
            </a:extLst>
          </p:cNvPr>
          <p:cNvSpPr txBox="1"/>
          <p:nvPr/>
        </p:nvSpPr>
        <p:spPr>
          <a:xfrm>
            <a:off x="3605795" y="5957227"/>
            <a:ext cx="542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 2:</a:t>
            </a:r>
            <a:r>
              <a:rPr lang="en-US" sz="1400" dirty="0"/>
              <a:t> Gantt Chart (Project Timeline) of the project</a:t>
            </a:r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CEEAA58C-3DEE-4F71-A643-ADB3C341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6" y="936476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9CCF7-4E53-481B-9AE7-BC3744EB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20" y="2232486"/>
            <a:ext cx="8802013" cy="26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D2460-4B93-45B5-AD35-5EBFE74E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Flow Diagram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3CEB50-916C-4BB2-AE36-5C5F20668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8C403-B270-4375-8ADC-153419822719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29D1D-D42D-49F7-BE22-EF71231493DA}"/>
              </a:ext>
            </a:extLst>
          </p:cNvPr>
          <p:cNvSpPr txBox="1"/>
          <p:nvPr/>
        </p:nvSpPr>
        <p:spPr>
          <a:xfrm>
            <a:off x="4905153" y="5863132"/>
            <a:ext cx="542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 4:</a:t>
            </a:r>
            <a:r>
              <a:rPr lang="en-US" sz="1400" dirty="0"/>
              <a:t> Flow diagram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108E9-97B6-4072-BE20-E6D425A4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7" y="846693"/>
            <a:ext cx="5138619" cy="50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collected dataset of best-sellers books from Amazon.</a:t>
            </a:r>
          </a:p>
          <a:p>
            <a:r>
              <a:rPr lang="en-US" dirty="0"/>
              <a:t>The dataset has gone through pre-processing.</a:t>
            </a:r>
          </a:p>
          <a:p>
            <a:r>
              <a:rPr lang="en-US" dirty="0"/>
              <a:t>Sentimental analysis value has also been found.</a:t>
            </a:r>
          </a:p>
          <a:p>
            <a:r>
              <a:rPr lang="en-US" dirty="0"/>
              <a:t>We have used machine learning algorithms like linear regression to predict price.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A53E-57C2-416F-A9B1-FD900C4F3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80CE-5791-4804-905B-12D2BE2753F7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139552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A53E-57C2-416F-A9B1-FD900C4F3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80CE-5791-4804-905B-12D2BE2753F7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2EF3-E847-47CC-893A-83442AFD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87" y="1632667"/>
            <a:ext cx="2886278" cy="3972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39DD4-9038-4328-B56C-21C58D53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9" y="5539362"/>
            <a:ext cx="11039475" cy="333375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1F4150AE-F57E-496F-B2FC-FE162262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811" y="1879008"/>
            <a:ext cx="7510051" cy="2102473"/>
          </a:xfrm>
        </p:spPr>
        <p:txBody>
          <a:bodyPr>
            <a:normAutofit/>
          </a:bodyPr>
          <a:lstStyle/>
          <a:p>
            <a:r>
              <a:rPr lang="en-US" dirty="0"/>
              <a:t>We have predicted the price of the book using genre and user-rating.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conclude, we applied machine learning algorithm on amazon scientific content using different features such as user rating and genre.</a:t>
            </a:r>
          </a:p>
          <a:p>
            <a:r>
              <a:rPr lang="en-US" dirty="0"/>
              <a:t>As a result, we predicted the price using those features.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C2981-69FE-4054-809F-ECCF529E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38016-8254-4321-9998-74E5691CD413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16457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" y="1912936"/>
            <a:ext cx="10515600" cy="4366434"/>
          </a:xfrm>
        </p:spPr>
        <p:txBody>
          <a:bodyPr/>
          <a:lstStyle/>
          <a:p>
            <a:r>
              <a:rPr lang="en-US" dirty="0"/>
              <a:t>The package scikit-learn was used to calculate linear regression.</a:t>
            </a:r>
          </a:p>
          <a:p>
            <a:r>
              <a:rPr lang="en-US" dirty="0"/>
              <a:t>Moreover, to convert categorical values to numerical values we used category encoders library in python.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D935D-9130-465D-B049-D88747E1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382B7-EE0A-44C3-9793-69499FBA1979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391165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DA97C-1864-45F2-B3D7-819938A7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(Base Paper) A Dynamic Pricing Mechanism Model Based on Sentiments Analysis</a:t>
            </a:r>
          </a:p>
          <a:p>
            <a:r>
              <a:rPr lang="en-US" dirty="0" err="1"/>
              <a:t>Akkaya</a:t>
            </a:r>
            <a:r>
              <a:rPr lang="en-US" dirty="0"/>
              <a:t>, </a:t>
            </a:r>
            <a:r>
              <a:rPr lang="en-US" dirty="0" err="1"/>
              <a:t>Cem</a:t>
            </a:r>
            <a:r>
              <a:rPr lang="en-US" dirty="0"/>
              <a:t>, Janyce Wiebe, and Rada </a:t>
            </a:r>
            <a:r>
              <a:rPr lang="en-US" dirty="0" err="1"/>
              <a:t>Mihalcea</a:t>
            </a:r>
            <a:r>
              <a:rPr lang="en-US" dirty="0"/>
              <a:t>. Subjectivity word sense disambiguation. in Proceedings of the 2009 Conference on Empirical Methods in Natural Language Processing (EMNLP-2009). 2009</a:t>
            </a:r>
          </a:p>
          <a:p>
            <a:r>
              <a:rPr lang="en-US" dirty="0"/>
              <a:t>Barbosa, Luciano and </a:t>
            </a:r>
            <a:r>
              <a:rPr lang="en-US" dirty="0" err="1"/>
              <a:t>Junlan</a:t>
            </a:r>
            <a:r>
              <a:rPr lang="en-US" dirty="0"/>
              <a:t> Feng. Robust sentiment detection on twitter from biased and noisy data. in Proceedings of the International Conference on Computational Linguistics (COLING-2010). 2010.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6935D7-8B64-42DC-82AD-275AE331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23F2-842A-4AFE-A5F4-5F37D3A14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5E896-4A12-4363-A7ED-9E03B84FAECF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25983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F306C6-5EE6-47E7-BB8F-B7A7D0E7B3FD}"/>
              </a:ext>
            </a:extLst>
          </p:cNvPr>
          <p:cNvSpPr txBox="1">
            <a:spLocks/>
          </p:cNvSpPr>
          <p:nvPr/>
        </p:nvSpPr>
        <p:spPr>
          <a:xfrm>
            <a:off x="680479" y="1434756"/>
            <a:ext cx="10673318" cy="501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SWOT Analysis / Business Plan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Gantt Chart for Project Progress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Proposed Methodology (Flow Chart)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C88BF-6B05-4DA6-97F4-B446EC0BAA11}"/>
              </a:ext>
            </a:extLst>
          </p:cNvPr>
          <p:cNvSpPr/>
          <p:nvPr/>
        </p:nvSpPr>
        <p:spPr>
          <a:xfrm>
            <a:off x="0" y="338988"/>
            <a:ext cx="12192000" cy="10489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2BF26A-72C4-47F9-A811-05AB81C7C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053" y="505050"/>
            <a:ext cx="10515600" cy="731019"/>
          </a:xfrm>
        </p:spPr>
        <p:txBody>
          <a:bodyPr>
            <a:normAutofit/>
          </a:bodyPr>
          <a:lstStyle>
            <a:lvl1pPr>
              <a:defRPr b="1"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b="0" dirty="0">
                <a:latin typeface="Arial" panose="020B0604020202020204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566A2-3DA9-41DC-BFCA-11B8297A4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44A0D-3468-4D2D-B2B9-E6C03D025FCE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 </a:t>
            </a:r>
          </a:p>
        </p:txBody>
      </p:sp>
    </p:spTree>
    <p:extLst>
      <p:ext uri="{BB962C8B-B14F-4D97-AF65-F5344CB8AC3E}">
        <p14:creationId xmlns:p14="http://schemas.microsoft.com/office/powerpoint/2010/main" val="3683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pricing model is a pricing strategy that has variable prices rather than fixed ones.</a:t>
            </a:r>
          </a:p>
          <a:p>
            <a:r>
              <a:rPr lang="en-US" dirty="0"/>
              <a:t>Dynamic Pricing is based on: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Demand Rating and Value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algn="ctr">
              <a:buFont typeface="Wingdings" panose="05000000000000000000" pitchFamily="2" charset="2"/>
              <a:buChar char="§"/>
            </a:pPr>
            <a:endParaRPr lang="en-US" dirty="0"/>
          </a:p>
          <a:p>
            <a:pPr algn="ctr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3000-C5AD-4455-AAA8-46381A0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81B9-4C32-4942-97F8-B18D0A638A9F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D3367-579C-4EE0-844E-F8960F2D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38" y="3738770"/>
            <a:ext cx="2214720" cy="23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Pricing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3000-C5AD-4455-AAA8-46381A0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81B9-4C32-4942-97F8-B18D0A638A9F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BD939-805D-4F4C-94CE-2D5879AF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5" y="1698176"/>
            <a:ext cx="3909849" cy="45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9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Dynamic Pricing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3000-C5AD-4455-AAA8-46381A0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81B9-4C32-4942-97F8-B18D0A638A9F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4AAC0-3FC2-4891-BC67-DCC7566E9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1" y="1714878"/>
            <a:ext cx="4141166" cy="1979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AD183-E614-4F05-8E9A-BFAAD530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54" y="1639034"/>
            <a:ext cx="4518684" cy="2044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838F1-88AA-40C9-8E3E-3EBFDE2B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681" y="3895955"/>
            <a:ext cx="4149448" cy="2081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256D6C-4A58-4D23-BDD3-43169EC50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154" y="3895955"/>
            <a:ext cx="4474474" cy="20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difficult to judge the content of a scientific information without any prior knowledge of the author.</a:t>
            </a:r>
          </a:p>
          <a:p>
            <a:r>
              <a:rPr lang="en-US" dirty="0"/>
              <a:t>Our goal is to make a platform that gives a platform to scientific authors to publish and monetize their content. </a:t>
            </a:r>
          </a:p>
          <a:p>
            <a:r>
              <a:rPr lang="en-US" dirty="0"/>
              <a:t>We want to </a:t>
            </a:r>
            <a:r>
              <a:rPr lang="en-GB" dirty="0"/>
              <a:t>develop a pricing solution that can leverage scientific content prices based upon author’s rating, content’s rating and feedbacks.</a:t>
            </a:r>
          </a:p>
          <a:p>
            <a:r>
              <a:rPr lang="en-US" dirty="0"/>
              <a:t>In this project, we will discuss a relevant solution to this problem by collecting data set and creating a solution.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909C-B4F2-4F9C-94B3-40ACB2894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12D6-1C46-4F46-A75F-B5DFE817F210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370919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Sentimental Analysis: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Sentiment analysis (or opinion mining) is a natural language processing (NLP) technique used to determine whether data is positive, negative or neutral.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tatistical Modeling: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In statistical modelling, regression analysis is a set of statistical processes for estimating the relationships between a dependent variable and one or more independent variables.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8BDD-2631-4F88-B7BF-B963E8E92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8A24-284E-4E16-8704-AB7768526F40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218842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users of this project are the scientific content authors and buyer of the content.</a:t>
            </a:r>
          </a:p>
          <a:p>
            <a:r>
              <a:rPr lang="en-US" dirty="0"/>
              <a:t>The data-set has to be collected, pre-processing should be applied and algorithm must be applied on it to predict price of the scientific content.</a:t>
            </a:r>
          </a:p>
          <a:p>
            <a:r>
              <a:rPr lang="en-US" dirty="0"/>
              <a:t>The main requirement of our project is to predict scientific content’s price.</a:t>
            </a:r>
          </a:p>
          <a:p>
            <a:r>
              <a:rPr lang="en-US" dirty="0"/>
              <a:t>GUI is not the ultimate goal of our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248F-8435-4BAA-AE67-E0116DBE3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FA972-4AA7-494C-82C7-BE93833EBFD5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40440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DDB9A-28D8-4A1A-87CB-5773A9E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revolutionary step to monetize scientific content.</a:t>
            </a:r>
          </a:p>
          <a:p>
            <a:r>
              <a:rPr lang="en-GB" dirty="0"/>
              <a:t>This model could be used in market for specific domain as it will be making more accurate results.</a:t>
            </a:r>
          </a:p>
          <a:p>
            <a:r>
              <a:rPr lang="en-GB" dirty="0"/>
              <a:t>This model is very domain specific.</a:t>
            </a:r>
          </a:p>
          <a:p>
            <a:r>
              <a:rPr lang="en-GB" dirty="0"/>
              <a:t>This is going to create a result for future projects to be based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66DC3-F9FC-4921-A894-1177655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53" y="1017514"/>
            <a:ext cx="10515600" cy="680662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07578-C9EF-45EF-89C1-8D30AF27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6FA717-71EF-42D4-9E06-8A87E9ABD9E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21F39-335A-42D2-ACD5-DCDEBCBDD176}"/>
              </a:ext>
            </a:extLst>
          </p:cNvPr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Dynamic Pricing Model</a:t>
            </a:r>
          </a:p>
        </p:txBody>
      </p:sp>
    </p:spTree>
    <p:extLst>
      <p:ext uri="{BB962C8B-B14F-4D97-AF65-F5344CB8AC3E}">
        <p14:creationId xmlns:p14="http://schemas.microsoft.com/office/powerpoint/2010/main" val="37933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2D191B-55F4-41AB-98B8-CDD650F11968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7214</TotalTime>
  <Words>745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SemiBold</vt:lpstr>
      <vt:lpstr>Calibri</vt:lpstr>
      <vt:lpstr>Segoe UI Light</vt:lpstr>
      <vt:lpstr>Wingdings</vt:lpstr>
      <vt:lpstr>Office Theme</vt:lpstr>
      <vt:lpstr>PowerPoint Presentation</vt:lpstr>
      <vt:lpstr>Table of Contents</vt:lpstr>
      <vt:lpstr>Introduction</vt:lpstr>
      <vt:lpstr>Dynamic Pricing Model</vt:lpstr>
      <vt:lpstr>Examples of Dynamic Pricing</vt:lpstr>
      <vt:lpstr>Problem Statement</vt:lpstr>
      <vt:lpstr>Literature Review</vt:lpstr>
      <vt:lpstr>Requirement Analysis</vt:lpstr>
      <vt:lpstr>Business Plan</vt:lpstr>
      <vt:lpstr>SWOT Analysis</vt:lpstr>
      <vt:lpstr>Gantt Chart</vt:lpstr>
      <vt:lpstr>Flow Diagram</vt:lpstr>
      <vt:lpstr>Proposed Methodology</vt:lpstr>
      <vt:lpstr>Results</vt:lpstr>
      <vt:lpstr>Conclusion</vt:lpstr>
      <vt:lpstr>Tools and Technologies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Amir Sheikh</cp:lastModifiedBy>
  <cp:revision>339</cp:revision>
  <dcterms:created xsi:type="dcterms:W3CDTF">2021-11-04T07:45:01Z</dcterms:created>
  <dcterms:modified xsi:type="dcterms:W3CDTF">2021-12-20T15:40:00Z</dcterms:modified>
</cp:coreProperties>
</file>