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1"/>
  </p:notesMasterIdLst>
  <p:sldIdLst>
    <p:sldId id="256" r:id="rId2"/>
    <p:sldId id="259" r:id="rId3"/>
    <p:sldId id="262" r:id="rId4"/>
    <p:sldId id="285" r:id="rId5"/>
    <p:sldId id="263" r:id="rId6"/>
    <p:sldId id="287" r:id="rId7"/>
    <p:sldId id="288" r:id="rId8"/>
    <p:sldId id="286" r:id="rId9"/>
    <p:sldId id="284" r:id="rId10"/>
  </p:sldIdLst>
  <p:sldSz cx="9144000" cy="5143500" type="screen16x9"/>
  <p:notesSz cx="6858000" cy="9144000"/>
  <p:embeddedFontLst>
    <p:embeddedFont>
      <p:font typeface="Staatliches" charset="0"/>
      <p:regular r:id="rId12"/>
    </p:embeddedFont>
    <p:embeddedFont>
      <p:font typeface="Work Sans" charset="0"/>
      <p:regular r:id="rId13"/>
      <p:bold r:id="rId14"/>
      <p:italic r:id="rId15"/>
      <p:boldItalic r:id="rId16"/>
    </p:embeddedFont>
    <p:embeddedFont>
      <p:font typeface="Lato" charset="0"/>
      <p:regular r:id="rId17"/>
      <p:bold r:id="rId18"/>
      <p:italic r:id="rId19"/>
      <p:boldItalic r:id="rId20"/>
    </p:embeddedFont>
    <p:embeddedFont>
      <p:font typeface="Roboto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</p:presentationPr>
</file>

<file path=ppt/tableStyles.xml><?xml version="1.0" encoding="utf-8"?>
<a:tblStyleLst xmlns:a="http://schemas.openxmlformats.org/drawingml/2006/main" def="{948ACC39-0631-4F96-A7E1-A5CCACFE2409}">
  <a:tblStyle styleId="{948ACC39-0631-4F96-A7E1-A5CCACFE24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 snapToGrid="0">
      <p:cViewPr varScale="1">
        <p:scale>
          <a:sx n="92" d="100"/>
          <a:sy n="92" d="100"/>
        </p:scale>
        <p:origin x="-756" y="-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a1242414e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a1242414e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a1242414e1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a1242414e1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a1242414e1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a1242414e1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8b385fd27f_2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8b385fd27f_2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8b385fd27f_2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8b385fd27f_2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8b385fd27f_2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8b385fd27f_2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a1242414e1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a1242414e1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8b385fd27f_2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8b385fd27f_2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freepik.com/" TargetMode="External"/><Relationship Id="rId4" Type="http://schemas.openxmlformats.org/officeDocument/2006/relationships/hyperlink" Target="https://www.flaticon.com/" TargetMode="Externa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932950" y="897550"/>
            <a:ext cx="7263900" cy="32085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218125" y="956825"/>
            <a:ext cx="6707700" cy="21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218125" y="3555800"/>
            <a:ext cx="6707700" cy="4041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5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4"/>
          <p:cNvSpPr/>
          <p:nvPr/>
        </p:nvSpPr>
        <p:spPr>
          <a:xfrm rot="10800000">
            <a:off x="710325" y="1180250"/>
            <a:ext cx="7723200" cy="30369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1582500" y="3657399"/>
            <a:ext cx="5979000" cy="280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1"/>
          </p:nvPr>
        </p:nvSpPr>
        <p:spPr>
          <a:xfrm>
            <a:off x="1582575" y="1288924"/>
            <a:ext cx="5979000" cy="193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5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/>
          <p:nvPr/>
        </p:nvSpPr>
        <p:spPr>
          <a:xfrm>
            <a:off x="713150" y="1312550"/>
            <a:ext cx="7717800" cy="32907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9_1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/>
          <p:nvPr/>
        </p:nvSpPr>
        <p:spPr>
          <a:xfrm rot="10800000" flipH="1">
            <a:off x="1840750" y="1545725"/>
            <a:ext cx="5448300" cy="22290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2195624" y="1734150"/>
            <a:ext cx="4752900" cy="55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1"/>
          </p:nvPr>
        </p:nvSpPr>
        <p:spPr>
          <a:xfrm>
            <a:off x="2195425" y="2396600"/>
            <a:ext cx="4752900" cy="12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9_1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/>
          <p:nvPr/>
        </p:nvSpPr>
        <p:spPr>
          <a:xfrm>
            <a:off x="3578850" y="1501675"/>
            <a:ext cx="4845000" cy="22554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3709925" y="1583037"/>
            <a:ext cx="4611300" cy="65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subTitle" idx="1"/>
          </p:nvPr>
        </p:nvSpPr>
        <p:spPr>
          <a:xfrm>
            <a:off x="3709925" y="2360009"/>
            <a:ext cx="4611300" cy="11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4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1"/>
          <p:cNvSpPr/>
          <p:nvPr/>
        </p:nvSpPr>
        <p:spPr>
          <a:xfrm rot="10800000">
            <a:off x="2604825" y="533750"/>
            <a:ext cx="3934200" cy="40737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1"/>
          <p:cNvSpPr txBox="1">
            <a:spLocks noGrp="1"/>
          </p:cNvSpPr>
          <p:nvPr>
            <p:ph type="subTitle" idx="1"/>
          </p:nvPr>
        </p:nvSpPr>
        <p:spPr>
          <a:xfrm>
            <a:off x="2642825" y="1883513"/>
            <a:ext cx="3852000" cy="10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5" name="Google Shape;205;p31"/>
          <p:cNvSpPr txBox="1">
            <a:spLocks noGrp="1"/>
          </p:cNvSpPr>
          <p:nvPr>
            <p:ph type="ctrTitle"/>
          </p:nvPr>
        </p:nvSpPr>
        <p:spPr>
          <a:xfrm flipH="1">
            <a:off x="2649175" y="760750"/>
            <a:ext cx="3852000" cy="97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6" name="Google Shape;206;p31"/>
          <p:cNvSpPr txBox="1"/>
          <p:nvPr/>
        </p:nvSpPr>
        <p:spPr>
          <a:xfrm>
            <a:off x="3014088" y="3711613"/>
            <a:ext cx="3115800" cy="7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and includes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sz="1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2">
    <p:bg>
      <p:bgPr>
        <a:solidFill>
          <a:schemeClr val="accent4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bg>
      <p:bgPr>
        <a:solidFill>
          <a:schemeClr val="accent4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aatliches"/>
              <a:buNone/>
              <a:defRPr sz="3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0" r:id="rId3"/>
    <p:sldLayoutId id="2147483661" r:id="rId4"/>
    <p:sldLayoutId id="2147483666" r:id="rId5"/>
    <p:sldLayoutId id="2147483667" r:id="rId6"/>
    <p:sldLayoutId id="2147483677" r:id="rId7"/>
    <p:sldLayoutId id="2147483678" r:id="rId8"/>
    <p:sldLayoutId id="214748367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>
            <a:spLocks noGrp="1"/>
          </p:cNvSpPr>
          <p:nvPr>
            <p:ph type="ctrTitle"/>
          </p:nvPr>
        </p:nvSpPr>
        <p:spPr>
          <a:xfrm>
            <a:off x="1218125" y="956825"/>
            <a:ext cx="6707700" cy="21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 smtClean="0"/>
              <a:t>Github</a:t>
            </a:r>
            <a:r>
              <a:rPr lang="en-US" dirty="0" smtClean="0"/>
              <a:t> copilot </a:t>
            </a:r>
            <a:r>
              <a:rPr lang="en-US" dirty="0" err="1" smtClean="0">
                <a:solidFill>
                  <a:schemeClr val="bg1"/>
                </a:solidFill>
              </a:rPr>
              <a:t>hackathon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220" name="Google Shape;220;p36"/>
          <p:cNvSpPr txBox="1">
            <a:spLocks noGrp="1"/>
          </p:cNvSpPr>
          <p:nvPr>
            <p:ph type="subTitle" idx="1"/>
          </p:nvPr>
        </p:nvSpPr>
        <p:spPr>
          <a:xfrm>
            <a:off x="1218125" y="3555800"/>
            <a:ext cx="6707700" cy="4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</a:pPr>
            <a:r>
              <a:rPr lang="en-US" b="1" dirty="0" smtClean="0"/>
              <a:t>Theme 4: Task Management Application (.NET, C#)</a:t>
            </a:r>
            <a:endParaRPr/>
          </a:p>
        </p:txBody>
      </p:sp>
      <p:grpSp>
        <p:nvGrpSpPr>
          <p:cNvPr id="221" name="Google Shape;221;p36"/>
          <p:cNvGrpSpPr/>
          <p:nvPr/>
        </p:nvGrpSpPr>
        <p:grpSpPr>
          <a:xfrm>
            <a:off x="1218125" y="3287188"/>
            <a:ext cx="6707700" cy="114300"/>
            <a:chOff x="1218125" y="3106700"/>
            <a:chExt cx="6707700" cy="114300"/>
          </a:xfrm>
        </p:grpSpPr>
        <p:sp>
          <p:nvSpPr>
            <p:cNvPr id="222" name="Google Shape;222;p36"/>
            <p:cNvSpPr/>
            <p:nvPr/>
          </p:nvSpPr>
          <p:spPr>
            <a:xfrm>
              <a:off x="1218125" y="3106700"/>
              <a:ext cx="65334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6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7282" name="Picture 2" descr="https://lh5.googleusercontent.com/ZCHE34pGHkJJ97zNszaZftrAkY7-jbIN3CxnjmQ2_ljyGicSCtsDZ41fZdleJeeolDzFavLuIzSDtXrFrHigaJM7-bAVdRwIQ3xmt5Nw5XI0CW9yxWIUIBtKdtBDkR1331qgLdjw1i81meRciH5PQqrjCw=s204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6329" y="189188"/>
            <a:ext cx="620110" cy="6201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9"/>
          <p:cNvSpPr txBox="1">
            <a:spLocks noGrp="1"/>
          </p:cNvSpPr>
          <p:nvPr>
            <p:ph type="title"/>
          </p:nvPr>
        </p:nvSpPr>
        <p:spPr>
          <a:xfrm>
            <a:off x="3709925" y="1583037"/>
            <a:ext cx="4611300" cy="65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tx1"/>
                </a:solidFill>
              </a:rPr>
              <a:t>team:</a:t>
            </a:r>
            <a:r>
              <a:rPr lang="en-US" dirty="0" smtClean="0">
                <a:solidFill>
                  <a:schemeClr val="lt1"/>
                </a:solidFill>
              </a:rPr>
              <a:t> </a:t>
            </a:r>
            <a:r>
              <a:rPr lang="en-US" dirty="0" err="1" smtClean="0">
                <a:solidFill>
                  <a:schemeClr val="lt1"/>
                </a:solidFill>
              </a:rPr>
              <a:t>azlan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68" name="Google Shape;268;p39"/>
          <p:cNvGrpSpPr/>
          <p:nvPr/>
        </p:nvGrpSpPr>
        <p:grpSpPr>
          <a:xfrm>
            <a:off x="3787900" y="2233575"/>
            <a:ext cx="1785800" cy="114325"/>
            <a:chOff x="6140025" y="3106700"/>
            <a:chExt cx="1785800" cy="114325"/>
          </a:xfrm>
        </p:grpSpPr>
        <p:sp>
          <p:nvSpPr>
            <p:cNvPr id="269" name="Google Shape;269;p39"/>
            <p:cNvSpPr/>
            <p:nvPr/>
          </p:nvSpPr>
          <p:spPr>
            <a:xfrm>
              <a:off x="6140025" y="3106725"/>
              <a:ext cx="16116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9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71" name="Google Shape;271;p39"/>
          <p:cNvPicPr preferRelativeResize="0"/>
          <p:nvPr/>
        </p:nvPicPr>
        <p:blipFill rotWithShape="1">
          <a:blip r:embed="rId3">
            <a:alphaModFix/>
          </a:blip>
          <a:srcRect l="2937" t="4160" r="2293" b="8242"/>
          <a:stretch/>
        </p:blipFill>
        <p:spPr>
          <a:xfrm>
            <a:off x="757075" y="1482875"/>
            <a:ext cx="2800175" cy="22731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86;p41"/>
          <p:cNvSpPr txBox="1">
            <a:spLocks/>
          </p:cNvSpPr>
          <p:nvPr/>
        </p:nvSpPr>
        <p:spPr>
          <a:xfrm flipH="1">
            <a:off x="720000" y="540000"/>
            <a:ext cx="7704000" cy="477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3000"/>
            </a:pPr>
            <a:r>
              <a:rPr lang="en-US" sz="2800" b="1" dirty="0" smtClean="0">
                <a:solidFill>
                  <a:schemeClr val="bg1"/>
                </a:solidFill>
              </a:rPr>
              <a:t>Task </a:t>
            </a:r>
            <a:r>
              <a:rPr lang="en-US" sz="2800" b="1" dirty="0" smtClean="0">
                <a:solidFill>
                  <a:schemeClr val="bg1"/>
                </a:solidFill>
              </a:rPr>
              <a:t>Management Application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89131" y="2554013"/>
            <a:ext cx="4786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T</a:t>
            </a:r>
            <a:r>
              <a:rPr lang="en-US" b="1" dirty="0" smtClean="0">
                <a:solidFill>
                  <a:schemeClr val="tx1"/>
                </a:solidFill>
              </a:rPr>
              <a:t>ools </a:t>
            </a:r>
            <a:r>
              <a:rPr lang="en-US" b="1" dirty="0" smtClean="0">
                <a:solidFill>
                  <a:schemeClr val="tx1"/>
                </a:solidFill>
              </a:rPr>
              <a:t>and </a:t>
            </a:r>
            <a:r>
              <a:rPr lang="en-US" b="1" dirty="0" smtClean="0">
                <a:solidFill>
                  <a:schemeClr val="tx1"/>
                </a:solidFill>
              </a:rPr>
              <a:t>Technologies:  </a:t>
            </a:r>
            <a:r>
              <a:rPr lang="en-US" b="1" dirty="0" smtClean="0">
                <a:solidFill>
                  <a:schemeClr val="bg1"/>
                </a:solidFill>
              </a:rPr>
              <a:t>C#, </a:t>
            </a:r>
            <a:r>
              <a:rPr lang="en-US" b="1" dirty="0" err="1" smtClean="0">
                <a:solidFill>
                  <a:schemeClr val="bg1"/>
                </a:solidFill>
              </a:rPr>
              <a:t>.Net</a:t>
            </a:r>
            <a:r>
              <a:rPr lang="en-US" b="1" dirty="0" smtClean="0">
                <a:solidFill>
                  <a:schemeClr val="bg1"/>
                </a:solidFill>
              </a:rPr>
              <a:t> Framework , Visual 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Studio, </a:t>
            </a:r>
            <a:r>
              <a:rPr lang="en-US" b="1" dirty="0" err="1" smtClean="0">
                <a:solidFill>
                  <a:schemeClr val="bg1"/>
                </a:solidFill>
              </a:rPr>
              <a:t>GitHub</a:t>
            </a:r>
            <a:r>
              <a:rPr lang="en-US" b="1" dirty="0" smtClean="0">
                <a:solidFill>
                  <a:schemeClr val="bg1"/>
                </a:solidFill>
              </a:rPr>
              <a:t> Copilot, </a:t>
            </a:r>
            <a:r>
              <a:rPr lang="en-US" b="1" dirty="0" smtClean="0">
                <a:solidFill>
                  <a:schemeClr val="bg1"/>
                </a:solidFill>
              </a:rPr>
              <a:t>Microsoft SQL </a:t>
            </a:r>
            <a:r>
              <a:rPr lang="en-US" b="1" dirty="0" smtClean="0">
                <a:solidFill>
                  <a:schemeClr val="bg1"/>
                </a:solidFill>
              </a:rPr>
              <a:t>Server.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33849" y="3184635"/>
            <a:ext cx="2938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Team Member: </a:t>
            </a:r>
            <a:r>
              <a:rPr lang="en-US" dirty="0" smtClean="0">
                <a:solidFill>
                  <a:schemeClr val="bg1"/>
                </a:solidFill>
              </a:rPr>
              <a:t>Mohammed </a:t>
            </a:r>
            <a:r>
              <a:rPr lang="en-US" dirty="0" err="1" smtClean="0">
                <a:solidFill>
                  <a:schemeClr val="bg1"/>
                </a:solidFill>
              </a:rPr>
              <a:t>Sohail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2"/>
          <p:cNvSpPr txBox="1">
            <a:spLocks noGrp="1"/>
          </p:cNvSpPr>
          <p:nvPr>
            <p:ph type="title"/>
          </p:nvPr>
        </p:nvSpPr>
        <p:spPr>
          <a:xfrm>
            <a:off x="2195624" y="1734150"/>
            <a:ext cx="4752900" cy="55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lt1"/>
                </a:solidFill>
              </a:rPr>
              <a:t>Challenges: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1" name="Google Shape;301;p42"/>
          <p:cNvSpPr txBox="1">
            <a:spLocks noGrp="1"/>
          </p:cNvSpPr>
          <p:nvPr>
            <p:ph type="subTitle" idx="1"/>
          </p:nvPr>
        </p:nvSpPr>
        <p:spPr>
          <a:xfrm>
            <a:off x="2195425" y="2396600"/>
            <a:ext cx="4752900" cy="12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l"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Lack of Centralized Task Management</a:t>
            </a:r>
          </a:p>
          <a:p>
            <a:pPr marL="342900" indent="-342900" algn="l"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Task </a:t>
            </a:r>
            <a:r>
              <a:rPr lang="en-US" dirty="0" smtClean="0">
                <a:solidFill>
                  <a:schemeClr val="tx1"/>
                </a:solidFill>
              </a:rPr>
              <a:t>Prioritization and Deadlines</a:t>
            </a:r>
          </a:p>
          <a:p>
            <a:pPr marL="342900" indent="-342900" algn="l"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Accountability </a:t>
            </a:r>
          </a:p>
          <a:p>
            <a:pPr marL="342900" indent="-342900" algn="l"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Progress </a:t>
            </a:r>
            <a:r>
              <a:rPr lang="en-US" dirty="0" smtClean="0">
                <a:solidFill>
                  <a:schemeClr val="tx1"/>
                </a:solidFill>
              </a:rPr>
              <a:t>Tracking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02" name="Google Shape;302;p42"/>
          <p:cNvGrpSpPr/>
          <p:nvPr/>
        </p:nvGrpSpPr>
        <p:grpSpPr>
          <a:xfrm>
            <a:off x="3256200" y="2278725"/>
            <a:ext cx="2645325" cy="114325"/>
            <a:chOff x="5280500" y="3106700"/>
            <a:chExt cx="2645325" cy="114325"/>
          </a:xfrm>
        </p:grpSpPr>
        <p:sp>
          <p:nvSpPr>
            <p:cNvPr id="303" name="Google Shape;303;p42"/>
            <p:cNvSpPr/>
            <p:nvPr/>
          </p:nvSpPr>
          <p:spPr>
            <a:xfrm>
              <a:off x="5280500" y="3106725"/>
              <a:ext cx="24711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2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2"/>
          <p:cNvSpPr txBox="1">
            <a:spLocks noGrp="1"/>
          </p:cNvSpPr>
          <p:nvPr>
            <p:ph type="title"/>
          </p:nvPr>
        </p:nvSpPr>
        <p:spPr>
          <a:xfrm>
            <a:off x="2195624" y="1734150"/>
            <a:ext cx="4752900" cy="55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lt1"/>
                </a:solidFill>
              </a:rPr>
              <a:t>USECASES</a:t>
            </a:r>
            <a:r>
              <a:rPr lang="en-US" dirty="0" smtClean="0">
                <a:solidFill>
                  <a:schemeClr val="lt1"/>
                </a:solidFill>
              </a:rPr>
              <a:t>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1" name="Google Shape;301;p42"/>
          <p:cNvSpPr txBox="1">
            <a:spLocks noGrp="1"/>
          </p:cNvSpPr>
          <p:nvPr>
            <p:ph type="subTitle" idx="1"/>
          </p:nvPr>
        </p:nvSpPr>
        <p:spPr>
          <a:xfrm>
            <a:off x="2195425" y="2396600"/>
            <a:ext cx="4752900" cy="12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l"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Individual Task </a:t>
            </a:r>
            <a:r>
              <a:rPr lang="en-US" dirty="0" smtClean="0"/>
              <a:t>Management</a:t>
            </a:r>
          </a:p>
          <a:p>
            <a:pPr marL="342900" indent="-342900" algn="l"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Team </a:t>
            </a:r>
            <a:r>
              <a:rPr lang="en-US" dirty="0" smtClean="0"/>
              <a:t>Collaboration</a:t>
            </a:r>
          </a:p>
          <a:p>
            <a:pPr marL="342900" indent="-342900" algn="l"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Project </a:t>
            </a:r>
            <a:r>
              <a:rPr lang="en-US" dirty="0" smtClean="0"/>
              <a:t>Management</a:t>
            </a:r>
          </a:p>
          <a:p>
            <a:pPr marL="342900" indent="-342900" algn="l"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Agile/Scrum </a:t>
            </a:r>
            <a:r>
              <a:rPr lang="en-US" dirty="0" smtClean="0"/>
              <a:t>Methodologies</a:t>
            </a:r>
          </a:p>
          <a:p>
            <a:pPr marL="342900" indent="-342900" algn="l"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Personal Productivity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2" name="Google Shape;302;p42"/>
          <p:cNvGrpSpPr/>
          <p:nvPr/>
        </p:nvGrpSpPr>
        <p:grpSpPr>
          <a:xfrm>
            <a:off x="3256200" y="2278725"/>
            <a:ext cx="2645325" cy="114325"/>
            <a:chOff x="5280500" y="3106700"/>
            <a:chExt cx="2645325" cy="114325"/>
          </a:xfrm>
        </p:grpSpPr>
        <p:sp>
          <p:nvSpPr>
            <p:cNvPr id="303" name="Google Shape;303;p42"/>
            <p:cNvSpPr/>
            <p:nvPr/>
          </p:nvSpPr>
          <p:spPr>
            <a:xfrm>
              <a:off x="5280500" y="3106725"/>
              <a:ext cx="24711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2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86;p41"/>
          <p:cNvSpPr txBox="1">
            <a:spLocks/>
          </p:cNvSpPr>
          <p:nvPr/>
        </p:nvSpPr>
        <p:spPr>
          <a:xfrm flipH="1">
            <a:off x="716536" y="526146"/>
            <a:ext cx="7704000" cy="4776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3000"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5182" y="1485900"/>
            <a:ext cx="75203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Work Sans" charset="0"/>
              </a:rPr>
              <a:t>It aims to address the challenges of task management by providing </a:t>
            </a:r>
            <a:r>
              <a:rPr lang="en-US" dirty="0" smtClean="0">
                <a:solidFill>
                  <a:schemeClr val="tx1"/>
                </a:solidFill>
                <a:latin typeface="Work Sans" charset="0"/>
              </a:rPr>
              <a:t>an application for creating</a:t>
            </a:r>
            <a:r>
              <a:rPr lang="en-US" dirty="0" smtClean="0">
                <a:solidFill>
                  <a:schemeClr val="tx1"/>
                </a:solidFill>
                <a:latin typeface="Work Sans" charset="0"/>
              </a:rPr>
              <a:t>, updating, and organizing tasks, along with features such as task completion tracking, input validation, and user-friendly interface design.</a:t>
            </a:r>
            <a:endParaRPr lang="en-US" dirty="0">
              <a:solidFill>
                <a:schemeClr val="tx1"/>
              </a:solidFill>
              <a:latin typeface="Work San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6745" y="2421082"/>
            <a:ext cx="1385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Work Sans" charset="0"/>
              </a:rPr>
              <a:t>Key Features:</a:t>
            </a:r>
            <a:endParaRPr lang="en-US" dirty="0">
              <a:solidFill>
                <a:schemeClr val="bg1"/>
              </a:solidFill>
              <a:latin typeface="Work Sans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01436" y="2680855"/>
            <a:ext cx="32627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5">
              <a:buClr>
                <a:schemeClr val="bg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Work Sans" charset="0"/>
              </a:rPr>
              <a:t>   Task Creation</a:t>
            </a:r>
          </a:p>
          <a:p>
            <a:pPr>
              <a:buClr>
                <a:schemeClr val="bg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Work Sans" charset="0"/>
              </a:rPr>
              <a:t>   Task Updates</a:t>
            </a:r>
          </a:p>
          <a:p>
            <a:pPr>
              <a:buClr>
                <a:schemeClr val="bg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Work Sans" charset="0"/>
              </a:rPr>
              <a:t>   Task Deletion</a:t>
            </a:r>
          </a:p>
          <a:p>
            <a:pPr>
              <a:buClr>
                <a:schemeClr val="bg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Work Sans" charset="0"/>
              </a:rPr>
              <a:t>   Marking </a:t>
            </a:r>
            <a:r>
              <a:rPr lang="en-US" dirty="0" smtClean="0">
                <a:solidFill>
                  <a:schemeClr val="tx1"/>
                </a:solidFill>
                <a:latin typeface="Work Sans" charset="0"/>
              </a:rPr>
              <a:t>tasks as completed</a:t>
            </a:r>
            <a:endParaRPr lang="en-US" dirty="0" smtClean="0">
              <a:solidFill>
                <a:schemeClr val="tx1"/>
              </a:solidFill>
              <a:latin typeface="Work Sans" charset="0"/>
            </a:endParaRPr>
          </a:p>
          <a:p>
            <a:pPr>
              <a:buClr>
                <a:schemeClr val="bg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Work Sans" charset="0"/>
              </a:rPr>
              <a:t>   Input </a:t>
            </a:r>
            <a:r>
              <a:rPr lang="en-US" dirty="0" smtClean="0">
                <a:solidFill>
                  <a:schemeClr val="tx1"/>
                </a:solidFill>
                <a:latin typeface="Work Sans" charset="0"/>
              </a:rPr>
              <a:t>Validation</a:t>
            </a:r>
            <a:endParaRPr lang="en-US" dirty="0" smtClean="0">
              <a:solidFill>
                <a:schemeClr val="tx1"/>
              </a:solidFill>
              <a:latin typeface="Work Sans" charset="0"/>
            </a:endParaRPr>
          </a:p>
          <a:p>
            <a:pPr>
              <a:buClr>
                <a:schemeClr val="bg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Work Sans" charset="0"/>
              </a:rPr>
              <a:t>   User-Friendly </a:t>
            </a:r>
            <a:r>
              <a:rPr lang="en-US" dirty="0" smtClean="0">
                <a:solidFill>
                  <a:schemeClr val="tx1"/>
                </a:solidFill>
                <a:latin typeface="Work Sans" charset="0"/>
              </a:rPr>
              <a:t>Interface Design</a:t>
            </a:r>
            <a:endParaRPr lang="en-US" dirty="0">
              <a:solidFill>
                <a:schemeClr val="tx1"/>
              </a:solidFill>
              <a:latin typeface="Work Sans" charset="0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PROPOSED   SOLUTION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86;p41"/>
          <p:cNvSpPr txBox="1">
            <a:spLocks/>
          </p:cNvSpPr>
          <p:nvPr/>
        </p:nvSpPr>
        <p:spPr>
          <a:xfrm flipH="1">
            <a:off x="716536" y="526146"/>
            <a:ext cx="7704000" cy="4776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3000"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5182" y="1485900"/>
            <a:ext cx="74398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Work Sans" charset="0"/>
              </a:rPr>
              <a:t>The task management system follows a client-server architecture, where the client application interacts with a backend server. This architecture ensures separation of concerns and facilitates scalability and maintainability.</a:t>
            </a:r>
            <a:endParaRPr lang="en-US" dirty="0">
              <a:solidFill>
                <a:schemeClr val="tx1"/>
              </a:solidFill>
              <a:latin typeface="Work San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28699" y="2410691"/>
            <a:ext cx="1965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Client Application:</a:t>
            </a:r>
            <a:endParaRPr lang="en-US" dirty="0">
              <a:solidFill>
                <a:schemeClr val="bg1"/>
              </a:solidFill>
              <a:latin typeface="Work Sans" charset="0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High  level  architecture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61211" y="2691246"/>
            <a:ext cx="69099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Work Sans" charset="0"/>
              </a:rPr>
              <a:t>The client application is the user-facing component of the task management system. It provides the interface for users to interact with tasks, create new tasks, update existing tasks, </a:t>
            </a:r>
            <a:r>
              <a:rPr lang="en-US" dirty="0" smtClean="0">
                <a:solidFill>
                  <a:schemeClr val="tx1"/>
                </a:solidFill>
                <a:latin typeface="Work Sans" charset="0"/>
              </a:rPr>
              <a:t>and marking </a:t>
            </a:r>
            <a:r>
              <a:rPr lang="en-US" dirty="0" smtClean="0">
                <a:solidFill>
                  <a:schemeClr val="tx1"/>
                </a:solidFill>
                <a:latin typeface="Work Sans" charset="0"/>
              </a:rPr>
              <a:t>tasks as </a:t>
            </a:r>
            <a:r>
              <a:rPr lang="en-US" dirty="0" smtClean="0">
                <a:solidFill>
                  <a:schemeClr val="tx1"/>
                </a:solidFill>
                <a:latin typeface="Work Sans" charset="0"/>
              </a:rPr>
              <a:t>completed</a:t>
            </a:r>
          </a:p>
          <a:p>
            <a:r>
              <a:rPr lang="en-US" dirty="0" smtClean="0">
                <a:solidFill>
                  <a:schemeClr val="tx1"/>
                </a:solidFill>
                <a:latin typeface="Work Sans" charset="0"/>
              </a:rPr>
              <a:t>	 The client application communicates with the backend server to perform various operations on tasks.</a:t>
            </a:r>
            <a:endParaRPr lang="en-US" dirty="0">
              <a:solidFill>
                <a:schemeClr val="tx1"/>
              </a:solidFill>
              <a:latin typeface="Work Sans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997526" y="1672937"/>
            <a:ext cx="1957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  <a:latin typeface="Work Sans" charset="0"/>
              </a:rPr>
              <a:t>2.	Backend </a:t>
            </a:r>
            <a:r>
              <a:rPr lang="en-US" dirty="0" smtClean="0">
                <a:solidFill>
                  <a:schemeClr val="bg1"/>
                </a:solidFill>
                <a:latin typeface="Work Sans" charset="0"/>
              </a:rPr>
              <a:t>Server:</a:t>
            </a:r>
            <a:endParaRPr lang="en-US" dirty="0">
              <a:solidFill>
                <a:schemeClr val="bg1"/>
              </a:solidFill>
              <a:latin typeface="Work San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50820" y="1974274"/>
            <a:ext cx="69099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Work Sans" charset="0"/>
              </a:rPr>
              <a:t>The </a:t>
            </a:r>
            <a:r>
              <a:rPr lang="en-US" dirty="0" smtClean="0">
                <a:solidFill>
                  <a:schemeClr val="tx1"/>
                </a:solidFill>
                <a:latin typeface="Work Sans" charset="0"/>
              </a:rPr>
              <a:t>backend server serves as the central hub for storing and managing task data. It handles business logic, data persistence, and communication with the client application. </a:t>
            </a:r>
            <a:endParaRPr lang="en-US" dirty="0">
              <a:solidFill>
                <a:schemeClr val="tx1"/>
              </a:solidFill>
              <a:latin typeface="Work Sans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68178" y="3121674"/>
            <a:ext cx="68721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Work Sans" charset="0"/>
              </a:rPr>
              <a:t>The </a:t>
            </a:r>
            <a:r>
              <a:rPr lang="en-US" dirty="0" smtClean="0">
                <a:solidFill>
                  <a:schemeClr val="tx1"/>
                </a:solidFill>
                <a:latin typeface="Work Sans" charset="0"/>
              </a:rPr>
              <a:t>database stores the task data in a structured manner. It maintains tables </a:t>
            </a:r>
            <a:r>
              <a:rPr lang="en-US" dirty="0" smtClean="0">
                <a:solidFill>
                  <a:schemeClr val="tx1"/>
                </a:solidFill>
                <a:latin typeface="Work Sans" charset="0"/>
              </a:rPr>
              <a:t>to </a:t>
            </a:r>
            <a:r>
              <a:rPr lang="en-US" dirty="0" smtClean="0">
                <a:solidFill>
                  <a:schemeClr val="tx1"/>
                </a:solidFill>
                <a:latin typeface="Work Sans" charset="0"/>
              </a:rPr>
              <a:t>store </a:t>
            </a:r>
            <a:r>
              <a:rPr lang="en-US" dirty="0" smtClean="0">
                <a:solidFill>
                  <a:schemeClr val="tx1"/>
                </a:solidFill>
                <a:latin typeface="Work Sans" charset="0"/>
              </a:rPr>
              <a:t>tasks. </a:t>
            </a:r>
            <a:r>
              <a:rPr lang="en-US" dirty="0" smtClean="0">
                <a:solidFill>
                  <a:schemeClr val="tx1"/>
                </a:solidFill>
                <a:latin typeface="Work Sans" charset="0"/>
              </a:rPr>
              <a:t>The database is accessed by the data access layer of the backend server to perform read and write operations on task data.</a:t>
            </a:r>
          </a:p>
          <a:p>
            <a:endParaRPr lang="en-US" dirty="0">
              <a:solidFill>
                <a:schemeClr val="tx1"/>
              </a:solidFill>
              <a:latin typeface="Work San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32734" y="2829262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3.   Database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02;p42"/>
          <p:cNvGrpSpPr/>
          <p:nvPr/>
        </p:nvGrpSpPr>
        <p:grpSpPr>
          <a:xfrm flipV="1">
            <a:off x="3207774" y="2014797"/>
            <a:ext cx="2645325" cy="45719"/>
            <a:chOff x="5280500" y="3106700"/>
            <a:chExt cx="2645325" cy="114325"/>
          </a:xfrm>
        </p:grpSpPr>
        <p:sp>
          <p:nvSpPr>
            <p:cNvPr id="303" name="Google Shape;303;p42"/>
            <p:cNvSpPr/>
            <p:nvPr/>
          </p:nvSpPr>
          <p:spPr>
            <a:xfrm>
              <a:off x="5280500" y="3106725"/>
              <a:ext cx="24711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2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89081" y="1589809"/>
            <a:ext cx="3916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Work Sans" charset="0"/>
              </a:rPr>
              <a:t>Integration of </a:t>
            </a:r>
            <a:r>
              <a:rPr lang="en-US" sz="2000" b="1" dirty="0" err="1" smtClean="0">
                <a:solidFill>
                  <a:schemeClr val="bg1"/>
                </a:solidFill>
                <a:latin typeface="Work Sans" charset="0"/>
              </a:rPr>
              <a:t>GitHub</a:t>
            </a:r>
            <a:r>
              <a:rPr lang="en-US" sz="2000" b="1" dirty="0" smtClean="0">
                <a:solidFill>
                  <a:schemeClr val="bg1"/>
                </a:solidFill>
                <a:latin typeface="Work Sans" charset="0"/>
              </a:rPr>
              <a:t> Copilot:</a:t>
            </a:r>
            <a:endParaRPr lang="en-US" sz="2000" b="1" dirty="0">
              <a:solidFill>
                <a:schemeClr val="bg1"/>
              </a:solidFill>
              <a:latin typeface="Work San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61209" y="2283452"/>
            <a:ext cx="642158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Work Sans" charset="0"/>
              </a:rPr>
              <a:t>GitHub</a:t>
            </a:r>
            <a:r>
              <a:rPr lang="en-US" dirty="0" smtClean="0">
                <a:solidFill>
                  <a:schemeClr val="tx1"/>
                </a:solidFill>
                <a:latin typeface="Work Sans" charset="0"/>
              </a:rPr>
              <a:t> Copilot, an AI-powered code completion tool, is utilized in the development process of the task management application. It assists </a:t>
            </a:r>
            <a:r>
              <a:rPr lang="en-US" dirty="0" smtClean="0">
                <a:solidFill>
                  <a:schemeClr val="tx1"/>
                </a:solidFill>
                <a:latin typeface="Work Sans" charset="0"/>
              </a:rPr>
              <a:t>us by </a:t>
            </a:r>
            <a:r>
              <a:rPr lang="en-US" dirty="0" smtClean="0">
                <a:solidFill>
                  <a:schemeClr val="tx1"/>
                </a:solidFill>
                <a:latin typeface="Work Sans" charset="0"/>
              </a:rPr>
              <a:t>suggesting code snippets for implementing CRUD operations (create, read, update, delete), input validation logic, and UI design components. </a:t>
            </a:r>
            <a:r>
              <a:rPr lang="en-US" dirty="0" err="1" smtClean="0">
                <a:solidFill>
                  <a:schemeClr val="tx1"/>
                </a:solidFill>
                <a:latin typeface="Work Sans" charset="0"/>
              </a:rPr>
              <a:t>GitHub</a:t>
            </a:r>
            <a:r>
              <a:rPr lang="en-US" dirty="0" smtClean="0">
                <a:solidFill>
                  <a:schemeClr val="tx1"/>
                </a:solidFill>
                <a:latin typeface="Work Sans" charset="0"/>
              </a:rPr>
              <a:t> Copilot saves development time, enhances code quality, and facilitates a smoother development experience.</a:t>
            </a:r>
            <a:endParaRPr lang="en-US" dirty="0">
              <a:solidFill>
                <a:schemeClr val="tx1"/>
              </a:solidFill>
              <a:latin typeface="Work Sans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64"/>
          <p:cNvSpPr txBox="1">
            <a:spLocks noGrp="1"/>
          </p:cNvSpPr>
          <p:nvPr>
            <p:ph type="ctrTitle" idx="4294967295"/>
          </p:nvPr>
        </p:nvSpPr>
        <p:spPr>
          <a:xfrm flipH="1">
            <a:off x="1877435" y="1647898"/>
            <a:ext cx="5389130" cy="18477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>
                <a:solidFill>
                  <a:schemeClr val="bg1"/>
                </a:solidFill>
              </a:rPr>
              <a:t>Thanks!</a:t>
            </a:r>
            <a:endParaRPr sz="8000">
              <a:solidFill>
                <a:schemeClr val="bg1"/>
              </a:solidFill>
            </a:endParaRPr>
          </a:p>
        </p:txBody>
      </p:sp>
      <p:grpSp>
        <p:nvGrpSpPr>
          <p:cNvPr id="666" name="Google Shape;666;p64"/>
          <p:cNvGrpSpPr/>
          <p:nvPr/>
        </p:nvGrpSpPr>
        <p:grpSpPr>
          <a:xfrm>
            <a:off x="3484375" y="2952291"/>
            <a:ext cx="2175250" cy="114325"/>
            <a:chOff x="5750575" y="3106700"/>
            <a:chExt cx="2175250" cy="114325"/>
          </a:xfrm>
        </p:grpSpPr>
        <p:sp>
          <p:nvSpPr>
            <p:cNvPr id="667" name="Google Shape;667;p64"/>
            <p:cNvSpPr/>
            <p:nvPr/>
          </p:nvSpPr>
          <p:spPr>
            <a:xfrm>
              <a:off x="5750575" y="3106725"/>
              <a:ext cx="200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64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Hackathon Project Proposal by Slidesgo">
  <a:themeElements>
    <a:clrScheme name="Simple Light">
      <a:dk1>
        <a:srgbClr val="FFFFFF"/>
      </a:dk1>
      <a:lt1>
        <a:srgbClr val="EB008B"/>
      </a:lt1>
      <a:dk2>
        <a:srgbClr val="1F1A6B"/>
      </a:dk2>
      <a:lt2>
        <a:srgbClr val="00ADEE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362</Words>
  <PresentationFormat>On-screen Show (16:9)</PresentationFormat>
  <Paragraphs>39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Staatliches</vt:lpstr>
      <vt:lpstr>Work Sans</vt:lpstr>
      <vt:lpstr>Lato</vt:lpstr>
      <vt:lpstr>Roboto</vt:lpstr>
      <vt:lpstr>Hackathon Project Proposal by Slidesgo</vt:lpstr>
      <vt:lpstr>Github copilot hackathon</vt:lpstr>
      <vt:lpstr>team: azlan</vt:lpstr>
      <vt:lpstr>Challenges:</vt:lpstr>
      <vt:lpstr>USECASES:</vt:lpstr>
      <vt:lpstr>PROPOSED   SOLUTION</vt:lpstr>
      <vt:lpstr>High  level  architecture</vt:lpstr>
      <vt:lpstr>Slide 7</vt:lpstr>
      <vt:lpstr>Slide 8</vt:lpstr>
      <vt:lpstr>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copilot hackathon</dc:title>
  <dc:creator>hello</dc:creator>
  <cp:lastModifiedBy>hello</cp:lastModifiedBy>
  <cp:revision>19</cp:revision>
  <dcterms:modified xsi:type="dcterms:W3CDTF">2023-05-27T09:56:27Z</dcterms:modified>
</cp:coreProperties>
</file>