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Teko"/>
      <p:regular r:id="rId31"/>
      <p:bold r:id="rId32"/>
    </p:embeddedFont>
    <p:embeddedFont>
      <p:font typeface="Constantia"/>
      <p:regular r:id="rId33"/>
      <p:bold r:id="rId34"/>
      <p:italic r:id="rId35"/>
      <p:boldItalic r:id="rId36"/>
    </p:embeddedFont>
    <p:embeddedFont>
      <p:font typeface="Baumans"/>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0hlnZxVDJLyl3zqPw5DDtOmie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ek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nstantia-regular.fntdata"/><Relationship Id="rId10" Type="http://schemas.openxmlformats.org/officeDocument/2006/relationships/slide" Target="slides/slide4.xml"/><Relationship Id="rId32" Type="http://schemas.openxmlformats.org/officeDocument/2006/relationships/font" Target="fonts/Teko-bold.fntdata"/><Relationship Id="rId13" Type="http://schemas.openxmlformats.org/officeDocument/2006/relationships/slide" Target="slides/slide7.xml"/><Relationship Id="rId35" Type="http://schemas.openxmlformats.org/officeDocument/2006/relationships/font" Target="fonts/Constantia-italic.fntdata"/><Relationship Id="rId12" Type="http://schemas.openxmlformats.org/officeDocument/2006/relationships/slide" Target="slides/slide6.xml"/><Relationship Id="rId34" Type="http://schemas.openxmlformats.org/officeDocument/2006/relationships/font" Target="fonts/Constantia-bold.fntdata"/><Relationship Id="rId15" Type="http://schemas.openxmlformats.org/officeDocument/2006/relationships/slide" Target="slides/slide9.xml"/><Relationship Id="rId37" Type="http://schemas.openxmlformats.org/officeDocument/2006/relationships/font" Target="fonts/Baumans-regular.fntdata"/><Relationship Id="rId14" Type="http://schemas.openxmlformats.org/officeDocument/2006/relationships/slide" Target="slides/slide8.xml"/><Relationship Id="rId36" Type="http://schemas.openxmlformats.org/officeDocument/2006/relationships/font" Target="fonts/Constantia-bold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3" name="Google Shape;23;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7"/>
          <p:cNvSpPr txBox="1"/>
          <p:nvPr>
            <p:ph type="title"/>
          </p:nvPr>
        </p:nvSpPr>
        <p:spPr>
          <a:xfrm rot="5400000">
            <a:off x="5052218" y="2491583"/>
            <a:ext cx="5211763" cy="20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7"/>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6" name="Google Shape;86;p3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28"/>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8"/>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03" name="Google Shape;103;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31" name="Shape 31"/>
        <p:cNvGrpSpPr/>
        <p:nvPr/>
      </p:nvGrpSpPr>
      <p:grpSpPr>
        <a:xfrm>
          <a:off x="0" y="0"/>
          <a:ext cx="0" cy="0"/>
          <a:chOff x="0" y="0"/>
          <a:chExt cx="0" cy="0"/>
        </a:xfrm>
      </p:grpSpPr>
      <p:sp>
        <p:nvSpPr>
          <p:cNvPr id="32" name="Google Shape;32;p3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lnSpc>
                <a:spcPct val="100000"/>
              </a:lnSpc>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4" name="Google Shape;34;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37" name="Shape 37"/>
        <p:cNvGrpSpPr/>
        <p:nvPr/>
      </p:nvGrpSpPr>
      <p:grpSpPr>
        <a:xfrm>
          <a:off x="0" y="0"/>
          <a:ext cx="0" cy="0"/>
          <a:chOff x="0" y="0"/>
          <a:chExt cx="0" cy="0"/>
        </a:xfrm>
      </p:grpSpPr>
      <p:sp>
        <p:nvSpPr>
          <p:cNvPr id="38" name="Google Shape;38;p31"/>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440"/>
              </a:spcBef>
              <a:spcAft>
                <a:spcPts val="0"/>
              </a:spcAft>
              <a:buSzPts val="2090"/>
              <a:buNone/>
              <a:defRPr sz="2200">
                <a:solidFill>
                  <a:schemeClr val="lt1"/>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120"/>
              <a:buNone/>
              <a:defRPr sz="1600">
                <a:solidFill>
                  <a:schemeClr val="lt1"/>
                </a:solidFill>
              </a:defRPr>
            </a:lvl3pPr>
            <a:lvl4pPr indent="-228600" lvl="3" marL="1828800" algn="l">
              <a:lnSpc>
                <a:spcPct val="100000"/>
              </a:lnSpc>
              <a:spcBef>
                <a:spcPts val="280"/>
              </a:spcBef>
              <a:spcAft>
                <a:spcPts val="0"/>
              </a:spcAft>
              <a:buSzPts val="910"/>
              <a:buNone/>
              <a:defRPr sz="1400">
                <a:solidFill>
                  <a:schemeClr val="lt1"/>
                </a:solidFill>
              </a:defRPr>
            </a:lvl4pPr>
            <a:lvl5pPr indent="-228600" lvl="4" marL="2286000" algn="l">
              <a:lnSpc>
                <a:spcPct val="100000"/>
              </a:lnSpc>
              <a:spcBef>
                <a:spcPts val="280"/>
              </a:spcBef>
              <a:spcAft>
                <a:spcPts val="0"/>
              </a:spcAft>
              <a:buSzPts val="910"/>
              <a:buNone/>
              <a:defRPr sz="1400">
                <a:solidFill>
                  <a:schemeClr val="lt1"/>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0" name="Google Shape;40;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2"/>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32"/>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33"/>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33"/>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33"/>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4"/>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p34"/>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35"/>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8" name="Google Shape;68;p35"/>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69" name="Google Shape;69;p35"/>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dk2"/>
              </a:buClr>
              <a:buSzPts val="2000"/>
              <a:buFont typeface="Calibri"/>
              <a:buNone/>
              <a:defRPr b="1" sz="2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lnSpc>
                <a:spcPct val="100000"/>
              </a:lnSpc>
              <a:spcBef>
                <a:spcPts val="250"/>
              </a:spcBef>
              <a:spcAft>
                <a:spcPts val="0"/>
              </a:spcAft>
              <a:buSzPts val="1235"/>
              <a:buFont typeface="Constantia"/>
              <a:buNone/>
              <a:defRPr sz="1300"/>
            </a:lvl1pPr>
            <a:lvl2pPr indent="-293369" lvl="1" marL="914400" algn="l">
              <a:lnSpc>
                <a:spcPct val="100000"/>
              </a:lnSpc>
              <a:spcBef>
                <a:spcPts val="240"/>
              </a:spcBef>
              <a:spcAft>
                <a:spcPts val="0"/>
              </a:spcAft>
              <a:buSzPts val="1020"/>
              <a:buChar char="⚫"/>
              <a:defRPr sz="1200"/>
            </a:lvl2pPr>
            <a:lvl3pPr indent="-273050" lvl="2" marL="1371600" algn="l">
              <a:lnSpc>
                <a:spcPct val="100000"/>
              </a:lnSpc>
              <a:spcBef>
                <a:spcPts val="200"/>
              </a:spcBef>
              <a:spcAft>
                <a:spcPts val="0"/>
              </a:spcAft>
              <a:buSzPts val="700"/>
              <a:buChar char="⚫"/>
              <a:defRPr sz="1000"/>
            </a:lvl3pPr>
            <a:lvl4pPr indent="-265747" lvl="3" marL="1828800" algn="l">
              <a:lnSpc>
                <a:spcPct val="100000"/>
              </a:lnSpc>
              <a:spcBef>
                <a:spcPts val="180"/>
              </a:spcBef>
              <a:spcAft>
                <a:spcPts val="0"/>
              </a:spcAft>
              <a:buSzPts val="585"/>
              <a:buChar char="⚫"/>
              <a:defRPr sz="900"/>
            </a:lvl4pPr>
            <a:lvl5pPr indent="-265747" lvl="4" marL="2286000" algn="l">
              <a:lnSpc>
                <a:spcPct val="100000"/>
              </a:lnSpc>
              <a:spcBef>
                <a:spcPts val="180"/>
              </a:spcBef>
              <a:spcAft>
                <a:spcPts val="0"/>
              </a:spcAft>
              <a:buSzPts val="585"/>
              <a:buChar char="⚫"/>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p35"/>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3"/>
              </a:buClr>
              <a:buSzPts val="3040"/>
              <a:buFont typeface="Noto Sans Symbols"/>
              <a:buNone/>
              <a:defRPr b="0" i="0" sz="3200" u="none" cap="none" strike="noStrike">
                <a:solidFill>
                  <a:schemeClr val="dk1"/>
                </a:solidFill>
                <a:latin typeface="Constantia"/>
                <a:ea typeface="Constantia"/>
                <a:cs typeface="Constantia"/>
                <a:sym typeface="Constantia"/>
              </a:defRPr>
            </a:lvl1pPr>
            <a:lvl2pPr lvl="1"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lvl="2"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lvl="3"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lvl="4"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lvl="5"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lvl="7"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lvl="8"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75" name="Google Shape;75;p35"/>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76" name="Google Shape;76;p35"/>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0" name="Google Shape;80;p3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25"/>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25"/>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17" name="Google Shape;17;p25"/>
          <p:cNvGrpSpPr/>
          <p:nvPr/>
        </p:nvGrpSpPr>
        <p:grpSpPr>
          <a:xfrm>
            <a:off x="-29294" y="-16113"/>
            <a:ext cx="9198255" cy="1086266"/>
            <a:chOff x="-29322" y="-1971"/>
            <a:chExt cx="9198255" cy="1086266"/>
          </a:xfrm>
        </p:grpSpPr>
        <p:sp>
          <p:nvSpPr>
            <p:cNvPr id="18" name="Google Shape;18;p2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19" name="Google Shape;19;p2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89" name="Shape 89"/>
        <p:cNvGrpSpPr/>
        <p:nvPr/>
      </p:nvGrpSpPr>
      <p:grpSpPr>
        <a:xfrm>
          <a:off x="0" y="0"/>
          <a:ext cx="0" cy="0"/>
          <a:chOff x="0" y="0"/>
          <a:chExt cx="0" cy="0"/>
        </a:xfrm>
      </p:grpSpPr>
      <p:sp>
        <p:nvSpPr>
          <p:cNvPr id="90" name="Google Shape;90;p27"/>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91" name="Google Shape;91;p27"/>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92" name="Google Shape;92;p2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3" name="Google Shape;93;p2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94" name="Google Shape;94;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95" name="Google Shape;95;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0E9ED"/>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nstantia"/>
                <a:ea typeface="Constantia"/>
                <a:cs typeface="Constantia"/>
                <a:sym typeface="Constantia"/>
              </a:defRPr>
            </a:lvl9pPr>
          </a:lstStyle>
          <a:p/>
        </p:txBody>
      </p:sp>
      <p:sp>
        <p:nvSpPr>
          <p:cNvPr id="96" name="Google Shape;96;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IN"/>
              <a:t>‹#›</a:t>
            </a:fld>
            <a:endParaRPr/>
          </a:p>
        </p:txBody>
      </p:sp>
      <p:grpSp>
        <p:nvGrpSpPr>
          <p:cNvPr id="97" name="Google Shape;97;p27"/>
          <p:cNvGrpSpPr/>
          <p:nvPr/>
        </p:nvGrpSpPr>
        <p:grpSpPr>
          <a:xfrm>
            <a:off x="-29294" y="-16113"/>
            <a:ext cx="9198255" cy="1086266"/>
            <a:chOff x="-29322" y="-1971"/>
            <a:chExt cx="9198255" cy="1086266"/>
          </a:xfrm>
        </p:grpSpPr>
        <p:sp>
          <p:nvSpPr>
            <p:cNvPr id="98" name="Google Shape;98;p2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99" name="Google Shape;99;p2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60" r:id="rId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p>
            <a:pPr indent="0" lvl="0" marL="0" rtl="0" algn="ctr">
              <a:lnSpc>
                <a:spcPct val="100000"/>
              </a:lnSpc>
              <a:spcBef>
                <a:spcPts val="0"/>
              </a:spcBef>
              <a:spcAft>
                <a:spcPts val="0"/>
              </a:spcAft>
              <a:buClr>
                <a:schemeClr val="dk2"/>
              </a:buClr>
              <a:buSzPts val="5000"/>
              <a:buFont typeface="Calibri"/>
              <a:buNone/>
            </a:pPr>
            <a:r>
              <a:rPr lang="en-IN" sz="8000">
                <a:latin typeface="Baumans"/>
                <a:ea typeface="Baumans"/>
                <a:cs typeface="Baumans"/>
                <a:sym typeface="Baumans"/>
              </a:rPr>
              <a:t>CO5-I A1</a:t>
            </a:r>
            <a:endParaRPr sz="8000">
              <a:latin typeface="Baumans"/>
              <a:ea typeface="Baumans"/>
              <a:cs typeface="Baumans"/>
              <a:sym typeface="Baumans"/>
            </a:endParaRPr>
          </a:p>
        </p:txBody>
      </p:sp>
      <p:sp>
        <p:nvSpPr>
          <p:cNvPr id="111" name="Google Shape;111;p1"/>
          <p:cNvSpPr txBox="1"/>
          <p:nvPr>
            <p:ph idx="1" type="body"/>
          </p:nvPr>
        </p:nvSpPr>
        <p:spPr>
          <a:xfrm>
            <a:off x="457200" y="2771335"/>
            <a:ext cx="8229600" cy="3553265"/>
          </a:xfrm>
          <a:prstGeom prst="rect">
            <a:avLst/>
          </a:prstGeom>
          <a:noFill/>
          <a:ln>
            <a:noFill/>
          </a:ln>
        </p:spPr>
        <p:txBody>
          <a:bodyPr anchorCtr="0" anchor="t" bIns="45700" lIns="91425" spcFirstLastPara="1" rIns="91425" wrap="square" tIns="45700">
            <a:normAutofit/>
          </a:bodyPr>
          <a:lstStyle/>
          <a:p>
            <a:pPr indent="-274320" lvl="0" marL="274320" rtl="0" algn="ctr">
              <a:lnSpc>
                <a:spcPct val="100000"/>
              </a:lnSpc>
              <a:spcBef>
                <a:spcPts val="0"/>
              </a:spcBef>
              <a:spcAft>
                <a:spcPts val="0"/>
              </a:spcAft>
              <a:buSzPts val="2375"/>
              <a:buNone/>
            </a:pPr>
            <a:r>
              <a:rPr b="1" lang="en-IN" sz="2500"/>
              <a:t>Guide:- </a:t>
            </a:r>
            <a:r>
              <a:rPr lang="en-IN" sz="2500"/>
              <a:t>Shahista ma’am</a:t>
            </a:r>
            <a:endParaRPr/>
          </a:p>
          <a:p>
            <a:pPr indent="-274320" lvl="0" marL="274320" rtl="0" algn="ctr">
              <a:lnSpc>
                <a:spcPct val="100000"/>
              </a:lnSpc>
              <a:spcBef>
                <a:spcPts val="0"/>
              </a:spcBef>
              <a:spcAft>
                <a:spcPts val="0"/>
              </a:spcAft>
              <a:buSzPts val="2375"/>
              <a:buNone/>
            </a:pPr>
            <a:r>
              <a:rPr b="1" lang="en-IN" sz="2500"/>
              <a:t>Team :- </a:t>
            </a:r>
            <a:r>
              <a:rPr lang="en-IN" sz="2500"/>
              <a:t>Sajiya Shaikh,</a:t>
            </a:r>
            <a:endParaRPr sz="2500"/>
          </a:p>
          <a:p>
            <a:pPr indent="-274320" lvl="0" marL="274320" rtl="0" algn="ctr">
              <a:lnSpc>
                <a:spcPct val="100000"/>
              </a:lnSpc>
              <a:spcBef>
                <a:spcPts val="0"/>
              </a:spcBef>
              <a:spcAft>
                <a:spcPts val="0"/>
              </a:spcAft>
              <a:buSzPts val="2375"/>
              <a:buNone/>
            </a:pPr>
            <a:r>
              <a:rPr lang="en-IN" sz="2500"/>
              <a:t>                               Mohamed Qais Sahib ,</a:t>
            </a:r>
            <a:endParaRPr/>
          </a:p>
          <a:p>
            <a:pPr indent="-274320" lvl="0" marL="274320" rtl="0" algn="ctr">
              <a:lnSpc>
                <a:spcPct val="100000"/>
              </a:lnSpc>
              <a:spcBef>
                <a:spcPts val="0"/>
              </a:spcBef>
              <a:spcAft>
                <a:spcPts val="0"/>
              </a:spcAft>
              <a:buSzPts val="2375"/>
              <a:buNone/>
            </a:pPr>
            <a:r>
              <a:rPr lang="en-IN" sz="2500"/>
              <a:t>                          Mahek Shirgawkar ,</a:t>
            </a:r>
            <a:endParaRPr sz="2500"/>
          </a:p>
          <a:p>
            <a:pPr indent="-274320" lvl="0" marL="274320" rtl="0" algn="ctr">
              <a:lnSpc>
                <a:spcPct val="100000"/>
              </a:lnSpc>
              <a:spcBef>
                <a:spcPts val="0"/>
              </a:spcBef>
              <a:spcAft>
                <a:spcPts val="0"/>
              </a:spcAft>
              <a:buSzPts val="2375"/>
              <a:buNone/>
            </a:pPr>
            <a:r>
              <a:rPr lang="en-IN" sz="2500"/>
              <a:t>                     Saniya Inamdar ,</a:t>
            </a:r>
            <a:endParaRPr/>
          </a:p>
          <a:p>
            <a:pPr indent="-274320" lvl="0" marL="274320" rtl="0" algn="ctr">
              <a:lnSpc>
                <a:spcPct val="100000"/>
              </a:lnSpc>
              <a:spcBef>
                <a:spcPts val="0"/>
              </a:spcBef>
              <a:spcAft>
                <a:spcPts val="0"/>
              </a:spcAft>
              <a:buSzPts val="2375"/>
              <a:buNone/>
            </a:pPr>
            <a:r>
              <a:rPr lang="en-IN" sz="2500"/>
              <a:t>                  Sohail Shaikh.</a:t>
            </a:r>
            <a:endParaRPr sz="2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81611" y="498130"/>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IN">
                <a:latin typeface="Teko"/>
                <a:ea typeface="Teko"/>
                <a:cs typeface="Teko"/>
                <a:sym typeface="Teko"/>
              </a:rPr>
              <a:t>Disadvantage</a:t>
            </a:r>
            <a:endParaRPr>
              <a:latin typeface="Teko"/>
              <a:ea typeface="Teko"/>
              <a:cs typeface="Teko"/>
              <a:sym typeface="Teko"/>
            </a:endParaRPr>
          </a:p>
        </p:txBody>
      </p:sp>
      <p:sp>
        <p:nvSpPr>
          <p:cNvPr id="165" name="Google Shape;165;p10"/>
          <p:cNvSpPr txBox="1"/>
          <p:nvPr>
            <p:ph idx="1" type="body"/>
          </p:nvPr>
        </p:nvSpPr>
        <p:spPr>
          <a:xfrm>
            <a:off x="508001" y="2011680"/>
            <a:ext cx="7820073" cy="2715065"/>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2090"/>
              <a:buFont typeface="Arial"/>
              <a:buChar char="•"/>
            </a:pPr>
            <a:r>
              <a:rPr lang="en-IN" sz="2400">
                <a:latin typeface="Arial"/>
                <a:ea typeface="Arial"/>
                <a:cs typeface="Arial"/>
                <a:sym typeface="Arial"/>
              </a:rPr>
              <a:t>After you start earning you have to pay the application to keep using it </a:t>
            </a:r>
            <a:endParaRPr sz="2400">
              <a:latin typeface="Arial"/>
              <a:ea typeface="Arial"/>
              <a:cs typeface="Arial"/>
              <a:sym typeface="Arial"/>
            </a:endParaRPr>
          </a:p>
          <a:p>
            <a:pPr indent="-274320" lvl="0" marL="274320" rtl="0" algn="l">
              <a:lnSpc>
                <a:spcPct val="100000"/>
              </a:lnSpc>
              <a:spcBef>
                <a:spcPts val="440"/>
              </a:spcBef>
              <a:spcAft>
                <a:spcPts val="0"/>
              </a:spcAft>
              <a:buSzPts val="2090"/>
              <a:buFont typeface="Arial"/>
              <a:buChar char="•"/>
            </a:pPr>
            <a:r>
              <a:rPr lang="en-IN" sz="2400">
                <a:latin typeface="Arial"/>
                <a:ea typeface="Arial"/>
                <a:cs typeface="Arial"/>
                <a:sym typeface="Arial"/>
              </a:rPr>
              <a:t>If your project is big you have to make sound which you can not make by yourself , for that you have to hire people for the sound track</a:t>
            </a:r>
            <a:endParaRPr sz="2400">
              <a:latin typeface="Arial"/>
              <a:ea typeface="Arial"/>
              <a:cs typeface="Arial"/>
              <a:sym typeface="Arial"/>
            </a:endParaRPr>
          </a:p>
          <a:p>
            <a:pPr indent="-274320" lvl="0" marL="274320" rtl="0" algn="l">
              <a:lnSpc>
                <a:spcPct val="100000"/>
              </a:lnSpc>
              <a:spcBef>
                <a:spcPts val="440"/>
              </a:spcBef>
              <a:spcAft>
                <a:spcPts val="0"/>
              </a:spcAft>
              <a:buSzPts val="2090"/>
              <a:buFont typeface="Arial"/>
              <a:buChar char="•"/>
            </a:pPr>
            <a:r>
              <a:rPr lang="en-IN" sz="2400">
                <a:latin typeface="Arial"/>
                <a:ea typeface="Arial"/>
                <a:cs typeface="Arial"/>
                <a:sym typeface="Arial"/>
              </a:rPr>
              <a:t>It is less costly but when you start earning by a game it  becomes more costly to make another</a:t>
            </a:r>
            <a:endParaRPr sz="2400">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595823" y="562709"/>
            <a:ext cx="8229600" cy="1034548"/>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IN">
                <a:latin typeface="Teko"/>
                <a:ea typeface="Teko"/>
                <a:cs typeface="Teko"/>
                <a:sym typeface="Teko"/>
              </a:rPr>
              <a:t>Scope</a:t>
            </a:r>
            <a:endParaRPr>
              <a:latin typeface="Teko"/>
              <a:ea typeface="Teko"/>
              <a:cs typeface="Teko"/>
              <a:sym typeface="Teko"/>
            </a:endParaRPr>
          </a:p>
        </p:txBody>
      </p:sp>
      <p:sp>
        <p:nvSpPr>
          <p:cNvPr id="171" name="Google Shape;171;p11"/>
          <p:cNvSpPr txBox="1"/>
          <p:nvPr>
            <p:ph idx="1" type="body"/>
          </p:nvPr>
        </p:nvSpPr>
        <p:spPr>
          <a:xfrm>
            <a:off x="467543" y="1871003"/>
            <a:ext cx="8324765" cy="3995728"/>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90"/>
              <a:buChar char="⚫"/>
            </a:pPr>
            <a:r>
              <a:rPr lang="en-IN" sz="2200">
                <a:latin typeface="Arial"/>
                <a:ea typeface="Arial"/>
                <a:cs typeface="Arial"/>
                <a:sym typeface="Arial"/>
              </a:rPr>
              <a:t>The scope of this project is to make a game which is a running race in a first person prospective which will be the first of it’s kind .</a:t>
            </a:r>
            <a:endParaRPr>
              <a:latin typeface="Arial"/>
              <a:ea typeface="Arial"/>
              <a:cs typeface="Arial"/>
              <a:sym typeface="Arial"/>
            </a:endParaRPr>
          </a:p>
          <a:p>
            <a:pPr indent="-274320" lvl="0" marL="274320" rtl="0" algn="l">
              <a:lnSpc>
                <a:spcPct val="100000"/>
              </a:lnSpc>
              <a:spcBef>
                <a:spcPts val="440"/>
              </a:spcBef>
              <a:spcAft>
                <a:spcPts val="0"/>
              </a:spcAft>
              <a:buSzPts val="2090"/>
              <a:buChar char="⚫"/>
            </a:pPr>
            <a:r>
              <a:rPr lang="en-IN" sz="2200">
                <a:latin typeface="Arial"/>
                <a:ea typeface="Arial"/>
                <a:cs typeface="Arial"/>
                <a:sym typeface="Arial"/>
              </a:rPr>
              <a:t>This game will not have very detailed graphics because our main priority is the performance of the game.</a:t>
            </a:r>
            <a:endParaRPr>
              <a:latin typeface="Arial"/>
              <a:ea typeface="Arial"/>
              <a:cs typeface="Arial"/>
              <a:sym typeface="Arial"/>
            </a:endParaRPr>
          </a:p>
          <a:p>
            <a:pPr indent="-274320" lvl="0" marL="274320" rtl="0" algn="l">
              <a:lnSpc>
                <a:spcPct val="100000"/>
              </a:lnSpc>
              <a:spcBef>
                <a:spcPts val="440"/>
              </a:spcBef>
              <a:spcAft>
                <a:spcPts val="0"/>
              </a:spcAft>
              <a:buSzPts val="2090"/>
              <a:buChar char="⚫"/>
            </a:pPr>
            <a:r>
              <a:rPr lang="en-IN" sz="2200">
                <a:latin typeface="Arial"/>
                <a:ea typeface="Arial"/>
                <a:cs typeface="Arial"/>
                <a:sym typeface="Arial"/>
              </a:rPr>
              <a:t> The AI or Bots in this game will be harder to beat as your level increases, But there will still be some bots to ensure that the player will not come last in the game.</a:t>
            </a:r>
            <a:endParaRPr>
              <a:latin typeface="Arial"/>
              <a:ea typeface="Arial"/>
              <a:cs typeface="Arial"/>
              <a:sym typeface="Arial"/>
            </a:endParaRPr>
          </a:p>
          <a:p>
            <a:pPr indent="-274320" lvl="0" marL="274320" rtl="0" algn="l">
              <a:lnSpc>
                <a:spcPct val="100000"/>
              </a:lnSpc>
              <a:spcBef>
                <a:spcPts val="440"/>
              </a:spcBef>
              <a:spcAft>
                <a:spcPts val="0"/>
              </a:spcAft>
              <a:buSzPts val="2090"/>
              <a:buNone/>
            </a:pPr>
            <a:r>
              <a:t/>
            </a:r>
            <a:endParaRPr sz="22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IN">
                <a:latin typeface="Teko"/>
                <a:ea typeface="Teko"/>
                <a:cs typeface="Teko"/>
                <a:sym typeface="Teko"/>
              </a:rPr>
              <a:t>Flowchart</a:t>
            </a:r>
            <a:endParaRPr>
              <a:latin typeface="Teko"/>
              <a:ea typeface="Teko"/>
              <a:cs typeface="Teko"/>
              <a:sym typeface="Teko"/>
            </a:endParaRPr>
          </a:p>
        </p:txBody>
      </p:sp>
      <p:sp>
        <p:nvSpPr>
          <p:cNvPr id="178" name="Google Shape;178;p12"/>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710"/>
              <a:buNone/>
            </a:pPr>
            <a:r>
              <a:rPr lang="en-IN">
                <a:latin typeface="Arial"/>
                <a:ea typeface="Arial"/>
                <a:cs typeface="Arial"/>
                <a:sym typeface="Arial"/>
              </a:rPr>
              <a:t>Controls</a:t>
            </a:r>
            <a:endParaRPr>
              <a:latin typeface="Arial"/>
              <a:ea typeface="Arial"/>
              <a:cs typeface="Arial"/>
              <a:sym typeface="Arial"/>
            </a:endParaRPr>
          </a:p>
        </p:txBody>
      </p:sp>
      <p:pic>
        <p:nvPicPr>
          <p:cNvPr id="179" name="Google Shape;179;p12"/>
          <p:cNvPicPr preferRelativeResize="0"/>
          <p:nvPr/>
        </p:nvPicPr>
        <p:blipFill rotWithShape="1">
          <a:blip r:embed="rId3">
            <a:alphaModFix/>
          </a:blip>
          <a:srcRect b="40375" l="9144" r="47494" t="0"/>
          <a:stretch/>
        </p:blipFill>
        <p:spPr>
          <a:xfrm>
            <a:off x="3138800" y="704100"/>
            <a:ext cx="5718550" cy="5971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7200" y="230438"/>
            <a:ext cx="8229600" cy="1143000"/>
          </a:xfrm>
          <a:prstGeom prst="rect">
            <a:avLst/>
          </a:prstGeom>
          <a:noFill/>
          <a:ln>
            <a:noFill/>
          </a:ln>
        </p:spPr>
        <p:txBody>
          <a:bodyPr anchorCtr="0" anchor="b" bIns="0" lIns="0" spcFirstLastPara="1" rIns="0" wrap="square" tIns="45700">
            <a:normAutofit/>
          </a:bodyPr>
          <a:lstStyle/>
          <a:p>
            <a:pPr indent="0" lvl="0" marL="0" rtl="0" algn="ctr">
              <a:lnSpc>
                <a:spcPct val="100000"/>
              </a:lnSpc>
              <a:spcBef>
                <a:spcPts val="0"/>
              </a:spcBef>
              <a:spcAft>
                <a:spcPts val="0"/>
              </a:spcAft>
              <a:buSzPts val="1800"/>
              <a:buNone/>
            </a:pPr>
            <a:r>
              <a:rPr lang="en-IN">
                <a:solidFill>
                  <a:srgbClr val="0C0C0C"/>
                </a:solidFill>
                <a:latin typeface="Teko"/>
                <a:ea typeface="Teko"/>
                <a:cs typeface="Teko"/>
                <a:sym typeface="Teko"/>
              </a:rPr>
              <a:t>Characters</a:t>
            </a:r>
            <a:endParaRPr>
              <a:solidFill>
                <a:srgbClr val="0C0C0C"/>
              </a:solidFill>
              <a:latin typeface="Teko"/>
              <a:ea typeface="Teko"/>
              <a:cs typeface="Teko"/>
              <a:sym typeface="Teko"/>
            </a:endParaRPr>
          </a:p>
        </p:txBody>
      </p:sp>
      <p:pic>
        <p:nvPicPr>
          <p:cNvPr id="186" name="Google Shape;186;p13"/>
          <p:cNvPicPr preferRelativeResize="0"/>
          <p:nvPr/>
        </p:nvPicPr>
        <p:blipFill rotWithShape="1">
          <a:blip r:embed="rId3">
            <a:alphaModFix/>
          </a:blip>
          <a:srcRect b="0" l="0" r="0" t="0"/>
          <a:stretch/>
        </p:blipFill>
        <p:spPr>
          <a:xfrm>
            <a:off x="178172" y="2433711"/>
            <a:ext cx="8703249" cy="3910818"/>
          </a:xfrm>
          <a:prstGeom prst="rect">
            <a:avLst/>
          </a:prstGeom>
          <a:noFill/>
          <a:ln>
            <a:noFill/>
          </a:ln>
        </p:spPr>
      </p:pic>
      <p:sp>
        <p:nvSpPr>
          <p:cNvPr id="187" name="Google Shape;187;p13"/>
          <p:cNvSpPr txBox="1"/>
          <p:nvPr/>
        </p:nvSpPr>
        <p:spPr>
          <a:xfrm>
            <a:off x="457200" y="1308294"/>
            <a:ext cx="8229600" cy="970672"/>
          </a:xfrm>
          <a:prstGeom prst="rect">
            <a:avLst/>
          </a:prstGeom>
          <a:noFill/>
          <a:ln>
            <a:noFill/>
          </a:ln>
        </p:spPr>
        <p:txBody>
          <a:bodyPr anchorCtr="0" anchor="b" bIns="0" lIns="0" spcFirstLastPara="1" rIns="0" wrap="square" tIns="45700">
            <a:normAutofit/>
          </a:bodyPr>
          <a:lstStyle/>
          <a:p>
            <a:pPr indent="0" lvl="0" marL="0" marR="0" rtl="0" algn="l">
              <a:lnSpc>
                <a:spcPct val="100000"/>
              </a:lnSpc>
              <a:spcBef>
                <a:spcPts val="0"/>
              </a:spcBef>
              <a:spcAft>
                <a:spcPts val="0"/>
              </a:spcAft>
              <a:buClr>
                <a:schemeClr val="dk2"/>
              </a:buClr>
              <a:buSzPts val="1800"/>
              <a:buFont typeface="Calibri"/>
              <a:buNone/>
            </a:pPr>
            <a:r>
              <a:rPr b="0" i="0" lang="en-IN" sz="5000" u="none" cap="none" strike="noStrike">
                <a:solidFill>
                  <a:schemeClr val="dk2"/>
                </a:solidFill>
                <a:latin typeface="Teko"/>
                <a:ea typeface="Teko"/>
                <a:cs typeface="Teko"/>
                <a:sym typeface="Teko"/>
              </a:rPr>
              <a:t>James Jacob</a:t>
            </a:r>
            <a:endParaRPr b="0" i="0" sz="5000" u="none" cap="none" strike="noStrike">
              <a:solidFill>
                <a:schemeClr val="dk2"/>
              </a:solidFill>
              <a:latin typeface="Teko"/>
              <a:ea typeface="Teko"/>
              <a:cs typeface="Teko"/>
              <a:sym typeface="Tek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4"/>
          <p:cNvPicPr preferRelativeResize="0"/>
          <p:nvPr/>
        </p:nvPicPr>
        <p:blipFill rotWithShape="1">
          <a:blip r:embed="rId3">
            <a:alphaModFix/>
          </a:blip>
          <a:srcRect b="0" l="0" r="0" t="0"/>
          <a:stretch/>
        </p:blipFill>
        <p:spPr>
          <a:xfrm>
            <a:off x="238463" y="2134052"/>
            <a:ext cx="8667076" cy="3788446"/>
          </a:xfrm>
          <a:prstGeom prst="rect">
            <a:avLst/>
          </a:prstGeom>
          <a:noFill/>
          <a:ln>
            <a:noFill/>
          </a:ln>
        </p:spPr>
      </p:pic>
      <p:sp>
        <p:nvSpPr>
          <p:cNvPr id="194" name="Google Shape;194;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Carlos White</a:t>
            </a:r>
            <a:endParaRPr>
              <a:latin typeface="Teko"/>
              <a:ea typeface="Teko"/>
              <a:cs typeface="Teko"/>
              <a:sym typeface="Tek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b="0" l="0" r="0" t="0"/>
          <a:stretch/>
        </p:blipFill>
        <p:spPr>
          <a:xfrm>
            <a:off x="211014" y="2267105"/>
            <a:ext cx="8721971" cy="3702425"/>
          </a:xfrm>
          <a:prstGeom prst="rect">
            <a:avLst/>
          </a:prstGeom>
          <a:noFill/>
          <a:ln>
            <a:noFill/>
          </a:ln>
        </p:spPr>
      </p:pic>
      <p:sp>
        <p:nvSpPr>
          <p:cNvPr id="201" name="Google Shape;201;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Peter Cop</a:t>
            </a:r>
            <a:endParaRPr>
              <a:latin typeface="Teko"/>
              <a:ea typeface="Teko"/>
              <a:cs typeface="Teko"/>
              <a:sym typeface="Tek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16"/>
          <p:cNvPicPr preferRelativeResize="0"/>
          <p:nvPr/>
        </p:nvPicPr>
        <p:blipFill rotWithShape="1">
          <a:blip r:embed="rId3">
            <a:alphaModFix/>
          </a:blip>
          <a:srcRect b="0" l="0" r="0" t="0"/>
          <a:stretch/>
        </p:blipFill>
        <p:spPr>
          <a:xfrm>
            <a:off x="154600" y="2226713"/>
            <a:ext cx="8806520" cy="3698800"/>
          </a:xfrm>
          <a:prstGeom prst="rect">
            <a:avLst/>
          </a:prstGeom>
          <a:noFill/>
          <a:ln>
            <a:noFill/>
          </a:ln>
        </p:spPr>
      </p:pic>
      <p:sp>
        <p:nvSpPr>
          <p:cNvPr id="208" name="Google Shape;208;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Dextr Morgon</a:t>
            </a:r>
            <a:endParaRPr>
              <a:latin typeface="Teko"/>
              <a:ea typeface="Teko"/>
              <a:cs typeface="Teko"/>
              <a:sym typeface="Tek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7"/>
          <p:cNvPicPr preferRelativeResize="0"/>
          <p:nvPr/>
        </p:nvPicPr>
        <p:blipFill rotWithShape="1">
          <a:blip r:embed="rId3">
            <a:alphaModFix/>
          </a:blip>
          <a:srcRect b="0" l="0" r="0" t="0"/>
          <a:stretch/>
        </p:blipFill>
        <p:spPr>
          <a:xfrm>
            <a:off x="282874" y="2179198"/>
            <a:ext cx="8678246" cy="3869909"/>
          </a:xfrm>
          <a:prstGeom prst="rect">
            <a:avLst/>
          </a:prstGeom>
          <a:noFill/>
          <a:ln>
            <a:noFill/>
          </a:ln>
        </p:spPr>
      </p:pic>
      <p:sp>
        <p:nvSpPr>
          <p:cNvPr id="215" name="Google Shape;215;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Pirate Jack</a:t>
            </a:r>
            <a:endParaRPr>
              <a:latin typeface="Teko"/>
              <a:ea typeface="Teko"/>
              <a:cs typeface="Teko"/>
              <a:sym typeface="Tek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IN">
                <a:latin typeface="Teko"/>
                <a:ea typeface="Teko"/>
                <a:cs typeface="Teko"/>
                <a:sym typeface="Teko"/>
              </a:rPr>
              <a:t>Alexby</a:t>
            </a:r>
            <a:endParaRPr>
              <a:latin typeface="Teko"/>
              <a:ea typeface="Teko"/>
              <a:cs typeface="Teko"/>
              <a:sym typeface="Teko"/>
            </a:endParaRPr>
          </a:p>
        </p:txBody>
      </p:sp>
      <p:pic>
        <p:nvPicPr>
          <p:cNvPr id="221" name="Google Shape;221;p18"/>
          <p:cNvPicPr preferRelativeResize="0"/>
          <p:nvPr/>
        </p:nvPicPr>
        <p:blipFill rotWithShape="1">
          <a:blip r:embed="rId3">
            <a:alphaModFix/>
          </a:blip>
          <a:srcRect b="0" l="0" r="0" t="0"/>
          <a:stretch/>
        </p:blipFill>
        <p:spPr>
          <a:xfrm>
            <a:off x="211015" y="2188356"/>
            <a:ext cx="8651631" cy="381000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Caffeine Cathy</a:t>
            </a:r>
            <a:endParaRPr>
              <a:latin typeface="Teko"/>
              <a:ea typeface="Teko"/>
              <a:cs typeface="Teko"/>
              <a:sym typeface="Teko"/>
            </a:endParaRPr>
          </a:p>
        </p:txBody>
      </p:sp>
      <p:pic>
        <p:nvPicPr>
          <p:cNvPr id="227" name="Google Shape;227;p19"/>
          <p:cNvPicPr preferRelativeResize="0"/>
          <p:nvPr/>
        </p:nvPicPr>
        <p:blipFill rotWithShape="1">
          <a:blip r:embed="rId3">
            <a:alphaModFix/>
          </a:blip>
          <a:srcRect b="0" l="0" r="0" t="0"/>
          <a:stretch/>
        </p:blipFill>
        <p:spPr>
          <a:xfrm>
            <a:off x="211015" y="2069513"/>
            <a:ext cx="8764173" cy="40195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443132" y="675953"/>
            <a:ext cx="8229600" cy="1143000"/>
          </a:xfrm>
          <a:prstGeom prst="rect">
            <a:avLst/>
          </a:prstGeom>
          <a:noFill/>
          <a:ln>
            <a:noFill/>
          </a:ln>
        </p:spPr>
        <p:txBody>
          <a:bodyPr anchorCtr="0" anchor="b" bIns="0" lIns="0" spcFirstLastPara="1" rIns="0" wrap="square" tIns="45700">
            <a:normAutofit/>
          </a:bodyPr>
          <a:lstStyle/>
          <a:p>
            <a:pPr indent="0" lvl="0" marL="0" rtl="0" algn="ctr">
              <a:lnSpc>
                <a:spcPct val="100000"/>
              </a:lnSpc>
              <a:spcBef>
                <a:spcPts val="0"/>
              </a:spcBef>
              <a:spcAft>
                <a:spcPts val="0"/>
              </a:spcAft>
              <a:buClr>
                <a:schemeClr val="dk2"/>
              </a:buClr>
              <a:buSzPts val="5000"/>
              <a:buFont typeface="Calibri"/>
              <a:buNone/>
            </a:pPr>
            <a:r>
              <a:rPr lang="en-IN">
                <a:latin typeface="Teko"/>
                <a:ea typeface="Teko"/>
                <a:cs typeface="Teko"/>
                <a:sym typeface="Teko"/>
              </a:rPr>
              <a:t>Simulation Game </a:t>
            </a:r>
            <a:endParaRPr>
              <a:latin typeface="Teko"/>
              <a:ea typeface="Teko"/>
              <a:cs typeface="Teko"/>
              <a:sym typeface="Teko"/>
            </a:endParaRPr>
          </a:p>
        </p:txBody>
      </p:sp>
      <p:sp>
        <p:nvSpPr>
          <p:cNvPr id="117" name="Google Shape;117;p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3990"/>
              <a:buFont typeface="Arial"/>
              <a:buChar char="•"/>
            </a:pPr>
            <a:r>
              <a:rPr lang="en-IN" sz="3000">
                <a:latin typeface="Arial"/>
                <a:ea typeface="Arial"/>
                <a:cs typeface="Arial"/>
                <a:sym typeface="Arial"/>
              </a:rPr>
              <a:t>Our topic is a simulation game.</a:t>
            </a:r>
            <a:endParaRPr sz="3000">
              <a:latin typeface="Arial"/>
              <a:ea typeface="Arial"/>
              <a:cs typeface="Arial"/>
              <a:sym typeface="Arial"/>
            </a:endParaRPr>
          </a:p>
          <a:p>
            <a:pPr indent="-274320" lvl="0" marL="274320" rtl="0" algn="l">
              <a:lnSpc>
                <a:spcPct val="100000"/>
              </a:lnSpc>
              <a:spcBef>
                <a:spcPts val="840"/>
              </a:spcBef>
              <a:spcAft>
                <a:spcPts val="0"/>
              </a:spcAft>
              <a:buSzPts val="3990"/>
              <a:buFont typeface="Arial"/>
              <a:buChar char="•"/>
            </a:pPr>
            <a:r>
              <a:rPr lang="en-IN" sz="3000">
                <a:latin typeface="Arial"/>
                <a:ea typeface="Arial"/>
                <a:cs typeface="Arial"/>
                <a:sym typeface="Arial"/>
              </a:rPr>
              <a:t>There are many types of simulation i.e. Construction  simulation,</a:t>
            </a:r>
            <a:r>
              <a:rPr b="1" lang="en-IN" sz="3000">
                <a:latin typeface="Arial"/>
                <a:ea typeface="Arial"/>
                <a:cs typeface="Arial"/>
                <a:sym typeface="Arial"/>
              </a:rPr>
              <a:t> </a:t>
            </a:r>
            <a:r>
              <a:rPr lang="en-IN" sz="3000">
                <a:latin typeface="Arial"/>
                <a:ea typeface="Arial"/>
                <a:cs typeface="Arial"/>
                <a:sym typeface="Arial"/>
              </a:rPr>
              <a:t>Life simulation, Sports, etc.</a:t>
            </a:r>
            <a:endParaRPr sz="3000">
              <a:latin typeface="Arial"/>
              <a:ea typeface="Arial"/>
              <a:cs typeface="Arial"/>
              <a:sym typeface="Arial"/>
            </a:endParaRPr>
          </a:p>
          <a:p>
            <a:pPr indent="-274320" lvl="0" marL="274320" rtl="0" algn="l">
              <a:lnSpc>
                <a:spcPct val="100000"/>
              </a:lnSpc>
              <a:spcBef>
                <a:spcPts val="840"/>
              </a:spcBef>
              <a:spcAft>
                <a:spcPts val="0"/>
              </a:spcAft>
              <a:buSzPts val="3990"/>
              <a:buFont typeface="Arial"/>
              <a:buChar char="•"/>
            </a:pPr>
            <a:r>
              <a:rPr lang="en-IN" sz="3000">
                <a:latin typeface="Arial"/>
                <a:ea typeface="Arial"/>
                <a:cs typeface="Arial"/>
                <a:sym typeface="Arial"/>
              </a:rPr>
              <a:t>We chose to make Sports </a:t>
            </a:r>
            <a:endParaRPr sz="3000">
              <a:latin typeface="Arial"/>
              <a:ea typeface="Arial"/>
              <a:cs typeface="Arial"/>
              <a:sym typeface="Arial"/>
            </a:endParaRPr>
          </a:p>
          <a:p>
            <a:pPr indent="-274320" lvl="0" marL="274320" rtl="0" algn="l">
              <a:lnSpc>
                <a:spcPct val="100000"/>
              </a:lnSpc>
              <a:spcBef>
                <a:spcPts val="520"/>
              </a:spcBef>
              <a:spcAft>
                <a:spcPts val="0"/>
              </a:spcAft>
              <a:buSzPts val="2470"/>
              <a:buNone/>
            </a:pPr>
            <a:r>
              <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1800"/>
              <a:buNone/>
            </a:pPr>
            <a:r>
              <a:rPr lang="en-IN">
                <a:latin typeface="Teko"/>
                <a:ea typeface="Teko"/>
                <a:cs typeface="Teko"/>
                <a:sym typeface="Teko"/>
              </a:rPr>
              <a:t>Hipshot Henry</a:t>
            </a:r>
            <a:endParaRPr>
              <a:latin typeface="Teko"/>
              <a:ea typeface="Teko"/>
              <a:cs typeface="Teko"/>
              <a:sym typeface="Teko"/>
            </a:endParaRPr>
          </a:p>
        </p:txBody>
      </p:sp>
      <p:pic>
        <p:nvPicPr>
          <p:cNvPr id="233" name="Google Shape;233;p20"/>
          <p:cNvPicPr preferRelativeResize="0"/>
          <p:nvPr/>
        </p:nvPicPr>
        <p:blipFill rotWithShape="1">
          <a:blip r:embed="rId3">
            <a:alphaModFix/>
          </a:blip>
          <a:srcRect b="0" l="0" r="0" t="0"/>
          <a:stretch/>
        </p:blipFill>
        <p:spPr>
          <a:xfrm>
            <a:off x="182880" y="2018885"/>
            <a:ext cx="8750105" cy="4184967"/>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457200" y="562709"/>
            <a:ext cx="8229600" cy="717452"/>
          </a:xfrm>
          <a:prstGeom prst="rect">
            <a:avLst/>
          </a:prstGeom>
          <a:noFill/>
          <a:ln>
            <a:noFill/>
          </a:ln>
        </p:spPr>
        <p:txBody>
          <a:bodyPr anchorCtr="0" anchor="b" bIns="0" lIns="0" spcFirstLastPara="1" rIns="0" wrap="square" tIns="45700">
            <a:normAutofit fontScale="90000"/>
          </a:bodyPr>
          <a:lstStyle/>
          <a:p>
            <a:pPr indent="0" lvl="0" marL="0" rtl="0" algn="ctr">
              <a:lnSpc>
                <a:spcPct val="100000"/>
              </a:lnSpc>
              <a:spcBef>
                <a:spcPts val="0"/>
              </a:spcBef>
              <a:spcAft>
                <a:spcPts val="0"/>
              </a:spcAft>
              <a:buSzPct val="40000"/>
              <a:buNone/>
            </a:pPr>
            <a:r>
              <a:rPr lang="en-IN">
                <a:solidFill>
                  <a:srgbClr val="0C0C0C"/>
                </a:solidFill>
                <a:latin typeface="Teko"/>
                <a:ea typeface="Teko"/>
                <a:cs typeface="Teko"/>
                <a:sym typeface="Teko"/>
              </a:rPr>
              <a:t>Character animation</a:t>
            </a:r>
            <a:endParaRPr>
              <a:solidFill>
                <a:srgbClr val="0C0C0C"/>
              </a:solidFill>
              <a:latin typeface="Teko"/>
              <a:ea typeface="Teko"/>
              <a:cs typeface="Teko"/>
              <a:sym typeface="Teko"/>
            </a:endParaRPr>
          </a:p>
        </p:txBody>
      </p:sp>
      <p:sp>
        <p:nvSpPr>
          <p:cNvPr id="240" name="Google Shape;240;p21"/>
          <p:cNvSpPr txBox="1"/>
          <p:nvPr/>
        </p:nvSpPr>
        <p:spPr>
          <a:xfrm>
            <a:off x="609600" y="1350497"/>
            <a:ext cx="8229600" cy="618980"/>
          </a:xfrm>
          <a:prstGeom prst="rect">
            <a:avLst/>
          </a:prstGeom>
          <a:noFill/>
          <a:ln>
            <a:noFill/>
          </a:ln>
        </p:spPr>
        <p:txBody>
          <a:bodyPr anchorCtr="0" anchor="b" bIns="0" lIns="0" spcFirstLastPara="1" rIns="0" wrap="square" tIns="45700">
            <a:normAutofit fontScale="85000" lnSpcReduction="20000"/>
          </a:bodyPr>
          <a:lstStyle/>
          <a:p>
            <a:pPr indent="0" lvl="0" marL="0" marR="0" rtl="0" algn="l">
              <a:lnSpc>
                <a:spcPct val="100000"/>
              </a:lnSpc>
              <a:spcBef>
                <a:spcPts val="0"/>
              </a:spcBef>
              <a:spcAft>
                <a:spcPts val="0"/>
              </a:spcAft>
              <a:buClr>
                <a:schemeClr val="dk2"/>
              </a:buClr>
              <a:buSzPct val="42352"/>
              <a:buFont typeface="Calibri"/>
              <a:buNone/>
            </a:pPr>
            <a:r>
              <a:rPr b="0" i="0" lang="en-IN" sz="5000" u="none" cap="none" strike="noStrike">
                <a:solidFill>
                  <a:srgbClr val="105964"/>
                </a:solidFill>
                <a:latin typeface="Teko"/>
                <a:ea typeface="Teko"/>
                <a:cs typeface="Teko"/>
                <a:sym typeface="Teko"/>
              </a:rPr>
              <a:t>Crouch start</a:t>
            </a:r>
            <a:endParaRPr b="0" i="0" sz="5000" u="none" cap="none" strike="noStrike">
              <a:solidFill>
                <a:srgbClr val="105964"/>
              </a:solidFill>
              <a:latin typeface="Teko"/>
              <a:ea typeface="Teko"/>
              <a:cs typeface="Teko"/>
              <a:sym typeface="Teko"/>
            </a:endParaRPr>
          </a:p>
        </p:txBody>
      </p:sp>
      <p:pic>
        <p:nvPicPr>
          <p:cNvPr id="241" name="Google Shape;241;p21"/>
          <p:cNvPicPr preferRelativeResize="0"/>
          <p:nvPr/>
        </p:nvPicPr>
        <p:blipFill rotWithShape="1">
          <a:blip r:embed="rId3">
            <a:alphaModFix/>
          </a:blip>
          <a:srcRect b="0" l="0" r="0" t="0"/>
          <a:stretch/>
        </p:blipFill>
        <p:spPr>
          <a:xfrm>
            <a:off x="886264" y="2328202"/>
            <a:ext cx="7610621" cy="36927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457200" y="745587"/>
            <a:ext cx="8229600" cy="1097281"/>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SzPct val="40000"/>
              <a:buNone/>
            </a:pPr>
            <a:br>
              <a:rPr lang="en-IN">
                <a:solidFill>
                  <a:srgbClr val="105964"/>
                </a:solidFill>
              </a:rPr>
            </a:br>
            <a:r>
              <a:rPr lang="en-IN">
                <a:solidFill>
                  <a:srgbClr val="105964"/>
                </a:solidFill>
                <a:latin typeface="Teko"/>
                <a:ea typeface="Teko"/>
                <a:cs typeface="Teko"/>
                <a:sym typeface="Teko"/>
              </a:rPr>
              <a:t>Running animation</a:t>
            </a:r>
            <a:endParaRPr>
              <a:solidFill>
                <a:srgbClr val="105964"/>
              </a:solidFill>
              <a:latin typeface="Teko"/>
              <a:ea typeface="Teko"/>
              <a:cs typeface="Teko"/>
              <a:sym typeface="Teko"/>
            </a:endParaRPr>
          </a:p>
        </p:txBody>
      </p:sp>
      <p:pic>
        <p:nvPicPr>
          <p:cNvPr id="248" name="Google Shape;248;p22"/>
          <p:cNvPicPr preferRelativeResize="0"/>
          <p:nvPr/>
        </p:nvPicPr>
        <p:blipFill rotWithShape="1">
          <a:blip r:embed="rId3">
            <a:alphaModFix/>
          </a:blip>
          <a:srcRect b="0" l="0" r="0" t="0"/>
          <a:stretch/>
        </p:blipFill>
        <p:spPr>
          <a:xfrm>
            <a:off x="661182" y="2286000"/>
            <a:ext cx="7906043" cy="3749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457200" y="188113"/>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SzPts val="1800"/>
              <a:buNone/>
            </a:pPr>
            <a:r>
              <a:rPr lang="en-IN">
                <a:latin typeface="Teko"/>
                <a:ea typeface="Teko"/>
                <a:cs typeface="Teko"/>
                <a:sym typeface="Teko"/>
              </a:rPr>
              <a:t>Stadium</a:t>
            </a:r>
            <a:r>
              <a:rPr lang="en-IN"/>
              <a:t> </a:t>
            </a:r>
            <a:endParaRPr/>
          </a:p>
        </p:txBody>
      </p:sp>
      <p:pic>
        <p:nvPicPr>
          <p:cNvPr id="255" name="Google Shape;255;p23"/>
          <p:cNvPicPr preferRelativeResize="0"/>
          <p:nvPr/>
        </p:nvPicPr>
        <p:blipFill rotWithShape="1">
          <a:blip r:embed="rId3">
            <a:alphaModFix/>
          </a:blip>
          <a:srcRect b="0" l="0" r="0" t="0"/>
          <a:stretch/>
        </p:blipFill>
        <p:spPr>
          <a:xfrm>
            <a:off x="492726" y="1280159"/>
            <a:ext cx="7406226" cy="51662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0" y="2307102"/>
            <a:ext cx="9144000" cy="1794626"/>
          </a:xfrm>
          <a:prstGeom prst="rect">
            <a:avLst/>
          </a:prstGeom>
          <a:noFill/>
          <a:ln>
            <a:noFill/>
          </a:ln>
        </p:spPr>
        <p:txBody>
          <a:bodyPr anchorCtr="0" anchor="b" bIns="0" lIns="0" spcFirstLastPara="1" rIns="0" wrap="square" tIns="45700">
            <a:normAutofit/>
          </a:bodyPr>
          <a:lstStyle/>
          <a:p>
            <a:pPr indent="0" lvl="0" marL="0" rtl="0" algn="ctr">
              <a:lnSpc>
                <a:spcPct val="100000"/>
              </a:lnSpc>
              <a:spcBef>
                <a:spcPts val="0"/>
              </a:spcBef>
              <a:spcAft>
                <a:spcPts val="0"/>
              </a:spcAft>
              <a:buClr>
                <a:schemeClr val="dk2"/>
              </a:buClr>
              <a:buSzPts val="5000"/>
              <a:buFont typeface="Calibri"/>
              <a:buNone/>
            </a:pPr>
            <a:r>
              <a:rPr lang="en-IN" sz="9600">
                <a:latin typeface="Teko"/>
                <a:ea typeface="Teko"/>
                <a:cs typeface="Teko"/>
                <a:sym typeface="Teko"/>
              </a:rPr>
              <a:t>THANK YOU</a:t>
            </a:r>
            <a:endParaRPr sz="9600">
              <a:latin typeface="Teko"/>
              <a:ea typeface="Teko"/>
              <a:cs typeface="Teko"/>
              <a:sym typeface="Teko"/>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ctrTitle"/>
          </p:nvPr>
        </p:nvSpPr>
        <p:spPr>
          <a:xfrm>
            <a:off x="611560" y="260648"/>
            <a:ext cx="7772400" cy="1470025"/>
          </a:xfrm>
          <a:prstGeom prst="rect">
            <a:avLst/>
          </a:prstGeom>
          <a:noFill/>
          <a:ln>
            <a:noFill/>
          </a:ln>
        </p:spPr>
        <p:txBody>
          <a:bodyPr anchorCtr="0" anchor="b" bIns="0" lIns="0" spcFirstLastPara="1" rIns="18275" wrap="square" tIns="0">
            <a:normAutofit/>
          </a:bodyPr>
          <a:lstStyle/>
          <a:p>
            <a:pPr indent="0" lvl="0" marL="0" rtl="0" algn="l">
              <a:lnSpc>
                <a:spcPct val="100000"/>
              </a:lnSpc>
              <a:spcBef>
                <a:spcPts val="0"/>
              </a:spcBef>
              <a:spcAft>
                <a:spcPts val="0"/>
              </a:spcAft>
              <a:buClr>
                <a:srgbClr val="4CE0EA"/>
              </a:buClr>
              <a:buSzPts val="5600"/>
              <a:buFont typeface="Calibri"/>
              <a:buNone/>
            </a:pPr>
            <a:r>
              <a:rPr lang="en-IN">
                <a:latin typeface="Teko"/>
                <a:ea typeface="Teko"/>
                <a:cs typeface="Teko"/>
                <a:sym typeface="Teko"/>
              </a:rPr>
              <a:t>First Person Runner</a:t>
            </a:r>
            <a:endParaRPr>
              <a:latin typeface="Teko"/>
              <a:ea typeface="Teko"/>
              <a:cs typeface="Teko"/>
              <a:sym typeface="Teko"/>
            </a:endParaRPr>
          </a:p>
        </p:txBody>
      </p:sp>
      <p:sp>
        <p:nvSpPr>
          <p:cNvPr id="124" name="Google Shape;124;p3"/>
          <p:cNvSpPr txBox="1"/>
          <p:nvPr>
            <p:ph idx="1" type="subTitle"/>
          </p:nvPr>
        </p:nvSpPr>
        <p:spPr>
          <a:xfrm>
            <a:off x="604911" y="1927274"/>
            <a:ext cx="7127529" cy="4310038"/>
          </a:xfrm>
          <a:prstGeom prst="rect">
            <a:avLst/>
          </a:prstGeom>
          <a:noFill/>
          <a:ln>
            <a:noFill/>
          </a:ln>
        </p:spPr>
        <p:txBody>
          <a:bodyPr anchorCtr="0" anchor="t" bIns="45700" lIns="0" spcFirstLastPara="1" rIns="18275" wrap="square" tIns="45700">
            <a:normAutofit/>
          </a:bodyPr>
          <a:lstStyle/>
          <a:p>
            <a:pPr indent="-150812" lvl="0" marL="0" rtl="0" algn="l">
              <a:lnSpc>
                <a:spcPct val="100000"/>
              </a:lnSpc>
              <a:spcBef>
                <a:spcPts val="0"/>
              </a:spcBef>
              <a:spcAft>
                <a:spcPts val="0"/>
              </a:spcAft>
              <a:buSzPts val="2375"/>
              <a:buFont typeface="Arial"/>
              <a:buChar char="•"/>
            </a:pPr>
            <a:r>
              <a:rPr lang="en-IN" sz="2400">
                <a:solidFill>
                  <a:srgbClr val="FEFEFE"/>
                </a:solidFill>
                <a:latin typeface="Arial"/>
                <a:ea typeface="Arial"/>
                <a:cs typeface="Arial"/>
                <a:sym typeface="Arial"/>
              </a:rPr>
              <a:t>FPR is a runner game where you will compete with other runners or rather bots or AI </a:t>
            </a:r>
            <a:endParaRPr sz="2400">
              <a:latin typeface="Arial"/>
              <a:ea typeface="Arial"/>
              <a:cs typeface="Arial"/>
              <a:sym typeface="Arial"/>
            </a:endParaRPr>
          </a:p>
          <a:p>
            <a:pPr indent="-150812" lvl="0" marL="0" rtl="0" algn="l">
              <a:lnSpc>
                <a:spcPct val="100000"/>
              </a:lnSpc>
              <a:spcBef>
                <a:spcPts val="500"/>
              </a:spcBef>
              <a:spcAft>
                <a:spcPts val="0"/>
              </a:spcAft>
              <a:buSzPts val="2375"/>
              <a:buFont typeface="Arial"/>
              <a:buChar char="•"/>
            </a:pPr>
            <a:r>
              <a:rPr lang="en-IN" sz="2400">
                <a:solidFill>
                  <a:srgbClr val="FEFEFE"/>
                </a:solidFill>
                <a:latin typeface="Arial"/>
                <a:ea typeface="Arial"/>
                <a:cs typeface="Arial"/>
                <a:sym typeface="Arial"/>
              </a:rPr>
              <a:t>This game will feature an athlete running a race</a:t>
            </a:r>
            <a:endParaRPr sz="2400">
              <a:latin typeface="Arial"/>
              <a:ea typeface="Arial"/>
              <a:cs typeface="Arial"/>
              <a:sym typeface="Arial"/>
            </a:endParaRPr>
          </a:p>
          <a:p>
            <a:pPr indent="-150812" lvl="0" marL="0" rtl="0" algn="l">
              <a:lnSpc>
                <a:spcPct val="100000"/>
              </a:lnSpc>
              <a:spcBef>
                <a:spcPts val="500"/>
              </a:spcBef>
              <a:spcAft>
                <a:spcPts val="0"/>
              </a:spcAft>
              <a:buSzPts val="2375"/>
              <a:buFont typeface="Arial"/>
              <a:buChar char="•"/>
            </a:pPr>
            <a:r>
              <a:rPr lang="en-IN" sz="2400">
                <a:solidFill>
                  <a:srgbClr val="FEFEFE"/>
                </a:solidFill>
                <a:latin typeface="Arial"/>
                <a:ea typeface="Arial"/>
                <a:cs typeface="Arial"/>
                <a:sym typeface="Arial"/>
              </a:rPr>
              <a:t>This game will be a first person game so it will be more of a simulation of a person running</a:t>
            </a:r>
            <a:endParaRPr/>
          </a:p>
          <a:p>
            <a:pPr indent="-274320" lvl="0" marL="274320" rtl="0" algn="l">
              <a:lnSpc>
                <a:spcPct val="100000"/>
              </a:lnSpc>
              <a:spcBef>
                <a:spcPts val="0"/>
              </a:spcBef>
              <a:spcAft>
                <a:spcPts val="0"/>
              </a:spcAft>
              <a:buSzPts val="2375"/>
              <a:buFont typeface="Arial"/>
              <a:buChar char="•"/>
            </a:pPr>
            <a:r>
              <a:rPr lang="en-IN" sz="2400"/>
              <a:t>We have decided to make a simulation of running race.</a:t>
            </a:r>
            <a:endParaRPr/>
          </a:p>
          <a:p>
            <a:pPr indent="-274320" lvl="0" marL="274320" rtl="0" algn="l">
              <a:lnSpc>
                <a:spcPct val="100000"/>
              </a:lnSpc>
              <a:spcBef>
                <a:spcPts val="500"/>
              </a:spcBef>
              <a:spcAft>
                <a:spcPts val="0"/>
              </a:spcAft>
              <a:buSzPts val="2375"/>
              <a:buFont typeface="Arial"/>
              <a:buChar char="•"/>
            </a:pPr>
            <a:r>
              <a:rPr lang="en-IN" sz="2400"/>
              <a:t>We have increased the performance by decreasing the poly of the character</a:t>
            </a:r>
            <a:endParaRPr/>
          </a:p>
          <a:p>
            <a:pPr indent="0" lvl="0" marL="0" rtl="0" algn="l">
              <a:lnSpc>
                <a:spcPct val="100000"/>
              </a:lnSpc>
              <a:spcBef>
                <a:spcPts val="500"/>
              </a:spcBef>
              <a:spcAft>
                <a:spcPts val="0"/>
              </a:spcAft>
              <a:buSzPts val="2375"/>
              <a:buFont typeface="Arial"/>
              <a:buNone/>
            </a:pPr>
            <a:r>
              <a:t/>
            </a:r>
            <a:endParaRPr sz="2000">
              <a:latin typeface="Arial"/>
              <a:ea typeface="Arial"/>
              <a:cs typeface="Arial"/>
              <a:sym typeface="Arial"/>
            </a:endParaRPr>
          </a:p>
          <a:p>
            <a:pPr indent="0" lvl="0" marL="0" rtl="0" algn="r">
              <a:lnSpc>
                <a:spcPct val="100000"/>
              </a:lnSpc>
              <a:spcBef>
                <a:spcPts val="500"/>
              </a:spcBef>
              <a:spcAft>
                <a:spcPts val="0"/>
              </a:spcAft>
              <a:buSzPts val="2375"/>
              <a:buFont typeface="Arial"/>
              <a:buNone/>
            </a:pPr>
            <a:r>
              <a:t/>
            </a:r>
            <a:endParaRPr sz="2500">
              <a:solidFill>
                <a:srgbClr val="FEFEFE"/>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467544" y="404664"/>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IN">
                <a:latin typeface="Teko"/>
                <a:ea typeface="Teko"/>
                <a:cs typeface="Teko"/>
                <a:sym typeface="Teko"/>
              </a:rPr>
              <a:t>Literature Theory</a:t>
            </a:r>
            <a:endParaRPr>
              <a:latin typeface="Teko"/>
              <a:ea typeface="Teko"/>
              <a:cs typeface="Teko"/>
              <a:sym typeface="Teko"/>
            </a:endParaRPr>
          </a:p>
        </p:txBody>
      </p:sp>
      <p:sp>
        <p:nvSpPr>
          <p:cNvPr id="130" name="Google Shape;130;p4"/>
          <p:cNvSpPr txBox="1"/>
          <p:nvPr>
            <p:ph idx="1" type="body"/>
          </p:nvPr>
        </p:nvSpPr>
        <p:spPr>
          <a:xfrm>
            <a:off x="467544" y="1700808"/>
            <a:ext cx="7860530" cy="4340555"/>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90"/>
              <a:buChar char="⚫"/>
            </a:pPr>
            <a:r>
              <a:rPr lang="en-IN" sz="2400">
                <a:latin typeface="Arial"/>
                <a:ea typeface="Arial"/>
                <a:cs typeface="Arial"/>
                <a:sym typeface="Arial"/>
              </a:rPr>
              <a:t>Racing video game is the genre in which the player participates in a racing competition with any type of land, water, air, or space vehicles.</a:t>
            </a:r>
            <a:endParaRPr sz="2400">
              <a:latin typeface="Arial"/>
              <a:ea typeface="Arial"/>
              <a:cs typeface="Arial"/>
              <a:sym typeface="Arial"/>
            </a:endParaRPr>
          </a:p>
          <a:p>
            <a:pPr indent="0" lvl="0" marL="274320" rtl="0" algn="l">
              <a:lnSpc>
                <a:spcPct val="100000"/>
              </a:lnSpc>
              <a:spcBef>
                <a:spcPts val="0"/>
              </a:spcBef>
              <a:spcAft>
                <a:spcPts val="0"/>
              </a:spcAft>
              <a:buSzPts val="1710"/>
              <a:buNone/>
            </a:pPr>
            <a:r>
              <a:t/>
            </a:r>
            <a:endParaRPr sz="2400">
              <a:latin typeface="Arial"/>
              <a:ea typeface="Arial"/>
              <a:cs typeface="Arial"/>
              <a:sym typeface="Arial"/>
            </a:endParaRPr>
          </a:p>
          <a:p>
            <a:pPr indent="-274320" lvl="0" marL="274320" rtl="0" algn="l">
              <a:lnSpc>
                <a:spcPct val="100000"/>
              </a:lnSpc>
              <a:spcBef>
                <a:spcPts val="440"/>
              </a:spcBef>
              <a:spcAft>
                <a:spcPts val="0"/>
              </a:spcAft>
              <a:buSzPts val="2090"/>
              <a:buChar char="⚫"/>
            </a:pPr>
            <a:r>
              <a:rPr lang="en-IN" sz="2400">
                <a:latin typeface="Arial"/>
                <a:ea typeface="Arial"/>
                <a:cs typeface="Arial"/>
                <a:sym typeface="Arial"/>
              </a:rPr>
              <a:t> They may be based on anything from real-world racing leagues to fantastical settings.</a:t>
            </a:r>
            <a:endParaRPr sz="2400">
              <a:latin typeface="Arial"/>
              <a:ea typeface="Arial"/>
              <a:cs typeface="Arial"/>
              <a:sym typeface="Arial"/>
            </a:endParaRPr>
          </a:p>
          <a:p>
            <a:pPr indent="0" lvl="0" marL="0" rtl="0" algn="l">
              <a:lnSpc>
                <a:spcPct val="100000"/>
              </a:lnSpc>
              <a:spcBef>
                <a:spcPts val="440"/>
              </a:spcBef>
              <a:spcAft>
                <a:spcPts val="0"/>
              </a:spcAft>
              <a:buSzPts val="1710"/>
              <a:buNone/>
            </a:pPr>
            <a:r>
              <a:t/>
            </a:r>
            <a:endParaRPr sz="2400">
              <a:latin typeface="Arial"/>
              <a:ea typeface="Arial"/>
              <a:cs typeface="Arial"/>
              <a:sym typeface="Arial"/>
            </a:endParaRPr>
          </a:p>
          <a:p>
            <a:pPr indent="-274320" lvl="0" marL="274320" rtl="0" algn="l">
              <a:lnSpc>
                <a:spcPct val="100000"/>
              </a:lnSpc>
              <a:spcBef>
                <a:spcPts val="440"/>
              </a:spcBef>
              <a:spcAft>
                <a:spcPts val="0"/>
              </a:spcAft>
              <a:buSzPts val="2090"/>
              <a:buChar char="⚫"/>
            </a:pPr>
            <a:r>
              <a:rPr lang="en-IN" sz="2400">
                <a:latin typeface="Arial"/>
                <a:ea typeface="Arial"/>
                <a:cs typeface="Arial"/>
                <a:sym typeface="Arial"/>
              </a:rPr>
              <a:t> They are distributed along a spectrum between simulations and simplified arcade-style racing games.</a:t>
            </a:r>
            <a:endParaRPr sz="2400">
              <a:latin typeface="Arial"/>
              <a:ea typeface="Arial"/>
              <a:cs typeface="Arial"/>
              <a:sym typeface="Arial"/>
            </a:endParaRPr>
          </a:p>
          <a:p>
            <a:pPr indent="-274320" lvl="0" marL="274320" rtl="0" algn="l">
              <a:lnSpc>
                <a:spcPct val="100000"/>
              </a:lnSpc>
              <a:spcBef>
                <a:spcPts val="520"/>
              </a:spcBef>
              <a:spcAft>
                <a:spcPts val="0"/>
              </a:spcAft>
              <a:buSzPts val="2470"/>
              <a:buNone/>
            </a:pPr>
            <a:r>
              <a:t/>
            </a: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idx="1" type="body"/>
          </p:nvPr>
        </p:nvSpPr>
        <p:spPr>
          <a:xfrm>
            <a:off x="539552" y="984738"/>
            <a:ext cx="8229600" cy="5180566"/>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090"/>
              <a:buNone/>
            </a:pPr>
            <a:r>
              <a:rPr lang="en-IN" sz="2200">
                <a:latin typeface="Arial"/>
                <a:ea typeface="Arial"/>
                <a:cs typeface="Arial"/>
                <a:sym typeface="Arial"/>
              </a:rPr>
              <a:t>There are many genre of racing video games , these are the following</a:t>
            </a:r>
            <a:r>
              <a:rPr lang="en-IN">
                <a:latin typeface="Arial"/>
                <a:ea typeface="Arial"/>
                <a:cs typeface="Arial"/>
                <a:sym typeface="Arial"/>
              </a:rPr>
              <a:t>:-</a:t>
            </a:r>
            <a:endParaRPr>
              <a:latin typeface="Arial"/>
              <a:ea typeface="Arial"/>
              <a:cs typeface="Arial"/>
              <a:sym typeface="Arial"/>
            </a:endParaRPr>
          </a:p>
          <a:p>
            <a:pPr indent="-274320" lvl="0" marL="274320" rtl="0" algn="l">
              <a:lnSpc>
                <a:spcPct val="100000"/>
              </a:lnSpc>
              <a:spcBef>
                <a:spcPts val="440"/>
              </a:spcBef>
              <a:spcAft>
                <a:spcPts val="0"/>
              </a:spcAft>
              <a:buSzPts val="2090"/>
              <a:buChar char="⚫"/>
            </a:pPr>
            <a:r>
              <a:rPr b="1" lang="en-IN" sz="2200">
                <a:latin typeface="Arial"/>
                <a:ea typeface="Arial"/>
                <a:cs typeface="Arial"/>
                <a:sym typeface="Arial"/>
              </a:rPr>
              <a:t>Arcade-style racing:-</a:t>
            </a:r>
            <a:endParaRPr b="1">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fun and a fast-paced experience.</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 A key feature of arcade-style.</a:t>
            </a:r>
            <a:endParaRPr sz="2200">
              <a:latin typeface="Arial"/>
              <a:ea typeface="Arial"/>
              <a:cs typeface="Arial"/>
              <a:sym typeface="Arial"/>
            </a:endParaRPr>
          </a:p>
          <a:p>
            <a:pPr indent="-274320" lvl="0" marL="274320" rtl="0" algn="l">
              <a:lnSpc>
                <a:spcPct val="100000"/>
              </a:lnSpc>
              <a:spcBef>
                <a:spcPts val="440"/>
              </a:spcBef>
              <a:spcAft>
                <a:spcPts val="0"/>
              </a:spcAft>
              <a:buSzPts val="2090"/>
              <a:buChar char="⚫"/>
            </a:pPr>
            <a:r>
              <a:rPr b="1" lang="en-IN" sz="2200">
                <a:latin typeface="Arial"/>
                <a:ea typeface="Arial"/>
                <a:cs typeface="Arial"/>
                <a:sym typeface="Arial"/>
              </a:rPr>
              <a:t>Simulation Racing:-</a:t>
            </a:r>
            <a:endParaRPr b="1">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Simulation style racing games.</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 They often license real cars or racing leagues, but will sometimes use fantasy cars built to resemble real ones if unable to acquire an official license for them.</a:t>
            </a:r>
            <a:endParaRPr sz="2200">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 type="body"/>
          </p:nvPr>
        </p:nvSpPr>
        <p:spPr>
          <a:xfrm>
            <a:off x="457200" y="1195754"/>
            <a:ext cx="8229600" cy="4930409"/>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375"/>
              <a:buChar char="⚫"/>
            </a:pPr>
            <a:r>
              <a:rPr b="1" lang="en-IN" sz="2400">
                <a:latin typeface="Arial"/>
                <a:ea typeface="Arial"/>
                <a:cs typeface="Arial"/>
                <a:sym typeface="Arial"/>
              </a:rPr>
              <a:t>Kart Racing:-</a:t>
            </a:r>
            <a:endParaRPr b="1" sz="2400">
              <a:latin typeface="Arial"/>
              <a:ea typeface="Arial"/>
              <a:cs typeface="Arial"/>
              <a:sym typeface="Arial"/>
            </a:endParaRPr>
          </a:p>
          <a:p>
            <a:pPr indent="-274320" lvl="0" marL="274320" rtl="0" algn="l">
              <a:lnSpc>
                <a:spcPct val="100000"/>
              </a:lnSpc>
              <a:spcBef>
                <a:spcPts val="500"/>
              </a:spcBef>
              <a:spcAft>
                <a:spcPts val="0"/>
              </a:spcAft>
              <a:buSzPts val="2375"/>
              <a:buFont typeface="Noto Sans Symbols"/>
              <a:buChar char="⮚"/>
            </a:pPr>
            <a:r>
              <a:rPr lang="en-IN" sz="2400">
                <a:latin typeface="Arial"/>
                <a:ea typeface="Arial"/>
                <a:cs typeface="Arial"/>
                <a:sym typeface="Arial"/>
              </a:rPr>
              <a:t>Driving mechanics.</a:t>
            </a:r>
            <a:endParaRPr sz="2400">
              <a:latin typeface="Arial"/>
              <a:ea typeface="Arial"/>
              <a:cs typeface="Arial"/>
              <a:sym typeface="Arial"/>
            </a:endParaRPr>
          </a:p>
          <a:p>
            <a:pPr indent="-274320" lvl="0" marL="274320" rtl="0" algn="l">
              <a:lnSpc>
                <a:spcPct val="100000"/>
              </a:lnSpc>
              <a:spcBef>
                <a:spcPts val="500"/>
              </a:spcBef>
              <a:spcAft>
                <a:spcPts val="0"/>
              </a:spcAft>
              <a:buSzPts val="2375"/>
              <a:buFont typeface="Noto Sans Symbols"/>
              <a:buChar char="⮚"/>
            </a:pPr>
            <a:r>
              <a:rPr lang="en-IN" sz="2400">
                <a:latin typeface="Arial"/>
                <a:ea typeface="Arial"/>
                <a:cs typeface="Arial"/>
                <a:sym typeface="Arial"/>
              </a:rPr>
              <a:t> Kart racers are also known to cast characters.</a:t>
            </a:r>
            <a:endParaRPr sz="2400">
              <a:latin typeface="Arial"/>
              <a:ea typeface="Arial"/>
              <a:cs typeface="Arial"/>
              <a:sym typeface="Arial"/>
            </a:endParaRPr>
          </a:p>
          <a:p>
            <a:pPr indent="-274320" lvl="0" marL="274320" rtl="0" algn="l">
              <a:lnSpc>
                <a:spcPct val="100000"/>
              </a:lnSpc>
              <a:spcBef>
                <a:spcPts val="500"/>
              </a:spcBef>
              <a:spcAft>
                <a:spcPts val="0"/>
              </a:spcAft>
              <a:buSzPts val="2375"/>
              <a:buChar char="⚫"/>
            </a:pPr>
            <a:r>
              <a:rPr lang="en-IN" sz="2400">
                <a:latin typeface="Arial"/>
                <a:ea typeface="Arial"/>
                <a:cs typeface="Arial"/>
                <a:sym typeface="Arial"/>
              </a:rPr>
              <a:t>But we are trying to take this to the next level </a:t>
            </a:r>
            <a:endParaRPr sz="2400">
              <a:latin typeface="Arial"/>
              <a:ea typeface="Arial"/>
              <a:cs typeface="Arial"/>
              <a:sym typeface="Arial"/>
            </a:endParaRPr>
          </a:p>
          <a:p>
            <a:pPr indent="-274320" lvl="0" marL="274320" rtl="0" algn="l">
              <a:lnSpc>
                <a:spcPct val="100000"/>
              </a:lnSpc>
              <a:spcBef>
                <a:spcPts val="500"/>
              </a:spcBef>
              <a:spcAft>
                <a:spcPts val="0"/>
              </a:spcAft>
              <a:buSzPts val="2375"/>
              <a:buNone/>
            </a:pPr>
            <a:r>
              <a:rPr lang="en-IN" sz="2400">
                <a:latin typeface="Arial"/>
                <a:ea typeface="Arial"/>
                <a:cs typeface="Arial"/>
                <a:sym typeface="Arial"/>
              </a:rPr>
              <a:t> </a:t>
            </a:r>
            <a:endParaRPr sz="2400">
              <a:latin typeface="Arial"/>
              <a:ea typeface="Arial"/>
              <a:cs typeface="Arial"/>
              <a:sym typeface="Arial"/>
            </a:endParaRPr>
          </a:p>
          <a:p>
            <a:pPr indent="-274320" lvl="0" marL="274320" rtl="0" algn="l">
              <a:lnSpc>
                <a:spcPct val="100000"/>
              </a:lnSpc>
              <a:spcBef>
                <a:spcPts val="500"/>
              </a:spcBef>
              <a:spcAft>
                <a:spcPts val="0"/>
              </a:spcAft>
              <a:buSzPts val="2375"/>
              <a:buNone/>
            </a:pPr>
            <a:r>
              <a:rPr lang="en-IN" sz="2400">
                <a:latin typeface="Arial"/>
                <a:ea typeface="Arial"/>
                <a:cs typeface="Arial"/>
                <a:sym typeface="Arial"/>
              </a:rPr>
              <a:t>FPR will be the first game with first person running race its will a genre itself</a:t>
            </a:r>
            <a:endParaRPr sz="2400">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95536" y="407962"/>
            <a:ext cx="8229600" cy="1153552"/>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IN">
                <a:latin typeface="Teko"/>
                <a:ea typeface="Teko"/>
                <a:cs typeface="Teko"/>
                <a:sym typeface="Teko"/>
              </a:rPr>
              <a:t>Modules of this project</a:t>
            </a:r>
            <a:endParaRPr>
              <a:latin typeface="Teko"/>
              <a:ea typeface="Teko"/>
              <a:cs typeface="Teko"/>
              <a:sym typeface="Teko"/>
            </a:endParaRPr>
          </a:p>
        </p:txBody>
      </p:sp>
      <p:sp>
        <p:nvSpPr>
          <p:cNvPr id="146" name="Google Shape;146;p7"/>
          <p:cNvSpPr txBox="1"/>
          <p:nvPr>
            <p:ph idx="1" type="body"/>
          </p:nvPr>
        </p:nvSpPr>
        <p:spPr>
          <a:xfrm>
            <a:off x="508001" y="1758461"/>
            <a:ext cx="7707531" cy="1659988"/>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2090"/>
              <a:buChar char="⚫"/>
            </a:pPr>
            <a:r>
              <a:rPr b="1" lang="en-IN" sz="2400"/>
              <a:t>Blender :-</a:t>
            </a:r>
            <a:endParaRPr/>
          </a:p>
          <a:p>
            <a:pPr indent="-274320" lvl="0" marL="274320" rtl="0" algn="l">
              <a:lnSpc>
                <a:spcPct val="100000"/>
              </a:lnSpc>
              <a:spcBef>
                <a:spcPts val="440"/>
              </a:spcBef>
              <a:spcAft>
                <a:spcPts val="0"/>
              </a:spcAft>
              <a:buSzPts val="2090"/>
              <a:buFont typeface="Noto Sans Symbols"/>
              <a:buChar char="⮚"/>
            </a:pPr>
            <a:r>
              <a:rPr lang="en-IN" sz="2400">
                <a:latin typeface="Arial"/>
                <a:ea typeface="Arial"/>
                <a:cs typeface="Arial"/>
                <a:sym typeface="Arial"/>
              </a:rPr>
              <a:t>This software will help us to make our 3D assets or object (Character, environment, etc)</a:t>
            </a:r>
            <a:endParaRPr sz="2400">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400">
                <a:latin typeface="Arial"/>
                <a:ea typeface="Arial"/>
                <a:cs typeface="Arial"/>
                <a:sym typeface="Arial"/>
              </a:rPr>
              <a:t>It will also help us to create character animations</a:t>
            </a:r>
            <a:endParaRPr sz="2400">
              <a:latin typeface="Arial"/>
              <a:ea typeface="Arial"/>
              <a:cs typeface="Arial"/>
              <a:sym typeface="Arial"/>
            </a:endParaRPr>
          </a:p>
          <a:p>
            <a:pPr indent="-274320" lvl="0" marL="274320" rtl="0" algn="l">
              <a:lnSpc>
                <a:spcPct val="100000"/>
              </a:lnSpc>
              <a:spcBef>
                <a:spcPts val="520"/>
              </a:spcBef>
              <a:spcAft>
                <a:spcPts val="0"/>
              </a:spcAft>
              <a:buSzPts val="2470"/>
              <a:buNone/>
            </a:pPr>
            <a:r>
              <a:rPr lang="en-IN" sz="2400"/>
              <a:t> </a:t>
            </a:r>
            <a:endParaRPr sz="2400"/>
          </a:p>
        </p:txBody>
      </p:sp>
      <p:pic>
        <p:nvPicPr>
          <p:cNvPr descr="PPT 1 Final Pro.png" id="147" name="Google Shape;147;p7"/>
          <p:cNvPicPr preferRelativeResize="0"/>
          <p:nvPr/>
        </p:nvPicPr>
        <p:blipFill rotWithShape="1">
          <a:blip r:embed="rId3">
            <a:alphaModFix/>
          </a:blip>
          <a:srcRect b="0" l="0" r="0" t="0"/>
          <a:stretch/>
        </p:blipFill>
        <p:spPr>
          <a:xfrm>
            <a:off x="661181" y="3541630"/>
            <a:ext cx="7652825" cy="3098321"/>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 type="body"/>
          </p:nvPr>
        </p:nvSpPr>
        <p:spPr>
          <a:xfrm>
            <a:off x="457200" y="942535"/>
            <a:ext cx="8229600" cy="5183628"/>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3420"/>
              <a:buChar char="⚫"/>
            </a:pPr>
            <a:r>
              <a:rPr b="1" lang="en-IN" sz="2400"/>
              <a:t>Visual Studio:-</a:t>
            </a:r>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We write our program in visual studio.</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The programming language that we are going to use is C#.</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Program will be used to make the key binding and to make an animation is a loop or if there is a condition the player must finish to get to next level</a:t>
            </a:r>
            <a:r>
              <a:rPr lang="en-IN" sz="2200"/>
              <a:t>.</a:t>
            </a:r>
            <a:endParaRPr sz="2200"/>
          </a:p>
        </p:txBody>
      </p:sp>
      <p:pic>
        <p:nvPicPr>
          <p:cNvPr descr="PPT1 FINAL PROJECt.png" id="153" name="Google Shape;153;p8"/>
          <p:cNvPicPr preferRelativeResize="0"/>
          <p:nvPr/>
        </p:nvPicPr>
        <p:blipFill rotWithShape="1">
          <a:blip r:embed="rId3">
            <a:alphaModFix/>
          </a:blip>
          <a:srcRect b="0" l="0" r="0" t="0"/>
          <a:stretch/>
        </p:blipFill>
        <p:spPr>
          <a:xfrm>
            <a:off x="1979712" y="3573016"/>
            <a:ext cx="2141406" cy="2126164"/>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457200" y="1069145"/>
            <a:ext cx="8229600" cy="5057018"/>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3420"/>
              <a:buChar char="⚫"/>
            </a:pPr>
            <a:r>
              <a:rPr b="1" lang="en-IN" sz="2400"/>
              <a:t>Unity:-</a:t>
            </a:r>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Unity is a software where we will integrate our program with the objects or assets .</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Here is where the object will come to life and interact with other object. </a:t>
            </a:r>
            <a:endParaRPr>
              <a:latin typeface="Arial"/>
              <a:ea typeface="Arial"/>
              <a:cs typeface="Arial"/>
              <a:sym typeface="Arial"/>
            </a:endParaRPr>
          </a:p>
          <a:p>
            <a:pPr indent="-274320" lvl="0" marL="274320" rtl="0" algn="l">
              <a:lnSpc>
                <a:spcPct val="100000"/>
              </a:lnSpc>
              <a:spcBef>
                <a:spcPts val="440"/>
              </a:spcBef>
              <a:spcAft>
                <a:spcPts val="0"/>
              </a:spcAft>
              <a:buSzPts val="2090"/>
              <a:buFont typeface="Noto Sans Symbols"/>
              <a:buChar char="⮚"/>
            </a:pPr>
            <a:r>
              <a:rPr lang="en-IN" sz="2200">
                <a:latin typeface="Arial"/>
                <a:ea typeface="Arial"/>
                <a:cs typeface="Arial"/>
                <a:sym typeface="Arial"/>
              </a:rPr>
              <a:t>With this software this game will be actually made .</a:t>
            </a:r>
            <a:endParaRPr sz="2200">
              <a:latin typeface="Arial"/>
              <a:ea typeface="Arial"/>
              <a:cs typeface="Arial"/>
              <a:sym typeface="Arial"/>
            </a:endParaRPr>
          </a:p>
        </p:txBody>
      </p:sp>
      <p:pic>
        <p:nvPicPr>
          <p:cNvPr descr="PPT1 Final Pro.png" id="159" name="Google Shape;159;p9"/>
          <p:cNvPicPr preferRelativeResize="0"/>
          <p:nvPr/>
        </p:nvPicPr>
        <p:blipFill rotWithShape="1">
          <a:blip r:embed="rId3">
            <a:alphaModFix/>
          </a:blip>
          <a:srcRect b="0" l="0" r="0" t="0"/>
          <a:stretch/>
        </p:blipFill>
        <p:spPr>
          <a:xfrm>
            <a:off x="1115616" y="4077072"/>
            <a:ext cx="4016088" cy="1806097"/>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