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2" r:id="rId7"/>
    <p:sldId id="263" r:id="rId8"/>
    <p:sldId id="265" r:id="rId9"/>
    <p:sldId id="274" r:id="rId10"/>
    <p:sldId id="275" r:id="rId11"/>
    <p:sldId id="266" r:id="rId12"/>
    <p:sldId id="267" r:id="rId13"/>
    <p:sldId id="276" r:id="rId14"/>
    <p:sldId id="268" r:id="rId15"/>
    <p:sldId id="283" r:id="rId16"/>
    <p:sldId id="282" r:id="rId17"/>
    <p:sldId id="278" r:id="rId18"/>
    <p:sldId id="280" r:id="rId19"/>
    <p:sldId id="273" r:id="rId2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226" y="-24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4E56DB8-FB37-4E27-A183-88BED3E3AA3C}" type="datetimeFigureOut">
              <a:rPr lang="en-US" smtClean="0"/>
              <a:t>2/24/2022</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396F1D9-1356-47B6-A6CD-B04496705978}" type="slidenum">
              <a:rPr lang="en-US" smtClean="0"/>
              <a:t>‹#›</a:t>
            </a:fld>
            <a:endParaRPr lang="en-US"/>
          </a:p>
        </p:txBody>
      </p:sp>
    </p:spTree>
    <p:extLst>
      <p:ext uri="{BB962C8B-B14F-4D97-AF65-F5344CB8AC3E}">
        <p14:creationId xmlns:p14="http://schemas.microsoft.com/office/powerpoint/2010/main" val="1447754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5d6383682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5d6383682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319725" y="115825"/>
            <a:ext cx="2686049" cy="657224"/>
          </a:xfrm>
          <a:prstGeom prst="rect">
            <a:avLst/>
          </a:prstGeom>
        </p:spPr>
      </p:pic>
      <p:sp>
        <p:nvSpPr>
          <p:cNvPr id="17" name="bg object 17"/>
          <p:cNvSpPr/>
          <p:nvPr/>
        </p:nvSpPr>
        <p:spPr>
          <a:xfrm>
            <a:off x="4572021" y="773050"/>
            <a:ext cx="4432300" cy="4246245"/>
          </a:xfrm>
          <a:custGeom>
            <a:avLst/>
            <a:gdLst/>
            <a:ahLst/>
            <a:cxnLst/>
            <a:rect l="l" t="t" r="r" b="b"/>
            <a:pathLst>
              <a:path w="4432300" h="4246245">
                <a:moveTo>
                  <a:pt x="4431899" y="4245899"/>
                </a:moveTo>
                <a:lnTo>
                  <a:pt x="0" y="4245899"/>
                </a:lnTo>
                <a:lnTo>
                  <a:pt x="0" y="0"/>
                </a:lnTo>
                <a:lnTo>
                  <a:pt x="4431899" y="0"/>
                </a:lnTo>
                <a:lnTo>
                  <a:pt x="4431899" y="4245899"/>
                </a:lnTo>
                <a:close/>
              </a:path>
            </a:pathLst>
          </a:custGeom>
          <a:solidFill>
            <a:srgbClr val="EEEEEE"/>
          </a:solidFill>
        </p:spPr>
        <p:txBody>
          <a:bodyPr wrap="square" lIns="0" tIns="0" rIns="0" bIns="0" rtlCol="0"/>
          <a:lstStyle/>
          <a:p>
            <a:endParaRPr/>
          </a:p>
        </p:txBody>
      </p:sp>
      <p:sp>
        <p:nvSpPr>
          <p:cNvPr id="18" name="bg object 18"/>
          <p:cNvSpPr/>
          <p:nvPr/>
        </p:nvSpPr>
        <p:spPr>
          <a:xfrm>
            <a:off x="140075" y="773050"/>
            <a:ext cx="4432300" cy="4246245"/>
          </a:xfrm>
          <a:custGeom>
            <a:avLst/>
            <a:gdLst/>
            <a:ahLst/>
            <a:cxnLst/>
            <a:rect l="l" t="t" r="r" b="b"/>
            <a:pathLst>
              <a:path w="4432300" h="4246245">
                <a:moveTo>
                  <a:pt x="4431899" y="4245899"/>
                </a:moveTo>
                <a:lnTo>
                  <a:pt x="0" y="4245899"/>
                </a:lnTo>
                <a:lnTo>
                  <a:pt x="0" y="0"/>
                </a:lnTo>
                <a:lnTo>
                  <a:pt x="4431899" y="0"/>
                </a:lnTo>
                <a:lnTo>
                  <a:pt x="4431899" y="4245899"/>
                </a:lnTo>
                <a:close/>
              </a:path>
            </a:pathLst>
          </a:custGeom>
          <a:solidFill>
            <a:srgbClr val="B7B7B7"/>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739075" y="835800"/>
            <a:ext cx="2912849" cy="4120399"/>
          </a:xfrm>
          <a:prstGeom prst="rect">
            <a:avLst/>
          </a:prstGeom>
        </p:spPr>
      </p:pic>
      <p:sp>
        <p:nvSpPr>
          <p:cNvPr id="2" name="Holder 2"/>
          <p:cNvSpPr>
            <a:spLocks noGrp="1"/>
          </p:cNvSpPr>
          <p:nvPr>
            <p:ph type="ctrTitle"/>
          </p:nvPr>
        </p:nvSpPr>
        <p:spPr>
          <a:xfrm>
            <a:off x="219275" y="175641"/>
            <a:ext cx="8705449" cy="4216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43434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319725" y="115825"/>
            <a:ext cx="2686049" cy="657224"/>
          </a:xfrm>
          <a:prstGeom prst="rect">
            <a:avLst/>
          </a:prstGeom>
        </p:spPr>
      </p:pic>
      <p:sp>
        <p:nvSpPr>
          <p:cNvPr id="17" name="bg object 17"/>
          <p:cNvSpPr/>
          <p:nvPr/>
        </p:nvSpPr>
        <p:spPr>
          <a:xfrm>
            <a:off x="4572021" y="773050"/>
            <a:ext cx="4432300" cy="4246245"/>
          </a:xfrm>
          <a:custGeom>
            <a:avLst/>
            <a:gdLst/>
            <a:ahLst/>
            <a:cxnLst/>
            <a:rect l="l" t="t" r="r" b="b"/>
            <a:pathLst>
              <a:path w="4432300" h="4246245">
                <a:moveTo>
                  <a:pt x="4431899" y="4245899"/>
                </a:moveTo>
                <a:lnTo>
                  <a:pt x="0" y="4245899"/>
                </a:lnTo>
                <a:lnTo>
                  <a:pt x="0" y="0"/>
                </a:lnTo>
                <a:lnTo>
                  <a:pt x="4431899" y="0"/>
                </a:lnTo>
                <a:lnTo>
                  <a:pt x="4431899" y="4245899"/>
                </a:lnTo>
                <a:close/>
              </a:path>
            </a:pathLst>
          </a:custGeom>
          <a:solidFill>
            <a:srgbClr val="EEEEEE"/>
          </a:solidFill>
        </p:spPr>
        <p:txBody>
          <a:bodyPr wrap="square" lIns="0" tIns="0" rIns="0" bIns="0" rtlCol="0"/>
          <a:lstStyle/>
          <a:p>
            <a:endParaRPr/>
          </a:p>
        </p:txBody>
      </p:sp>
      <p:sp>
        <p:nvSpPr>
          <p:cNvPr id="18" name="bg object 18"/>
          <p:cNvSpPr/>
          <p:nvPr/>
        </p:nvSpPr>
        <p:spPr>
          <a:xfrm>
            <a:off x="140075" y="773050"/>
            <a:ext cx="4432300" cy="4246245"/>
          </a:xfrm>
          <a:custGeom>
            <a:avLst/>
            <a:gdLst/>
            <a:ahLst/>
            <a:cxnLst/>
            <a:rect l="l" t="t" r="r" b="b"/>
            <a:pathLst>
              <a:path w="4432300" h="4246245">
                <a:moveTo>
                  <a:pt x="4431899" y="4245899"/>
                </a:moveTo>
                <a:lnTo>
                  <a:pt x="0" y="4245899"/>
                </a:lnTo>
                <a:lnTo>
                  <a:pt x="0" y="0"/>
                </a:lnTo>
                <a:lnTo>
                  <a:pt x="4431899" y="0"/>
                </a:lnTo>
                <a:lnTo>
                  <a:pt x="4431899" y="4245899"/>
                </a:lnTo>
                <a:close/>
              </a:path>
            </a:pathLst>
          </a:custGeom>
          <a:solidFill>
            <a:srgbClr val="B7B7B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300" b="1" i="0">
                <a:solidFill>
                  <a:srgbClr val="434343"/>
                </a:solidFill>
                <a:latin typeface="Arial"/>
                <a:cs typeface="Arial"/>
              </a:defRPr>
            </a:lvl1pPr>
          </a:lstStyle>
          <a:p>
            <a:endParaRPr/>
          </a:p>
        </p:txBody>
      </p:sp>
      <p:sp>
        <p:nvSpPr>
          <p:cNvPr id="3" name="Holder 3"/>
          <p:cNvSpPr>
            <a:spLocks noGrp="1"/>
          </p:cNvSpPr>
          <p:nvPr>
            <p:ph sz="half" idx="2"/>
          </p:nvPr>
        </p:nvSpPr>
        <p:spPr>
          <a:xfrm>
            <a:off x="627625" y="1770157"/>
            <a:ext cx="3284220" cy="3020060"/>
          </a:xfrm>
          <a:prstGeom prst="rect">
            <a:avLst/>
          </a:prstGeom>
        </p:spPr>
        <p:txBody>
          <a:bodyPr wrap="square" lIns="0" tIns="0" rIns="0" bIns="0">
            <a:spAutoFit/>
          </a:bodyPr>
          <a:lstStyle>
            <a:lvl1pPr>
              <a:defRPr sz="2100" b="0" i="0">
                <a:solidFill>
                  <a:schemeClr val="tx1"/>
                </a:solidFill>
                <a:latin typeface="Microsoft Sans Serif"/>
                <a:cs typeface="Microsoft Sans Serif"/>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43434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7"/>
        <p:cNvGrpSpPr/>
        <p:nvPr/>
      </p:nvGrpSpPr>
      <p:grpSpPr>
        <a:xfrm>
          <a:off x="0" y="0"/>
          <a:ext cx="0" cy="0"/>
          <a:chOff x="0" y="0"/>
          <a:chExt cx="0" cy="0"/>
        </a:xfrm>
      </p:grpSpPr>
      <p:sp>
        <p:nvSpPr>
          <p:cNvPr id="98" name="Google Shape;98;p1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0"/>
          <p:cNvGrpSpPr/>
          <p:nvPr/>
        </p:nvGrpSpPr>
        <p:grpSpPr>
          <a:xfrm>
            <a:off x="830392" y="1191256"/>
            <a:ext cx="745763" cy="45826"/>
            <a:chOff x="4580561" y="2589004"/>
            <a:chExt cx="1064464" cy="25200"/>
          </a:xfrm>
        </p:grpSpPr>
        <p:sp>
          <p:nvSpPr>
            <p:cNvPr id="100" name="Google Shape;100;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0"/>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03" name="Google Shape;103;p10"/>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4" name="Google Shape;104;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05" name="Google Shape;105;p10">
            <a:hlinkClick r:id="" action="ppaction://noaction"/>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 name="Google Shape;106;p10">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07" name="Google Shape;107;p10">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08" name="Google Shape;108;p10">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206999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4"/>
        <p:cNvGrpSpPr/>
        <p:nvPr/>
      </p:nvGrpSpPr>
      <p:grpSpPr>
        <a:xfrm>
          <a:off x="0" y="0"/>
          <a:ext cx="0" cy="0"/>
          <a:chOff x="0" y="0"/>
          <a:chExt cx="0" cy="0"/>
        </a:xfrm>
      </p:grpSpPr>
      <p:sp>
        <p:nvSpPr>
          <p:cNvPr id="45" name="Google Shape;45;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5"/>
          <p:cNvGrpSpPr/>
          <p:nvPr/>
        </p:nvGrpSpPr>
        <p:grpSpPr>
          <a:xfrm>
            <a:off x="830392" y="1191256"/>
            <a:ext cx="745763" cy="45826"/>
            <a:chOff x="4580561" y="2589004"/>
            <a:chExt cx="1064464" cy="25200"/>
          </a:xfrm>
        </p:grpSpPr>
        <p:sp>
          <p:nvSpPr>
            <p:cNvPr id="47" name="Google Shape;47;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50" name="Google Shape;50;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1" name="Google Shape;51;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52" name="Google Shape;52;p5">
            <a:hlinkClick r:id="" action="ppaction://noaction"/>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5">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4" name="Google Shape;54;p5">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5" name="Google Shape;55;p5">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256768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stretch>
            <a:fillRect/>
          </a:stretch>
        </p:blipFill>
        <p:spPr>
          <a:xfrm>
            <a:off x="6319725" y="115825"/>
            <a:ext cx="2686049" cy="657224"/>
          </a:xfrm>
          <a:prstGeom prst="rect">
            <a:avLst/>
          </a:prstGeom>
        </p:spPr>
      </p:pic>
      <p:sp>
        <p:nvSpPr>
          <p:cNvPr id="2" name="Holder 2"/>
          <p:cNvSpPr>
            <a:spLocks noGrp="1"/>
          </p:cNvSpPr>
          <p:nvPr>
            <p:ph type="title"/>
          </p:nvPr>
        </p:nvSpPr>
        <p:spPr>
          <a:xfrm>
            <a:off x="1608889" y="1758591"/>
            <a:ext cx="5926220" cy="962025"/>
          </a:xfrm>
          <a:prstGeom prst="rect">
            <a:avLst/>
          </a:prstGeom>
        </p:spPr>
        <p:txBody>
          <a:bodyPr wrap="square" lIns="0" tIns="0" rIns="0" bIns="0">
            <a:spAutoFit/>
          </a:bodyPr>
          <a:lstStyle>
            <a:lvl1pPr>
              <a:defRPr sz="2300" b="1" i="0">
                <a:solidFill>
                  <a:srgbClr val="434343"/>
                </a:solidFill>
                <a:latin typeface="Arial"/>
                <a:cs typeface="Arial"/>
              </a:defRPr>
            </a:lvl1pPr>
          </a:lstStyle>
          <a:p>
            <a:endParaRPr/>
          </a:p>
        </p:txBody>
      </p:sp>
      <p:sp>
        <p:nvSpPr>
          <p:cNvPr id="3" name="Holder 3"/>
          <p:cNvSpPr>
            <a:spLocks noGrp="1"/>
          </p:cNvSpPr>
          <p:nvPr>
            <p:ph type="body" idx="1"/>
          </p:nvPr>
        </p:nvSpPr>
        <p:spPr>
          <a:xfrm>
            <a:off x="464048" y="1347773"/>
            <a:ext cx="8215902" cy="30429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2/24/2022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424" y="70325"/>
            <a:ext cx="8915400" cy="4982845"/>
          </a:xfrm>
          <a:custGeom>
            <a:avLst/>
            <a:gdLst/>
            <a:ahLst/>
            <a:cxnLst/>
            <a:rect l="l" t="t" r="r" b="b"/>
            <a:pathLst>
              <a:path w="8915400" h="4982845">
                <a:moveTo>
                  <a:pt x="0" y="0"/>
                </a:moveTo>
                <a:lnTo>
                  <a:pt x="8915399" y="0"/>
                </a:lnTo>
                <a:lnTo>
                  <a:pt x="8915399" y="4982699"/>
                </a:lnTo>
                <a:lnTo>
                  <a:pt x="0" y="4982699"/>
                </a:lnTo>
                <a:lnTo>
                  <a:pt x="0" y="0"/>
                </a:lnTo>
                <a:close/>
              </a:path>
            </a:pathLst>
          </a:custGeom>
          <a:ln w="19049">
            <a:solidFill>
              <a:srgbClr val="595959"/>
            </a:solidFill>
          </a:ln>
        </p:spPr>
        <p:txBody>
          <a:bodyPr wrap="square" lIns="0" tIns="0" rIns="0" bIns="0" rtlCol="0"/>
          <a:lstStyle/>
          <a:p>
            <a:endParaRPr/>
          </a:p>
        </p:txBody>
      </p:sp>
      <p:sp>
        <p:nvSpPr>
          <p:cNvPr id="3" name="object 3"/>
          <p:cNvSpPr txBox="1">
            <a:spLocks noGrp="1"/>
          </p:cNvSpPr>
          <p:nvPr>
            <p:ph type="title"/>
          </p:nvPr>
        </p:nvSpPr>
        <p:spPr>
          <a:xfrm>
            <a:off x="1608888" y="1758591"/>
            <a:ext cx="6239711" cy="961802"/>
          </a:xfrm>
          <a:prstGeom prst="rect">
            <a:avLst/>
          </a:prstGeom>
        </p:spPr>
        <p:txBody>
          <a:bodyPr vert="horz" wrap="square" lIns="0" tIns="12700" rIns="0" bIns="0" rtlCol="0">
            <a:spAutoFit/>
          </a:bodyPr>
          <a:lstStyle/>
          <a:p>
            <a:pPr marL="816610">
              <a:lnSpc>
                <a:spcPts val="2665"/>
              </a:lnSpc>
              <a:spcBef>
                <a:spcPts val="100"/>
              </a:spcBef>
            </a:pPr>
            <a:r>
              <a:rPr spc="30" dirty="0"/>
              <a:t>C</a:t>
            </a:r>
            <a:r>
              <a:rPr spc="150" dirty="0"/>
              <a:t>apstone</a:t>
            </a:r>
            <a:r>
              <a:rPr spc="30" dirty="0"/>
              <a:t> </a:t>
            </a:r>
            <a:r>
              <a:rPr spc="265" dirty="0"/>
              <a:t>P</a:t>
            </a:r>
            <a:r>
              <a:rPr lang="en-IN" spc="15" dirty="0"/>
              <a:t>r</a:t>
            </a:r>
            <a:r>
              <a:rPr spc="114" dirty="0" err="1"/>
              <a:t>o</a:t>
            </a:r>
            <a:r>
              <a:rPr spc="-45" dirty="0" err="1"/>
              <a:t>j</a:t>
            </a:r>
            <a:r>
              <a:rPr spc="100" dirty="0" err="1"/>
              <a:t>e</a:t>
            </a:r>
            <a:r>
              <a:rPr spc="125" dirty="0" err="1"/>
              <a:t>ct</a:t>
            </a:r>
            <a:r>
              <a:rPr spc="30" dirty="0"/>
              <a:t> </a:t>
            </a:r>
            <a:r>
              <a:rPr spc="-380" dirty="0"/>
              <a:t>–</a:t>
            </a:r>
            <a:r>
              <a:rPr spc="30" dirty="0"/>
              <a:t> </a:t>
            </a:r>
            <a:r>
              <a:rPr spc="165" dirty="0" err="1"/>
              <a:t>Inte</a:t>
            </a:r>
            <a:r>
              <a:rPr lang="en-IN" spc="165" dirty="0"/>
              <a:t>r</a:t>
            </a:r>
            <a:r>
              <a:rPr spc="165" dirty="0" err="1"/>
              <a:t>im</a:t>
            </a:r>
            <a:r>
              <a:rPr spc="30" dirty="0"/>
              <a:t> </a:t>
            </a:r>
            <a:r>
              <a:rPr spc="155" dirty="0"/>
              <a:t>Repo</a:t>
            </a:r>
            <a:r>
              <a:rPr lang="en-IN" spc="155" dirty="0"/>
              <a:t>r</a:t>
            </a:r>
            <a:r>
              <a:rPr spc="155" dirty="0"/>
              <a:t>t</a:t>
            </a:r>
          </a:p>
          <a:p>
            <a:pPr marL="1322070">
              <a:lnSpc>
                <a:spcPts val="4705"/>
              </a:lnSpc>
            </a:pPr>
            <a:r>
              <a:rPr lang="en-IN" sz="4000" dirty="0">
                <a:solidFill>
                  <a:schemeClr val="tx2">
                    <a:lumMod val="60000"/>
                    <a:lumOff val="40000"/>
                  </a:schemeClr>
                </a:solidFill>
                <a:latin typeface="Calibri"/>
                <a:cs typeface="Calibri"/>
              </a:rPr>
              <a:t>OLIST- ECOMMERCE</a:t>
            </a:r>
            <a:endParaRPr sz="4000" dirty="0">
              <a:solidFill>
                <a:schemeClr val="tx2">
                  <a:lumMod val="60000"/>
                  <a:lumOff val="40000"/>
                </a:schemeClr>
              </a:solidFill>
              <a:latin typeface="Calibri"/>
              <a:cs typeface="Calibri"/>
            </a:endParaRPr>
          </a:p>
        </p:txBody>
      </p:sp>
      <p:sp>
        <p:nvSpPr>
          <p:cNvPr id="4" name="object 4"/>
          <p:cNvSpPr txBox="1"/>
          <p:nvPr/>
        </p:nvSpPr>
        <p:spPr>
          <a:xfrm>
            <a:off x="308390" y="4629150"/>
            <a:ext cx="3006310" cy="243656"/>
          </a:xfrm>
          <a:prstGeom prst="rect">
            <a:avLst/>
          </a:prstGeom>
        </p:spPr>
        <p:txBody>
          <a:bodyPr vert="horz" wrap="square" lIns="0" tIns="12700" rIns="0" bIns="0" rtlCol="0">
            <a:spAutoFit/>
          </a:bodyPr>
          <a:lstStyle/>
          <a:p>
            <a:pPr marL="12700">
              <a:lnSpc>
                <a:spcPct val="100000"/>
              </a:lnSpc>
              <a:spcBef>
                <a:spcPts val="100"/>
              </a:spcBef>
            </a:pPr>
            <a:r>
              <a:rPr sz="1500" b="1" spc="110" dirty="0">
                <a:latin typeface="Arial"/>
                <a:cs typeface="Arial"/>
              </a:rPr>
              <a:t>Mento</a:t>
            </a:r>
            <a:r>
              <a:rPr lang="en-IN" sz="1500" b="1" spc="110" dirty="0">
                <a:latin typeface="Arial"/>
                <a:cs typeface="Arial"/>
              </a:rPr>
              <a:t>r</a:t>
            </a:r>
            <a:r>
              <a:rPr sz="1500" b="1" spc="110" dirty="0">
                <a:latin typeface="Arial"/>
                <a:cs typeface="Arial"/>
              </a:rPr>
              <a:t>:</a:t>
            </a:r>
            <a:r>
              <a:rPr lang="en-IN" sz="1500" b="1" spc="110" dirty="0">
                <a:latin typeface="Arial"/>
                <a:cs typeface="Arial"/>
              </a:rPr>
              <a:t>VIBHA SANTHANAM</a:t>
            </a:r>
            <a:endParaRPr sz="1500" dirty="0">
              <a:latin typeface="Arial"/>
              <a:cs typeface="Arial"/>
            </a:endParaRPr>
          </a:p>
        </p:txBody>
      </p:sp>
      <p:pic>
        <p:nvPicPr>
          <p:cNvPr id="5" name="object 5"/>
          <p:cNvPicPr/>
          <p:nvPr/>
        </p:nvPicPr>
        <p:blipFill>
          <a:blip r:embed="rId2" cstate="print"/>
          <a:stretch>
            <a:fillRect/>
          </a:stretch>
        </p:blipFill>
        <p:spPr>
          <a:xfrm>
            <a:off x="6319725" y="115825"/>
            <a:ext cx="2686049" cy="657224"/>
          </a:xfrm>
          <a:prstGeom prst="rect">
            <a:avLst/>
          </a:prstGeom>
        </p:spPr>
      </p:pic>
      <p:sp>
        <p:nvSpPr>
          <p:cNvPr id="6" name="object 6"/>
          <p:cNvSpPr txBox="1"/>
          <p:nvPr/>
        </p:nvSpPr>
        <p:spPr>
          <a:xfrm>
            <a:off x="5486401" y="3813988"/>
            <a:ext cx="3439100" cy="1141338"/>
          </a:xfrm>
          <a:prstGeom prst="rect">
            <a:avLst/>
          </a:prstGeom>
        </p:spPr>
        <p:txBody>
          <a:bodyPr vert="horz" wrap="square" lIns="0" tIns="12700" rIns="0" bIns="0" rtlCol="0">
            <a:spAutoFit/>
          </a:bodyPr>
          <a:lstStyle/>
          <a:p>
            <a:pPr marL="12700" marR="5080">
              <a:lnSpc>
                <a:spcPct val="100000"/>
              </a:lnSpc>
              <a:spcBef>
                <a:spcPts val="100"/>
              </a:spcBef>
            </a:pPr>
            <a:r>
              <a:rPr lang="en-IN" sz="1400" spc="-70" dirty="0">
                <a:latin typeface="Arial"/>
                <a:cs typeface="Arial"/>
              </a:rPr>
              <a:t>        </a:t>
            </a:r>
            <a:r>
              <a:rPr lang="en-IN" sz="1400" b="1" u="sng" spc="-70" dirty="0">
                <a:latin typeface="Arial"/>
                <a:cs typeface="Arial"/>
              </a:rPr>
              <a:t>Submitted by</a:t>
            </a:r>
            <a:r>
              <a:rPr lang="en-IN" sz="1400" b="1" spc="-70" dirty="0">
                <a:latin typeface="Arial"/>
                <a:cs typeface="Arial"/>
              </a:rPr>
              <a:t>:	</a:t>
            </a:r>
          </a:p>
          <a:p>
            <a:pPr marL="298450" marR="5080" indent="-285750">
              <a:lnSpc>
                <a:spcPct val="100000"/>
              </a:lnSpc>
              <a:spcBef>
                <a:spcPts val="100"/>
              </a:spcBef>
              <a:buFont typeface="Wingdings" panose="05000000000000000000" pitchFamily="2" charset="2"/>
              <a:buChar char="Ø"/>
            </a:pPr>
            <a:r>
              <a:rPr lang="en-IN" sz="1400" b="1" spc="70" dirty="0" err="1">
                <a:latin typeface="Arial"/>
                <a:cs typeface="Arial"/>
              </a:rPr>
              <a:t>Shivakanth</a:t>
            </a:r>
            <a:r>
              <a:rPr lang="en-IN" sz="1400" b="1" spc="70" dirty="0">
                <a:latin typeface="Arial"/>
                <a:cs typeface="Arial"/>
              </a:rPr>
              <a:t> Reddy</a:t>
            </a:r>
          </a:p>
          <a:p>
            <a:pPr marL="298450" marR="5080" indent="-285750">
              <a:lnSpc>
                <a:spcPct val="100000"/>
              </a:lnSpc>
              <a:spcBef>
                <a:spcPts val="100"/>
              </a:spcBef>
              <a:buFont typeface="Wingdings" panose="05000000000000000000" pitchFamily="2" charset="2"/>
              <a:buChar char="Ø"/>
            </a:pPr>
            <a:r>
              <a:rPr lang="en-IN" sz="1400" b="1" spc="70" dirty="0">
                <a:latin typeface="Arial"/>
                <a:cs typeface="Arial"/>
              </a:rPr>
              <a:t>MD. </a:t>
            </a:r>
            <a:r>
              <a:rPr lang="en-IN" sz="1400" b="1" spc="70" dirty="0" err="1">
                <a:latin typeface="Arial"/>
                <a:cs typeface="Arial"/>
              </a:rPr>
              <a:t>Sohail</a:t>
            </a:r>
            <a:r>
              <a:rPr lang="en-IN" sz="1400" b="1" spc="70" dirty="0">
                <a:latin typeface="Arial"/>
                <a:cs typeface="Arial"/>
              </a:rPr>
              <a:t> Abrar</a:t>
            </a:r>
          </a:p>
          <a:p>
            <a:pPr marL="298450" marR="5080" indent="-285750">
              <a:lnSpc>
                <a:spcPct val="100000"/>
              </a:lnSpc>
              <a:spcBef>
                <a:spcPts val="100"/>
              </a:spcBef>
              <a:buFont typeface="Wingdings" panose="05000000000000000000" pitchFamily="2" charset="2"/>
              <a:buChar char="Ø"/>
            </a:pPr>
            <a:r>
              <a:rPr lang="en-IN" sz="1400" b="1" spc="70" dirty="0">
                <a:latin typeface="Arial"/>
                <a:cs typeface="Arial"/>
              </a:rPr>
              <a:t>Zehna Erum Khan</a:t>
            </a:r>
          </a:p>
          <a:p>
            <a:pPr marL="298450" marR="5080" indent="-285750">
              <a:lnSpc>
                <a:spcPct val="100000"/>
              </a:lnSpc>
              <a:spcBef>
                <a:spcPts val="100"/>
              </a:spcBef>
              <a:buFont typeface="Wingdings" panose="05000000000000000000" pitchFamily="2" charset="2"/>
              <a:buChar char="Ø"/>
            </a:pPr>
            <a:r>
              <a:rPr lang="en-IN" sz="1400" b="1" spc="70" dirty="0" err="1">
                <a:latin typeface="Arial"/>
                <a:cs typeface="Arial"/>
              </a:rPr>
              <a:t>Prudhvi</a:t>
            </a:r>
            <a:r>
              <a:rPr lang="en-IN" sz="1400" b="1" spc="70" dirty="0">
                <a:latin typeface="Arial"/>
                <a:cs typeface="Arial"/>
              </a:rPr>
              <a:t> Raj</a:t>
            </a:r>
            <a:endParaRPr sz="1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75FCF1-0B12-4941-B5C1-1213CE6A4598}"/>
              </a:ext>
            </a:extLst>
          </p:cNvPr>
          <p:cNvSpPr>
            <a:spLocks noGrp="1"/>
          </p:cNvSpPr>
          <p:nvPr>
            <p:ph type="body" idx="1"/>
          </p:nvPr>
        </p:nvSpPr>
        <p:spPr>
          <a:xfrm>
            <a:off x="228600" y="742950"/>
            <a:ext cx="3886199" cy="276999"/>
          </a:xfrm>
        </p:spPr>
        <p:txBody>
          <a:bodyPr/>
          <a:lstStyle/>
          <a:p>
            <a:r>
              <a:rPr lang="en-IN" b="1" u="sng" dirty="0">
                <a:latin typeface="Times New Roman" panose="02020603050405020304" pitchFamily="18" charset="0"/>
                <a:cs typeface="Times New Roman" panose="02020603050405020304" pitchFamily="18" charset="0"/>
              </a:rPr>
              <a:t>ANALYSIS OF PAYMENT TYPE </a:t>
            </a:r>
          </a:p>
        </p:txBody>
      </p:sp>
      <p:pic>
        <p:nvPicPr>
          <p:cNvPr id="5" name="Picture 4">
            <a:extLst>
              <a:ext uri="{FF2B5EF4-FFF2-40B4-BE49-F238E27FC236}">
                <a16:creationId xmlns:a16="http://schemas.microsoft.com/office/drawing/2014/main" id="{71D96382-B74E-4F90-87D7-9925E2C87FFC}"/>
              </a:ext>
            </a:extLst>
          </p:cNvPr>
          <p:cNvPicPr>
            <a:picLocks noChangeAspect="1"/>
          </p:cNvPicPr>
          <p:nvPr/>
        </p:nvPicPr>
        <p:blipFill>
          <a:blip r:embed="rId2"/>
          <a:stretch>
            <a:fillRect/>
          </a:stretch>
        </p:blipFill>
        <p:spPr>
          <a:xfrm>
            <a:off x="152401" y="1352550"/>
            <a:ext cx="4419600" cy="3505200"/>
          </a:xfrm>
          <a:prstGeom prst="rect">
            <a:avLst/>
          </a:prstGeom>
        </p:spPr>
      </p:pic>
      <p:pic>
        <p:nvPicPr>
          <p:cNvPr id="7" name="Picture 6">
            <a:extLst>
              <a:ext uri="{FF2B5EF4-FFF2-40B4-BE49-F238E27FC236}">
                <a16:creationId xmlns:a16="http://schemas.microsoft.com/office/drawing/2014/main" id="{12FCEF9C-D5D3-41F7-B10B-1BFE6036DA77}"/>
              </a:ext>
            </a:extLst>
          </p:cNvPr>
          <p:cNvPicPr>
            <a:picLocks noChangeAspect="1"/>
          </p:cNvPicPr>
          <p:nvPr/>
        </p:nvPicPr>
        <p:blipFill>
          <a:blip r:embed="rId3"/>
          <a:stretch>
            <a:fillRect/>
          </a:stretch>
        </p:blipFill>
        <p:spPr>
          <a:xfrm>
            <a:off x="4114799" y="1352550"/>
            <a:ext cx="4876800" cy="3352800"/>
          </a:xfrm>
          <a:prstGeom prst="rect">
            <a:avLst/>
          </a:prstGeom>
        </p:spPr>
      </p:pic>
      <p:sp>
        <p:nvSpPr>
          <p:cNvPr id="8" name="Rectangle 7">
            <a:extLst>
              <a:ext uri="{FF2B5EF4-FFF2-40B4-BE49-F238E27FC236}">
                <a16:creationId xmlns:a16="http://schemas.microsoft.com/office/drawing/2014/main" id="{3228358E-5F07-4CF4-8E78-0705C6FFA847}"/>
              </a:ext>
            </a:extLst>
          </p:cNvPr>
          <p:cNvSpPr/>
          <p:nvPr/>
        </p:nvSpPr>
        <p:spPr>
          <a:xfrm>
            <a:off x="4419600" y="666750"/>
            <a:ext cx="4343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u="sng" dirty="0">
                <a:solidFill>
                  <a:schemeClr val="tx1"/>
                </a:solidFill>
                <a:latin typeface="Times New Roman" panose="02020603050405020304" pitchFamily="18" charset="0"/>
                <a:cs typeface="Times New Roman" panose="02020603050405020304" pitchFamily="18" charset="0"/>
              </a:rPr>
              <a:t>BIVARIANT ANALYSING REVIEW SCORE AND CUSTOMER STATE</a:t>
            </a:r>
          </a:p>
        </p:txBody>
      </p:sp>
    </p:spTree>
    <p:extLst>
      <p:ext uri="{BB962C8B-B14F-4D97-AF65-F5344CB8AC3E}">
        <p14:creationId xmlns:p14="http://schemas.microsoft.com/office/powerpoint/2010/main" val="374771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B78A51-ABC1-47C9-AE33-9C18F790EDC4}"/>
              </a:ext>
            </a:extLst>
          </p:cNvPr>
          <p:cNvPicPr>
            <a:picLocks noChangeAspect="1"/>
          </p:cNvPicPr>
          <p:nvPr/>
        </p:nvPicPr>
        <p:blipFill>
          <a:blip r:embed="rId2"/>
          <a:stretch>
            <a:fillRect/>
          </a:stretch>
        </p:blipFill>
        <p:spPr>
          <a:xfrm>
            <a:off x="152400" y="1657350"/>
            <a:ext cx="4356122" cy="3072666"/>
          </a:xfrm>
          <a:prstGeom prst="rect">
            <a:avLst/>
          </a:prstGeom>
        </p:spPr>
      </p:pic>
      <p:pic>
        <p:nvPicPr>
          <p:cNvPr id="4" name="Picture 3">
            <a:extLst>
              <a:ext uri="{FF2B5EF4-FFF2-40B4-BE49-F238E27FC236}">
                <a16:creationId xmlns:a16="http://schemas.microsoft.com/office/drawing/2014/main" id="{AFF7AACF-17AF-42A5-9A42-80FB583AA608}"/>
              </a:ext>
            </a:extLst>
          </p:cNvPr>
          <p:cNvPicPr>
            <a:picLocks noChangeAspect="1"/>
          </p:cNvPicPr>
          <p:nvPr/>
        </p:nvPicPr>
        <p:blipFill>
          <a:blip r:embed="rId3"/>
          <a:stretch>
            <a:fillRect/>
          </a:stretch>
        </p:blipFill>
        <p:spPr>
          <a:xfrm>
            <a:off x="4953000" y="1657351"/>
            <a:ext cx="3486150" cy="3124200"/>
          </a:xfrm>
          <a:prstGeom prst="rect">
            <a:avLst/>
          </a:prstGeom>
        </p:spPr>
      </p:pic>
      <p:sp>
        <p:nvSpPr>
          <p:cNvPr id="5" name="Rectangle 4">
            <a:extLst>
              <a:ext uri="{FF2B5EF4-FFF2-40B4-BE49-F238E27FC236}">
                <a16:creationId xmlns:a16="http://schemas.microsoft.com/office/drawing/2014/main" id="{249711EC-982C-42A4-8BEA-1D5F0CCF6453}"/>
              </a:ext>
            </a:extLst>
          </p:cNvPr>
          <p:cNvSpPr/>
          <p:nvPr/>
        </p:nvSpPr>
        <p:spPr>
          <a:xfrm>
            <a:off x="76200" y="742950"/>
            <a:ext cx="4800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u="sng" dirty="0">
                <a:solidFill>
                  <a:schemeClr val="tx1"/>
                </a:solidFill>
                <a:latin typeface="Times New Roman" panose="02020603050405020304" pitchFamily="18" charset="0"/>
                <a:cs typeface="Times New Roman" panose="02020603050405020304" pitchFamily="18" charset="0"/>
              </a:rPr>
              <a:t>ANALYSIS OF TOTAL ORDERS BY STATE OF CUSTOMERS</a:t>
            </a:r>
          </a:p>
        </p:txBody>
      </p:sp>
      <p:sp>
        <p:nvSpPr>
          <p:cNvPr id="6" name="Rectangle 5">
            <a:extLst>
              <a:ext uri="{FF2B5EF4-FFF2-40B4-BE49-F238E27FC236}">
                <a16:creationId xmlns:a16="http://schemas.microsoft.com/office/drawing/2014/main" id="{BCBDDE1C-44C4-4C3A-86A8-76D377C21D5B}"/>
              </a:ext>
            </a:extLst>
          </p:cNvPr>
          <p:cNvSpPr/>
          <p:nvPr/>
        </p:nvSpPr>
        <p:spPr>
          <a:xfrm>
            <a:off x="5334000" y="742950"/>
            <a:ext cx="348615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u="sng" dirty="0">
                <a:solidFill>
                  <a:schemeClr val="tx1"/>
                </a:solidFill>
                <a:latin typeface="Times New Roman" panose="02020603050405020304" pitchFamily="18" charset="0"/>
                <a:cs typeface="Times New Roman" panose="02020603050405020304" pitchFamily="18" charset="0"/>
              </a:rPr>
              <a:t>EFFECT OF LATE DELIVERY ON REVIEW SCORE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40075" y="765907"/>
            <a:ext cx="4432300" cy="4246245"/>
          </a:xfrm>
          <a:custGeom>
            <a:avLst/>
            <a:gdLst/>
            <a:ahLst/>
            <a:cxnLst/>
            <a:rect l="l" t="t" r="r" b="b"/>
            <a:pathLst>
              <a:path w="4432300" h="4246245">
                <a:moveTo>
                  <a:pt x="4431899" y="4245899"/>
                </a:moveTo>
                <a:lnTo>
                  <a:pt x="0" y="4245899"/>
                </a:lnTo>
                <a:lnTo>
                  <a:pt x="0" y="0"/>
                </a:lnTo>
                <a:lnTo>
                  <a:pt x="4431899" y="0"/>
                </a:lnTo>
                <a:lnTo>
                  <a:pt x="4431899" y="4245899"/>
                </a:lnTo>
                <a:close/>
              </a:path>
            </a:pathLst>
          </a:custGeom>
          <a:solidFill>
            <a:srgbClr val="B7B7B7"/>
          </a:solidFill>
        </p:spPr>
        <p:txBody>
          <a:bodyPr wrap="square" lIns="0" tIns="0" rIns="0" bIns="0" rtlCol="0"/>
          <a:lstStyle/>
          <a:p>
            <a:endParaRPr/>
          </a:p>
        </p:txBody>
      </p:sp>
      <p:sp>
        <p:nvSpPr>
          <p:cNvPr id="5" name="object 5"/>
          <p:cNvSpPr txBox="1">
            <a:spLocks noGrp="1"/>
          </p:cNvSpPr>
          <p:nvPr>
            <p:ph type="title"/>
          </p:nvPr>
        </p:nvSpPr>
        <p:spPr>
          <a:xfrm>
            <a:off x="219274" y="175641"/>
            <a:ext cx="4733725" cy="412934"/>
          </a:xfrm>
          <a:prstGeom prst="rect">
            <a:avLst/>
          </a:prstGeom>
        </p:spPr>
        <p:txBody>
          <a:bodyPr vert="horz" wrap="square" lIns="0" tIns="12700" rIns="0" bIns="0" rtlCol="0">
            <a:spAutoFit/>
          </a:bodyPr>
          <a:lstStyle/>
          <a:p>
            <a:pPr marL="12700">
              <a:lnSpc>
                <a:spcPct val="100000"/>
              </a:lnSpc>
              <a:spcBef>
                <a:spcPts val="100"/>
              </a:spcBef>
            </a:pPr>
            <a:r>
              <a:rPr sz="2600" u="heavy" spc="175" dirty="0" err="1">
                <a:uFill>
                  <a:solidFill>
                    <a:srgbClr val="434343"/>
                  </a:solidFill>
                </a:uFill>
                <a:latin typeface="Times New Roman" panose="02020603050405020304" pitchFamily="18" charset="0"/>
                <a:cs typeface="Times New Roman" panose="02020603050405020304" pitchFamily="18" charset="0"/>
              </a:rPr>
              <a:t>Explo</a:t>
            </a:r>
            <a:r>
              <a:rPr lang="en-IN" sz="2600" u="heavy" spc="175" dirty="0">
                <a:uFill>
                  <a:solidFill>
                    <a:srgbClr val="434343"/>
                  </a:solidFill>
                </a:uFill>
                <a:latin typeface="Times New Roman" panose="02020603050405020304" pitchFamily="18" charset="0"/>
                <a:cs typeface="Times New Roman" panose="02020603050405020304" pitchFamily="18" charset="0"/>
              </a:rPr>
              <a:t>r</a:t>
            </a:r>
            <a:r>
              <a:rPr sz="2600" u="heavy" spc="175" dirty="0" err="1">
                <a:uFill>
                  <a:solidFill>
                    <a:srgbClr val="434343"/>
                  </a:solidFill>
                </a:uFill>
                <a:latin typeface="Times New Roman" panose="02020603050405020304" pitchFamily="18" charset="0"/>
                <a:cs typeface="Times New Roman" panose="02020603050405020304" pitchFamily="18" charset="0"/>
              </a:rPr>
              <a:t>ato</a:t>
            </a:r>
            <a:r>
              <a:rPr lang="en-IN" sz="2600" u="heavy" spc="175" dirty="0">
                <a:uFill>
                  <a:solidFill>
                    <a:srgbClr val="434343"/>
                  </a:solidFill>
                </a:uFill>
                <a:latin typeface="Times New Roman" panose="02020603050405020304" pitchFamily="18" charset="0"/>
                <a:cs typeface="Times New Roman" panose="02020603050405020304" pitchFamily="18" charset="0"/>
              </a:rPr>
              <a:t>r</a:t>
            </a:r>
            <a:r>
              <a:rPr sz="2600" u="heavy" spc="175" dirty="0">
                <a:uFill>
                  <a:solidFill>
                    <a:srgbClr val="434343"/>
                  </a:solidFill>
                </a:uFill>
                <a:latin typeface="Times New Roman" panose="02020603050405020304" pitchFamily="18" charset="0"/>
                <a:cs typeface="Times New Roman" panose="02020603050405020304" pitchFamily="18" charset="0"/>
              </a:rPr>
              <a:t>y</a:t>
            </a:r>
            <a:r>
              <a:rPr sz="2600" u="heavy" spc="20" dirty="0">
                <a:uFill>
                  <a:solidFill>
                    <a:srgbClr val="434343"/>
                  </a:solidFill>
                </a:uFill>
                <a:latin typeface="Times New Roman" panose="02020603050405020304" pitchFamily="18" charset="0"/>
                <a:cs typeface="Times New Roman" panose="02020603050405020304" pitchFamily="18" charset="0"/>
              </a:rPr>
              <a:t> </a:t>
            </a:r>
            <a:r>
              <a:rPr sz="2600" u="heavy" spc="235" dirty="0">
                <a:uFill>
                  <a:solidFill>
                    <a:srgbClr val="434343"/>
                  </a:solidFill>
                </a:uFill>
                <a:latin typeface="Times New Roman" panose="02020603050405020304" pitchFamily="18" charset="0"/>
                <a:cs typeface="Times New Roman" panose="02020603050405020304" pitchFamily="18" charset="0"/>
              </a:rPr>
              <a:t>Data</a:t>
            </a:r>
            <a:r>
              <a:rPr sz="2600" u="heavy" spc="25" dirty="0">
                <a:uFill>
                  <a:solidFill>
                    <a:srgbClr val="434343"/>
                  </a:solidFill>
                </a:uFill>
                <a:latin typeface="Times New Roman" panose="02020603050405020304" pitchFamily="18" charset="0"/>
                <a:cs typeface="Times New Roman" panose="02020603050405020304" pitchFamily="18" charset="0"/>
              </a:rPr>
              <a:t> </a:t>
            </a:r>
            <a:r>
              <a:rPr sz="2600" u="heavy" spc="55" dirty="0">
                <a:uFill>
                  <a:solidFill>
                    <a:srgbClr val="434343"/>
                  </a:solidFill>
                </a:uFill>
                <a:latin typeface="Times New Roman" panose="02020603050405020304" pitchFamily="18" charset="0"/>
                <a:cs typeface="Times New Roman" panose="02020603050405020304" pitchFamily="18" charset="0"/>
              </a:rPr>
              <a:t>Analysis</a:t>
            </a:r>
            <a:endParaRPr sz="2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6876A98-C0DC-492B-BB88-45257C4A2D56}"/>
              </a:ext>
            </a:extLst>
          </p:cNvPr>
          <p:cNvPicPr>
            <a:picLocks noChangeAspect="1"/>
          </p:cNvPicPr>
          <p:nvPr/>
        </p:nvPicPr>
        <p:blipFill>
          <a:blip r:embed="rId2"/>
          <a:stretch>
            <a:fillRect/>
          </a:stretch>
        </p:blipFill>
        <p:spPr>
          <a:xfrm>
            <a:off x="139679" y="766897"/>
            <a:ext cx="4432301" cy="4255473"/>
          </a:xfrm>
          <a:prstGeom prst="rect">
            <a:avLst/>
          </a:prstGeom>
        </p:spPr>
      </p:pic>
      <p:pic>
        <p:nvPicPr>
          <p:cNvPr id="8" name="Picture 7">
            <a:extLst>
              <a:ext uri="{FF2B5EF4-FFF2-40B4-BE49-F238E27FC236}">
                <a16:creationId xmlns:a16="http://schemas.microsoft.com/office/drawing/2014/main" id="{36A685BD-6DEF-44AD-BBEA-22E046F49609}"/>
              </a:ext>
            </a:extLst>
          </p:cNvPr>
          <p:cNvPicPr>
            <a:picLocks noChangeAspect="1"/>
          </p:cNvPicPr>
          <p:nvPr/>
        </p:nvPicPr>
        <p:blipFill>
          <a:blip r:embed="rId3"/>
          <a:stretch>
            <a:fillRect/>
          </a:stretch>
        </p:blipFill>
        <p:spPr>
          <a:xfrm>
            <a:off x="4724400" y="666750"/>
            <a:ext cx="4191000" cy="43556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3DD9-6DEA-4BE0-B52A-CA6EB9FCA371}"/>
              </a:ext>
            </a:extLst>
          </p:cNvPr>
          <p:cNvSpPr>
            <a:spLocks noGrp="1"/>
          </p:cNvSpPr>
          <p:nvPr>
            <p:ph type="title"/>
          </p:nvPr>
        </p:nvSpPr>
        <p:spPr>
          <a:xfrm>
            <a:off x="5029202" y="895351"/>
            <a:ext cx="3505198" cy="276999"/>
          </a:xfrm>
        </p:spPr>
        <p:txBody>
          <a:bodyPr/>
          <a:lstStyle/>
          <a:p>
            <a:r>
              <a:rPr lang="en-IN" sz="1800" u="sng" dirty="0">
                <a:latin typeface="Times New Roman" panose="02020603050405020304" pitchFamily="18" charset="0"/>
                <a:cs typeface="Times New Roman" panose="02020603050405020304" pitchFamily="18" charset="0"/>
              </a:rPr>
              <a:t>FEATURES IMPORTANCE</a:t>
            </a:r>
          </a:p>
        </p:txBody>
      </p:sp>
      <p:sp>
        <p:nvSpPr>
          <p:cNvPr id="3" name="Text Placeholder 2">
            <a:extLst>
              <a:ext uri="{FF2B5EF4-FFF2-40B4-BE49-F238E27FC236}">
                <a16:creationId xmlns:a16="http://schemas.microsoft.com/office/drawing/2014/main" id="{DC238E0E-2463-4F53-9E0A-B626C43FA0BF}"/>
              </a:ext>
            </a:extLst>
          </p:cNvPr>
          <p:cNvSpPr>
            <a:spLocks noGrp="1"/>
          </p:cNvSpPr>
          <p:nvPr>
            <p:ph type="body" idx="1"/>
          </p:nvPr>
        </p:nvSpPr>
        <p:spPr>
          <a:xfrm>
            <a:off x="152400" y="895351"/>
            <a:ext cx="3962400" cy="457199"/>
          </a:xfrm>
        </p:spPr>
        <p:txBody>
          <a:bodyPr/>
          <a:lstStyle/>
          <a:p>
            <a:r>
              <a:rPr lang="en-IN" b="1" u="sng" dirty="0">
                <a:latin typeface="Times New Roman" panose="02020603050405020304" pitchFamily="18" charset="0"/>
                <a:cs typeface="Times New Roman" panose="02020603050405020304" pitchFamily="18" charset="0"/>
              </a:rPr>
              <a:t>MULTICOLLINEARITY</a:t>
            </a:r>
          </a:p>
        </p:txBody>
      </p:sp>
      <p:pic>
        <p:nvPicPr>
          <p:cNvPr id="7" name="Picture 6">
            <a:extLst>
              <a:ext uri="{FF2B5EF4-FFF2-40B4-BE49-F238E27FC236}">
                <a16:creationId xmlns:a16="http://schemas.microsoft.com/office/drawing/2014/main" id="{A43CBB95-48BC-41BB-87EF-F4A07FB46213}"/>
              </a:ext>
            </a:extLst>
          </p:cNvPr>
          <p:cNvPicPr>
            <a:picLocks noChangeAspect="1"/>
          </p:cNvPicPr>
          <p:nvPr/>
        </p:nvPicPr>
        <p:blipFill>
          <a:blip r:embed="rId2"/>
          <a:stretch>
            <a:fillRect/>
          </a:stretch>
        </p:blipFill>
        <p:spPr>
          <a:xfrm>
            <a:off x="4572000" y="1381124"/>
            <a:ext cx="4419600" cy="3476626"/>
          </a:xfrm>
          <a:prstGeom prst="rect">
            <a:avLst/>
          </a:prstGeom>
        </p:spPr>
      </p:pic>
      <p:pic>
        <p:nvPicPr>
          <p:cNvPr id="9" name="Picture 8">
            <a:extLst>
              <a:ext uri="{FF2B5EF4-FFF2-40B4-BE49-F238E27FC236}">
                <a16:creationId xmlns:a16="http://schemas.microsoft.com/office/drawing/2014/main" id="{15F021BE-6239-4EE6-8F68-F3A4C77EA0AE}"/>
              </a:ext>
            </a:extLst>
          </p:cNvPr>
          <p:cNvPicPr>
            <a:picLocks noChangeAspect="1"/>
          </p:cNvPicPr>
          <p:nvPr/>
        </p:nvPicPr>
        <p:blipFill>
          <a:blip r:embed="rId3"/>
          <a:stretch>
            <a:fillRect/>
          </a:stretch>
        </p:blipFill>
        <p:spPr>
          <a:xfrm>
            <a:off x="152400" y="1428750"/>
            <a:ext cx="4343400" cy="3505200"/>
          </a:xfrm>
          <a:prstGeom prst="rect">
            <a:avLst/>
          </a:prstGeom>
        </p:spPr>
      </p:pic>
    </p:spTree>
    <p:extLst>
      <p:ext uri="{BB962C8B-B14F-4D97-AF65-F5344CB8AC3E}">
        <p14:creationId xmlns:p14="http://schemas.microsoft.com/office/powerpoint/2010/main" val="34652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19274" y="175641"/>
            <a:ext cx="4809925" cy="382156"/>
          </a:xfrm>
          <a:prstGeom prst="rect">
            <a:avLst/>
          </a:prstGeom>
        </p:spPr>
        <p:txBody>
          <a:bodyPr vert="horz" wrap="square" lIns="0" tIns="12700" rIns="0" bIns="0" rtlCol="0">
            <a:spAutoFit/>
          </a:bodyPr>
          <a:lstStyle/>
          <a:p>
            <a:pPr marL="12700">
              <a:lnSpc>
                <a:spcPct val="100000"/>
              </a:lnSpc>
              <a:spcBef>
                <a:spcPts val="100"/>
              </a:spcBef>
            </a:pPr>
            <a:r>
              <a:rPr lang="en-IN" sz="2400" u="sng" dirty="0">
                <a:latin typeface="Times New Roman" panose="02020603050405020304" pitchFamily="18" charset="0"/>
                <a:cs typeface="Times New Roman" panose="02020603050405020304" pitchFamily="18" charset="0"/>
              </a:rPr>
              <a:t>SCORE CARD</a:t>
            </a:r>
            <a:endParaRPr sz="2400" u="sng"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96C1C49-F77A-485D-93F4-433410C06635}"/>
              </a:ext>
            </a:extLst>
          </p:cNvPr>
          <p:cNvSpPr/>
          <p:nvPr/>
        </p:nvSpPr>
        <p:spPr>
          <a:xfrm>
            <a:off x="1935481" y="158115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7077453-9051-47BA-8F40-F60FEDC8CD89}"/>
              </a:ext>
            </a:extLst>
          </p:cNvPr>
          <p:cNvSpPr/>
          <p:nvPr/>
        </p:nvSpPr>
        <p:spPr>
          <a:xfrm>
            <a:off x="304800" y="781050"/>
            <a:ext cx="7315200" cy="358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t>
            </a:r>
          </a:p>
        </p:txBody>
      </p:sp>
      <p:pic>
        <p:nvPicPr>
          <p:cNvPr id="6" name="Picture 5">
            <a:extLst>
              <a:ext uri="{FF2B5EF4-FFF2-40B4-BE49-F238E27FC236}">
                <a16:creationId xmlns:a16="http://schemas.microsoft.com/office/drawing/2014/main" id="{A561D47E-EB68-41AA-9888-B4BEE458AE41}"/>
              </a:ext>
            </a:extLst>
          </p:cNvPr>
          <p:cNvPicPr>
            <a:picLocks noChangeAspect="1"/>
          </p:cNvPicPr>
          <p:nvPr/>
        </p:nvPicPr>
        <p:blipFill>
          <a:blip r:embed="rId2"/>
          <a:stretch>
            <a:fillRect/>
          </a:stretch>
        </p:blipFill>
        <p:spPr>
          <a:xfrm>
            <a:off x="219274" y="895350"/>
            <a:ext cx="8543726" cy="35814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7"/>
          <p:cNvSpPr txBox="1">
            <a:spLocks noGrp="1"/>
          </p:cNvSpPr>
          <p:nvPr>
            <p:ph type="title"/>
          </p:nvPr>
        </p:nvSpPr>
        <p:spPr>
          <a:xfrm>
            <a:off x="76775" y="0"/>
            <a:ext cx="8088000" cy="10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Model Building</a:t>
            </a:r>
            <a:endParaRPr b="0"/>
          </a:p>
        </p:txBody>
      </p:sp>
      <p:cxnSp>
        <p:nvCxnSpPr>
          <p:cNvPr id="337" name="Google Shape;337;p27"/>
          <p:cNvCxnSpPr/>
          <p:nvPr/>
        </p:nvCxnSpPr>
        <p:spPr>
          <a:xfrm>
            <a:off x="424150" y="79525"/>
            <a:ext cx="423000" cy="0"/>
          </a:xfrm>
          <a:prstGeom prst="straightConnector1">
            <a:avLst/>
          </a:prstGeom>
          <a:noFill/>
          <a:ln w="38100" cap="flat" cmpd="sng">
            <a:solidFill>
              <a:srgbClr val="38761D"/>
            </a:solidFill>
            <a:prstDash val="solid"/>
            <a:round/>
            <a:headEnd type="none" w="med" len="med"/>
            <a:tailEnd type="none" w="med" len="med"/>
          </a:ln>
        </p:spPr>
      </p:cxnSp>
      <p:cxnSp>
        <p:nvCxnSpPr>
          <p:cNvPr id="338" name="Google Shape;338;p27"/>
          <p:cNvCxnSpPr/>
          <p:nvPr/>
        </p:nvCxnSpPr>
        <p:spPr>
          <a:xfrm>
            <a:off x="805150" y="79525"/>
            <a:ext cx="423000" cy="0"/>
          </a:xfrm>
          <a:prstGeom prst="straightConnector1">
            <a:avLst/>
          </a:prstGeom>
          <a:noFill/>
          <a:ln w="38100" cap="flat" cmpd="sng">
            <a:solidFill>
              <a:srgbClr val="FF0000"/>
            </a:solidFill>
            <a:prstDash val="solid"/>
            <a:round/>
            <a:headEnd type="none" w="med" len="med"/>
            <a:tailEnd type="none" w="med" len="med"/>
          </a:ln>
        </p:spPr>
      </p:cxnSp>
      <p:cxnSp>
        <p:nvCxnSpPr>
          <p:cNvPr id="339" name="Google Shape;339;p27"/>
          <p:cNvCxnSpPr/>
          <p:nvPr/>
        </p:nvCxnSpPr>
        <p:spPr>
          <a:xfrm>
            <a:off x="683125" y="1225600"/>
            <a:ext cx="1436700" cy="10200"/>
          </a:xfrm>
          <a:prstGeom prst="straightConnector1">
            <a:avLst/>
          </a:prstGeom>
          <a:noFill/>
          <a:ln w="152400" cap="flat" cmpd="sng">
            <a:solidFill>
              <a:schemeClr val="lt1"/>
            </a:solidFill>
            <a:prstDash val="solid"/>
            <a:round/>
            <a:headEnd type="none" w="med" len="med"/>
            <a:tailEnd type="none" w="med" len="med"/>
          </a:ln>
        </p:spPr>
      </p:cxnSp>
      <p:sp>
        <p:nvSpPr>
          <p:cNvPr id="340" name="Google Shape;340;p27"/>
          <p:cNvSpPr txBox="1"/>
          <p:nvPr/>
        </p:nvSpPr>
        <p:spPr>
          <a:xfrm>
            <a:off x="108800" y="530725"/>
            <a:ext cx="41808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2"/>
                </a:solidFill>
                <a:latin typeface="Lato"/>
                <a:ea typeface="Lato"/>
                <a:cs typeface="Lato"/>
                <a:sym typeface="Lato"/>
              </a:rPr>
              <a:t>Base Model : gradient boost</a:t>
            </a:r>
            <a:endParaRPr b="1" dirty="0">
              <a:solidFill>
                <a:schemeClr val="dk2"/>
              </a:solidFill>
              <a:latin typeface="Lato"/>
              <a:ea typeface="Lato"/>
              <a:cs typeface="Lato"/>
              <a:sym typeface="Lato"/>
            </a:endParaRPr>
          </a:p>
        </p:txBody>
      </p:sp>
      <p:sp>
        <p:nvSpPr>
          <p:cNvPr id="345" name="Google Shape;345;p27"/>
          <p:cNvSpPr txBox="1"/>
          <p:nvPr/>
        </p:nvSpPr>
        <p:spPr>
          <a:xfrm>
            <a:off x="510987" y="859799"/>
            <a:ext cx="2260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u="sng" dirty="0">
                <a:solidFill>
                  <a:srgbClr val="0000FF"/>
                </a:solidFill>
                <a:latin typeface="Lato"/>
                <a:ea typeface="Lato"/>
                <a:cs typeface="Lato"/>
                <a:sym typeface="Lato"/>
              </a:rPr>
              <a:t>ROC CURVE</a:t>
            </a:r>
            <a:endParaRPr b="1" u="sng" dirty="0">
              <a:solidFill>
                <a:srgbClr val="0000FF"/>
              </a:solidFill>
              <a:latin typeface="Lato"/>
              <a:ea typeface="Lato"/>
              <a:cs typeface="Lato"/>
              <a:sym typeface="Lato"/>
            </a:endParaRPr>
          </a:p>
        </p:txBody>
      </p:sp>
      <p:sp>
        <p:nvSpPr>
          <p:cNvPr id="347" name="Google Shape;347;p27"/>
          <p:cNvSpPr txBox="1"/>
          <p:nvPr/>
        </p:nvSpPr>
        <p:spPr>
          <a:xfrm>
            <a:off x="3983976" y="863594"/>
            <a:ext cx="4180799"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u="sng" dirty="0">
                <a:solidFill>
                  <a:srgbClr val="0000FF"/>
                </a:solidFill>
                <a:latin typeface="Lato"/>
                <a:ea typeface="Lato"/>
                <a:cs typeface="Lato"/>
                <a:sym typeface="Lato"/>
              </a:rPr>
              <a:t>CLASSIFICATION REPORT</a:t>
            </a:r>
            <a:endParaRPr b="1" u="sng" dirty="0">
              <a:solidFill>
                <a:srgbClr val="0000FF"/>
              </a:solidFill>
              <a:latin typeface="Lato"/>
              <a:ea typeface="Lato"/>
              <a:cs typeface="Lato"/>
              <a:sym typeface="Lato"/>
            </a:endParaRPr>
          </a:p>
        </p:txBody>
      </p:sp>
      <p:pic>
        <p:nvPicPr>
          <p:cNvPr id="4" name="Picture 3">
            <a:extLst>
              <a:ext uri="{FF2B5EF4-FFF2-40B4-BE49-F238E27FC236}">
                <a16:creationId xmlns:a16="http://schemas.microsoft.com/office/drawing/2014/main" id="{C4C19FE8-FC64-4E32-9D84-0BE6F6817F35}"/>
              </a:ext>
            </a:extLst>
          </p:cNvPr>
          <p:cNvPicPr>
            <a:picLocks noChangeAspect="1"/>
          </p:cNvPicPr>
          <p:nvPr/>
        </p:nvPicPr>
        <p:blipFill>
          <a:blip r:embed="rId3"/>
          <a:stretch>
            <a:fillRect/>
          </a:stretch>
        </p:blipFill>
        <p:spPr>
          <a:xfrm>
            <a:off x="5029200" y="1352550"/>
            <a:ext cx="3276597" cy="3042652"/>
          </a:xfrm>
          <a:prstGeom prst="rect">
            <a:avLst/>
          </a:prstGeom>
        </p:spPr>
      </p:pic>
      <p:pic>
        <p:nvPicPr>
          <p:cNvPr id="17" name="Picture 16">
            <a:extLst>
              <a:ext uri="{FF2B5EF4-FFF2-40B4-BE49-F238E27FC236}">
                <a16:creationId xmlns:a16="http://schemas.microsoft.com/office/drawing/2014/main" id="{28332C5D-AA9A-49E1-A409-5ED141E5CEB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6283" y="1430377"/>
            <a:ext cx="3787602" cy="27283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55EB-67F9-4058-AEB3-58B4F3379323}"/>
              </a:ext>
            </a:extLst>
          </p:cNvPr>
          <p:cNvSpPr>
            <a:spLocks noGrp="1"/>
          </p:cNvSpPr>
          <p:nvPr>
            <p:ph type="title"/>
          </p:nvPr>
        </p:nvSpPr>
        <p:spPr>
          <a:xfrm>
            <a:off x="723806" y="666750"/>
            <a:ext cx="7688700" cy="535200"/>
          </a:xfrm>
        </p:spPr>
        <p:txBody>
          <a:bodyPr/>
          <a:lstStyle/>
          <a:p>
            <a:r>
              <a:rPr lang="en-IN" sz="2800" b="1" dirty="0">
                <a:effectLst/>
                <a:latin typeface="Calibri" panose="020F0502020204030204" pitchFamily="34" charset="0"/>
                <a:ea typeface="Times New Roman" panose="02020603050405020304" pitchFamily="18" charset="0"/>
                <a:cs typeface="Times New Roman" panose="02020603050405020304" pitchFamily="18" charset="0"/>
              </a:rPr>
              <a:t>Business justification</a:t>
            </a:r>
            <a:endParaRPr lang="en-US" dirty="0"/>
          </a:p>
        </p:txBody>
      </p:sp>
      <p:sp>
        <p:nvSpPr>
          <p:cNvPr id="3" name="Text Placeholder 2">
            <a:extLst>
              <a:ext uri="{FF2B5EF4-FFF2-40B4-BE49-F238E27FC236}">
                <a16:creationId xmlns:a16="http://schemas.microsoft.com/office/drawing/2014/main" id="{DFCA34DF-BDCA-42EE-9EE1-214D8C4012A1}"/>
              </a:ext>
            </a:extLst>
          </p:cNvPr>
          <p:cNvSpPr>
            <a:spLocks noGrp="1"/>
          </p:cNvSpPr>
          <p:nvPr>
            <p:ph type="body" idx="1"/>
          </p:nvPr>
        </p:nvSpPr>
        <p:spPr>
          <a:xfrm>
            <a:off x="729450" y="1352551"/>
            <a:ext cx="7688700" cy="4343400"/>
          </a:xfrm>
        </p:spPr>
        <p:txBody>
          <a:bodyPr/>
          <a:lstStyle/>
          <a:p>
            <a:pPr marL="342900" marR="0" lvl="0" indent="-342900" algn="just">
              <a:spcBef>
                <a:spcPts val="940"/>
              </a:spcBef>
              <a:spcAft>
                <a:spcPts val="0"/>
              </a:spcAft>
              <a:buFont typeface="Symbol" panose="05050102010706020507" pitchFamily="18" charset="2"/>
              <a:buChar char=""/>
            </a:pPr>
            <a:r>
              <a:rPr lang="en-GB" dirty="0">
                <a:latin typeface="Times New Roman" panose="02020603050405020304" pitchFamily="18" charset="0"/>
                <a:ea typeface="Times New Roman" panose="02020603050405020304" pitchFamily="18" charset="0"/>
              </a:rPr>
              <a:t>Customer loss happens if type1 error exists so we try to reduce type 1 error</a:t>
            </a:r>
          </a:p>
          <a:p>
            <a:pPr marL="342900" marR="0" lvl="0" indent="-342900" algn="just">
              <a:spcBef>
                <a:spcPts val="940"/>
              </a:spcBef>
              <a:spcAft>
                <a:spcPts val="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rPr>
              <a:t>Company will get loss if type2 error exists </a:t>
            </a:r>
          </a:p>
          <a:p>
            <a:pPr marL="342900" marR="0" lvl="0" indent="-342900" algn="just">
              <a:spcBef>
                <a:spcPts val="940"/>
              </a:spcBef>
              <a:spcAft>
                <a:spcPts val="0"/>
              </a:spcAft>
              <a:buFont typeface="Symbol" panose="05050102010706020507" pitchFamily="18" charset="2"/>
              <a:buChar char=""/>
            </a:pPr>
            <a:r>
              <a:rPr lang="en-GB" dirty="0">
                <a:latin typeface="Times New Roman" panose="02020603050405020304" pitchFamily="18" charset="0"/>
                <a:ea typeface="Times New Roman" panose="02020603050405020304" pitchFamily="18" charset="0"/>
              </a:rPr>
              <a:t>Customer loss is more costly than company loss so we try to make false positives as minimum as possible ,so we choose precision as a performance metric.</a:t>
            </a:r>
          </a:p>
          <a:p>
            <a:pPr marL="342900" indent="-342900" algn="just">
              <a:spcBef>
                <a:spcPts val="940"/>
              </a:spcBef>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rPr>
              <a:t>From the above model comparison table, the gradient boost model has good precision compared to other models. So, we are considering the gradient boost as a base model.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940"/>
              </a:spcBef>
              <a:spcAft>
                <a:spcPts val="0"/>
              </a:spcAft>
              <a:buFont typeface="Symbol" panose="05050102010706020507" pitchFamily="18" charset="2"/>
              <a:buChar char=""/>
            </a:pPr>
            <a:endParaRPr lang="en-GB"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296575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7D0A2E-CF24-44FA-A2B2-C7BFB6FD5231}"/>
              </a:ext>
            </a:extLst>
          </p:cNvPr>
          <p:cNvSpPr>
            <a:spLocks noGrp="1"/>
          </p:cNvSpPr>
          <p:nvPr>
            <p:ph type="body" idx="1"/>
          </p:nvPr>
        </p:nvSpPr>
        <p:spPr>
          <a:xfrm>
            <a:off x="76200" y="209550"/>
            <a:ext cx="5029200" cy="380999"/>
          </a:xfrm>
        </p:spPr>
        <p:txBody>
          <a:bodyPr/>
          <a:lstStyle/>
          <a:p>
            <a:r>
              <a:rPr lang="en-IN" sz="2400" b="1" u="sng" dirty="0">
                <a:latin typeface="Times New Roman" panose="02020603050405020304" pitchFamily="18" charset="0"/>
                <a:cs typeface="Times New Roman" panose="02020603050405020304" pitchFamily="18" charset="0"/>
              </a:rPr>
              <a:t>TUNED SCORE CARD</a:t>
            </a:r>
          </a:p>
        </p:txBody>
      </p:sp>
      <p:sp>
        <p:nvSpPr>
          <p:cNvPr id="6" name="Rectangle 5">
            <a:extLst>
              <a:ext uri="{FF2B5EF4-FFF2-40B4-BE49-F238E27FC236}">
                <a16:creationId xmlns:a16="http://schemas.microsoft.com/office/drawing/2014/main" id="{0D82978E-2EC0-4C9D-9473-333CB8FABBBE}"/>
              </a:ext>
            </a:extLst>
          </p:cNvPr>
          <p:cNvSpPr/>
          <p:nvPr/>
        </p:nvSpPr>
        <p:spPr>
          <a:xfrm>
            <a:off x="2057400" y="3943350"/>
            <a:ext cx="54102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BEST FIT MODEL : GRADIENT BOOSTING CLASSIFIER</a:t>
            </a:r>
          </a:p>
        </p:txBody>
      </p:sp>
      <p:sp>
        <p:nvSpPr>
          <p:cNvPr id="7" name="TextBox 6">
            <a:extLst>
              <a:ext uri="{FF2B5EF4-FFF2-40B4-BE49-F238E27FC236}">
                <a16:creationId xmlns:a16="http://schemas.microsoft.com/office/drawing/2014/main" id="{3F088129-475A-45E8-AC09-393A858774B2}"/>
              </a:ext>
            </a:extLst>
          </p:cNvPr>
          <p:cNvSpPr txBox="1"/>
          <p:nvPr/>
        </p:nvSpPr>
        <p:spPr>
          <a:xfrm>
            <a:off x="1066800" y="3063304"/>
            <a:ext cx="6805612" cy="646331"/>
          </a:xfrm>
          <a:prstGeom prst="rect">
            <a:avLst/>
          </a:prstGeom>
          <a:noFill/>
        </p:spPr>
        <p:txBody>
          <a:bodyPr wrap="square">
            <a:spAutoFit/>
          </a:bodyPr>
          <a:lstStyle/>
          <a:p>
            <a:r>
              <a:rPr lang="en-US" dirty="0"/>
              <a:t>After hyper tuning also score not improving and also it got overfitted so we will take base model as best model</a:t>
            </a:r>
          </a:p>
        </p:txBody>
      </p:sp>
      <p:pic>
        <p:nvPicPr>
          <p:cNvPr id="10" name="Picture 9">
            <a:extLst>
              <a:ext uri="{FF2B5EF4-FFF2-40B4-BE49-F238E27FC236}">
                <a16:creationId xmlns:a16="http://schemas.microsoft.com/office/drawing/2014/main" id="{14ED2A04-C7B1-46B9-914A-DE70C9EE2045}"/>
              </a:ext>
            </a:extLst>
          </p:cNvPr>
          <p:cNvPicPr>
            <a:picLocks noChangeAspect="1"/>
          </p:cNvPicPr>
          <p:nvPr/>
        </p:nvPicPr>
        <p:blipFill>
          <a:blip r:embed="rId2"/>
          <a:stretch>
            <a:fillRect/>
          </a:stretch>
        </p:blipFill>
        <p:spPr>
          <a:xfrm>
            <a:off x="0" y="590549"/>
            <a:ext cx="8686800" cy="3048000"/>
          </a:xfrm>
          <a:prstGeom prst="rect">
            <a:avLst/>
          </a:prstGeom>
        </p:spPr>
      </p:pic>
    </p:spTree>
    <p:extLst>
      <p:ext uri="{BB962C8B-B14F-4D97-AF65-F5344CB8AC3E}">
        <p14:creationId xmlns:p14="http://schemas.microsoft.com/office/powerpoint/2010/main" val="230979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E2D7-7397-4217-A029-99CA4834B309}"/>
              </a:ext>
            </a:extLst>
          </p:cNvPr>
          <p:cNvSpPr>
            <a:spLocks noGrp="1"/>
          </p:cNvSpPr>
          <p:nvPr>
            <p:ph type="title"/>
          </p:nvPr>
        </p:nvSpPr>
        <p:spPr>
          <a:xfrm>
            <a:off x="152400" y="895350"/>
            <a:ext cx="7382709" cy="3323987"/>
          </a:xfrm>
        </p:spPr>
        <p:txBody>
          <a:bodyPr/>
          <a:lstStyle/>
          <a:p>
            <a:r>
              <a:rPr lang="en-IN" sz="1800" b="0" dirty="0">
                <a:latin typeface="Times New Roman" panose="02020603050405020304" pitchFamily="18" charset="0"/>
                <a:cs typeface="Times New Roman" panose="02020603050405020304" pitchFamily="18" charset="0"/>
              </a:rPr>
              <a:t>Hyper tuning parameters of the Random Forest model, the model has not given better results compared to the base model. Since the main requirement is to maximize the precision so consider the gradient boost base model as final model.</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Gradient Boost model </a:t>
            </a:r>
            <a:r>
              <a:rPr lang="en-IN" sz="1800" b="0" dirty="0">
                <a:latin typeface="Times New Roman" panose="02020603050405020304" pitchFamily="18" charset="0"/>
                <a:cs typeface="Times New Roman" panose="02020603050405020304" pitchFamily="18" charset="0"/>
              </a:rPr>
              <a:t>provides better results </a:t>
            </a:r>
            <a:r>
              <a:rPr lang="en-IN" sz="1800" dirty="0">
                <a:latin typeface="Times New Roman" panose="02020603050405020304" pitchFamily="18" charset="0"/>
                <a:cs typeface="Times New Roman" panose="02020603050405020304" pitchFamily="18" charset="0"/>
              </a:rPr>
              <a:t>(precision=0.82) </a:t>
            </a:r>
            <a:r>
              <a:rPr lang="en-IN" sz="1800" b="0" dirty="0">
                <a:latin typeface="Times New Roman" panose="02020603050405020304" pitchFamily="18" charset="0"/>
                <a:cs typeface="Times New Roman" panose="02020603050405020304" pitchFamily="18" charset="0"/>
              </a:rPr>
              <a:t>with an </a:t>
            </a:r>
            <a:r>
              <a:rPr lang="en-IN" sz="1800" dirty="0">
                <a:latin typeface="Times New Roman" panose="02020603050405020304" pitchFamily="18" charset="0"/>
                <a:cs typeface="Times New Roman" panose="02020603050405020304" pitchFamily="18" charset="0"/>
              </a:rPr>
              <a:t>accuracy of 0.82 </a:t>
            </a:r>
            <a:r>
              <a:rPr lang="en-IN" sz="1800" b="0" dirty="0">
                <a:latin typeface="Times New Roman" panose="02020603050405020304" pitchFamily="18" charset="0"/>
                <a:cs typeface="Times New Roman" panose="02020603050405020304" pitchFamily="18" charset="0"/>
              </a:rPr>
              <a:t>as per our business scenario.</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rPr>
              <a:t>The goal of this project was to analyse </a:t>
            </a:r>
            <a:r>
              <a:rPr lang="en-IN" sz="1800" b="0" dirty="0" err="1">
                <a:effectLst/>
                <a:latin typeface="Times New Roman" panose="02020603050405020304" pitchFamily="18" charset="0"/>
                <a:ea typeface="Times New Roman" panose="02020603050405020304" pitchFamily="18" charset="0"/>
                <a:cs typeface="Times New Roman" panose="02020603050405020304" pitchFamily="18" charset="0"/>
              </a:rPr>
              <a:t>Olist’s</a:t>
            </a:r>
            <a:r>
              <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rPr>
              <a:t> business using data analytic to predict the customer review rating and to find the high performing sectors to value and those that need to be improved. </a:t>
            </a:r>
            <a:br>
              <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F68BCF6-CAEB-4E25-BE59-081C79B5740C}"/>
              </a:ext>
            </a:extLst>
          </p:cNvPr>
          <p:cNvSpPr>
            <a:spLocks noGrp="1"/>
          </p:cNvSpPr>
          <p:nvPr>
            <p:ph type="body" idx="1"/>
          </p:nvPr>
        </p:nvSpPr>
        <p:spPr>
          <a:xfrm>
            <a:off x="152400" y="361950"/>
            <a:ext cx="3048000" cy="369332"/>
          </a:xfrm>
        </p:spPr>
        <p:txBody>
          <a:bodyPr/>
          <a:lstStyle/>
          <a:p>
            <a:r>
              <a:rPr lang="en-IN" sz="2400" b="1" u="sng"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27431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7225" y="1915031"/>
            <a:ext cx="2849245" cy="680720"/>
          </a:xfrm>
          <a:prstGeom prst="rect">
            <a:avLst/>
          </a:prstGeom>
        </p:spPr>
        <p:txBody>
          <a:bodyPr vert="horz" wrap="square" lIns="0" tIns="12700" rIns="0" bIns="0" rtlCol="0">
            <a:spAutoFit/>
          </a:bodyPr>
          <a:lstStyle/>
          <a:p>
            <a:pPr marL="12700">
              <a:lnSpc>
                <a:spcPct val="100000"/>
              </a:lnSpc>
              <a:spcBef>
                <a:spcPts val="100"/>
              </a:spcBef>
            </a:pPr>
            <a:r>
              <a:rPr sz="4300" spc="-60" dirty="0">
                <a:solidFill>
                  <a:srgbClr val="0B5394"/>
                </a:solidFill>
                <a:latin typeface="Verdana"/>
                <a:cs typeface="Verdana"/>
              </a:rPr>
              <a:t>thank</a:t>
            </a:r>
            <a:r>
              <a:rPr sz="4300" spc="-60" dirty="0">
                <a:solidFill>
                  <a:srgbClr val="3D85C6"/>
                </a:solidFill>
                <a:latin typeface="Verdana"/>
                <a:cs typeface="Verdana"/>
              </a:rPr>
              <a:t>you</a:t>
            </a:r>
            <a:endParaRPr sz="43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174258"/>
            <a:ext cx="3730075" cy="453970"/>
          </a:xfrm>
          <a:prstGeom prst="rect">
            <a:avLst/>
          </a:prstGeom>
        </p:spPr>
        <p:txBody>
          <a:bodyPr vert="horz" wrap="square" lIns="0" tIns="15240" rIns="0" bIns="0" rtlCol="0">
            <a:spAutoFit/>
          </a:bodyPr>
          <a:lstStyle/>
          <a:p>
            <a:pPr marL="12700">
              <a:lnSpc>
                <a:spcPct val="100000"/>
              </a:lnSpc>
              <a:spcBef>
                <a:spcPts val="120"/>
              </a:spcBef>
            </a:pPr>
            <a:r>
              <a:rPr sz="2850" u="heavy" spc="165" dirty="0">
                <a:uFill>
                  <a:solidFill>
                    <a:srgbClr val="434343"/>
                  </a:solidFill>
                </a:uFill>
              </a:rPr>
              <a:t>P</a:t>
            </a:r>
            <a:r>
              <a:rPr lang="en-IN" sz="2850" u="heavy" spc="165" dirty="0">
                <a:uFill>
                  <a:solidFill>
                    <a:srgbClr val="434343"/>
                  </a:solidFill>
                </a:uFill>
              </a:rPr>
              <a:t>r</a:t>
            </a:r>
            <a:r>
              <a:rPr sz="2850" u="heavy" spc="165" dirty="0" err="1">
                <a:uFill>
                  <a:solidFill>
                    <a:srgbClr val="434343"/>
                  </a:solidFill>
                </a:uFill>
              </a:rPr>
              <a:t>oblem</a:t>
            </a:r>
            <a:r>
              <a:rPr sz="2850" u="heavy" spc="-15" dirty="0">
                <a:uFill>
                  <a:solidFill>
                    <a:srgbClr val="434343"/>
                  </a:solidFill>
                </a:uFill>
              </a:rPr>
              <a:t> </a:t>
            </a:r>
            <a:r>
              <a:rPr sz="2850" u="heavy" spc="200" dirty="0">
                <a:uFill>
                  <a:solidFill>
                    <a:srgbClr val="434343"/>
                  </a:solidFill>
                </a:uFill>
              </a:rPr>
              <a:t>Statement</a:t>
            </a:r>
            <a:endParaRPr sz="2850" dirty="0"/>
          </a:p>
        </p:txBody>
      </p:sp>
      <p:sp>
        <p:nvSpPr>
          <p:cNvPr id="3" name="object 3"/>
          <p:cNvSpPr txBox="1"/>
          <p:nvPr/>
        </p:nvSpPr>
        <p:spPr>
          <a:xfrm>
            <a:off x="1807482" y="1419166"/>
            <a:ext cx="5995035" cy="2167260"/>
          </a:xfrm>
          <a:prstGeom prst="rect">
            <a:avLst/>
          </a:prstGeom>
        </p:spPr>
        <p:txBody>
          <a:bodyPr vert="horz" wrap="square" lIns="0" tIns="12700" rIns="0" bIns="0" rtlCol="0">
            <a:spAutoFit/>
          </a:bodyPr>
          <a:lstStyle/>
          <a:p>
            <a:pPr marL="12700" marR="5080" indent="-635" algn="ctr">
              <a:spcBef>
                <a:spcPts val="100"/>
              </a:spcBef>
            </a:pPr>
            <a:r>
              <a:rPr lang="en-IN" sz="2800" dirty="0">
                <a:latin typeface="Times New Roman" panose="02020603050405020304" pitchFamily="18" charset="0"/>
                <a:cs typeface="Times New Roman" panose="02020603050405020304" pitchFamily="18" charset="0"/>
              </a:rPr>
              <a:t>Analysing the dataset that contains information like purchases, product and its attributes, reviews given by the customer to predict the customer review rating.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0" y="175641"/>
            <a:ext cx="4433752" cy="4747906"/>
            <a:chOff x="4572022" y="115825"/>
            <a:chExt cx="4433752" cy="4903470"/>
          </a:xfrm>
        </p:grpSpPr>
        <p:sp>
          <p:nvSpPr>
            <p:cNvPr id="3" name="object 3"/>
            <p:cNvSpPr/>
            <p:nvPr/>
          </p:nvSpPr>
          <p:spPr>
            <a:xfrm>
              <a:off x="4572022" y="937812"/>
              <a:ext cx="4432300" cy="4081483"/>
            </a:xfrm>
            <a:custGeom>
              <a:avLst/>
              <a:gdLst/>
              <a:ahLst/>
              <a:cxnLst/>
              <a:rect l="l" t="t" r="r" b="b"/>
              <a:pathLst>
                <a:path w="4432300" h="4246245">
                  <a:moveTo>
                    <a:pt x="4431899" y="4245899"/>
                  </a:moveTo>
                  <a:lnTo>
                    <a:pt x="0" y="4245899"/>
                  </a:lnTo>
                  <a:lnTo>
                    <a:pt x="0" y="0"/>
                  </a:lnTo>
                  <a:lnTo>
                    <a:pt x="4431899" y="0"/>
                  </a:lnTo>
                  <a:lnTo>
                    <a:pt x="4431899" y="4245899"/>
                  </a:lnTo>
                  <a:close/>
                </a:path>
              </a:pathLst>
            </a:custGeom>
            <a:solidFill>
              <a:srgbClr val="EEEEEE"/>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6319725" y="115825"/>
              <a:ext cx="2686049" cy="657224"/>
            </a:xfrm>
            <a:prstGeom prst="rect">
              <a:avLst/>
            </a:prstGeom>
          </p:spPr>
        </p:pic>
      </p:grpSp>
      <p:sp>
        <p:nvSpPr>
          <p:cNvPr id="5" name="object 5"/>
          <p:cNvSpPr txBox="1">
            <a:spLocks noGrp="1"/>
          </p:cNvSpPr>
          <p:nvPr>
            <p:ph type="title"/>
          </p:nvPr>
        </p:nvSpPr>
        <p:spPr>
          <a:xfrm>
            <a:off x="219275" y="175641"/>
            <a:ext cx="4124125" cy="412934"/>
          </a:xfrm>
          <a:prstGeom prst="rect">
            <a:avLst/>
          </a:prstGeom>
        </p:spPr>
        <p:txBody>
          <a:bodyPr vert="horz" wrap="square" lIns="0" tIns="12700" rIns="0" bIns="0" rtlCol="0">
            <a:spAutoFit/>
          </a:bodyPr>
          <a:lstStyle/>
          <a:p>
            <a:pPr marL="12700">
              <a:lnSpc>
                <a:spcPct val="100000"/>
              </a:lnSpc>
              <a:spcBef>
                <a:spcPts val="100"/>
              </a:spcBef>
            </a:pPr>
            <a:r>
              <a:rPr sz="2600" u="heavy" spc="235" dirty="0">
                <a:uFill>
                  <a:solidFill>
                    <a:srgbClr val="434343"/>
                  </a:solidFill>
                </a:uFill>
              </a:rPr>
              <a:t>Data</a:t>
            </a:r>
            <a:r>
              <a:rPr sz="2600" u="heavy" spc="20" dirty="0">
                <a:uFill>
                  <a:solidFill>
                    <a:srgbClr val="434343"/>
                  </a:solidFill>
                </a:uFill>
              </a:rPr>
              <a:t> </a:t>
            </a:r>
            <a:r>
              <a:rPr sz="2600" u="heavy" spc="130" dirty="0">
                <a:uFill>
                  <a:solidFill>
                    <a:srgbClr val="434343"/>
                  </a:solidFill>
                </a:uFill>
              </a:rPr>
              <a:t>Set</a:t>
            </a:r>
            <a:r>
              <a:rPr sz="2600" u="heavy" spc="20" dirty="0">
                <a:uFill>
                  <a:solidFill>
                    <a:srgbClr val="434343"/>
                  </a:solidFill>
                </a:uFill>
              </a:rPr>
              <a:t> </a:t>
            </a:r>
            <a:r>
              <a:rPr sz="2600" u="heavy" spc="120" dirty="0">
                <a:uFill>
                  <a:solidFill>
                    <a:srgbClr val="434343"/>
                  </a:solidFill>
                </a:uFill>
              </a:rPr>
              <a:t>Desc</a:t>
            </a:r>
            <a:r>
              <a:rPr lang="en-IN" sz="2600" u="heavy" spc="120" dirty="0">
                <a:uFill>
                  <a:solidFill>
                    <a:srgbClr val="434343"/>
                  </a:solidFill>
                </a:uFill>
              </a:rPr>
              <a:t>r</a:t>
            </a:r>
            <a:r>
              <a:rPr sz="2600" u="heavy" spc="120" dirty="0" err="1">
                <a:uFill>
                  <a:solidFill>
                    <a:srgbClr val="434343"/>
                  </a:solidFill>
                </a:uFill>
              </a:rPr>
              <a:t>iption</a:t>
            </a:r>
            <a:r>
              <a:rPr sz="2600" u="heavy" spc="120" dirty="0">
                <a:uFill>
                  <a:solidFill>
                    <a:srgbClr val="434343"/>
                  </a:solidFill>
                </a:uFill>
              </a:rPr>
              <a:t>:</a:t>
            </a:r>
            <a:endParaRPr sz="2600" dirty="0"/>
          </a:p>
        </p:txBody>
      </p:sp>
      <p:sp>
        <p:nvSpPr>
          <p:cNvPr id="6" name="object 6"/>
          <p:cNvSpPr txBox="1"/>
          <p:nvPr/>
        </p:nvSpPr>
        <p:spPr>
          <a:xfrm>
            <a:off x="5026685" y="1423973"/>
            <a:ext cx="3659504" cy="3059812"/>
          </a:xfrm>
          <a:prstGeom prst="rect">
            <a:avLst/>
          </a:prstGeom>
        </p:spPr>
        <p:txBody>
          <a:bodyPr vert="horz" wrap="square" lIns="0" tIns="12700" rIns="0" bIns="0" rtlCol="0">
            <a:spAutoFit/>
          </a:bodyPr>
          <a:lstStyle/>
          <a:p>
            <a:pPr marL="12700" marR="5080" algn="ctr">
              <a:lnSpc>
                <a:spcPct val="100000"/>
              </a:lnSpc>
              <a:spcBef>
                <a:spcPts val="100"/>
              </a:spcBef>
            </a:pPr>
            <a:r>
              <a:rPr lang="en-US" sz="2200" dirty="0">
                <a:latin typeface="Times New Roman" panose="02020603050405020304" pitchFamily="18" charset="0"/>
                <a:cs typeface="Times New Roman" panose="02020603050405020304" pitchFamily="18" charset="0"/>
              </a:rPr>
              <a:t>This is a Brazilian ecommerce public dataset of orders made at </a:t>
            </a:r>
            <a:r>
              <a:rPr lang="en-US" sz="2200" dirty="0" err="1">
                <a:latin typeface="Times New Roman" panose="02020603050405020304" pitchFamily="18" charset="0"/>
                <a:cs typeface="Times New Roman" panose="02020603050405020304" pitchFamily="18" charset="0"/>
              </a:rPr>
              <a:t>Olist</a:t>
            </a:r>
            <a:r>
              <a:rPr lang="en-US" sz="2200" dirty="0">
                <a:latin typeface="Times New Roman" panose="02020603050405020304" pitchFamily="18" charset="0"/>
                <a:cs typeface="Times New Roman" panose="02020603050405020304" pitchFamily="18" charset="0"/>
              </a:rPr>
              <a:t> Store. The dataset has information of 100k orders from 2016 to 2018 made at multiple marketplaces in Brazil. The dataset has  117329 rows with 39 features. Refer  to the below-detailed structure of  the dataset</a:t>
            </a:r>
            <a:r>
              <a:rPr lang="en-US" sz="2200" spc="-28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736D346-4D87-4691-B4B2-5ED181F5C537}"/>
              </a:ext>
            </a:extLst>
          </p:cNvPr>
          <p:cNvPicPr>
            <a:picLocks noChangeAspect="1"/>
          </p:cNvPicPr>
          <p:nvPr/>
        </p:nvPicPr>
        <p:blipFill>
          <a:blip r:embed="rId3"/>
          <a:stretch>
            <a:fillRect/>
          </a:stretch>
        </p:blipFill>
        <p:spPr>
          <a:xfrm>
            <a:off x="533400" y="689324"/>
            <a:ext cx="3048000" cy="42952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275" y="177165"/>
            <a:ext cx="3176905" cy="375920"/>
          </a:xfrm>
          <a:prstGeom prst="rect">
            <a:avLst/>
          </a:prstGeom>
        </p:spPr>
        <p:txBody>
          <a:bodyPr vert="horz" wrap="square" lIns="0" tIns="12700" rIns="0" bIns="0" rtlCol="0">
            <a:spAutoFit/>
          </a:bodyPr>
          <a:lstStyle/>
          <a:p>
            <a:pPr marL="12700">
              <a:lnSpc>
                <a:spcPct val="100000"/>
              </a:lnSpc>
              <a:spcBef>
                <a:spcPts val="100"/>
              </a:spcBef>
            </a:pPr>
            <a:r>
              <a:rPr u="heavy" spc="100" dirty="0">
                <a:uFill>
                  <a:solidFill>
                    <a:srgbClr val="434343"/>
                  </a:solidFill>
                </a:uFill>
              </a:rPr>
              <a:t>P</a:t>
            </a:r>
            <a:r>
              <a:rPr lang="en-IN" u="heavy" spc="100" dirty="0">
                <a:uFill>
                  <a:solidFill>
                    <a:srgbClr val="434343"/>
                  </a:solidFill>
                </a:uFill>
              </a:rPr>
              <a:t>r</a:t>
            </a:r>
            <a:r>
              <a:rPr u="heavy" spc="100" dirty="0" err="1">
                <a:uFill>
                  <a:solidFill>
                    <a:srgbClr val="434343"/>
                  </a:solidFill>
                </a:uFill>
              </a:rPr>
              <a:t>oject</a:t>
            </a:r>
            <a:r>
              <a:rPr u="heavy" spc="-25" dirty="0">
                <a:uFill>
                  <a:solidFill>
                    <a:srgbClr val="434343"/>
                  </a:solidFill>
                </a:uFill>
              </a:rPr>
              <a:t> </a:t>
            </a:r>
            <a:r>
              <a:rPr u="heavy" spc="140" dirty="0">
                <a:uFill>
                  <a:solidFill>
                    <a:srgbClr val="434343"/>
                  </a:solidFill>
                </a:uFill>
              </a:rPr>
              <a:t>Methodology</a:t>
            </a:r>
          </a:p>
        </p:txBody>
      </p:sp>
      <p:grpSp>
        <p:nvGrpSpPr>
          <p:cNvPr id="3" name="object 3"/>
          <p:cNvGrpSpPr/>
          <p:nvPr/>
        </p:nvGrpSpPr>
        <p:grpSpPr>
          <a:xfrm>
            <a:off x="2160199" y="1709950"/>
            <a:ext cx="603885" cy="46990"/>
            <a:chOff x="2160199" y="1709950"/>
            <a:chExt cx="603885" cy="46990"/>
          </a:xfrm>
        </p:grpSpPr>
        <p:sp>
          <p:nvSpPr>
            <p:cNvPr id="4" name="object 4"/>
            <p:cNvSpPr/>
            <p:nvPr/>
          </p:nvSpPr>
          <p:spPr>
            <a:xfrm>
              <a:off x="2164962" y="1714712"/>
              <a:ext cx="594360" cy="37465"/>
            </a:xfrm>
            <a:custGeom>
              <a:avLst/>
              <a:gdLst/>
              <a:ahLst/>
              <a:cxnLst/>
              <a:rect l="l" t="t" r="r" b="b"/>
              <a:pathLst>
                <a:path w="594360" h="37464">
                  <a:moveTo>
                    <a:pt x="575849" y="36899"/>
                  </a:moveTo>
                  <a:lnTo>
                    <a:pt x="18449" y="36899"/>
                  </a:lnTo>
                  <a:lnTo>
                    <a:pt x="11268" y="35450"/>
                  </a:lnTo>
                  <a:lnTo>
                    <a:pt x="5403" y="31496"/>
                  </a:lnTo>
                  <a:lnTo>
                    <a:pt x="1449" y="25631"/>
                  </a:lnTo>
                  <a:lnTo>
                    <a:pt x="0" y="18449"/>
                  </a:lnTo>
                  <a:lnTo>
                    <a:pt x="1449" y="11268"/>
                  </a:lnTo>
                  <a:lnTo>
                    <a:pt x="5403" y="5403"/>
                  </a:lnTo>
                  <a:lnTo>
                    <a:pt x="11268" y="1449"/>
                  </a:lnTo>
                  <a:lnTo>
                    <a:pt x="18449" y="0"/>
                  </a:lnTo>
                  <a:lnTo>
                    <a:pt x="580743" y="0"/>
                  </a:lnTo>
                  <a:lnTo>
                    <a:pt x="585436" y="1943"/>
                  </a:lnTo>
                  <a:lnTo>
                    <a:pt x="592356" y="8863"/>
                  </a:lnTo>
                  <a:lnTo>
                    <a:pt x="594299" y="13556"/>
                  </a:lnTo>
                  <a:lnTo>
                    <a:pt x="594299" y="18449"/>
                  </a:lnTo>
                  <a:lnTo>
                    <a:pt x="592850" y="25631"/>
                  </a:lnTo>
                  <a:lnTo>
                    <a:pt x="588896" y="31496"/>
                  </a:lnTo>
                  <a:lnTo>
                    <a:pt x="583031" y="35450"/>
                  </a:lnTo>
                  <a:lnTo>
                    <a:pt x="575849" y="36899"/>
                  </a:lnTo>
                  <a:close/>
                </a:path>
              </a:pathLst>
            </a:custGeom>
            <a:solidFill>
              <a:srgbClr val="0B5394"/>
            </a:solidFill>
          </p:spPr>
          <p:txBody>
            <a:bodyPr wrap="square" lIns="0" tIns="0" rIns="0" bIns="0" rtlCol="0"/>
            <a:lstStyle/>
            <a:p>
              <a:endParaRPr/>
            </a:p>
          </p:txBody>
        </p:sp>
        <p:sp>
          <p:nvSpPr>
            <p:cNvPr id="5" name="object 5"/>
            <p:cNvSpPr/>
            <p:nvPr/>
          </p:nvSpPr>
          <p:spPr>
            <a:xfrm>
              <a:off x="2164962" y="1714712"/>
              <a:ext cx="594360" cy="37465"/>
            </a:xfrm>
            <a:custGeom>
              <a:avLst/>
              <a:gdLst/>
              <a:ahLst/>
              <a:cxnLst/>
              <a:rect l="l" t="t" r="r" b="b"/>
              <a:pathLst>
                <a:path w="594360" h="37464">
                  <a:moveTo>
                    <a:pt x="0" y="18449"/>
                  </a:moveTo>
                  <a:lnTo>
                    <a:pt x="1449" y="11268"/>
                  </a:lnTo>
                  <a:lnTo>
                    <a:pt x="5403" y="5403"/>
                  </a:lnTo>
                  <a:lnTo>
                    <a:pt x="11268" y="1449"/>
                  </a:lnTo>
                  <a:lnTo>
                    <a:pt x="18449" y="0"/>
                  </a:lnTo>
                  <a:lnTo>
                    <a:pt x="575849" y="0"/>
                  </a:lnTo>
                  <a:lnTo>
                    <a:pt x="580743" y="0"/>
                  </a:lnTo>
                  <a:lnTo>
                    <a:pt x="585436" y="1943"/>
                  </a:lnTo>
                  <a:lnTo>
                    <a:pt x="588895" y="5403"/>
                  </a:lnTo>
                  <a:lnTo>
                    <a:pt x="592356" y="8863"/>
                  </a:lnTo>
                  <a:lnTo>
                    <a:pt x="594299" y="13556"/>
                  </a:lnTo>
                  <a:lnTo>
                    <a:pt x="594299" y="18449"/>
                  </a:lnTo>
                  <a:lnTo>
                    <a:pt x="592850" y="25631"/>
                  </a:lnTo>
                  <a:lnTo>
                    <a:pt x="588896" y="31496"/>
                  </a:lnTo>
                  <a:lnTo>
                    <a:pt x="583031" y="35450"/>
                  </a:lnTo>
                  <a:lnTo>
                    <a:pt x="575849" y="36899"/>
                  </a:lnTo>
                  <a:lnTo>
                    <a:pt x="18449" y="36899"/>
                  </a:lnTo>
                  <a:lnTo>
                    <a:pt x="11268" y="35450"/>
                  </a:lnTo>
                  <a:lnTo>
                    <a:pt x="5403" y="31496"/>
                  </a:lnTo>
                  <a:lnTo>
                    <a:pt x="1449" y="25631"/>
                  </a:lnTo>
                  <a:lnTo>
                    <a:pt x="0" y="18449"/>
                  </a:lnTo>
                  <a:close/>
                </a:path>
              </a:pathLst>
            </a:custGeom>
            <a:ln w="9524">
              <a:solidFill>
                <a:srgbClr val="0B5394"/>
              </a:solidFill>
            </a:ln>
          </p:spPr>
          <p:txBody>
            <a:bodyPr wrap="square" lIns="0" tIns="0" rIns="0" bIns="0" rtlCol="0"/>
            <a:lstStyle/>
            <a:p>
              <a:endParaRPr/>
            </a:p>
          </p:txBody>
        </p:sp>
      </p:grpSp>
      <p:sp>
        <p:nvSpPr>
          <p:cNvPr id="6" name="object 6"/>
          <p:cNvSpPr/>
          <p:nvPr/>
        </p:nvSpPr>
        <p:spPr>
          <a:xfrm>
            <a:off x="1151885" y="1423750"/>
            <a:ext cx="594360" cy="594360"/>
          </a:xfrm>
          <a:custGeom>
            <a:avLst/>
            <a:gdLst/>
            <a:ahLst/>
            <a:cxnLst/>
            <a:rect l="l" t="t" r="r" b="b"/>
            <a:pathLst>
              <a:path w="594360" h="594360">
                <a:moveTo>
                  <a:pt x="0" y="297149"/>
                </a:moveTo>
                <a:lnTo>
                  <a:pt x="3889" y="248950"/>
                </a:lnTo>
                <a:lnTo>
                  <a:pt x="15148" y="203227"/>
                </a:lnTo>
                <a:lnTo>
                  <a:pt x="33167" y="160592"/>
                </a:lnTo>
                <a:lnTo>
                  <a:pt x="57332" y="121657"/>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rgbClr val="0B5394"/>
            </a:solidFill>
          </a:ln>
        </p:spPr>
        <p:txBody>
          <a:bodyPr wrap="square" lIns="0" tIns="0" rIns="0" bIns="0" rtlCol="0"/>
          <a:lstStyle/>
          <a:p>
            <a:endParaRPr/>
          </a:p>
        </p:txBody>
      </p:sp>
      <p:sp>
        <p:nvSpPr>
          <p:cNvPr id="7" name="object 7"/>
          <p:cNvSpPr txBox="1"/>
          <p:nvPr/>
        </p:nvSpPr>
        <p:spPr>
          <a:xfrm>
            <a:off x="1355510" y="1541273"/>
            <a:ext cx="186055" cy="360680"/>
          </a:xfrm>
          <a:prstGeom prst="rect">
            <a:avLst/>
          </a:prstGeom>
        </p:spPr>
        <p:txBody>
          <a:bodyPr vert="horz" wrap="square" lIns="0" tIns="12700" rIns="0" bIns="0" rtlCol="0">
            <a:spAutoFit/>
          </a:bodyPr>
          <a:lstStyle/>
          <a:p>
            <a:pPr marL="12700">
              <a:lnSpc>
                <a:spcPct val="100000"/>
              </a:lnSpc>
              <a:spcBef>
                <a:spcPts val="100"/>
              </a:spcBef>
            </a:pPr>
            <a:r>
              <a:rPr sz="2200" b="1" dirty="0">
                <a:latin typeface="Roboto"/>
                <a:cs typeface="Roboto"/>
              </a:rPr>
              <a:t>1</a:t>
            </a:r>
            <a:endParaRPr sz="2200">
              <a:latin typeface="Roboto"/>
              <a:cs typeface="Roboto"/>
            </a:endParaRPr>
          </a:p>
        </p:txBody>
      </p:sp>
      <p:sp>
        <p:nvSpPr>
          <p:cNvPr id="8" name="object 8"/>
          <p:cNvSpPr txBox="1"/>
          <p:nvPr/>
        </p:nvSpPr>
        <p:spPr>
          <a:xfrm>
            <a:off x="724824" y="2117345"/>
            <a:ext cx="1560195" cy="423545"/>
          </a:xfrm>
          <a:prstGeom prst="rect">
            <a:avLst/>
          </a:prstGeom>
        </p:spPr>
        <p:txBody>
          <a:bodyPr vert="horz" wrap="square" lIns="0" tIns="10795" rIns="0" bIns="0" rtlCol="0">
            <a:spAutoFit/>
          </a:bodyPr>
          <a:lstStyle/>
          <a:p>
            <a:pPr marL="485775" marR="5080" indent="-473709">
              <a:lnSpc>
                <a:spcPct val="101000"/>
              </a:lnSpc>
              <a:spcBef>
                <a:spcPts val="85"/>
              </a:spcBef>
            </a:pPr>
            <a:r>
              <a:rPr sz="1300" spc="-55" dirty="0">
                <a:solidFill>
                  <a:srgbClr val="0B5394"/>
                </a:solidFill>
                <a:latin typeface="Trebuchet MS"/>
                <a:cs typeface="Trebuchet MS"/>
              </a:rPr>
              <a:t>Identify</a:t>
            </a:r>
            <a:r>
              <a:rPr sz="1300" spc="-195" dirty="0">
                <a:solidFill>
                  <a:srgbClr val="0B5394"/>
                </a:solidFill>
                <a:latin typeface="Trebuchet MS"/>
                <a:cs typeface="Trebuchet MS"/>
              </a:rPr>
              <a:t> </a:t>
            </a:r>
            <a:r>
              <a:rPr sz="1300" spc="-75" dirty="0">
                <a:solidFill>
                  <a:srgbClr val="0B5394"/>
                </a:solidFill>
                <a:latin typeface="Trebuchet MS"/>
                <a:cs typeface="Trebuchet MS"/>
              </a:rPr>
              <a:t>the</a:t>
            </a:r>
            <a:r>
              <a:rPr sz="1300" spc="-195" dirty="0">
                <a:solidFill>
                  <a:srgbClr val="0B5394"/>
                </a:solidFill>
                <a:latin typeface="Trebuchet MS"/>
                <a:cs typeface="Trebuchet MS"/>
              </a:rPr>
              <a:t> </a:t>
            </a:r>
            <a:r>
              <a:rPr sz="1300" spc="-70" dirty="0">
                <a:solidFill>
                  <a:srgbClr val="0B5394"/>
                </a:solidFill>
                <a:latin typeface="Trebuchet MS"/>
                <a:cs typeface="Trebuchet MS"/>
              </a:rPr>
              <a:t>data</a:t>
            </a:r>
            <a:r>
              <a:rPr sz="1300" spc="-195" dirty="0">
                <a:solidFill>
                  <a:srgbClr val="0B5394"/>
                </a:solidFill>
                <a:latin typeface="Trebuchet MS"/>
                <a:cs typeface="Trebuchet MS"/>
              </a:rPr>
              <a:t> </a:t>
            </a:r>
            <a:r>
              <a:rPr sz="1300" spc="-70" dirty="0">
                <a:solidFill>
                  <a:srgbClr val="0B5394"/>
                </a:solidFill>
                <a:latin typeface="Trebuchet MS"/>
                <a:cs typeface="Trebuchet MS"/>
              </a:rPr>
              <a:t>source  available</a:t>
            </a:r>
            <a:endParaRPr sz="1300">
              <a:latin typeface="Trebuchet MS"/>
              <a:cs typeface="Trebuchet MS"/>
            </a:endParaRPr>
          </a:p>
        </p:txBody>
      </p:sp>
      <p:grpSp>
        <p:nvGrpSpPr>
          <p:cNvPr id="9" name="object 9"/>
          <p:cNvGrpSpPr/>
          <p:nvPr/>
        </p:nvGrpSpPr>
        <p:grpSpPr>
          <a:xfrm>
            <a:off x="4332412" y="1709950"/>
            <a:ext cx="603885" cy="46990"/>
            <a:chOff x="4332412" y="1709950"/>
            <a:chExt cx="603885" cy="46990"/>
          </a:xfrm>
        </p:grpSpPr>
        <p:sp>
          <p:nvSpPr>
            <p:cNvPr id="10" name="object 10"/>
            <p:cNvSpPr/>
            <p:nvPr/>
          </p:nvSpPr>
          <p:spPr>
            <a:xfrm>
              <a:off x="4337174" y="1714712"/>
              <a:ext cx="594360" cy="37465"/>
            </a:xfrm>
            <a:custGeom>
              <a:avLst/>
              <a:gdLst/>
              <a:ahLst/>
              <a:cxnLst/>
              <a:rect l="l" t="t" r="r" b="b"/>
              <a:pathLst>
                <a:path w="594360" h="37464">
                  <a:moveTo>
                    <a:pt x="575849" y="36899"/>
                  </a:moveTo>
                  <a:lnTo>
                    <a:pt x="18449" y="36899"/>
                  </a:lnTo>
                  <a:lnTo>
                    <a:pt x="11268" y="35450"/>
                  </a:lnTo>
                  <a:lnTo>
                    <a:pt x="5403" y="31496"/>
                  </a:lnTo>
                  <a:lnTo>
                    <a:pt x="1449" y="25631"/>
                  </a:lnTo>
                  <a:lnTo>
                    <a:pt x="0" y="18449"/>
                  </a:lnTo>
                  <a:lnTo>
                    <a:pt x="1449" y="11268"/>
                  </a:lnTo>
                  <a:lnTo>
                    <a:pt x="5403" y="5403"/>
                  </a:lnTo>
                  <a:lnTo>
                    <a:pt x="11268" y="1449"/>
                  </a:lnTo>
                  <a:lnTo>
                    <a:pt x="18449" y="0"/>
                  </a:lnTo>
                  <a:lnTo>
                    <a:pt x="580743" y="0"/>
                  </a:lnTo>
                  <a:lnTo>
                    <a:pt x="585435" y="1943"/>
                  </a:lnTo>
                  <a:lnTo>
                    <a:pt x="592356" y="8863"/>
                  </a:lnTo>
                  <a:lnTo>
                    <a:pt x="594299" y="13556"/>
                  </a:lnTo>
                  <a:lnTo>
                    <a:pt x="594299" y="18449"/>
                  </a:lnTo>
                  <a:lnTo>
                    <a:pt x="592850" y="25631"/>
                  </a:lnTo>
                  <a:lnTo>
                    <a:pt x="588896" y="31496"/>
                  </a:lnTo>
                  <a:lnTo>
                    <a:pt x="583031" y="35450"/>
                  </a:lnTo>
                  <a:lnTo>
                    <a:pt x="575849" y="36899"/>
                  </a:lnTo>
                  <a:close/>
                </a:path>
              </a:pathLst>
            </a:custGeom>
            <a:solidFill>
              <a:srgbClr val="0B5394"/>
            </a:solidFill>
          </p:spPr>
          <p:txBody>
            <a:bodyPr wrap="square" lIns="0" tIns="0" rIns="0" bIns="0" rtlCol="0"/>
            <a:lstStyle/>
            <a:p>
              <a:endParaRPr/>
            </a:p>
          </p:txBody>
        </p:sp>
        <p:sp>
          <p:nvSpPr>
            <p:cNvPr id="11" name="object 11"/>
            <p:cNvSpPr/>
            <p:nvPr/>
          </p:nvSpPr>
          <p:spPr>
            <a:xfrm>
              <a:off x="4337174" y="1714712"/>
              <a:ext cx="594360" cy="37465"/>
            </a:xfrm>
            <a:custGeom>
              <a:avLst/>
              <a:gdLst/>
              <a:ahLst/>
              <a:cxnLst/>
              <a:rect l="l" t="t" r="r" b="b"/>
              <a:pathLst>
                <a:path w="594360" h="37464">
                  <a:moveTo>
                    <a:pt x="0" y="18449"/>
                  </a:moveTo>
                  <a:lnTo>
                    <a:pt x="1449" y="11268"/>
                  </a:lnTo>
                  <a:lnTo>
                    <a:pt x="5403" y="5403"/>
                  </a:lnTo>
                  <a:lnTo>
                    <a:pt x="11268" y="1449"/>
                  </a:lnTo>
                  <a:lnTo>
                    <a:pt x="18449" y="0"/>
                  </a:lnTo>
                  <a:lnTo>
                    <a:pt x="575849" y="0"/>
                  </a:lnTo>
                  <a:lnTo>
                    <a:pt x="580743" y="0"/>
                  </a:lnTo>
                  <a:lnTo>
                    <a:pt x="585435" y="1943"/>
                  </a:lnTo>
                  <a:lnTo>
                    <a:pt x="588895" y="5403"/>
                  </a:lnTo>
                  <a:lnTo>
                    <a:pt x="592356" y="8863"/>
                  </a:lnTo>
                  <a:lnTo>
                    <a:pt x="594299" y="13556"/>
                  </a:lnTo>
                  <a:lnTo>
                    <a:pt x="594299" y="18449"/>
                  </a:lnTo>
                  <a:lnTo>
                    <a:pt x="592850" y="25631"/>
                  </a:lnTo>
                  <a:lnTo>
                    <a:pt x="588896" y="31496"/>
                  </a:lnTo>
                  <a:lnTo>
                    <a:pt x="583031" y="35450"/>
                  </a:lnTo>
                  <a:lnTo>
                    <a:pt x="575849" y="36899"/>
                  </a:lnTo>
                  <a:lnTo>
                    <a:pt x="18449" y="36899"/>
                  </a:lnTo>
                  <a:lnTo>
                    <a:pt x="11268" y="35450"/>
                  </a:lnTo>
                  <a:lnTo>
                    <a:pt x="5403" y="31496"/>
                  </a:lnTo>
                  <a:lnTo>
                    <a:pt x="1449" y="25631"/>
                  </a:lnTo>
                  <a:lnTo>
                    <a:pt x="0" y="18449"/>
                  </a:lnTo>
                  <a:close/>
                </a:path>
              </a:pathLst>
            </a:custGeom>
            <a:ln w="9524">
              <a:solidFill>
                <a:srgbClr val="0B5394"/>
              </a:solidFill>
            </a:ln>
          </p:spPr>
          <p:txBody>
            <a:bodyPr wrap="square" lIns="0" tIns="0" rIns="0" bIns="0" rtlCol="0"/>
            <a:lstStyle/>
            <a:p>
              <a:endParaRPr/>
            </a:p>
          </p:txBody>
        </p:sp>
      </p:grpSp>
      <p:sp>
        <p:nvSpPr>
          <p:cNvPr id="12" name="object 12"/>
          <p:cNvSpPr/>
          <p:nvPr/>
        </p:nvSpPr>
        <p:spPr>
          <a:xfrm>
            <a:off x="5488882" y="1406699"/>
            <a:ext cx="594360" cy="594360"/>
          </a:xfrm>
          <a:custGeom>
            <a:avLst/>
            <a:gdLst/>
            <a:ahLst/>
            <a:cxnLst/>
            <a:rect l="l" t="t" r="r" b="b"/>
            <a:pathLst>
              <a:path w="594360" h="594360">
                <a:moveTo>
                  <a:pt x="0" y="297149"/>
                </a:moveTo>
                <a:lnTo>
                  <a:pt x="3889" y="248950"/>
                </a:lnTo>
                <a:lnTo>
                  <a:pt x="15148" y="203227"/>
                </a:lnTo>
                <a:lnTo>
                  <a:pt x="33167" y="160592"/>
                </a:lnTo>
                <a:lnTo>
                  <a:pt x="57332" y="121657"/>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rgbClr val="6FA8DC"/>
            </a:solidFill>
          </a:ln>
        </p:spPr>
        <p:txBody>
          <a:bodyPr wrap="square" lIns="0" tIns="0" rIns="0" bIns="0" rtlCol="0"/>
          <a:lstStyle/>
          <a:p>
            <a:endParaRPr/>
          </a:p>
        </p:txBody>
      </p:sp>
      <p:sp>
        <p:nvSpPr>
          <p:cNvPr id="13" name="object 13"/>
          <p:cNvSpPr/>
          <p:nvPr/>
        </p:nvSpPr>
        <p:spPr>
          <a:xfrm>
            <a:off x="7570861" y="1406699"/>
            <a:ext cx="594360" cy="594360"/>
          </a:xfrm>
          <a:custGeom>
            <a:avLst/>
            <a:gdLst/>
            <a:ahLst/>
            <a:cxnLst/>
            <a:rect l="l" t="t" r="r" b="b"/>
            <a:pathLst>
              <a:path w="594359" h="594360">
                <a:moveTo>
                  <a:pt x="0" y="297149"/>
                </a:moveTo>
                <a:lnTo>
                  <a:pt x="3889" y="248950"/>
                </a:lnTo>
                <a:lnTo>
                  <a:pt x="15148" y="203227"/>
                </a:lnTo>
                <a:lnTo>
                  <a:pt x="33167" y="160592"/>
                </a:lnTo>
                <a:lnTo>
                  <a:pt x="57332" y="121657"/>
                </a:lnTo>
                <a:lnTo>
                  <a:pt x="87033" y="87033"/>
                </a:lnTo>
                <a:lnTo>
                  <a:pt x="121656" y="57332"/>
                </a:lnTo>
                <a:lnTo>
                  <a:pt x="160592" y="33167"/>
                </a:lnTo>
                <a:lnTo>
                  <a:pt x="203227" y="15148"/>
                </a:lnTo>
                <a:lnTo>
                  <a:pt x="248950" y="3889"/>
                </a:lnTo>
                <a:lnTo>
                  <a:pt x="297149" y="0"/>
                </a:lnTo>
                <a:lnTo>
                  <a:pt x="343914" y="3701"/>
                </a:lnTo>
                <a:lnTo>
                  <a:pt x="389106" y="14586"/>
                </a:lnTo>
                <a:lnTo>
                  <a:pt x="431928" y="32323"/>
                </a:lnTo>
                <a:lnTo>
                  <a:pt x="471580" y="56582"/>
                </a:lnTo>
                <a:lnTo>
                  <a:pt x="507266" y="87033"/>
                </a:lnTo>
                <a:lnTo>
                  <a:pt x="537716"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6" y="536967"/>
                </a:lnTo>
                <a:lnTo>
                  <a:pt x="87033" y="507266"/>
                </a:lnTo>
                <a:lnTo>
                  <a:pt x="57332" y="472642"/>
                </a:lnTo>
                <a:lnTo>
                  <a:pt x="33167" y="433707"/>
                </a:lnTo>
                <a:lnTo>
                  <a:pt x="15148" y="391072"/>
                </a:lnTo>
                <a:lnTo>
                  <a:pt x="3889" y="345349"/>
                </a:lnTo>
                <a:lnTo>
                  <a:pt x="0" y="297149"/>
                </a:lnTo>
                <a:close/>
              </a:path>
            </a:pathLst>
          </a:custGeom>
          <a:ln w="38099">
            <a:solidFill>
              <a:srgbClr val="6FA8DC"/>
            </a:solidFill>
          </a:ln>
        </p:spPr>
        <p:txBody>
          <a:bodyPr wrap="square" lIns="0" tIns="0" rIns="0" bIns="0" rtlCol="0"/>
          <a:lstStyle/>
          <a:p>
            <a:endParaRPr/>
          </a:p>
        </p:txBody>
      </p:sp>
      <p:grpSp>
        <p:nvGrpSpPr>
          <p:cNvPr id="14" name="object 14"/>
          <p:cNvGrpSpPr/>
          <p:nvPr/>
        </p:nvGrpSpPr>
        <p:grpSpPr>
          <a:xfrm>
            <a:off x="6564462" y="1692899"/>
            <a:ext cx="603885" cy="46990"/>
            <a:chOff x="6564462" y="1692899"/>
            <a:chExt cx="603885" cy="46990"/>
          </a:xfrm>
        </p:grpSpPr>
        <p:sp>
          <p:nvSpPr>
            <p:cNvPr id="15" name="object 15"/>
            <p:cNvSpPr/>
            <p:nvPr/>
          </p:nvSpPr>
          <p:spPr>
            <a:xfrm>
              <a:off x="6569224" y="1697662"/>
              <a:ext cx="594360" cy="37465"/>
            </a:xfrm>
            <a:custGeom>
              <a:avLst/>
              <a:gdLst/>
              <a:ahLst/>
              <a:cxnLst/>
              <a:rect l="l" t="t" r="r" b="b"/>
              <a:pathLst>
                <a:path w="594359" h="37464">
                  <a:moveTo>
                    <a:pt x="575849" y="36899"/>
                  </a:moveTo>
                  <a:lnTo>
                    <a:pt x="18449" y="36899"/>
                  </a:lnTo>
                  <a:lnTo>
                    <a:pt x="11268" y="35450"/>
                  </a:lnTo>
                  <a:lnTo>
                    <a:pt x="5403" y="31496"/>
                  </a:lnTo>
                  <a:lnTo>
                    <a:pt x="1449" y="25631"/>
                  </a:lnTo>
                  <a:lnTo>
                    <a:pt x="0" y="18449"/>
                  </a:lnTo>
                  <a:lnTo>
                    <a:pt x="1449" y="11268"/>
                  </a:lnTo>
                  <a:lnTo>
                    <a:pt x="5403" y="5403"/>
                  </a:lnTo>
                  <a:lnTo>
                    <a:pt x="11268" y="1449"/>
                  </a:lnTo>
                  <a:lnTo>
                    <a:pt x="18449" y="0"/>
                  </a:lnTo>
                  <a:lnTo>
                    <a:pt x="580742" y="0"/>
                  </a:lnTo>
                  <a:lnTo>
                    <a:pt x="585435" y="1943"/>
                  </a:lnTo>
                  <a:lnTo>
                    <a:pt x="592356" y="8863"/>
                  </a:lnTo>
                  <a:lnTo>
                    <a:pt x="594299" y="13556"/>
                  </a:lnTo>
                  <a:lnTo>
                    <a:pt x="594299" y="18449"/>
                  </a:lnTo>
                  <a:lnTo>
                    <a:pt x="592850" y="25631"/>
                  </a:lnTo>
                  <a:lnTo>
                    <a:pt x="588896" y="31496"/>
                  </a:lnTo>
                  <a:lnTo>
                    <a:pt x="583031" y="35450"/>
                  </a:lnTo>
                  <a:lnTo>
                    <a:pt x="575849" y="36899"/>
                  </a:lnTo>
                  <a:close/>
                </a:path>
              </a:pathLst>
            </a:custGeom>
            <a:solidFill>
              <a:srgbClr val="6FA8DC"/>
            </a:solidFill>
          </p:spPr>
          <p:txBody>
            <a:bodyPr wrap="square" lIns="0" tIns="0" rIns="0" bIns="0" rtlCol="0"/>
            <a:lstStyle/>
            <a:p>
              <a:endParaRPr/>
            </a:p>
          </p:txBody>
        </p:sp>
        <p:sp>
          <p:nvSpPr>
            <p:cNvPr id="16" name="object 16"/>
            <p:cNvSpPr/>
            <p:nvPr/>
          </p:nvSpPr>
          <p:spPr>
            <a:xfrm>
              <a:off x="6569224" y="1697662"/>
              <a:ext cx="594360" cy="37465"/>
            </a:xfrm>
            <a:custGeom>
              <a:avLst/>
              <a:gdLst/>
              <a:ahLst/>
              <a:cxnLst/>
              <a:rect l="l" t="t" r="r" b="b"/>
              <a:pathLst>
                <a:path w="594359" h="37464">
                  <a:moveTo>
                    <a:pt x="0" y="18449"/>
                  </a:moveTo>
                  <a:lnTo>
                    <a:pt x="1449" y="11268"/>
                  </a:lnTo>
                  <a:lnTo>
                    <a:pt x="5403" y="5403"/>
                  </a:lnTo>
                  <a:lnTo>
                    <a:pt x="11268" y="1449"/>
                  </a:lnTo>
                  <a:lnTo>
                    <a:pt x="18449" y="0"/>
                  </a:lnTo>
                  <a:lnTo>
                    <a:pt x="575849" y="0"/>
                  </a:lnTo>
                  <a:lnTo>
                    <a:pt x="580742" y="0"/>
                  </a:lnTo>
                  <a:lnTo>
                    <a:pt x="585435" y="1943"/>
                  </a:lnTo>
                  <a:lnTo>
                    <a:pt x="588895" y="5403"/>
                  </a:lnTo>
                  <a:lnTo>
                    <a:pt x="592356" y="8863"/>
                  </a:lnTo>
                  <a:lnTo>
                    <a:pt x="594299" y="13556"/>
                  </a:lnTo>
                  <a:lnTo>
                    <a:pt x="594299" y="18449"/>
                  </a:lnTo>
                  <a:lnTo>
                    <a:pt x="592850" y="25631"/>
                  </a:lnTo>
                  <a:lnTo>
                    <a:pt x="588896" y="31496"/>
                  </a:lnTo>
                  <a:lnTo>
                    <a:pt x="583031" y="35450"/>
                  </a:lnTo>
                  <a:lnTo>
                    <a:pt x="575849" y="36899"/>
                  </a:lnTo>
                  <a:lnTo>
                    <a:pt x="18449" y="36899"/>
                  </a:lnTo>
                  <a:lnTo>
                    <a:pt x="11268" y="35450"/>
                  </a:lnTo>
                  <a:lnTo>
                    <a:pt x="5403" y="31496"/>
                  </a:lnTo>
                  <a:lnTo>
                    <a:pt x="1449" y="25631"/>
                  </a:lnTo>
                  <a:lnTo>
                    <a:pt x="0" y="18449"/>
                  </a:lnTo>
                  <a:close/>
                </a:path>
              </a:pathLst>
            </a:custGeom>
            <a:ln w="9524">
              <a:solidFill>
                <a:srgbClr val="6FA8DC"/>
              </a:solidFill>
            </a:ln>
          </p:spPr>
          <p:txBody>
            <a:bodyPr wrap="square" lIns="0" tIns="0" rIns="0" bIns="0" rtlCol="0"/>
            <a:lstStyle/>
            <a:p>
              <a:endParaRPr/>
            </a:p>
          </p:txBody>
        </p:sp>
      </p:grpSp>
      <p:sp>
        <p:nvSpPr>
          <p:cNvPr id="17" name="object 17"/>
          <p:cNvSpPr/>
          <p:nvPr/>
        </p:nvSpPr>
        <p:spPr>
          <a:xfrm>
            <a:off x="3209285" y="1423750"/>
            <a:ext cx="594360" cy="594360"/>
          </a:xfrm>
          <a:custGeom>
            <a:avLst/>
            <a:gdLst/>
            <a:ahLst/>
            <a:cxnLst/>
            <a:rect l="l" t="t" r="r" b="b"/>
            <a:pathLst>
              <a:path w="594360" h="594360">
                <a:moveTo>
                  <a:pt x="0" y="297149"/>
                </a:moveTo>
                <a:lnTo>
                  <a:pt x="3889" y="248950"/>
                </a:lnTo>
                <a:lnTo>
                  <a:pt x="15148" y="203227"/>
                </a:lnTo>
                <a:lnTo>
                  <a:pt x="33167" y="160592"/>
                </a:lnTo>
                <a:lnTo>
                  <a:pt x="57332" y="121657"/>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rgbClr val="0B5394"/>
            </a:solidFill>
          </a:ln>
        </p:spPr>
        <p:txBody>
          <a:bodyPr wrap="square" lIns="0" tIns="0" rIns="0" bIns="0" rtlCol="0"/>
          <a:lstStyle/>
          <a:p>
            <a:endParaRPr/>
          </a:p>
        </p:txBody>
      </p:sp>
      <p:sp>
        <p:nvSpPr>
          <p:cNvPr id="18" name="object 18"/>
          <p:cNvSpPr txBox="1"/>
          <p:nvPr/>
        </p:nvSpPr>
        <p:spPr>
          <a:xfrm>
            <a:off x="3412910" y="1541273"/>
            <a:ext cx="186055" cy="360680"/>
          </a:xfrm>
          <a:prstGeom prst="rect">
            <a:avLst/>
          </a:prstGeom>
        </p:spPr>
        <p:txBody>
          <a:bodyPr vert="horz" wrap="square" lIns="0" tIns="12700" rIns="0" bIns="0" rtlCol="0">
            <a:spAutoFit/>
          </a:bodyPr>
          <a:lstStyle/>
          <a:p>
            <a:pPr marL="12700">
              <a:lnSpc>
                <a:spcPct val="100000"/>
              </a:lnSpc>
              <a:spcBef>
                <a:spcPts val="100"/>
              </a:spcBef>
            </a:pPr>
            <a:r>
              <a:rPr sz="2200" b="1" dirty="0">
                <a:latin typeface="Roboto"/>
                <a:cs typeface="Roboto"/>
              </a:rPr>
              <a:t>2</a:t>
            </a:r>
            <a:endParaRPr sz="2200">
              <a:latin typeface="Roboto"/>
              <a:cs typeface="Roboto"/>
            </a:endParaRPr>
          </a:p>
        </p:txBody>
      </p:sp>
      <p:sp>
        <p:nvSpPr>
          <p:cNvPr id="19" name="object 19"/>
          <p:cNvSpPr txBox="1"/>
          <p:nvPr/>
        </p:nvSpPr>
        <p:spPr>
          <a:xfrm>
            <a:off x="2771578" y="2117345"/>
            <a:ext cx="1581785" cy="223520"/>
          </a:xfrm>
          <a:prstGeom prst="rect">
            <a:avLst/>
          </a:prstGeom>
        </p:spPr>
        <p:txBody>
          <a:bodyPr vert="horz" wrap="square" lIns="0" tIns="12700" rIns="0" bIns="0" rtlCol="0">
            <a:spAutoFit/>
          </a:bodyPr>
          <a:lstStyle/>
          <a:p>
            <a:pPr marL="12700">
              <a:lnSpc>
                <a:spcPct val="100000"/>
              </a:lnSpc>
              <a:spcBef>
                <a:spcPts val="100"/>
              </a:spcBef>
            </a:pPr>
            <a:r>
              <a:rPr sz="1300" spc="-50" dirty="0">
                <a:solidFill>
                  <a:srgbClr val="0B5394"/>
                </a:solidFill>
                <a:latin typeface="Trebuchet MS"/>
                <a:cs typeface="Trebuchet MS"/>
              </a:rPr>
              <a:t>Understanding</a:t>
            </a:r>
            <a:r>
              <a:rPr sz="1300" spc="-195" dirty="0">
                <a:solidFill>
                  <a:srgbClr val="0B5394"/>
                </a:solidFill>
                <a:latin typeface="Trebuchet MS"/>
                <a:cs typeface="Trebuchet MS"/>
              </a:rPr>
              <a:t> </a:t>
            </a:r>
            <a:r>
              <a:rPr sz="1300" spc="-75" dirty="0">
                <a:solidFill>
                  <a:srgbClr val="0B5394"/>
                </a:solidFill>
                <a:latin typeface="Trebuchet MS"/>
                <a:cs typeface="Trebuchet MS"/>
              </a:rPr>
              <a:t>the</a:t>
            </a:r>
            <a:r>
              <a:rPr sz="1300" spc="-195" dirty="0">
                <a:solidFill>
                  <a:srgbClr val="0B5394"/>
                </a:solidFill>
                <a:latin typeface="Trebuchet MS"/>
                <a:cs typeface="Trebuchet MS"/>
              </a:rPr>
              <a:t> </a:t>
            </a:r>
            <a:r>
              <a:rPr sz="1300" spc="-70" dirty="0">
                <a:solidFill>
                  <a:srgbClr val="0B5394"/>
                </a:solidFill>
                <a:latin typeface="Trebuchet MS"/>
                <a:cs typeface="Trebuchet MS"/>
              </a:rPr>
              <a:t>data</a:t>
            </a:r>
            <a:endParaRPr sz="1300">
              <a:latin typeface="Trebuchet MS"/>
              <a:cs typeface="Trebuchet MS"/>
            </a:endParaRPr>
          </a:p>
        </p:txBody>
      </p:sp>
      <p:sp>
        <p:nvSpPr>
          <p:cNvPr id="20" name="object 20"/>
          <p:cNvSpPr txBox="1"/>
          <p:nvPr/>
        </p:nvSpPr>
        <p:spPr>
          <a:xfrm>
            <a:off x="4965699" y="1541273"/>
            <a:ext cx="1612900" cy="1000125"/>
          </a:xfrm>
          <a:prstGeom prst="rect">
            <a:avLst/>
          </a:prstGeom>
        </p:spPr>
        <p:txBody>
          <a:bodyPr vert="horz" wrap="square" lIns="0" tIns="12700" rIns="0" bIns="0" rtlCol="0">
            <a:spAutoFit/>
          </a:bodyPr>
          <a:lstStyle/>
          <a:p>
            <a:pPr marL="38735" algn="ctr">
              <a:lnSpc>
                <a:spcPct val="100000"/>
              </a:lnSpc>
              <a:spcBef>
                <a:spcPts val="100"/>
              </a:spcBef>
            </a:pPr>
            <a:r>
              <a:rPr sz="2200" b="1" dirty="0">
                <a:latin typeface="Roboto"/>
                <a:cs typeface="Roboto"/>
              </a:rPr>
              <a:t>3</a:t>
            </a:r>
            <a:endParaRPr sz="2200">
              <a:latin typeface="Roboto"/>
              <a:cs typeface="Roboto"/>
            </a:endParaRPr>
          </a:p>
          <a:p>
            <a:pPr marL="12700" marR="5080" algn="ctr">
              <a:lnSpc>
                <a:spcPct val="101000"/>
              </a:lnSpc>
              <a:spcBef>
                <a:spcPts val="1880"/>
              </a:spcBef>
            </a:pPr>
            <a:r>
              <a:rPr sz="1300" spc="-35" dirty="0">
                <a:solidFill>
                  <a:srgbClr val="0B5394"/>
                </a:solidFill>
                <a:latin typeface="Trebuchet MS"/>
                <a:cs typeface="Trebuchet MS"/>
              </a:rPr>
              <a:t>Data</a:t>
            </a:r>
            <a:r>
              <a:rPr sz="1300" spc="-195" dirty="0">
                <a:solidFill>
                  <a:srgbClr val="0B5394"/>
                </a:solidFill>
                <a:latin typeface="Trebuchet MS"/>
                <a:cs typeface="Trebuchet MS"/>
              </a:rPr>
              <a:t> </a:t>
            </a:r>
            <a:r>
              <a:rPr sz="1300" spc="-60" dirty="0">
                <a:solidFill>
                  <a:srgbClr val="0B5394"/>
                </a:solidFill>
                <a:latin typeface="Trebuchet MS"/>
                <a:cs typeface="Trebuchet MS"/>
              </a:rPr>
              <a:t>cleansing</a:t>
            </a:r>
            <a:r>
              <a:rPr sz="1300" spc="-195" dirty="0">
                <a:solidFill>
                  <a:srgbClr val="0B5394"/>
                </a:solidFill>
                <a:latin typeface="Trebuchet MS"/>
                <a:cs typeface="Trebuchet MS"/>
              </a:rPr>
              <a:t> </a:t>
            </a:r>
            <a:r>
              <a:rPr sz="1300" spc="-60" dirty="0">
                <a:solidFill>
                  <a:srgbClr val="0B5394"/>
                </a:solidFill>
                <a:latin typeface="Trebuchet MS"/>
                <a:cs typeface="Trebuchet MS"/>
              </a:rPr>
              <a:t>and</a:t>
            </a:r>
            <a:r>
              <a:rPr sz="1300" spc="-195" dirty="0">
                <a:solidFill>
                  <a:srgbClr val="0B5394"/>
                </a:solidFill>
                <a:latin typeface="Trebuchet MS"/>
                <a:cs typeface="Trebuchet MS"/>
              </a:rPr>
              <a:t> </a:t>
            </a:r>
            <a:r>
              <a:rPr sz="1300" spc="-30" dirty="0">
                <a:solidFill>
                  <a:srgbClr val="0B5394"/>
                </a:solidFill>
                <a:latin typeface="Trebuchet MS"/>
                <a:cs typeface="Trebuchet MS"/>
              </a:rPr>
              <a:t>Data  </a:t>
            </a:r>
            <a:r>
              <a:rPr sz="1300" spc="-70" dirty="0">
                <a:solidFill>
                  <a:srgbClr val="0B5394"/>
                </a:solidFill>
                <a:latin typeface="Trebuchet MS"/>
                <a:cs typeface="Trebuchet MS"/>
              </a:rPr>
              <a:t>preparation</a:t>
            </a:r>
            <a:endParaRPr sz="1300">
              <a:latin typeface="Trebuchet MS"/>
              <a:cs typeface="Trebuchet MS"/>
            </a:endParaRPr>
          </a:p>
        </p:txBody>
      </p:sp>
      <p:sp>
        <p:nvSpPr>
          <p:cNvPr id="21" name="object 21"/>
          <p:cNvSpPr txBox="1"/>
          <p:nvPr/>
        </p:nvSpPr>
        <p:spPr>
          <a:xfrm>
            <a:off x="7439218" y="1541273"/>
            <a:ext cx="932815" cy="800100"/>
          </a:xfrm>
          <a:prstGeom prst="rect">
            <a:avLst/>
          </a:prstGeom>
        </p:spPr>
        <p:txBody>
          <a:bodyPr vert="horz" wrap="square" lIns="0" tIns="12700" rIns="0" bIns="0" rtlCol="0">
            <a:spAutoFit/>
          </a:bodyPr>
          <a:lstStyle/>
          <a:p>
            <a:pPr marR="104775" algn="ctr">
              <a:lnSpc>
                <a:spcPct val="100000"/>
              </a:lnSpc>
              <a:spcBef>
                <a:spcPts val="100"/>
              </a:spcBef>
            </a:pPr>
            <a:r>
              <a:rPr sz="2200" b="1" dirty="0">
                <a:latin typeface="Roboto"/>
                <a:cs typeface="Roboto"/>
              </a:rPr>
              <a:t>4</a:t>
            </a:r>
            <a:endParaRPr sz="2200">
              <a:latin typeface="Roboto"/>
              <a:cs typeface="Roboto"/>
            </a:endParaRPr>
          </a:p>
          <a:p>
            <a:pPr marL="12700">
              <a:lnSpc>
                <a:spcPct val="100000"/>
              </a:lnSpc>
              <a:spcBef>
                <a:spcPts val="1895"/>
              </a:spcBef>
            </a:pPr>
            <a:r>
              <a:rPr sz="1300" spc="-35" dirty="0">
                <a:solidFill>
                  <a:srgbClr val="0B5394"/>
                </a:solidFill>
                <a:latin typeface="Trebuchet MS"/>
                <a:cs typeface="Trebuchet MS"/>
              </a:rPr>
              <a:t>Data</a:t>
            </a:r>
            <a:r>
              <a:rPr sz="1300" spc="-195" dirty="0">
                <a:solidFill>
                  <a:srgbClr val="0B5394"/>
                </a:solidFill>
                <a:latin typeface="Trebuchet MS"/>
                <a:cs typeface="Trebuchet MS"/>
              </a:rPr>
              <a:t> </a:t>
            </a:r>
            <a:r>
              <a:rPr sz="1300" spc="-30" dirty="0">
                <a:solidFill>
                  <a:srgbClr val="0B5394"/>
                </a:solidFill>
                <a:latin typeface="Trebuchet MS"/>
                <a:cs typeface="Trebuchet MS"/>
              </a:rPr>
              <a:t>Analysis</a:t>
            </a:r>
            <a:endParaRPr sz="1300">
              <a:latin typeface="Trebuchet MS"/>
              <a:cs typeface="Trebuchet MS"/>
            </a:endParaRPr>
          </a:p>
        </p:txBody>
      </p:sp>
      <p:grpSp>
        <p:nvGrpSpPr>
          <p:cNvPr id="22" name="object 22"/>
          <p:cNvGrpSpPr/>
          <p:nvPr/>
        </p:nvGrpSpPr>
        <p:grpSpPr>
          <a:xfrm>
            <a:off x="2160199" y="3157750"/>
            <a:ext cx="603885" cy="46990"/>
            <a:chOff x="2160199" y="3157750"/>
            <a:chExt cx="603885" cy="46990"/>
          </a:xfrm>
        </p:grpSpPr>
        <p:sp>
          <p:nvSpPr>
            <p:cNvPr id="23" name="object 23"/>
            <p:cNvSpPr/>
            <p:nvPr/>
          </p:nvSpPr>
          <p:spPr>
            <a:xfrm>
              <a:off x="2164962" y="3162512"/>
              <a:ext cx="594360" cy="37465"/>
            </a:xfrm>
            <a:custGeom>
              <a:avLst/>
              <a:gdLst/>
              <a:ahLst/>
              <a:cxnLst/>
              <a:rect l="l" t="t" r="r" b="b"/>
              <a:pathLst>
                <a:path w="594360" h="37464">
                  <a:moveTo>
                    <a:pt x="575849" y="36899"/>
                  </a:moveTo>
                  <a:lnTo>
                    <a:pt x="18449" y="36899"/>
                  </a:lnTo>
                  <a:lnTo>
                    <a:pt x="11268" y="35450"/>
                  </a:lnTo>
                  <a:lnTo>
                    <a:pt x="5403" y="31496"/>
                  </a:lnTo>
                  <a:lnTo>
                    <a:pt x="1449" y="25631"/>
                  </a:lnTo>
                  <a:lnTo>
                    <a:pt x="0" y="18449"/>
                  </a:lnTo>
                  <a:lnTo>
                    <a:pt x="1449" y="11268"/>
                  </a:lnTo>
                  <a:lnTo>
                    <a:pt x="5403" y="5403"/>
                  </a:lnTo>
                  <a:lnTo>
                    <a:pt x="11268" y="1449"/>
                  </a:lnTo>
                  <a:lnTo>
                    <a:pt x="18449" y="0"/>
                  </a:lnTo>
                  <a:lnTo>
                    <a:pt x="580743" y="0"/>
                  </a:lnTo>
                  <a:lnTo>
                    <a:pt x="585436" y="1943"/>
                  </a:lnTo>
                  <a:lnTo>
                    <a:pt x="592356" y="8863"/>
                  </a:lnTo>
                  <a:lnTo>
                    <a:pt x="594299" y="13556"/>
                  </a:lnTo>
                  <a:lnTo>
                    <a:pt x="594299" y="18449"/>
                  </a:lnTo>
                  <a:lnTo>
                    <a:pt x="592850" y="25631"/>
                  </a:lnTo>
                  <a:lnTo>
                    <a:pt x="588896" y="31496"/>
                  </a:lnTo>
                  <a:lnTo>
                    <a:pt x="583031" y="35450"/>
                  </a:lnTo>
                  <a:lnTo>
                    <a:pt x="575849" y="36899"/>
                  </a:lnTo>
                  <a:close/>
                </a:path>
              </a:pathLst>
            </a:custGeom>
            <a:solidFill>
              <a:srgbClr val="0B5394"/>
            </a:solidFill>
          </p:spPr>
          <p:txBody>
            <a:bodyPr wrap="square" lIns="0" tIns="0" rIns="0" bIns="0" rtlCol="0"/>
            <a:lstStyle/>
            <a:p>
              <a:endParaRPr/>
            </a:p>
          </p:txBody>
        </p:sp>
        <p:sp>
          <p:nvSpPr>
            <p:cNvPr id="24" name="object 24"/>
            <p:cNvSpPr/>
            <p:nvPr/>
          </p:nvSpPr>
          <p:spPr>
            <a:xfrm>
              <a:off x="2164962" y="3162512"/>
              <a:ext cx="594360" cy="37465"/>
            </a:xfrm>
            <a:custGeom>
              <a:avLst/>
              <a:gdLst/>
              <a:ahLst/>
              <a:cxnLst/>
              <a:rect l="l" t="t" r="r" b="b"/>
              <a:pathLst>
                <a:path w="594360" h="37464">
                  <a:moveTo>
                    <a:pt x="0" y="18449"/>
                  </a:moveTo>
                  <a:lnTo>
                    <a:pt x="1449" y="11268"/>
                  </a:lnTo>
                  <a:lnTo>
                    <a:pt x="5403" y="5403"/>
                  </a:lnTo>
                  <a:lnTo>
                    <a:pt x="11268" y="1449"/>
                  </a:lnTo>
                  <a:lnTo>
                    <a:pt x="18449" y="0"/>
                  </a:lnTo>
                  <a:lnTo>
                    <a:pt x="575849" y="0"/>
                  </a:lnTo>
                  <a:lnTo>
                    <a:pt x="580743" y="0"/>
                  </a:lnTo>
                  <a:lnTo>
                    <a:pt x="585436" y="1943"/>
                  </a:lnTo>
                  <a:lnTo>
                    <a:pt x="588895" y="5403"/>
                  </a:lnTo>
                  <a:lnTo>
                    <a:pt x="592356" y="8863"/>
                  </a:lnTo>
                  <a:lnTo>
                    <a:pt x="594299" y="13556"/>
                  </a:lnTo>
                  <a:lnTo>
                    <a:pt x="594299" y="18449"/>
                  </a:lnTo>
                  <a:lnTo>
                    <a:pt x="592850" y="25631"/>
                  </a:lnTo>
                  <a:lnTo>
                    <a:pt x="588896" y="31496"/>
                  </a:lnTo>
                  <a:lnTo>
                    <a:pt x="583031" y="35450"/>
                  </a:lnTo>
                  <a:lnTo>
                    <a:pt x="575849" y="36899"/>
                  </a:lnTo>
                  <a:lnTo>
                    <a:pt x="18449" y="36899"/>
                  </a:lnTo>
                  <a:lnTo>
                    <a:pt x="11268" y="35450"/>
                  </a:lnTo>
                  <a:lnTo>
                    <a:pt x="5403" y="31496"/>
                  </a:lnTo>
                  <a:lnTo>
                    <a:pt x="1449" y="25631"/>
                  </a:lnTo>
                  <a:lnTo>
                    <a:pt x="0" y="18449"/>
                  </a:lnTo>
                  <a:close/>
                </a:path>
              </a:pathLst>
            </a:custGeom>
            <a:ln w="9524">
              <a:solidFill>
                <a:srgbClr val="0B5394"/>
              </a:solidFill>
            </a:ln>
          </p:spPr>
          <p:txBody>
            <a:bodyPr wrap="square" lIns="0" tIns="0" rIns="0" bIns="0" rtlCol="0"/>
            <a:lstStyle/>
            <a:p>
              <a:endParaRPr/>
            </a:p>
          </p:txBody>
        </p:sp>
      </p:grpSp>
      <p:sp>
        <p:nvSpPr>
          <p:cNvPr id="25" name="object 25"/>
          <p:cNvSpPr/>
          <p:nvPr/>
        </p:nvSpPr>
        <p:spPr>
          <a:xfrm>
            <a:off x="1151885" y="2871549"/>
            <a:ext cx="594360" cy="594360"/>
          </a:xfrm>
          <a:custGeom>
            <a:avLst/>
            <a:gdLst/>
            <a:ahLst/>
            <a:cxnLst/>
            <a:rect l="l" t="t" r="r" b="b"/>
            <a:pathLst>
              <a:path w="594360" h="594360">
                <a:moveTo>
                  <a:pt x="0" y="297149"/>
                </a:moveTo>
                <a:lnTo>
                  <a:pt x="3889" y="248950"/>
                </a:lnTo>
                <a:lnTo>
                  <a:pt x="15148" y="203227"/>
                </a:lnTo>
                <a:lnTo>
                  <a:pt x="33167" y="160592"/>
                </a:lnTo>
                <a:lnTo>
                  <a:pt x="57332" y="121657"/>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rgbClr val="0B5394"/>
            </a:solidFill>
          </a:ln>
        </p:spPr>
        <p:txBody>
          <a:bodyPr wrap="square" lIns="0" tIns="0" rIns="0" bIns="0" rtlCol="0"/>
          <a:lstStyle/>
          <a:p>
            <a:endParaRPr/>
          </a:p>
        </p:txBody>
      </p:sp>
      <p:sp>
        <p:nvSpPr>
          <p:cNvPr id="26" name="object 26"/>
          <p:cNvSpPr txBox="1"/>
          <p:nvPr/>
        </p:nvSpPr>
        <p:spPr>
          <a:xfrm>
            <a:off x="832519" y="2989073"/>
            <a:ext cx="1344930" cy="800100"/>
          </a:xfrm>
          <a:prstGeom prst="rect">
            <a:avLst/>
          </a:prstGeom>
        </p:spPr>
        <p:txBody>
          <a:bodyPr vert="horz" wrap="square" lIns="0" tIns="12700" rIns="0" bIns="0" rtlCol="0">
            <a:spAutoFit/>
          </a:bodyPr>
          <a:lstStyle/>
          <a:p>
            <a:pPr marR="105410" algn="ctr">
              <a:lnSpc>
                <a:spcPct val="100000"/>
              </a:lnSpc>
              <a:spcBef>
                <a:spcPts val="100"/>
              </a:spcBef>
            </a:pPr>
            <a:r>
              <a:rPr sz="2200" b="1" dirty="0">
                <a:latin typeface="Roboto"/>
                <a:cs typeface="Roboto"/>
              </a:rPr>
              <a:t>5</a:t>
            </a:r>
            <a:endParaRPr sz="2200">
              <a:latin typeface="Roboto"/>
              <a:cs typeface="Roboto"/>
            </a:endParaRPr>
          </a:p>
          <a:p>
            <a:pPr marL="12700">
              <a:lnSpc>
                <a:spcPct val="100000"/>
              </a:lnSpc>
              <a:spcBef>
                <a:spcPts val="1895"/>
              </a:spcBef>
            </a:pPr>
            <a:r>
              <a:rPr sz="1300" spc="-85" dirty="0">
                <a:solidFill>
                  <a:srgbClr val="0B5394"/>
                </a:solidFill>
                <a:latin typeface="Trebuchet MS"/>
                <a:cs typeface="Trebuchet MS"/>
              </a:rPr>
              <a:t>Feature</a:t>
            </a:r>
            <a:r>
              <a:rPr sz="1300" spc="-195" dirty="0">
                <a:solidFill>
                  <a:srgbClr val="0B5394"/>
                </a:solidFill>
                <a:latin typeface="Trebuchet MS"/>
                <a:cs typeface="Trebuchet MS"/>
              </a:rPr>
              <a:t> </a:t>
            </a:r>
            <a:r>
              <a:rPr sz="1300" spc="-50" dirty="0">
                <a:solidFill>
                  <a:srgbClr val="0B5394"/>
                </a:solidFill>
                <a:latin typeface="Trebuchet MS"/>
                <a:cs typeface="Trebuchet MS"/>
              </a:rPr>
              <a:t>Engineering</a:t>
            </a:r>
            <a:endParaRPr sz="1300">
              <a:latin typeface="Trebuchet MS"/>
              <a:cs typeface="Trebuchet MS"/>
            </a:endParaRPr>
          </a:p>
        </p:txBody>
      </p:sp>
      <p:grpSp>
        <p:nvGrpSpPr>
          <p:cNvPr id="27" name="object 27"/>
          <p:cNvGrpSpPr/>
          <p:nvPr/>
        </p:nvGrpSpPr>
        <p:grpSpPr>
          <a:xfrm>
            <a:off x="4332412" y="3157750"/>
            <a:ext cx="603885" cy="46990"/>
            <a:chOff x="4332412" y="3157750"/>
            <a:chExt cx="603885" cy="46990"/>
          </a:xfrm>
        </p:grpSpPr>
        <p:sp>
          <p:nvSpPr>
            <p:cNvPr id="28" name="object 28"/>
            <p:cNvSpPr/>
            <p:nvPr/>
          </p:nvSpPr>
          <p:spPr>
            <a:xfrm>
              <a:off x="4337174" y="3162512"/>
              <a:ext cx="594360" cy="37465"/>
            </a:xfrm>
            <a:custGeom>
              <a:avLst/>
              <a:gdLst/>
              <a:ahLst/>
              <a:cxnLst/>
              <a:rect l="l" t="t" r="r" b="b"/>
              <a:pathLst>
                <a:path w="594360" h="37464">
                  <a:moveTo>
                    <a:pt x="575849" y="36899"/>
                  </a:moveTo>
                  <a:lnTo>
                    <a:pt x="18449" y="36899"/>
                  </a:lnTo>
                  <a:lnTo>
                    <a:pt x="11268" y="35450"/>
                  </a:lnTo>
                  <a:lnTo>
                    <a:pt x="5403" y="31496"/>
                  </a:lnTo>
                  <a:lnTo>
                    <a:pt x="1449" y="25631"/>
                  </a:lnTo>
                  <a:lnTo>
                    <a:pt x="0" y="18449"/>
                  </a:lnTo>
                  <a:lnTo>
                    <a:pt x="1449" y="11268"/>
                  </a:lnTo>
                  <a:lnTo>
                    <a:pt x="5403" y="5403"/>
                  </a:lnTo>
                  <a:lnTo>
                    <a:pt x="11268" y="1449"/>
                  </a:lnTo>
                  <a:lnTo>
                    <a:pt x="18449" y="0"/>
                  </a:lnTo>
                  <a:lnTo>
                    <a:pt x="580743" y="0"/>
                  </a:lnTo>
                  <a:lnTo>
                    <a:pt x="585435" y="1943"/>
                  </a:lnTo>
                  <a:lnTo>
                    <a:pt x="592356" y="8863"/>
                  </a:lnTo>
                  <a:lnTo>
                    <a:pt x="594299" y="13556"/>
                  </a:lnTo>
                  <a:lnTo>
                    <a:pt x="594299" y="18449"/>
                  </a:lnTo>
                  <a:lnTo>
                    <a:pt x="592850" y="25631"/>
                  </a:lnTo>
                  <a:lnTo>
                    <a:pt x="588896" y="31496"/>
                  </a:lnTo>
                  <a:lnTo>
                    <a:pt x="583031" y="35450"/>
                  </a:lnTo>
                  <a:lnTo>
                    <a:pt x="575849" y="36899"/>
                  </a:lnTo>
                  <a:close/>
                </a:path>
              </a:pathLst>
            </a:custGeom>
            <a:solidFill>
              <a:srgbClr val="0B5394"/>
            </a:solidFill>
          </p:spPr>
          <p:txBody>
            <a:bodyPr wrap="square" lIns="0" tIns="0" rIns="0" bIns="0" rtlCol="0"/>
            <a:lstStyle/>
            <a:p>
              <a:endParaRPr/>
            </a:p>
          </p:txBody>
        </p:sp>
        <p:sp>
          <p:nvSpPr>
            <p:cNvPr id="29" name="object 29"/>
            <p:cNvSpPr/>
            <p:nvPr/>
          </p:nvSpPr>
          <p:spPr>
            <a:xfrm>
              <a:off x="4337174" y="3162512"/>
              <a:ext cx="594360" cy="37465"/>
            </a:xfrm>
            <a:custGeom>
              <a:avLst/>
              <a:gdLst/>
              <a:ahLst/>
              <a:cxnLst/>
              <a:rect l="l" t="t" r="r" b="b"/>
              <a:pathLst>
                <a:path w="594360" h="37464">
                  <a:moveTo>
                    <a:pt x="0" y="18449"/>
                  </a:moveTo>
                  <a:lnTo>
                    <a:pt x="1449" y="11268"/>
                  </a:lnTo>
                  <a:lnTo>
                    <a:pt x="5403" y="5403"/>
                  </a:lnTo>
                  <a:lnTo>
                    <a:pt x="11268" y="1449"/>
                  </a:lnTo>
                  <a:lnTo>
                    <a:pt x="18449" y="0"/>
                  </a:lnTo>
                  <a:lnTo>
                    <a:pt x="575849" y="0"/>
                  </a:lnTo>
                  <a:lnTo>
                    <a:pt x="580743" y="0"/>
                  </a:lnTo>
                  <a:lnTo>
                    <a:pt x="585435" y="1943"/>
                  </a:lnTo>
                  <a:lnTo>
                    <a:pt x="588895" y="5403"/>
                  </a:lnTo>
                  <a:lnTo>
                    <a:pt x="592356" y="8863"/>
                  </a:lnTo>
                  <a:lnTo>
                    <a:pt x="594299" y="13556"/>
                  </a:lnTo>
                  <a:lnTo>
                    <a:pt x="594299" y="18449"/>
                  </a:lnTo>
                  <a:lnTo>
                    <a:pt x="592850" y="25631"/>
                  </a:lnTo>
                  <a:lnTo>
                    <a:pt x="588896" y="31496"/>
                  </a:lnTo>
                  <a:lnTo>
                    <a:pt x="583031" y="35450"/>
                  </a:lnTo>
                  <a:lnTo>
                    <a:pt x="575849" y="36899"/>
                  </a:lnTo>
                  <a:lnTo>
                    <a:pt x="18449" y="36899"/>
                  </a:lnTo>
                  <a:lnTo>
                    <a:pt x="11268" y="35450"/>
                  </a:lnTo>
                  <a:lnTo>
                    <a:pt x="5403" y="31496"/>
                  </a:lnTo>
                  <a:lnTo>
                    <a:pt x="1449" y="25631"/>
                  </a:lnTo>
                  <a:lnTo>
                    <a:pt x="0" y="18449"/>
                  </a:lnTo>
                  <a:close/>
                </a:path>
              </a:pathLst>
            </a:custGeom>
            <a:ln w="9524">
              <a:solidFill>
                <a:srgbClr val="0B5394"/>
              </a:solidFill>
            </a:ln>
          </p:spPr>
          <p:txBody>
            <a:bodyPr wrap="square" lIns="0" tIns="0" rIns="0" bIns="0" rtlCol="0"/>
            <a:lstStyle/>
            <a:p>
              <a:endParaRPr/>
            </a:p>
          </p:txBody>
        </p:sp>
      </p:grpSp>
      <p:sp>
        <p:nvSpPr>
          <p:cNvPr id="30" name="object 30"/>
          <p:cNvSpPr/>
          <p:nvPr/>
        </p:nvSpPr>
        <p:spPr>
          <a:xfrm>
            <a:off x="5488882" y="2854499"/>
            <a:ext cx="594360" cy="594360"/>
          </a:xfrm>
          <a:custGeom>
            <a:avLst/>
            <a:gdLst/>
            <a:ahLst/>
            <a:cxnLst/>
            <a:rect l="l" t="t" r="r" b="b"/>
            <a:pathLst>
              <a:path w="594360" h="594360">
                <a:moveTo>
                  <a:pt x="0" y="297149"/>
                </a:moveTo>
                <a:lnTo>
                  <a:pt x="3889" y="248950"/>
                </a:lnTo>
                <a:lnTo>
                  <a:pt x="15148" y="203227"/>
                </a:lnTo>
                <a:lnTo>
                  <a:pt x="33167" y="160592"/>
                </a:lnTo>
                <a:lnTo>
                  <a:pt x="57332" y="121657"/>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rgbClr val="6FA8DC"/>
            </a:solidFill>
          </a:ln>
        </p:spPr>
        <p:txBody>
          <a:bodyPr wrap="square" lIns="0" tIns="0" rIns="0" bIns="0" rtlCol="0"/>
          <a:lstStyle/>
          <a:p>
            <a:endParaRPr/>
          </a:p>
        </p:txBody>
      </p:sp>
      <p:sp>
        <p:nvSpPr>
          <p:cNvPr id="31" name="object 31"/>
          <p:cNvSpPr/>
          <p:nvPr/>
        </p:nvSpPr>
        <p:spPr>
          <a:xfrm>
            <a:off x="7570861" y="2854499"/>
            <a:ext cx="594360" cy="594360"/>
          </a:xfrm>
          <a:custGeom>
            <a:avLst/>
            <a:gdLst/>
            <a:ahLst/>
            <a:cxnLst/>
            <a:rect l="l" t="t" r="r" b="b"/>
            <a:pathLst>
              <a:path w="594359" h="594360">
                <a:moveTo>
                  <a:pt x="0" y="297149"/>
                </a:moveTo>
                <a:lnTo>
                  <a:pt x="3889" y="248950"/>
                </a:lnTo>
                <a:lnTo>
                  <a:pt x="15148" y="203227"/>
                </a:lnTo>
                <a:lnTo>
                  <a:pt x="33167" y="160592"/>
                </a:lnTo>
                <a:lnTo>
                  <a:pt x="57332" y="121657"/>
                </a:lnTo>
                <a:lnTo>
                  <a:pt x="87033" y="87033"/>
                </a:lnTo>
                <a:lnTo>
                  <a:pt x="121656" y="57332"/>
                </a:lnTo>
                <a:lnTo>
                  <a:pt x="160592" y="33167"/>
                </a:lnTo>
                <a:lnTo>
                  <a:pt x="203227" y="15148"/>
                </a:lnTo>
                <a:lnTo>
                  <a:pt x="248950" y="3889"/>
                </a:lnTo>
                <a:lnTo>
                  <a:pt x="297149" y="0"/>
                </a:lnTo>
                <a:lnTo>
                  <a:pt x="343914" y="3701"/>
                </a:lnTo>
                <a:lnTo>
                  <a:pt x="389106" y="14586"/>
                </a:lnTo>
                <a:lnTo>
                  <a:pt x="431928" y="32323"/>
                </a:lnTo>
                <a:lnTo>
                  <a:pt x="471580" y="56582"/>
                </a:lnTo>
                <a:lnTo>
                  <a:pt x="507266" y="87033"/>
                </a:lnTo>
                <a:lnTo>
                  <a:pt x="537716"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6" y="536967"/>
                </a:lnTo>
                <a:lnTo>
                  <a:pt x="87033" y="507266"/>
                </a:lnTo>
                <a:lnTo>
                  <a:pt x="57332" y="472642"/>
                </a:lnTo>
                <a:lnTo>
                  <a:pt x="33167" y="433707"/>
                </a:lnTo>
                <a:lnTo>
                  <a:pt x="15148" y="391072"/>
                </a:lnTo>
                <a:lnTo>
                  <a:pt x="3889" y="345349"/>
                </a:lnTo>
                <a:lnTo>
                  <a:pt x="0" y="297149"/>
                </a:lnTo>
                <a:close/>
              </a:path>
            </a:pathLst>
          </a:custGeom>
          <a:ln w="38099">
            <a:solidFill>
              <a:srgbClr val="6FA8DC"/>
            </a:solidFill>
          </a:ln>
        </p:spPr>
        <p:txBody>
          <a:bodyPr wrap="square" lIns="0" tIns="0" rIns="0" bIns="0" rtlCol="0"/>
          <a:lstStyle/>
          <a:p>
            <a:endParaRPr/>
          </a:p>
        </p:txBody>
      </p:sp>
      <p:grpSp>
        <p:nvGrpSpPr>
          <p:cNvPr id="32" name="object 32"/>
          <p:cNvGrpSpPr/>
          <p:nvPr/>
        </p:nvGrpSpPr>
        <p:grpSpPr>
          <a:xfrm>
            <a:off x="6564462" y="3140699"/>
            <a:ext cx="603885" cy="46990"/>
            <a:chOff x="6564462" y="3140699"/>
            <a:chExt cx="603885" cy="46990"/>
          </a:xfrm>
        </p:grpSpPr>
        <p:sp>
          <p:nvSpPr>
            <p:cNvPr id="33" name="object 33"/>
            <p:cNvSpPr/>
            <p:nvPr/>
          </p:nvSpPr>
          <p:spPr>
            <a:xfrm>
              <a:off x="6569224" y="3145462"/>
              <a:ext cx="594360" cy="37465"/>
            </a:xfrm>
            <a:custGeom>
              <a:avLst/>
              <a:gdLst/>
              <a:ahLst/>
              <a:cxnLst/>
              <a:rect l="l" t="t" r="r" b="b"/>
              <a:pathLst>
                <a:path w="594359" h="37464">
                  <a:moveTo>
                    <a:pt x="575849" y="36899"/>
                  </a:moveTo>
                  <a:lnTo>
                    <a:pt x="18449" y="36899"/>
                  </a:lnTo>
                  <a:lnTo>
                    <a:pt x="11268" y="35450"/>
                  </a:lnTo>
                  <a:lnTo>
                    <a:pt x="5403" y="31496"/>
                  </a:lnTo>
                  <a:lnTo>
                    <a:pt x="1449" y="25631"/>
                  </a:lnTo>
                  <a:lnTo>
                    <a:pt x="0" y="18449"/>
                  </a:lnTo>
                  <a:lnTo>
                    <a:pt x="1449" y="11268"/>
                  </a:lnTo>
                  <a:lnTo>
                    <a:pt x="5403" y="5403"/>
                  </a:lnTo>
                  <a:lnTo>
                    <a:pt x="11268" y="1449"/>
                  </a:lnTo>
                  <a:lnTo>
                    <a:pt x="18449" y="0"/>
                  </a:lnTo>
                  <a:lnTo>
                    <a:pt x="580742" y="0"/>
                  </a:lnTo>
                  <a:lnTo>
                    <a:pt x="585435" y="1943"/>
                  </a:lnTo>
                  <a:lnTo>
                    <a:pt x="592356" y="8863"/>
                  </a:lnTo>
                  <a:lnTo>
                    <a:pt x="594299" y="13556"/>
                  </a:lnTo>
                  <a:lnTo>
                    <a:pt x="594299" y="18449"/>
                  </a:lnTo>
                  <a:lnTo>
                    <a:pt x="592850" y="25631"/>
                  </a:lnTo>
                  <a:lnTo>
                    <a:pt x="588896" y="31496"/>
                  </a:lnTo>
                  <a:lnTo>
                    <a:pt x="583031" y="35450"/>
                  </a:lnTo>
                  <a:lnTo>
                    <a:pt x="575849" y="36899"/>
                  </a:lnTo>
                  <a:close/>
                </a:path>
              </a:pathLst>
            </a:custGeom>
            <a:solidFill>
              <a:srgbClr val="6FA8DC"/>
            </a:solidFill>
          </p:spPr>
          <p:txBody>
            <a:bodyPr wrap="square" lIns="0" tIns="0" rIns="0" bIns="0" rtlCol="0"/>
            <a:lstStyle/>
            <a:p>
              <a:endParaRPr/>
            </a:p>
          </p:txBody>
        </p:sp>
        <p:sp>
          <p:nvSpPr>
            <p:cNvPr id="34" name="object 34"/>
            <p:cNvSpPr/>
            <p:nvPr/>
          </p:nvSpPr>
          <p:spPr>
            <a:xfrm>
              <a:off x="6569224" y="3145462"/>
              <a:ext cx="594360" cy="37465"/>
            </a:xfrm>
            <a:custGeom>
              <a:avLst/>
              <a:gdLst/>
              <a:ahLst/>
              <a:cxnLst/>
              <a:rect l="l" t="t" r="r" b="b"/>
              <a:pathLst>
                <a:path w="594359" h="37464">
                  <a:moveTo>
                    <a:pt x="0" y="18449"/>
                  </a:moveTo>
                  <a:lnTo>
                    <a:pt x="1449" y="11268"/>
                  </a:lnTo>
                  <a:lnTo>
                    <a:pt x="5403" y="5403"/>
                  </a:lnTo>
                  <a:lnTo>
                    <a:pt x="11268" y="1449"/>
                  </a:lnTo>
                  <a:lnTo>
                    <a:pt x="18449" y="0"/>
                  </a:lnTo>
                  <a:lnTo>
                    <a:pt x="575849" y="0"/>
                  </a:lnTo>
                  <a:lnTo>
                    <a:pt x="580742" y="0"/>
                  </a:lnTo>
                  <a:lnTo>
                    <a:pt x="585435" y="1943"/>
                  </a:lnTo>
                  <a:lnTo>
                    <a:pt x="588895" y="5403"/>
                  </a:lnTo>
                  <a:lnTo>
                    <a:pt x="592356" y="8863"/>
                  </a:lnTo>
                  <a:lnTo>
                    <a:pt x="594299" y="13556"/>
                  </a:lnTo>
                  <a:lnTo>
                    <a:pt x="594299" y="18449"/>
                  </a:lnTo>
                  <a:lnTo>
                    <a:pt x="592850" y="25631"/>
                  </a:lnTo>
                  <a:lnTo>
                    <a:pt x="588896" y="31496"/>
                  </a:lnTo>
                  <a:lnTo>
                    <a:pt x="583031" y="35450"/>
                  </a:lnTo>
                  <a:lnTo>
                    <a:pt x="575849" y="36899"/>
                  </a:lnTo>
                  <a:lnTo>
                    <a:pt x="18449" y="36899"/>
                  </a:lnTo>
                  <a:lnTo>
                    <a:pt x="11268" y="35450"/>
                  </a:lnTo>
                  <a:lnTo>
                    <a:pt x="5403" y="31496"/>
                  </a:lnTo>
                  <a:lnTo>
                    <a:pt x="1449" y="25631"/>
                  </a:lnTo>
                  <a:lnTo>
                    <a:pt x="0" y="18449"/>
                  </a:lnTo>
                  <a:close/>
                </a:path>
              </a:pathLst>
            </a:custGeom>
            <a:ln w="9524">
              <a:solidFill>
                <a:srgbClr val="6FA8DC"/>
              </a:solidFill>
            </a:ln>
          </p:spPr>
          <p:txBody>
            <a:bodyPr wrap="square" lIns="0" tIns="0" rIns="0" bIns="0" rtlCol="0"/>
            <a:lstStyle/>
            <a:p>
              <a:endParaRPr/>
            </a:p>
          </p:txBody>
        </p:sp>
      </p:grpSp>
      <p:sp>
        <p:nvSpPr>
          <p:cNvPr id="35" name="object 35"/>
          <p:cNvSpPr/>
          <p:nvPr/>
        </p:nvSpPr>
        <p:spPr>
          <a:xfrm>
            <a:off x="3209285" y="2871549"/>
            <a:ext cx="594360" cy="594360"/>
          </a:xfrm>
          <a:custGeom>
            <a:avLst/>
            <a:gdLst/>
            <a:ahLst/>
            <a:cxnLst/>
            <a:rect l="l" t="t" r="r" b="b"/>
            <a:pathLst>
              <a:path w="594360" h="594360">
                <a:moveTo>
                  <a:pt x="0" y="297149"/>
                </a:moveTo>
                <a:lnTo>
                  <a:pt x="3889" y="248950"/>
                </a:lnTo>
                <a:lnTo>
                  <a:pt x="15148" y="203227"/>
                </a:lnTo>
                <a:lnTo>
                  <a:pt x="33167" y="160592"/>
                </a:lnTo>
                <a:lnTo>
                  <a:pt x="57332" y="121657"/>
                </a:lnTo>
                <a:lnTo>
                  <a:pt x="87033" y="87033"/>
                </a:lnTo>
                <a:lnTo>
                  <a:pt x="121657" y="57332"/>
                </a:lnTo>
                <a:lnTo>
                  <a:pt x="160592" y="33167"/>
                </a:lnTo>
                <a:lnTo>
                  <a:pt x="203227" y="15148"/>
                </a:lnTo>
                <a:lnTo>
                  <a:pt x="248950" y="3889"/>
                </a:lnTo>
                <a:lnTo>
                  <a:pt x="297149" y="0"/>
                </a:lnTo>
                <a:lnTo>
                  <a:pt x="343915" y="3701"/>
                </a:lnTo>
                <a:lnTo>
                  <a:pt x="389107" y="14586"/>
                </a:lnTo>
                <a:lnTo>
                  <a:pt x="431928" y="32323"/>
                </a:lnTo>
                <a:lnTo>
                  <a:pt x="471581" y="56582"/>
                </a:lnTo>
                <a:lnTo>
                  <a:pt x="507266" y="87033"/>
                </a:lnTo>
                <a:lnTo>
                  <a:pt x="537717" y="122718"/>
                </a:lnTo>
                <a:lnTo>
                  <a:pt x="561976" y="162371"/>
                </a:lnTo>
                <a:lnTo>
                  <a:pt x="579713" y="205192"/>
                </a:lnTo>
                <a:lnTo>
                  <a:pt x="590598" y="250384"/>
                </a:lnTo>
                <a:lnTo>
                  <a:pt x="594299" y="297149"/>
                </a:lnTo>
                <a:lnTo>
                  <a:pt x="590410" y="345349"/>
                </a:lnTo>
                <a:lnTo>
                  <a:pt x="579151" y="391072"/>
                </a:lnTo>
                <a:lnTo>
                  <a:pt x="561132" y="433707"/>
                </a:lnTo>
                <a:lnTo>
                  <a:pt x="536967" y="472642"/>
                </a:lnTo>
                <a:lnTo>
                  <a:pt x="507266" y="507266"/>
                </a:lnTo>
                <a:lnTo>
                  <a:pt x="472642" y="536967"/>
                </a:lnTo>
                <a:lnTo>
                  <a:pt x="433707" y="561132"/>
                </a:lnTo>
                <a:lnTo>
                  <a:pt x="391072" y="579151"/>
                </a:lnTo>
                <a:lnTo>
                  <a:pt x="345349" y="590410"/>
                </a:lnTo>
                <a:lnTo>
                  <a:pt x="297149" y="594299"/>
                </a:lnTo>
                <a:lnTo>
                  <a:pt x="248950" y="590410"/>
                </a:lnTo>
                <a:lnTo>
                  <a:pt x="203227" y="579151"/>
                </a:lnTo>
                <a:lnTo>
                  <a:pt x="160592" y="561132"/>
                </a:lnTo>
                <a:lnTo>
                  <a:pt x="121657" y="536967"/>
                </a:lnTo>
                <a:lnTo>
                  <a:pt x="87033" y="507266"/>
                </a:lnTo>
                <a:lnTo>
                  <a:pt x="57332" y="472642"/>
                </a:lnTo>
                <a:lnTo>
                  <a:pt x="33167" y="433707"/>
                </a:lnTo>
                <a:lnTo>
                  <a:pt x="15148" y="391072"/>
                </a:lnTo>
                <a:lnTo>
                  <a:pt x="3889" y="345349"/>
                </a:lnTo>
                <a:lnTo>
                  <a:pt x="0" y="297149"/>
                </a:lnTo>
                <a:close/>
              </a:path>
            </a:pathLst>
          </a:custGeom>
          <a:ln w="38099">
            <a:solidFill>
              <a:srgbClr val="0B5394"/>
            </a:solidFill>
          </a:ln>
        </p:spPr>
        <p:txBody>
          <a:bodyPr wrap="square" lIns="0" tIns="0" rIns="0" bIns="0" rtlCol="0"/>
          <a:lstStyle/>
          <a:p>
            <a:endParaRPr/>
          </a:p>
        </p:txBody>
      </p:sp>
      <p:sp>
        <p:nvSpPr>
          <p:cNvPr id="36" name="object 36"/>
          <p:cNvSpPr txBox="1"/>
          <p:nvPr/>
        </p:nvSpPr>
        <p:spPr>
          <a:xfrm>
            <a:off x="3058517" y="2989073"/>
            <a:ext cx="1007744" cy="800100"/>
          </a:xfrm>
          <a:prstGeom prst="rect">
            <a:avLst/>
          </a:prstGeom>
        </p:spPr>
        <p:txBody>
          <a:bodyPr vert="horz" wrap="square" lIns="0" tIns="12700" rIns="0" bIns="0" rtlCol="0">
            <a:spAutoFit/>
          </a:bodyPr>
          <a:lstStyle/>
          <a:p>
            <a:pPr marR="104775" algn="ctr">
              <a:lnSpc>
                <a:spcPct val="100000"/>
              </a:lnSpc>
              <a:spcBef>
                <a:spcPts val="100"/>
              </a:spcBef>
            </a:pPr>
            <a:r>
              <a:rPr sz="2200" b="1" dirty="0">
                <a:latin typeface="Roboto"/>
                <a:cs typeface="Roboto"/>
              </a:rPr>
              <a:t>6</a:t>
            </a:r>
            <a:endParaRPr sz="2200">
              <a:latin typeface="Roboto"/>
              <a:cs typeface="Roboto"/>
            </a:endParaRPr>
          </a:p>
          <a:p>
            <a:pPr marL="12700">
              <a:lnSpc>
                <a:spcPct val="100000"/>
              </a:lnSpc>
              <a:spcBef>
                <a:spcPts val="1895"/>
              </a:spcBef>
            </a:pPr>
            <a:r>
              <a:rPr sz="1300" spc="-60" dirty="0">
                <a:solidFill>
                  <a:srgbClr val="0B5394"/>
                </a:solidFill>
                <a:latin typeface="Trebuchet MS"/>
                <a:cs typeface="Trebuchet MS"/>
              </a:rPr>
              <a:t>Model</a:t>
            </a:r>
            <a:r>
              <a:rPr sz="1300" spc="-195" dirty="0">
                <a:solidFill>
                  <a:srgbClr val="0B5394"/>
                </a:solidFill>
                <a:latin typeface="Trebuchet MS"/>
                <a:cs typeface="Trebuchet MS"/>
              </a:rPr>
              <a:t> </a:t>
            </a:r>
            <a:r>
              <a:rPr sz="1300" spc="-40" dirty="0">
                <a:solidFill>
                  <a:srgbClr val="0B5394"/>
                </a:solidFill>
                <a:latin typeface="Trebuchet MS"/>
                <a:cs typeface="Trebuchet MS"/>
              </a:rPr>
              <a:t>Building</a:t>
            </a:r>
            <a:endParaRPr sz="1300">
              <a:latin typeface="Trebuchet MS"/>
              <a:cs typeface="Trebuchet MS"/>
            </a:endParaRPr>
          </a:p>
        </p:txBody>
      </p:sp>
      <p:sp>
        <p:nvSpPr>
          <p:cNvPr id="37" name="object 37"/>
          <p:cNvSpPr txBox="1"/>
          <p:nvPr/>
        </p:nvSpPr>
        <p:spPr>
          <a:xfrm>
            <a:off x="5204278" y="2989073"/>
            <a:ext cx="1136015" cy="800100"/>
          </a:xfrm>
          <a:prstGeom prst="rect">
            <a:avLst/>
          </a:prstGeom>
        </p:spPr>
        <p:txBody>
          <a:bodyPr vert="horz" wrap="square" lIns="0" tIns="12700" rIns="0" bIns="0" rtlCol="0">
            <a:spAutoFit/>
          </a:bodyPr>
          <a:lstStyle/>
          <a:p>
            <a:pPr marL="39370" algn="ctr">
              <a:lnSpc>
                <a:spcPct val="100000"/>
              </a:lnSpc>
              <a:spcBef>
                <a:spcPts val="100"/>
              </a:spcBef>
            </a:pPr>
            <a:r>
              <a:rPr sz="2200" b="1" dirty="0">
                <a:latin typeface="Roboto"/>
                <a:cs typeface="Roboto"/>
              </a:rPr>
              <a:t>7</a:t>
            </a:r>
            <a:endParaRPr sz="2200">
              <a:latin typeface="Roboto"/>
              <a:cs typeface="Roboto"/>
            </a:endParaRPr>
          </a:p>
          <a:p>
            <a:pPr algn="ctr">
              <a:lnSpc>
                <a:spcPct val="100000"/>
              </a:lnSpc>
              <a:spcBef>
                <a:spcPts val="1895"/>
              </a:spcBef>
            </a:pPr>
            <a:r>
              <a:rPr sz="1300" spc="-60" dirty="0">
                <a:solidFill>
                  <a:srgbClr val="0B5394"/>
                </a:solidFill>
                <a:latin typeface="Trebuchet MS"/>
                <a:cs typeface="Trebuchet MS"/>
              </a:rPr>
              <a:t>Model</a:t>
            </a:r>
            <a:r>
              <a:rPr sz="1300" spc="-195" dirty="0">
                <a:solidFill>
                  <a:srgbClr val="0B5394"/>
                </a:solidFill>
                <a:latin typeface="Trebuchet MS"/>
                <a:cs typeface="Trebuchet MS"/>
              </a:rPr>
              <a:t> </a:t>
            </a:r>
            <a:r>
              <a:rPr sz="1300" spc="-55" dirty="0">
                <a:solidFill>
                  <a:srgbClr val="0B5394"/>
                </a:solidFill>
                <a:latin typeface="Trebuchet MS"/>
                <a:cs typeface="Trebuchet MS"/>
              </a:rPr>
              <a:t>Validation</a:t>
            </a:r>
            <a:endParaRPr sz="1300">
              <a:latin typeface="Trebuchet MS"/>
              <a:cs typeface="Trebuchet MS"/>
            </a:endParaRPr>
          </a:p>
        </p:txBody>
      </p:sp>
      <p:sp>
        <p:nvSpPr>
          <p:cNvPr id="38" name="object 38"/>
          <p:cNvSpPr txBox="1"/>
          <p:nvPr/>
        </p:nvSpPr>
        <p:spPr>
          <a:xfrm>
            <a:off x="7279120" y="2989073"/>
            <a:ext cx="1253490" cy="800100"/>
          </a:xfrm>
          <a:prstGeom prst="rect">
            <a:avLst/>
          </a:prstGeom>
        </p:spPr>
        <p:txBody>
          <a:bodyPr vert="horz" wrap="square" lIns="0" tIns="12700" rIns="0" bIns="0" rtlCol="0">
            <a:spAutoFit/>
          </a:bodyPr>
          <a:lstStyle/>
          <a:p>
            <a:pPr marR="104775" algn="ctr">
              <a:lnSpc>
                <a:spcPct val="100000"/>
              </a:lnSpc>
              <a:spcBef>
                <a:spcPts val="100"/>
              </a:spcBef>
            </a:pPr>
            <a:r>
              <a:rPr sz="2200" b="1" dirty="0">
                <a:latin typeface="Roboto"/>
                <a:cs typeface="Roboto"/>
              </a:rPr>
              <a:t>8</a:t>
            </a:r>
            <a:endParaRPr sz="2200">
              <a:latin typeface="Roboto"/>
              <a:cs typeface="Roboto"/>
            </a:endParaRPr>
          </a:p>
          <a:p>
            <a:pPr marL="12700">
              <a:lnSpc>
                <a:spcPct val="100000"/>
              </a:lnSpc>
              <a:spcBef>
                <a:spcPts val="1895"/>
              </a:spcBef>
            </a:pPr>
            <a:r>
              <a:rPr sz="1300" spc="-65" dirty="0">
                <a:solidFill>
                  <a:srgbClr val="0B5394"/>
                </a:solidFill>
                <a:latin typeface="Trebuchet MS"/>
                <a:cs typeface="Trebuchet MS"/>
              </a:rPr>
              <a:t>Recommendations</a:t>
            </a:r>
            <a:endParaRPr sz="13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22" y="773050"/>
            <a:ext cx="4432300" cy="4246245"/>
          </a:xfrm>
          <a:custGeom>
            <a:avLst/>
            <a:gdLst/>
            <a:ahLst/>
            <a:cxnLst/>
            <a:rect l="l" t="t" r="r" b="b"/>
            <a:pathLst>
              <a:path w="4432300" h="4246245">
                <a:moveTo>
                  <a:pt x="4431899" y="4245899"/>
                </a:moveTo>
                <a:lnTo>
                  <a:pt x="0" y="4245899"/>
                </a:lnTo>
                <a:lnTo>
                  <a:pt x="0" y="0"/>
                </a:lnTo>
                <a:lnTo>
                  <a:pt x="4431899" y="0"/>
                </a:lnTo>
                <a:lnTo>
                  <a:pt x="4431899" y="4245899"/>
                </a:lnTo>
                <a:close/>
              </a:path>
            </a:pathLst>
          </a:custGeom>
          <a:solidFill>
            <a:srgbClr val="EEEEEE"/>
          </a:solidFill>
        </p:spPr>
        <p:txBody>
          <a:bodyPr wrap="square" lIns="0" tIns="0" rIns="0" bIns="0" rtlCol="0"/>
          <a:lstStyle/>
          <a:p>
            <a:endParaRPr/>
          </a:p>
        </p:txBody>
      </p:sp>
      <p:sp>
        <p:nvSpPr>
          <p:cNvPr id="3" name="object 3"/>
          <p:cNvSpPr txBox="1">
            <a:spLocks noGrp="1"/>
          </p:cNvSpPr>
          <p:nvPr>
            <p:ph type="title"/>
          </p:nvPr>
        </p:nvSpPr>
        <p:spPr>
          <a:xfrm>
            <a:off x="219275" y="175641"/>
            <a:ext cx="5267125" cy="412934"/>
          </a:xfrm>
          <a:prstGeom prst="rect">
            <a:avLst/>
          </a:prstGeom>
        </p:spPr>
        <p:txBody>
          <a:bodyPr vert="horz" wrap="square" lIns="0" tIns="12700" rIns="0" bIns="0" rtlCol="0">
            <a:spAutoFit/>
          </a:bodyPr>
          <a:lstStyle/>
          <a:p>
            <a:pPr marL="12700">
              <a:lnSpc>
                <a:spcPct val="100000"/>
              </a:lnSpc>
              <a:spcBef>
                <a:spcPts val="100"/>
              </a:spcBef>
            </a:pPr>
            <a:r>
              <a:rPr sz="2600" u="heavy" spc="160" dirty="0">
                <a:uFill>
                  <a:solidFill>
                    <a:srgbClr val="434343"/>
                  </a:solidFill>
                </a:uFill>
              </a:rPr>
              <a:t>P</a:t>
            </a:r>
            <a:r>
              <a:rPr lang="en-IN" sz="2600" u="heavy" spc="160" dirty="0">
                <a:uFill>
                  <a:solidFill>
                    <a:srgbClr val="434343"/>
                  </a:solidFill>
                </a:uFill>
              </a:rPr>
              <a:t>r</a:t>
            </a:r>
            <a:r>
              <a:rPr sz="2600" u="heavy" spc="160" dirty="0">
                <a:uFill>
                  <a:solidFill>
                    <a:srgbClr val="434343"/>
                  </a:solidFill>
                </a:uFill>
              </a:rPr>
              <a:t>e</a:t>
            </a:r>
            <a:r>
              <a:rPr sz="2600" u="heavy" spc="20" dirty="0">
                <a:uFill>
                  <a:solidFill>
                    <a:srgbClr val="434343"/>
                  </a:solidFill>
                </a:uFill>
              </a:rPr>
              <a:t> </a:t>
            </a:r>
            <a:r>
              <a:rPr sz="2600" u="heavy" spc="110" dirty="0">
                <a:uFill>
                  <a:solidFill>
                    <a:srgbClr val="434343"/>
                  </a:solidFill>
                </a:uFill>
              </a:rPr>
              <a:t>P</a:t>
            </a:r>
            <a:r>
              <a:rPr lang="en-IN" sz="2600" u="heavy" spc="110" dirty="0">
                <a:uFill>
                  <a:solidFill>
                    <a:srgbClr val="434343"/>
                  </a:solidFill>
                </a:uFill>
              </a:rPr>
              <a:t>r</a:t>
            </a:r>
            <a:r>
              <a:rPr sz="2600" u="heavy" spc="110" dirty="0" err="1">
                <a:uFill>
                  <a:solidFill>
                    <a:srgbClr val="434343"/>
                  </a:solidFill>
                </a:uFill>
              </a:rPr>
              <a:t>ocessing</a:t>
            </a:r>
            <a:r>
              <a:rPr sz="2600" u="heavy" spc="20" dirty="0">
                <a:uFill>
                  <a:solidFill>
                    <a:srgbClr val="434343"/>
                  </a:solidFill>
                </a:uFill>
              </a:rPr>
              <a:t> </a:t>
            </a:r>
            <a:r>
              <a:rPr sz="2600" u="heavy" spc="235" dirty="0">
                <a:uFill>
                  <a:solidFill>
                    <a:srgbClr val="434343"/>
                  </a:solidFill>
                </a:uFill>
              </a:rPr>
              <a:t>Data</a:t>
            </a:r>
            <a:r>
              <a:rPr sz="2600" u="heavy" spc="20" dirty="0">
                <a:uFill>
                  <a:solidFill>
                    <a:srgbClr val="434343"/>
                  </a:solidFill>
                </a:uFill>
              </a:rPr>
              <a:t> </a:t>
            </a:r>
            <a:r>
              <a:rPr sz="2600" u="heavy" spc="55" dirty="0">
                <a:uFill>
                  <a:solidFill>
                    <a:srgbClr val="434343"/>
                  </a:solidFill>
                </a:uFill>
              </a:rPr>
              <a:t>Analysis</a:t>
            </a:r>
            <a:endParaRPr sz="2600" dirty="0"/>
          </a:p>
        </p:txBody>
      </p:sp>
      <p:sp>
        <p:nvSpPr>
          <p:cNvPr id="4" name="object 4"/>
          <p:cNvSpPr txBox="1"/>
          <p:nvPr/>
        </p:nvSpPr>
        <p:spPr>
          <a:xfrm>
            <a:off x="4715646" y="1347773"/>
            <a:ext cx="3964304" cy="3090590"/>
          </a:xfrm>
          <a:prstGeom prst="rect">
            <a:avLst/>
          </a:prstGeom>
        </p:spPr>
        <p:txBody>
          <a:bodyPr vert="horz" wrap="square" lIns="0" tIns="12700" rIns="0" bIns="0" rtlCol="0">
            <a:spAutoFit/>
          </a:bodyPr>
          <a:lstStyle/>
          <a:p>
            <a:pPr marL="409575" marR="6985" indent="-397510" algn="just">
              <a:lnSpc>
                <a:spcPct val="100000"/>
              </a:lnSpc>
              <a:buChar char="●"/>
              <a:tabLst>
                <a:tab pos="410209" algn="l"/>
              </a:tabLst>
            </a:pPr>
            <a:r>
              <a:rPr lang="en-US" sz="2000" dirty="0">
                <a:latin typeface="Microsoft Sans Serif"/>
                <a:cs typeface="Microsoft Sans Serif"/>
              </a:rPr>
              <a:t>In the dataset  order approved date, order delivery </a:t>
            </a:r>
            <a:r>
              <a:rPr lang="en-US" sz="2000" dirty="0" err="1">
                <a:latin typeface="Microsoft Sans Serif"/>
                <a:cs typeface="Microsoft Sans Serif"/>
              </a:rPr>
              <a:t>date,product_category_name,order_delivered_customer_date</a:t>
            </a:r>
            <a:r>
              <a:rPr lang="en-US" sz="2000" dirty="0">
                <a:latin typeface="Microsoft Sans Serif"/>
                <a:cs typeface="Microsoft Sans Serif"/>
              </a:rPr>
              <a:t> have null values less than 10%. So, we can drop the rows.</a:t>
            </a:r>
          </a:p>
          <a:p>
            <a:pPr marL="409575" marR="6985" indent="-397510" algn="just">
              <a:lnSpc>
                <a:spcPct val="100000"/>
              </a:lnSpc>
              <a:buChar char="●"/>
              <a:tabLst>
                <a:tab pos="410209" algn="l"/>
              </a:tabLst>
            </a:pPr>
            <a:r>
              <a:rPr lang="en-US" sz="2000" dirty="0">
                <a:latin typeface="Microsoft Sans Serif"/>
                <a:cs typeface="Microsoft Sans Serif"/>
              </a:rPr>
              <a:t>The </a:t>
            </a:r>
            <a:r>
              <a:rPr lang="en-US" sz="2000" dirty="0" err="1">
                <a:latin typeface="Microsoft Sans Serif"/>
                <a:cs typeface="Microsoft Sans Serif"/>
              </a:rPr>
              <a:t>review_title</a:t>
            </a:r>
            <a:r>
              <a:rPr lang="en-US" sz="2000" dirty="0">
                <a:latin typeface="Microsoft Sans Serif"/>
                <a:cs typeface="Microsoft Sans Serif"/>
              </a:rPr>
              <a:t>  have null values of more than 90%. So, we can drop variable.</a:t>
            </a:r>
            <a:endParaRPr sz="2000" dirty="0">
              <a:latin typeface="Microsoft Sans Serif"/>
              <a:cs typeface="Microsoft Sans Serif"/>
            </a:endParaRPr>
          </a:p>
        </p:txBody>
      </p:sp>
      <p:pic>
        <p:nvPicPr>
          <p:cNvPr id="14" name="Picture 13">
            <a:extLst>
              <a:ext uri="{FF2B5EF4-FFF2-40B4-BE49-F238E27FC236}">
                <a16:creationId xmlns:a16="http://schemas.microsoft.com/office/drawing/2014/main" id="{5DA2754F-4DB4-4E06-9DA5-618601A4B11B}"/>
              </a:ext>
            </a:extLst>
          </p:cNvPr>
          <p:cNvPicPr>
            <a:picLocks noChangeAspect="1"/>
          </p:cNvPicPr>
          <p:nvPr/>
        </p:nvPicPr>
        <p:blipFill>
          <a:blip r:embed="rId2"/>
          <a:stretch>
            <a:fillRect/>
          </a:stretch>
        </p:blipFill>
        <p:spPr>
          <a:xfrm>
            <a:off x="381000" y="588576"/>
            <a:ext cx="3866650" cy="44692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19274" y="175641"/>
            <a:ext cx="1609525" cy="412934"/>
          </a:xfrm>
          <a:prstGeom prst="rect">
            <a:avLst/>
          </a:prstGeom>
        </p:spPr>
        <p:txBody>
          <a:bodyPr vert="horz" wrap="square" lIns="0" tIns="12700" rIns="0" bIns="0" rtlCol="0">
            <a:spAutoFit/>
          </a:bodyPr>
          <a:lstStyle/>
          <a:p>
            <a:pPr marL="12700">
              <a:lnSpc>
                <a:spcPct val="100000"/>
              </a:lnSpc>
              <a:spcBef>
                <a:spcPts val="100"/>
              </a:spcBef>
            </a:pPr>
            <a:r>
              <a:rPr sz="2600" u="heavy" spc="190" dirty="0">
                <a:uFill>
                  <a:solidFill>
                    <a:srgbClr val="434343"/>
                  </a:solidFill>
                </a:uFill>
              </a:rPr>
              <a:t>Outlie</a:t>
            </a:r>
            <a:r>
              <a:rPr lang="en-IN" sz="2600" u="heavy" spc="190" dirty="0">
                <a:uFill>
                  <a:solidFill>
                    <a:srgbClr val="434343"/>
                  </a:solidFill>
                </a:uFill>
              </a:rPr>
              <a:t>r</a:t>
            </a:r>
            <a:r>
              <a:rPr sz="2600" u="heavy" spc="190" dirty="0">
                <a:uFill>
                  <a:solidFill>
                    <a:srgbClr val="434343"/>
                  </a:solidFill>
                </a:uFill>
              </a:rPr>
              <a:t>s</a:t>
            </a:r>
            <a:endParaRPr sz="2600" dirty="0"/>
          </a:p>
        </p:txBody>
      </p:sp>
      <p:sp>
        <p:nvSpPr>
          <p:cNvPr id="8" name="object 8"/>
          <p:cNvSpPr txBox="1"/>
          <p:nvPr/>
        </p:nvSpPr>
        <p:spPr>
          <a:xfrm>
            <a:off x="378867" y="1164949"/>
            <a:ext cx="3893185" cy="3398366"/>
          </a:xfrm>
          <a:prstGeom prst="rect">
            <a:avLst/>
          </a:prstGeom>
        </p:spPr>
        <p:txBody>
          <a:bodyPr vert="horz" wrap="square" lIns="0" tIns="12700" rIns="0" bIns="0" rtlCol="0">
            <a:spAutoFit/>
          </a:bodyPr>
          <a:lstStyle/>
          <a:p>
            <a:pPr marL="12065" marR="5080" indent="-635" algn="ctr">
              <a:lnSpc>
                <a:spcPct val="100000"/>
              </a:lnSpc>
              <a:spcBef>
                <a:spcPts val="100"/>
              </a:spcBef>
            </a:pPr>
            <a:r>
              <a:rPr lang="en-US" sz="2000" dirty="0">
                <a:latin typeface="Microsoft Sans Serif"/>
                <a:cs typeface="Microsoft Sans Serif"/>
              </a:rPr>
              <a:t>The outliers are present in the retail price and discounted price column. As the prices are significantly unique to each product, which ranges from very low value to very high value, we are not excluding the outliers instead we would implement a transformation technique considering the outliers thereby reducing the skewness.</a:t>
            </a:r>
            <a:endParaRPr sz="2000" dirty="0">
              <a:latin typeface="Microsoft Sans Serif"/>
              <a:cs typeface="Microsoft Sans Serif"/>
            </a:endParaRPr>
          </a:p>
        </p:txBody>
      </p:sp>
      <p:pic>
        <p:nvPicPr>
          <p:cNvPr id="10" name="Picture 9">
            <a:extLst>
              <a:ext uri="{FF2B5EF4-FFF2-40B4-BE49-F238E27FC236}">
                <a16:creationId xmlns:a16="http://schemas.microsoft.com/office/drawing/2014/main" id="{489735A3-FF49-4E12-957A-3C5AC3BC0C1A}"/>
              </a:ext>
            </a:extLst>
          </p:cNvPr>
          <p:cNvPicPr>
            <a:picLocks noChangeAspect="1"/>
          </p:cNvPicPr>
          <p:nvPr/>
        </p:nvPicPr>
        <p:blipFill>
          <a:blip r:embed="rId2"/>
          <a:stretch>
            <a:fillRect/>
          </a:stretch>
        </p:blipFill>
        <p:spPr>
          <a:xfrm>
            <a:off x="4591050" y="742950"/>
            <a:ext cx="4400550" cy="4267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41000" y="1116341"/>
            <a:ext cx="3528695" cy="421640"/>
          </a:xfrm>
          <a:prstGeom prst="rect">
            <a:avLst/>
          </a:prstGeom>
        </p:spPr>
        <p:txBody>
          <a:bodyPr vert="horz" wrap="square" lIns="0" tIns="12700" rIns="0" bIns="0" rtlCol="0">
            <a:spAutoFit/>
          </a:bodyPr>
          <a:lstStyle/>
          <a:p>
            <a:pPr marL="12700">
              <a:lnSpc>
                <a:spcPct val="100000"/>
              </a:lnSpc>
              <a:spcBef>
                <a:spcPts val="100"/>
              </a:spcBef>
            </a:pPr>
            <a:r>
              <a:rPr sz="2600" u="heavy" spc="155" dirty="0">
                <a:uFill>
                  <a:solidFill>
                    <a:srgbClr val="434343"/>
                  </a:solidFill>
                </a:uFill>
              </a:rPr>
              <a:t>Redundant</a:t>
            </a:r>
            <a:r>
              <a:rPr sz="2600" u="heavy" spc="-30" dirty="0">
                <a:uFill>
                  <a:solidFill>
                    <a:srgbClr val="434343"/>
                  </a:solidFill>
                </a:uFill>
              </a:rPr>
              <a:t> </a:t>
            </a:r>
            <a:r>
              <a:rPr sz="2600" u="heavy" spc="100" dirty="0">
                <a:uFill>
                  <a:solidFill>
                    <a:srgbClr val="434343"/>
                  </a:solidFill>
                </a:uFill>
              </a:rPr>
              <a:t>Columns</a:t>
            </a:r>
            <a:endParaRPr sz="2600"/>
          </a:p>
        </p:txBody>
      </p:sp>
      <p:sp>
        <p:nvSpPr>
          <p:cNvPr id="7" name="object 7"/>
          <p:cNvSpPr txBox="1">
            <a:spLocks noGrp="1"/>
          </p:cNvSpPr>
          <p:nvPr>
            <p:ph sz="half" idx="2"/>
          </p:nvPr>
        </p:nvSpPr>
        <p:spPr>
          <a:xfrm>
            <a:off x="685799" y="1770157"/>
            <a:ext cx="3226045" cy="2569934"/>
          </a:xfrm>
          <a:prstGeom prst="rect">
            <a:avLst/>
          </a:prstGeom>
        </p:spPr>
        <p:txBody>
          <a:bodyPr vert="horz" wrap="square" lIns="0" tIns="12700" rIns="0" bIns="0" rtlCol="0">
            <a:spAutoFit/>
          </a:bodyPr>
          <a:lstStyle/>
          <a:p>
            <a:pPr marL="50800" marR="5080">
              <a:lnSpc>
                <a:spcPct val="100000"/>
              </a:lnSpc>
              <a:spcBef>
                <a:spcPts val="100"/>
              </a:spcBef>
            </a:pPr>
            <a:r>
              <a:rPr sz="1800" dirty="0"/>
              <a:t>The below are the redundant  features that have all the unique  values and are dropped from the  dataset.</a:t>
            </a:r>
            <a:endParaRPr lang="en-IN" sz="1800" dirty="0"/>
          </a:p>
          <a:p>
            <a:pPr marL="50800" marR="5080">
              <a:lnSpc>
                <a:spcPct val="100000"/>
              </a:lnSpc>
              <a:spcBef>
                <a:spcPts val="100"/>
              </a:spcBef>
            </a:pPr>
            <a:r>
              <a:rPr lang="en-US" sz="1800" dirty="0"/>
              <a:t>⦁	</a:t>
            </a:r>
            <a:r>
              <a:rPr lang="en-US" sz="1800" dirty="0" err="1"/>
              <a:t>Customer_id</a:t>
            </a:r>
            <a:endParaRPr lang="en-US" sz="1800" dirty="0"/>
          </a:p>
          <a:p>
            <a:pPr marL="50800" marR="5080">
              <a:lnSpc>
                <a:spcPct val="100000"/>
              </a:lnSpc>
              <a:spcBef>
                <a:spcPts val="100"/>
              </a:spcBef>
            </a:pPr>
            <a:r>
              <a:rPr lang="en-US" sz="1800" dirty="0"/>
              <a:t>⦁	</a:t>
            </a:r>
            <a:r>
              <a:rPr lang="en-US" sz="1800" dirty="0" err="1"/>
              <a:t>Order_item_id</a:t>
            </a:r>
            <a:endParaRPr lang="en-US" sz="1800" dirty="0"/>
          </a:p>
          <a:p>
            <a:pPr marL="50800" marR="5080">
              <a:lnSpc>
                <a:spcPct val="100000"/>
              </a:lnSpc>
              <a:spcBef>
                <a:spcPts val="100"/>
              </a:spcBef>
            </a:pPr>
            <a:r>
              <a:rPr lang="en-US" sz="1800" dirty="0"/>
              <a:t>⦁	</a:t>
            </a:r>
            <a:r>
              <a:rPr lang="en-US" sz="1800" dirty="0" err="1"/>
              <a:t>Review_id</a:t>
            </a:r>
            <a:endParaRPr lang="en-US" sz="1800" dirty="0"/>
          </a:p>
          <a:p>
            <a:pPr marL="393700" marR="5080" indent="-342900">
              <a:lnSpc>
                <a:spcPct val="100000"/>
              </a:lnSpc>
              <a:spcBef>
                <a:spcPts val="100"/>
              </a:spcBef>
              <a:buFont typeface="Arial" panose="020B0604020202020204" pitchFamily="34" charset="0"/>
              <a:buChar char="•"/>
            </a:pPr>
            <a:r>
              <a:rPr lang="en-IN" sz="1800" dirty="0"/>
              <a:t>         </a:t>
            </a:r>
            <a:r>
              <a:rPr lang="en-IN" sz="1800" dirty="0" err="1"/>
              <a:t>order_item_id</a:t>
            </a:r>
            <a:endParaRPr lang="en-IN" sz="1800" dirty="0"/>
          </a:p>
          <a:p>
            <a:pPr marL="393700" marR="5080" indent="-342900">
              <a:lnSpc>
                <a:spcPct val="100000"/>
              </a:lnSpc>
              <a:spcBef>
                <a:spcPts val="100"/>
              </a:spcBef>
              <a:buFont typeface="Arial" panose="020B0604020202020204" pitchFamily="34" charset="0"/>
              <a:buChar char="•"/>
            </a:pPr>
            <a:r>
              <a:rPr lang="en-IN" sz="1800" dirty="0"/>
              <a:t>         </a:t>
            </a:r>
            <a:r>
              <a:rPr lang="en-IN" sz="1800" dirty="0" err="1"/>
              <a:t>product_id</a:t>
            </a:r>
            <a:endParaRPr lang="en-IN" sz="1800" dirty="0"/>
          </a:p>
        </p:txBody>
      </p:sp>
      <p:sp>
        <p:nvSpPr>
          <p:cNvPr id="9" name="TextBox 8">
            <a:extLst>
              <a:ext uri="{FF2B5EF4-FFF2-40B4-BE49-F238E27FC236}">
                <a16:creationId xmlns:a16="http://schemas.microsoft.com/office/drawing/2014/main" id="{25DF45BB-A962-4F11-B53D-A7171C6B2015}"/>
              </a:ext>
            </a:extLst>
          </p:cNvPr>
          <p:cNvSpPr txBox="1"/>
          <p:nvPr/>
        </p:nvSpPr>
        <p:spPr>
          <a:xfrm>
            <a:off x="4572000" y="1116341"/>
            <a:ext cx="4419599" cy="3631763"/>
          </a:xfrm>
          <a:prstGeom prst="rect">
            <a:avLst/>
          </a:prstGeom>
          <a:noFill/>
        </p:spPr>
        <p:txBody>
          <a:bodyPr wrap="square">
            <a:spAutoFit/>
          </a:bodyPr>
          <a:lstStyle/>
          <a:p>
            <a:pPr marL="495934" marR="981075">
              <a:lnSpc>
                <a:spcPct val="100000"/>
              </a:lnSpc>
            </a:pPr>
            <a:r>
              <a:rPr lang="en-US" sz="2800" b="1" u="heavy" spc="175" dirty="0">
                <a:solidFill>
                  <a:srgbClr val="434343"/>
                </a:solidFill>
                <a:uFill>
                  <a:solidFill>
                    <a:srgbClr val="434343"/>
                  </a:solidFill>
                </a:uFill>
                <a:latin typeface="Arial"/>
                <a:cs typeface="Arial"/>
              </a:rPr>
              <a:t>Exploratory</a:t>
            </a:r>
            <a:r>
              <a:rPr lang="en-US" sz="2800" b="1" u="heavy" dirty="0">
                <a:solidFill>
                  <a:srgbClr val="434343"/>
                </a:solidFill>
                <a:uFill>
                  <a:solidFill>
                    <a:srgbClr val="434343"/>
                  </a:solidFill>
                </a:uFill>
                <a:latin typeface="Arial"/>
                <a:cs typeface="Arial"/>
              </a:rPr>
              <a:t> </a:t>
            </a:r>
            <a:r>
              <a:rPr lang="en-US" sz="2800" b="1" u="heavy" spc="235" dirty="0">
                <a:solidFill>
                  <a:srgbClr val="434343"/>
                </a:solidFill>
                <a:uFill>
                  <a:solidFill>
                    <a:srgbClr val="434343"/>
                  </a:solidFill>
                </a:uFill>
                <a:latin typeface="Arial"/>
                <a:cs typeface="Arial"/>
              </a:rPr>
              <a:t>Data </a:t>
            </a:r>
            <a:r>
              <a:rPr lang="en-US" sz="2800" b="1" spc="-710" dirty="0">
                <a:solidFill>
                  <a:srgbClr val="434343"/>
                </a:solidFill>
                <a:latin typeface="Arial"/>
                <a:cs typeface="Arial"/>
              </a:rPr>
              <a:t> </a:t>
            </a:r>
            <a:r>
              <a:rPr lang="en-US" sz="2800" b="1" u="heavy" spc="55" dirty="0">
                <a:solidFill>
                  <a:srgbClr val="434343"/>
                </a:solidFill>
                <a:uFill>
                  <a:solidFill>
                    <a:srgbClr val="434343"/>
                  </a:solidFill>
                </a:uFill>
                <a:latin typeface="Arial"/>
                <a:cs typeface="Arial"/>
              </a:rPr>
              <a:t>Analysis</a:t>
            </a:r>
            <a:endParaRPr lang="en-US" sz="3200" dirty="0">
              <a:latin typeface="Arial"/>
              <a:cs typeface="Arial"/>
            </a:endParaRPr>
          </a:p>
          <a:p>
            <a:pPr>
              <a:lnSpc>
                <a:spcPct val="100000"/>
              </a:lnSpc>
            </a:pPr>
            <a:endParaRPr lang="en-US" sz="3200" dirty="0">
              <a:latin typeface="Arial"/>
              <a:cs typeface="Arial"/>
            </a:endParaRPr>
          </a:p>
          <a:p>
            <a:pPr>
              <a:lnSpc>
                <a:spcPct val="100000"/>
              </a:lnSpc>
            </a:pPr>
            <a:endParaRPr lang="en-US" sz="3200" dirty="0">
              <a:latin typeface="Arial"/>
              <a:cs typeface="Arial"/>
            </a:endParaRPr>
          </a:p>
          <a:p>
            <a:pPr>
              <a:lnSpc>
                <a:spcPct val="100000"/>
              </a:lnSpc>
            </a:pPr>
            <a:endParaRPr lang="en-US" sz="3200" dirty="0">
              <a:latin typeface="Arial"/>
              <a:cs typeface="Arial"/>
            </a:endParaRPr>
          </a:p>
          <a:p>
            <a:pPr>
              <a:lnSpc>
                <a:spcPct val="100000"/>
              </a:lnSpc>
            </a:pPr>
            <a:endParaRPr lang="en-US" sz="3200" dirty="0">
              <a:latin typeface="Arial"/>
              <a:cs typeface="Arial"/>
            </a:endParaRPr>
          </a:p>
          <a:p>
            <a:pPr marL="948690" marR="403225" indent="-526415">
              <a:lnSpc>
                <a:spcPct val="100000"/>
              </a:lnSpc>
            </a:pPr>
            <a:endParaRPr lang="en-US" sz="1800" dirty="0">
              <a:latin typeface="Trebuchet MS"/>
              <a:cs typeface="Trebuchet MS"/>
            </a:endParaRPr>
          </a:p>
          <a:p>
            <a:pPr marL="948690" marR="403225" indent="-526415">
              <a:lnSpc>
                <a:spcPct val="100000"/>
              </a:lnSpc>
            </a:pPr>
            <a:r>
              <a:rPr lang="en-US" sz="1400" dirty="0">
                <a:latin typeface="Trebuchet MS"/>
                <a:cs typeface="Trebuchet MS"/>
              </a:rPr>
              <a:t>These are the top five categories of</a:t>
            </a:r>
          </a:p>
          <a:p>
            <a:pPr marL="948690" marR="403225" indent="-526415">
              <a:lnSpc>
                <a:spcPct val="100000"/>
              </a:lnSpc>
            </a:pPr>
            <a:r>
              <a:rPr lang="en-US" sz="1400" dirty="0">
                <a:latin typeface="Trebuchet MS"/>
                <a:cs typeface="Trebuchet MS"/>
              </a:rPr>
              <a:t>products based on the orders.</a:t>
            </a:r>
          </a:p>
        </p:txBody>
      </p:sp>
      <p:pic>
        <p:nvPicPr>
          <p:cNvPr id="11" name="Picture 10">
            <a:extLst>
              <a:ext uri="{FF2B5EF4-FFF2-40B4-BE49-F238E27FC236}">
                <a16:creationId xmlns:a16="http://schemas.microsoft.com/office/drawing/2014/main" id="{901A306F-B7BC-4981-95FB-06DCF3696B44}"/>
              </a:ext>
            </a:extLst>
          </p:cNvPr>
          <p:cNvPicPr>
            <a:picLocks noChangeAspect="1"/>
          </p:cNvPicPr>
          <p:nvPr/>
        </p:nvPicPr>
        <p:blipFill>
          <a:blip r:embed="rId2"/>
          <a:stretch>
            <a:fillRect/>
          </a:stretch>
        </p:blipFill>
        <p:spPr>
          <a:xfrm>
            <a:off x="4800600" y="2185963"/>
            <a:ext cx="4038600" cy="18926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75" y="65819"/>
            <a:ext cx="8865870" cy="4903470"/>
            <a:chOff x="140075" y="115825"/>
            <a:chExt cx="8865870" cy="4903470"/>
          </a:xfrm>
        </p:grpSpPr>
        <p:sp>
          <p:nvSpPr>
            <p:cNvPr id="3" name="object 3"/>
            <p:cNvSpPr/>
            <p:nvPr/>
          </p:nvSpPr>
          <p:spPr>
            <a:xfrm>
              <a:off x="4572021" y="773050"/>
              <a:ext cx="4432300" cy="4246245"/>
            </a:xfrm>
            <a:custGeom>
              <a:avLst/>
              <a:gdLst/>
              <a:ahLst/>
              <a:cxnLst/>
              <a:rect l="l" t="t" r="r" b="b"/>
              <a:pathLst>
                <a:path w="4432300" h="4246245">
                  <a:moveTo>
                    <a:pt x="4431899" y="4245899"/>
                  </a:moveTo>
                  <a:lnTo>
                    <a:pt x="0" y="4245899"/>
                  </a:lnTo>
                  <a:lnTo>
                    <a:pt x="0" y="0"/>
                  </a:lnTo>
                  <a:lnTo>
                    <a:pt x="4431899" y="0"/>
                  </a:lnTo>
                  <a:lnTo>
                    <a:pt x="4431899" y="4245899"/>
                  </a:lnTo>
                  <a:close/>
                </a:path>
              </a:pathLst>
            </a:custGeom>
            <a:solidFill>
              <a:srgbClr val="EEEEEE"/>
            </a:solidFill>
          </p:spPr>
          <p:txBody>
            <a:bodyPr wrap="square" lIns="0" tIns="0" rIns="0" bIns="0" rtlCol="0"/>
            <a:lstStyle/>
            <a:p>
              <a:endParaRPr/>
            </a:p>
          </p:txBody>
        </p:sp>
        <p:sp>
          <p:nvSpPr>
            <p:cNvPr id="4" name="object 4"/>
            <p:cNvSpPr/>
            <p:nvPr/>
          </p:nvSpPr>
          <p:spPr>
            <a:xfrm>
              <a:off x="140075" y="773050"/>
              <a:ext cx="4432300" cy="4246245"/>
            </a:xfrm>
            <a:custGeom>
              <a:avLst/>
              <a:gdLst/>
              <a:ahLst/>
              <a:cxnLst/>
              <a:rect l="l" t="t" r="r" b="b"/>
              <a:pathLst>
                <a:path w="4432300" h="4246245">
                  <a:moveTo>
                    <a:pt x="4431899" y="4245899"/>
                  </a:moveTo>
                  <a:lnTo>
                    <a:pt x="0" y="4245899"/>
                  </a:lnTo>
                  <a:lnTo>
                    <a:pt x="0" y="0"/>
                  </a:lnTo>
                  <a:lnTo>
                    <a:pt x="4431899" y="0"/>
                  </a:lnTo>
                  <a:lnTo>
                    <a:pt x="4431899" y="4245899"/>
                  </a:lnTo>
                  <a:close/>
                </a:path>
              </a:pathLst>
            </a:custGeom>
            <a:solidFill>
              <a:srgbClr val="B7B7B7"/>
            </a:solidFill>
          </p:spPr>
          <p:txBody>
            <a:bodyPr wrap="square" lIns="0" tIns="0" rIns="0" bIns="0" rtlCol="0"/>
            <a:lstStyle/>
            <a:p>
              <a:endParaRPr/>
            </a:p>
          </p:txBody>
        </p:sp>
      </p:grpSp>
      <p:sp>
        <p:nvSpPr>
          <p:cNvPr id="5" name="object 5"/>
          <p:cNvSpPr txBox="1">
            <a:spLocks noGrp="1"/>
          </p:cNvSpPr>
          <p:nvPr>
            <p:ph type="title"/>
          </p:nvPr>
        </p:nvSpPr>
        <p:spPr>
          <a:xfrm>
            <a:off x="219274" y="177165"/>
            <a:ext cx="4162299" cy="366767"/>
          </a:xfrm>
          <a:prstGeom prst="rect">
            <a:avLst/>
          </a:prstGeom>
        </p:spPr>
        <p:txBody>
          <a:bodyPr vert="horz" wrap="square" lIns="0" tIns="12700" rIns="0" bIns="0" rtlCol="0">
            <a:spAutoFit/>
          </a:bodyPr>
          <a:lstStyle/>
          <a:p>
            <a:pPr marL="12700">
              <a:lnSpc>
                <a:spcPct val="100000"/>
              </a:lnSpc>
              <a:spcBef>
                <a:spcPts val="100"/>
              </a:spcBef>
            </a:pPr>
            <a:r>
              <a:rPr u="heavy" spc="155" dirty="0" err="1">
                <a:uFill>
                  <a:solidFill>
                    <a:srgbClr val="434343"/>
                  </a:solidFill>
                </a:uFill>
              </a:rPr>
              <a:t>Explo</a:t>
            </a:r>
            <a:r>
              <a:rPr lang="en-IN" u="heavy" spc="155" dirty="0">
                <a:uFill>
                  <a:solidFill>
                    <a:srgbClr val="434343"/>
                  </a:solidFill>
                </a:uFill>
              </a:rPr>
              <a:t>r</a:t>
            </a:r>
            <a:r>
              <a:rPr u="heavy" spc="155" dirty="0" err="1">
                <a:uFill>
                  <a:solidFill>
                    <a:srgbClr val="434343"/>
                  </a:solidFill>
                </a:uFill>
              </a:rPr>
              <a:t>ato</a:t>
            </a:r>
            <a:r>
              <a:rPr lang="en-IN" u="heavy" spc="155" dirty="0">
                <a:uFill>
                  <a:solidFill>
                    <a:srgbClr val="434343"/>
                  </a:solidFill>
                </a:uFill>
              </a:rPr>
              <a:t>r</a:t>
            </a:r>
            <a:r>
              <a:rPr u="heavy" spc="155" dirty="0">
                <a:uFill>
                  <a:solidFill>
                    <a:srgbClr val="434343"/>
                  </a:solidFill>
                </a:uFill>
              </a:rPr>
              <a:t>y</a:t>
            </a:r>
            <a:r>
              <a:rPr u="heavy" spc="20" dirty="0">
                <a:uFill>
                  <a:solidFill>
                    <a:srgbClr val="434343"/>
                  </a:solidFill>
                </a:uFill>
              </a:rPr>
              <a:t> </a:t>
            </a:r>
            <a:r>
              <a:rPr u="heavy" spc="210" dirty="0">
                <a:uFill>
                  <a:solidFill>
                    <a:srgbClr val="434343"/>
                  </a:solidFill>
                </a:uFill>
              </a:rPr>
              <a:t>Data</a:t>
            </a:r>
            <a:r>
              <a:rPr u="heavy" spc="25" dirty="0">
                <a:uFill>
                  <a:solidFill>
                    <a:srgbClr val="434343"/>
                  </a:solidFill>
                </a:uFill>
              </a:rPr>
              <a:t> </a:t>
            </a:r>
            <a:r>
              <a:rPr u="heavy" spc="45" dirty="0">
                <a:uFill>
                  <a:solidFill>
                    <a:srgbClr val="434343"/>
                  </a:solidFill>
                </a:uFill>
              </a:rPr>
              <a:t>Analysis</a:t>
            </a:r>
          </a:p>
        </p:txBody>
      </p:sp>
      <p:sp>
        <p:nvSpPr>
          <p:cNvPr id="6" name="object 6"/>
          <p:cNvSpPr txBox="1"/>
          <p:nvPr/>
        </p:nvSpPr>
        <p:spPr>
          <a:xfrm>
            <a:off x="4943475" y="1979357"/>
            <a:ext cx="3819525" cy="2267287"/>
          </a:xfrm>
          <a:prstGeom prst="rect">
            <a:avLst/>
          </a:prstGeom>
        </p:spPr>
        <p:txBody>
          <a:bodyPr vert="horz" wrap="square" lIns="0" tIns="12700" rIns="0" bIns="0" rtlCol="0">
            <a:spAutoFit/>
          </a:bodyPr>
          <a:lstStyle/>
          <a:p>
            <a:pPr marL="12700" marR="201930" indent="285750">
              <a:lnSpc>
                <a:spcPct val="100000"/>
              </a:lnSpc>
              <a:spcBef>
                <a:spcPts val="100"/>
              </a:spcBef>
            </a:pPr>
            <a:r>
              <a:rPr lang="en-IN" sz="2800" b="1" u="heavy" spc="45" dirty="0">
                <a:solidFill>
                  <a:srgbClr val="434343"/>
                </a:solidFill>
                <a:uFill>
                  <a:solidFill>
                    <a:srgbClr val="434343"/>
                  </a:solidFill>
                </a:uFill>
                <a:latin typeface="Arial"/>
                <a:cs typeface="Arial"/>
              </a:rPr>
              <a:t>Univariant </a:t>
            </a:r>
          </a:p>
          <a:p>
            <a:pPr marL="12700" marR="201930" indent="285750">
              <a:lnSpc>
                <a:spcPct val="100000"/>
              </a:lnSpc>
              <a:spcBef>
                <a:spcPts val="100"/>
              </a:spcBef>
            </a:pPr>
            <a:r>
              <a:rPr sz="2800" b="1" u="heavy" spc="45" dirty="0">
                <a:solidFill>
                  <a:srgbClr val="434343"/>
                </a:solidFill>
                <a:uFill>
                  <a:solidFill>
                    <a:srgbClr val="434343"/>
                  </a:solidFill>
                </a:uFill>
                <a:latin typeface="Arial"/>
                <a:cs typeface="Arial"/>
              </a:rPr>
              <a:t>Analysis </a:t>
            </a:r>
            <a:r>
              <a:rPr sz="2800" b="1" u="heavy" spc="140" dirty="0">
                <a:solidFill>
                  <a:srgbClr val="434343"/>
                </a:solidFill>
                <a:uFill>
                  <a:solidFill>
                    <a:srgbClr val="434343"/>
                  </a:solidFill>
                </a:uFill>
                <a:latin typeface="Arial"/>
                <a:cs typeface="Arial"/>
              </a:rPr>
              <a:t>on</a:t>
            </a:r>
            <a:r>
              <a:rPr lang="en-IN" sz="2800" b="1" u="heavy" spc="140" dirty="0">
                <a:solidFill>
                  <a:srgbClr val="434343"/>
                </a:solidFill>
                <a:uFill>
                  <a:solidFill>
                    <a:srgbClr val="434343"/>
                  </a:solidFill>
                </a:uFill>
                <a:latin typeface="Arial"/>
                <a:cs typeface="Arial"/>
              </a:rPr>
              <a:t> target  </a:t>
            </a:r>
          </a:p>
          <a:p>
            <a:pPr marL="12700" marR="201930" indent="285750">
              <a:lnSpc>
                <a:spcPct val="100000"/>
              </a:lnSpc>
              <a:spcBef>
                <a:spcPts val="100"/>
              </a:spcBef>
            </a:pPr>
            <a:r>
              <a:rPr lang="en-IN" sz="2800" b="1" u="heavy" spc="140" dirty="0">
                <a:solidFill>
                  <a:srgbClr val="434343"/>
                </a:solidFill>
                <a:uFill>
                  <a:solidFill>
                    <a:srgbClr val="434343"/>
                  </a:solidFill>
                </a:uFill>
                <a:latin typeface="Arial"/>
                <a:cs typeface="Arial"/>
              </a:rPr>
              <a:t>column;</a:t>
            </a:r>
          </a:p>
          <a:p>
            <a:pPr marL="12700" marR="201930" indent="285750">
              <a:lnSpc>
                <a:spcPct val="100000"/>
              </a:lnSpc>
              <a:spcBef>
                <a:spcPts val="100"/>
              </a:spcBef>
            </a:pPr>
            <a:endParaRPr sz="2800" dirty="0">
              <a:latin typeface="Arial"/>
              <a:cs typeface="Arial"/>
            </a:endParaRPr>
          </a:p>
          <a:p>
            <a:pPr marL="901700" marR="5080" indent="-781685">
              <a:lnSpc>
                <a:spcPct val="100000"/>
              </a:lnSpc>
            </a:pPr>
            <a:r>
              <a:rPr lang="en-IN" sz="1600" dirty="0">
                <a:latin typeface="Microsoft Sans Serif"/>
                <a:cs typeface="Microsoft Sans Serif"/>
              </a:rPr>
              <a:t>   This graph shows that review</a:t>
            </a:r>
          </a:p>
          <a:p>
            <a:pPr marL="901700" marR="5080" indent="-781685">
              <a:lnSpc>
                <a:spcPct val="100000"/>
              </a:lnSpc>
            </a:pPr>
            <a:r>
              <a:rPr lang="en-IN" sz="1600" dirty="0">
                <a:latin typeface="Microsoft Sans Serif"/>
                <a:cs typeface="Microsoft Sans Serif"/>
              </a:rPr>
              <a:t>  score  have maximum 5 star rating. </a:t>
            </a:r>
            <a:endParaRPr sz="1600" dirty="0">
              <a:latin typeface="Microsoft Sans Serif"/>
              <a:cs typeface="Microsoft Sans Serif"/>
            </a:endParaRPr>
          </a:p>
        </p:txBody>
      </p:sp>
      <p:pic>
        <p:nvPicPr>
          <p:cNvPr id="9" name="Picture 8">
            <a:extLst>
              <a:ext uri="{FF2B5EF4-FFF2-40B4-BE49-F238E27FC236}">
                <a16:creationId xmlns:a16="http://schemas.microsoft.com/office/drawing/2014/main" id="{16833BC7-3FF9-477E-B6BF-8D1BAF149494}"/>
              </a:ext>
            </a:extLst>
          </p:cNvPr>
          <p:cNvPicPr>
            <a:picLocks noChangeAspect="1"/>
          </p:cNvPicPr>
          <p:nvPr/>
        </p:nvPicPr>
        <p:blipFill>
          <a:blip r:embed="rId2"/>
          <a:stretch>
            <a:fillRect/>
          </a:stretch>
        </p:blipFill>
        <p:spPr>
          <a:xfrm>
            <a:off x="139680" y="737332"/>
            <a:ext cx="4432300" cy="42748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E375C5-52F8-471B-B838-ECCA3D1B0CD8}"/>
              </a:ext>
            </a:extLst>
          </p:cNvPr>
          <p:cNvPicPr>
            <a:picLocks noChangeAspect="1"/>
          </p:cNvPicPr>
          <p:nvPr/>
        </p:nvPicPr>
        <p:blipFill>
          <a:blip r:embed="rId2"/>
          <a:stretch>
            <a:fillRect/>
          </a:stretch>
        </p:blipFill>
        <p:spPr>
          <a:xfrm>
            <a:off x="228601" y="1200150"/>
            <a:ext cx="4267199" cy="3581400"/>
          </a:xfrm>
          <a:prstGeom prst="rect">
            <a:avLst/>
          </a:prstGeom>
        </p:spPr>
      </p:pic>
      <p:pic>
        <p:nvPicPr>
          <p:cNvPr id="8" name="Picture 7">
            <a:extLst>
              <a:ext uri="{FF2B5EF4-FFF2-40B4-BE49-F238E27FC236}">
                <a16:creationId xmlns:a16="http://schemas.microsoft.com/office/drawing/2014/main" id="{A70C4018-FAA0-4000-8CE8-417F15121E9B}"/>
              </a:ext>
            </a:extLst>
          </p:cNvPr>
          <p:cNvPicPr>
            <a:picLocks noChangeAspect="1"/>
          </p:cNvPicPr>
          <p:nvPr/>
        </p:nvPicPr>
        <p:blipFill>
          <a:blip r:embed="rId3"/>
          <a:stretch>
            <a:fillRect/>
          </a:stretch>
        </p:blipFill>
        <p:spPr>
          <a:xfrm>
            <a:off x="4724399" y="1200150"/>
            <a:ext cx="4267199" cy="3657600"/>
          </a:xfrm>
          <a:prstGeom prst="rect">
            <a:avLst/>
          </a:prstGeom>
        </p:spPr>
      </p:pic>
      <p:sp>
        <p:nvSpPr>
          <p:cNvPr id="9" name="Rectangle 8">
            <a:extLst>
              <a:ext uri="{FF2B5EF4-FFF2-40B4-BE49-F238E27FC236}">
                <a16:creationId xmlns:a16="http://schemas.microsoft.com/office/drawing/2014/main" id="{2DA536DB-2910-4F8C-81C0-AEFCF33342A3}"/>
              </a:ext>
            </a:extLst>
          </p:cNvPr>
          <p:cNvSpPr/>
          <p:nvPr/>
        </p:nvSpPr>
        <p:spPr>
          <a:xfrm>
            <a:off x="228601" y="133350"/>
            <a:ext cx="6172199"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u="sng" dirty="0">
                <a:solidFill>
                  <a:schemeClr val="tx1"/>
                </a:solidFill>
                <a:latin typeface="Times New Roman" panose="02020603050405020304" pitchFamily="18" charset="0"/>
                <a:cs typeface="Times New Roman" panose="02020603050405020304" pitchFamily="18" charset="0"/>
              </a:rPr>
              <a:t>ANALYSIS OF ORDER STATUS &amp; SELLER STATE</a:t>
            </a:r>
          </a:p>
        </p:txBody>
      </p:sp>
    </p:spTree>
    <p:extLst>
      <p:ext uri="{BB962C8B-B14F-4D97-AF65-F5344CB8AC3E}">
        <p14:creationId xmlns:p14="http://schemas.microsoft.com/office/powerpoint/2010/main" val="3669536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510</TotalTime>
  <Words>651</Words>
  <Application>Microsoft Office PowerPoint</Application>
  <PresentationFormat>On-screen Show (16:9)</PresentationFormat>
  <Paragraphs>81</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Lato</vt:lpstr>
      <vt:lpstr>Microsoft Sans Serif</vt:lpstr>
      <vt:lpstr>Roboto</vt:lpstr>
      <vt:lpstr>Symbol</vt:lpstr>
      <vt:lpstr>Times New Roman</vt:lpstr>
      <vt:lpstr>Trebuchet MS</vt:lpstr>
      <vt:lpstr>Verdana</vt:lpstr>
      <vt:lpstr>Wingdings</vt:lpstr>
      <vt:lpstr>Office Theme</vt:lpstr>
      <vt:lpstr>Capstone Project – Interim Report OLIST- ECOMMERCE</vt:lpstr>
      <vt:lpstr>Problem Statement</vt:lpstr>
      <vt:lpstr>Data Set Description:</vt:lpstr>
      <vt:lpstr>Project Methodology</vt:lpstr>
      <vt:lpstr>Pre Processing Data Analysis</vt:lpstr>
      <vt:lpstr>Outliers</vt:lpstr>
      <vt:lpstr>Redundant Columns</vt:lpstr>
      <vt:lpstr>Exploratory Data Analysis</vt:lpstr>
      <vt:lpstr>PowerPoint Presentation</vt:lpstr>
      <vt:lpstr>PowerPoint Presentation</vt:lpstr>
      <vt:lpstr>PowerPoint Presentation</vt:lpstr>
      <vt:lpstr>Exploratory Data Analysis</vt:lpstr>
      <vt:lpstr>FEATURES IMPORTANCE</vt:lpstr>
      <vt:lpstr>SCORE CARD</vt:lpstr>
      <vt:lpstr>Model Building</vt:lpstr>
      <vt:lpstr>Business justification</vt:lpstr>
      <vt:lpstr>PowerPoint Presentation</vt:lpstr>
      <vt:lpstr>Hyper tuning parameters of the Random Forest model, the model has not given better results compared to the base model. Since the main requirement is to maximize the precision so consider the gradient boost base model as final model.  The Gradient Boost model provides better results (precision=0.82) with an accuracy of 0.82 as per our business scenario.  The goal of this project was to analyse Olist’s business using data analytic to predict the customer review rating and to find the high performing sectors to value and those that need to be improved.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Interim Report OLIST- ECOMMERCE</dc:title>
  <dc:creator>HP</dc:creator>
  <cp:lastModifiedBy>HP</cp:lastModifiedBy>
  <cp:revision>10</cp:revision>
  <dcterms:created xsi:type="dcterms:W3CDTF">2022-01-31T15:03:23Z</dcterms:created>
  <dcterms:modified xsi:type="dcterms:W3CDTF">2022-02-25T02:23:32Z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2021-10-30T00:00:00Z</vt:filetime>
  </property>
  <property fmtid="{D5CDD505-2E9C-101B-9397-08002B2CF9AE}" pid="3" name="Creator">
    <vt:lpwstr>PDFium</vt:lpwstr>
  </property>
  <property fmtid="{D5CDD505-2E9C-101B-9397-08002B2CF9AE}" pid="4" name="LastSaved">
    <vt:filetime>2021-10-30T00:00:00Z</vt:filetime>
  </property>
</Properties>
</file>