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59" r:id="rId4"/>
    <p:sldId id="260" r:id="rId5"/>
    <p:sldId id="261" r:id="rId6"/>
    <p:sldId id="262" r:id="rId7"/>
    <p:sldId id="263" r:id="rId8"/>
    <p:sldId id="265" r:id="rId9"/>
    <p:sldId id="267" r:id="rId10"/>
    <p:sldId id="269" r:id="rId11"/>
    <p:sldId id="270" r:id="rId12"/>
    <p:sldId id="272" r:id="rId13"/>
    <p:sldId id="271" r:id="rId14"/>
    <p:sldId id="273" r:id="rId15"/>
    <p:sldId id="266" r:id="rId16"/>
    <p:sldId id="26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EEF48-1457-4B3E-AE9F-D7BB1ECDBFD6}"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5F50729C-5BA1-4379-904B-E2EF4C905E95}">
      <dgm:prSet/>
      <dgm:spPr/>
      <dgm:t>
        <a:bodyPr/>
        <a:lstStyle/>
        <a:p>
          <a:r>
            <a:rPr lang="en-US" b="1"/>
            <a:t>TF-IDF vs. Count Vectorization: </a:t>
          </a:r>
          <a:r>
            <a:rPr lang="en-US"/>
            <a:t>TF-IDF captures term importance, whereas count vectorization only considers term frequency.</a:t>
          </a:r>
        </a:p>
      </dgm:t>
    </dgm:pt>
    <dgm:pt modelId="{A394B299-5C4B-4A3F-AB54-83ECBE5466A3}" type="parTrans" cxnId="{AC6F66EF-34FA-452E-B736-4C8ED372BF36}">
      <dgm:prSet/>
      <dgm:spPr/>
      <dgm:t>
        <a:bodyPr/>
        <a:lstStyle/>
        <a:p>
          <a:endParaRPr lang="en-US"/>
        </a:p>
      </dgm:t>
    </dgm:pt>
    <dgm:pt modelId="{C20878AE-1264-40FA-AD84-1E9701E942EA}" type="sibTrans" cxnId="{AC6F66EF-34FA-452E-B736-4C8ED372BF36}">
      <dgm:prSet/>
      <dgm:spPr/>
      <dgm:t>
        <a:bodyPr/>
        <a:lstStyle/>
        <a:p>
          <a:endParaRPr lang="en-US"/>
        </a:p>
      </dgm:t>
    </dgm:pt>
    <dgm:pt modelId="{9774E875-0D42-4D49-9B10-91C795301FD5}">
      <dgm:prSet/>
      <dgm:spPr/>
      <dgm:t>
        <a:bodyPr/>
        <a:lstStyle/>
        <a:p>
          <a:r>
            <a:rPr lang="en-US" b="1"/>
            <a:t>Cosine Similarity vs. Euclidean Distance: </a:t>
          </a:r>
          <a:r>
            <a:rPr lang="en-US"/>
            <a:t>Cosine similarity measures textual similarity based on term frequency distributions, while KNN typically uses Euclidean distance (or other distance metrics) to measure similarity between data points.</a:t>
          </a:r>
        </a:p>
      </dgm:t>
    </dgm:pt>
    <dgm:pt modelId="{73E2B4A6-572B-4364-B74E-C41B8E021C84}" type="parTrans" cxnId="{BEFF6567-39BC-42FC-BAA4-877411A23D08}">
      <dgm:prSet/>
      <dgm:spPr/>
      <dgm:t>
        <a:bodyPr/>
        <a:lstStyle/>
        <a:p>
          <a:endParaRPr lang="en-US"/>
        </a:p>
      </dgm:t>
    </dgm:pt>
    <dgm:pt modelId="{0B2C20B6-0C4D-4235-B258-FD7BD1FF06E4}" type="sibTrans" cxnId="{BEFF6567-39BC-42FC-BAA4-877411A23D08}">
      <dgm:prSet/>
      <dgm:spPr/>
      <dgm:t>
        <a:bodyPr/>
        <a:lstStyle/>
        <a:p>
          <a:endParaRPr lang="en-US"/>
        </a:p>
      </dgm:t>
    </dgm:pt>
    <dgm:pt modelId="{34BBFFC6-DA98-475F-A630-0020E1831692}">
      <dgm:prSet/>
      <dgm:spPr/>
      <dgm:t>
        <a:bodyPr/>
        <a:lstStyle/>
        <a:p>
          <a:r>
            <a:rPr lang="en-US" b="1"/>
            <a:t>Performance Differences: </a:t>
          </a:r>
          <a:r>
            <a:rPr lang="en-US"/>
            <a:t>The new approach with KNN and TF-IDF may exhibit improved accuracy compared to the previous approach, especially in scenarios where term importance plays a crucial role in classification.</a:t>
          </a:r>
        </a:p>
      </dgm:t>
    </dgm:pt>
    <dgm:pt modelId="{BBFEAB50-7557-4531-90F3-F74C113EE2D7}" type="parTrans" cxnId="{44E30E9E-4C30-4DCC-8BD8-33E9EE973AD9}">
      <dgm:prSet/>
      <dgm:spPr/>
      <dgm:t>
        <a:bodyPr/>
        <a:lstStyle/>
        <a:p>
          <a:endParaRPr lang="en-US"/>
        </a:p>
      </dgm:t>
    </dgm:pt>
    <dgm:pt modelId="{34A694E2-8959-4A03-AE78-0E66A19B5712}" type="sibTrans" cxnId="{44E30E9E-4C30-4DCC-8BD8-33E9EE973AD9}">
      <dgm:prSet/>
      <dgm:spPr/>
      <dgm:t>
        <a:bodyPr/>
        <a:lstStyle/>
        <a:p>
          <a:endParaRPr lang="en-US"/>
        </a:p>
      </dgm:t>
    </dgm:pt>
    <dgm:pt modelId="{74D0E58E-61F6-4EA6-AB89-E5627C7ACFAD}" type="pres">
      <dgm:prSet presAssocID="{D0EEEF48-1457-4B3E-AE9F-D7BB1ECDBFD6}" presName="vert0" presStyleCnt="0">
        <dgm:presLayoutVars>
          <dgm:dir/>
          <dgm:animOne val="branch"/>
          <dgm:animLvl val="lvl"/>
        </dgm:presLayoutVars>
      </dgm:prSet>
      <dgm:spPr/>
    </dgm:pt>
    <dgm:pt modelId="{EE5DD80D-1BE5-4B66-B259-EDAE83414345}" type="pres">
      <dgm:prSet presAssocID="{5F50729C-5BA1-4379-904B-E2EF4C905E95}" presName="thickLine" presStyleLbl="alignNode1" presStyleIdx="0" presStyleCnt="3"/>
      <dgm:spPr/>
    </dgm:pt>
    <dgm:pt modelId="{0CC9850E-07A6-4433-A14E-604CBF5CBF59}" type="pres">
      <dgm:prSet presAssocID="{5F50729C-5BA1-4379-904B-E2EF4C905E95}" presName="horz1" presStyleCnt="0"/>
      <dgm:spPr/>
    </dgm:pt>
    <dgm:pt modelId="{98B209B6-0ADD-4ECC-8A29-A5D455796438}" type="pres">
      <dgm:prSet presAssocID="{5F50729C-5BA1-4379-904B-E2EF4C905E95}" presName="tx1" presStyleLbl="revTx" presStyleIdx="0" presStyleCnt="3"/>
      <dgm:spPr/>
    </dgm:pt>
    <dgm:pt modelId="{8FBEAC9B-7A12-4FDE-B0EC-E2DF8E9B91A4}" type="pres">
      <dgm:prSet presAssocID="{5F50729C-5BA1-4379-904B-E2EF4C905E95}" presName="vert1" presStyleCnt="0"/>
      <dgm:spPr/>
    </dgm:pt>
    <dgm:pt modelId="{33BEA492-6893-4103-874E-3F5516725C4E}" type="pres">
      <dgm:prSet presAssocID="{9774E875-0D42-4D49-9B10-91C795301FD5}" presName="thickLine" presStyleLbl="alignNode1" presStyleIdx="1" presStyleCnt="3"/>
      <dgm:spPr/>
    </dgm:pt>
    <dgm:pt modelId="{FDA1DC77-813A-46EC-9801-F931AF6C0FBE}" type="pres">
      <dgm:prSet presAssocID="{9774E875-0D42-4D49-9B10-91C795301FD5}" presName="horz1" presStyleCnt="0"/>
      <dgm:spPr/>
    </dgm:pt>
    <dgm:pt modelId="{B98BC293-2BF2-4770-B7F0-A3473AE28B2A}" type="pres">
      <dgm:prSet presAssocID="{9774E875-0D42-4D49-9B10-91C795301FD5}" presName="tx1" presStyleLbl="revTx" presStyleIdx="1" presStyleCnt="3"/>
      <dgm:spPr/>
    </dgm:pt>
    <dgm:pt modelId="{6E0D6EAD-5559-46CD-BF3D-5262CEEE26F3}" type="pres">
      <dgm:prSet presAssocID="{9774E875-0D42-4D49-9B10-91C795301FD5}" presName="vert1" presStyleCnt="0"/>
      <dgm:spPr/>
    </dgm:pt>
    <dgm:pt modelId="{0A673F56-C78A-4877-BDCA-C9FE06F30679}" type="pres">
      <dgm:prSet presAssocID="{34BBFFC6-DA98-475F-A630-0020E1831692}" presName="thickLine" presStyleLbl="alignNode1" presStyleIdx="2" presStyleCnt="3"/>
      <dgm:spPr/>
    </dgm:pt>
    <dgm:pt modelId="{E8BED8E4-7E0A-41D1-9222-05FAF78EB048}" type="pres">
      <dgm:prSet presAssocID="{34BBFFC6-DA98-475F-A630-0020E1831692}" presName="horz1" presStyleCnt="0"/>
      <dgm:spPr/>
    </dgm:pt>
    <dgm:pt modelId="{F16F6A7E-E962-4248-BA23-383AFFF5ED65}" type="pres">
      <dgm:prSet presAssocID="{34BBFFC6-DA98-475F-A630-0020E1831692}" presName="tx1" presStyleLbl="revTx" presStyleIdx="2" presStyleCnt="3"/>
      <dgm:spPr/>
    </dgm:pt>
    <dgm:pt modelId="{486FB05B-ECB4-4B6B-B533-A96CC714CDD2}" type="pres">
      <dgm:prSet presAssocID="{34BBFFC6-DA98-475F-A630-0020E1831692}" presName="vert1" presStyleCnt="0"/>
      <dgm:spPr/>
    </dgm:pt>
  </dgm:ptLst>
  <dgm:cxnLst>
    <dgm:cxn modelId="{F4828F0A-DB61-45D3-9CD5-796A55D7FFB6}" type="presOf" srcId="{34BBFFC6-DA98-475F-A630-0020E1831692}" destId="{F16F6A7E-E962-4248-BA23-383AFFF5ED65}" srcOrd="0" destOrd="0" presId="urn:microsoft.com/office/officeart/2008/layout/LinedList"/>
    <dgm:cxn modelId="{08F36E2D-E21B-4716-B25E-D58D347BFDE7}" type="presOf" srcId="{9774E875-0D42-4D49-9B10-91C795301FD5}" destId="{B98BC293-2BF2-4770-B7F0-A3473AE28B2A}" srcOrd="0" destOrd="0" presId="urn:microsoft.com/office/officeart/2008/layout/LinedList"/>
    <dgm:cxn modelId="{BEFF6567-39BC-42FC-BAA4-877411A23D08}" srcId="{D0EEEF48-1457-4B3E-AE9F-D7BB1ECDBFD6}" destId="{9774E875-0D42-4D49-9B10-91C795301FD5}" srcOrd="1" destOrd="0" parTransId="{73E2B4A6-572B-4364-B74E-C41B8E021C84}" sibTransId="{0B2C20B6-0C4D-4235-B258-FD7BD1FF06E4}"/>
    <dgm:cxn modelId="{30D59593-DEEF-4C36-ACFF-2444FD79D4B1}" type="presOf" srcId="{D0EEEF48-1457-4B3E-AE9F-D7BB1ECDBFD6}" destId="{74D0E58E-61F6-4EA6-AB89-E5627C7ACFAD}" srcOrd="0" destOrd="0" presId="urn:microsoft.com/office/officeart/2008/layout/LinedList"/>
    <dgm:cxn modelId="{44E30E9E-4C30-4DCC-8BD8-33E9EE973AD9}" srcId="{D0EEEF48-1457-4B3E-AE9F-D7BB1ECDBFD6}" destId="{34BBFFC6-DA98-475F-A630-0020E1831692}" srcOrd="2" destOrd="0" parTransId="{BBFEAB50-7557-4531-90F3-F74C113EE2D7}" sibTransId="{34A694E2-8959-4A03-AE78-0E66A19B5712}"/>
    <dgm:cxn modelId="{22C200D5-24E4-48F4-BFF4-95C6017BAD98}" type="presOf" srcId="{5F50729C-5BA1-4379-904B-E2EF4C905E95}" destId="{98B209B6-0ADD-4ECC-8A29-A5D455796438}" srcOrd="0" destOrd="0" presId="urn:microsoft.com/office/officeart/2008/layout/LinedList"/>
    <dgm:cxn modelId="{AC6F66EF-34FA-452E-B736-4C8ED372BF36}" srcId="{D0EEEF48-1457-4B3E-AE9F-D7BB1ECDBFD6}" destId="{5F50729C-5BA1-4379-904B-E2EF4C905E95}" srcOrd="0" destOrd="0" parTransId="{A394B299-5C4B-4A3F-AB54-83ECBE5466A3}" sibTransId="{C20878AE-1264-40FA-AD84-1E9701E942EA}"/>
    <dgm:cxn modelId="{90FB12A7-5574-49CE-B78A-21AF14119C43}" type="presParOf" srcId="{74D0E58E-61F6-4EA6-AB89-E5627C7ACFAD}" destId="{EE5DD80D-1BE5-4B66-B259-EDAE83414345}" srcOrd="0" destOrd="0" presId="urn:microsoft.com/office/officeart/2008/layout/LinedList"/>
    <dgm:cxn modelId="{281B6537-00A5-464E-8843-D13AC479C7E5}" type="presParOf" srcId="{74D0E58E-61F6-4EA6-AB89-E5627C7ACFAD}" destId="{0CC9850E-07A6-4433-A14E-604CBF5CBF59}" srcOrd="1" destOrd="0" presId="urn:microsoft.com/office/officeart/2008/layout/LinedList"/>
    <dgm:cxn modelId="{A00C81C9-8A79-4EE7-A678-DF0091D95E57}" type="presParOf" srcId="{0CC9850E-07A6-4433-A14E-604CBF5CBF59}" destId="{98B209B6-0ADD-4ECC-8A29-A5D455796438}" srcOrd="0" destOrd="0" presId="urn:microsoft.com/office/officeart/2008/layout/LinedList"/>
    <dgm:cxn modelId="{55954F28-CF3F-4FA2-A995-F1A9B6627AE8}" type="presParOf" srcId="{0CC9850E-07A6-4433-A14E-604CBF5CBF59}" destId="{8FBEAC9B-7A12-4FDE-B0EC-E2DF8E9B91A4}" srcOrd="1" destOrd="0" presId="urn:microsoft.com/office/officeart/2008/layout/LinedList"/>
    <dgm:cxn modelId="{70AA0A98-C436-46CF-8FE8-D281E297FDF6}" type="presParOf" srcId="{74D0E58E-61F6-4EA6-AB89-E5627C7ACFAD}" destId="{33BEA492-6893-4103-874E-3F5516725C4E}" srcOrd="2" destOrd="0" presId="urn:microsoft.com/office/officeart/2008/layout/LinedList"/>
    <dgm:cxn modelId="{235140B6-93D6-4DBF-BE56-4A092733EC95}" type="presParOf" srcId="{74D0E58E-61F6-4EA6-AB89-E5627C7ACFAD}" destId="{FDA1DC77-813A-46EC-9801-F931AF6C0FBE}" srcOrd="3" destOrd="0" presId="urn:microsoft.com/office/officeart/2008/layout/LinedList"/>
    <dgm:cxn modelId="{DEE4AEF7-FFD8-455F-BE04-574B628FAB4C}" type="presParOf" srcId="{FDA1DC77-813A-46EC-9801-F931AF6C0FBE}" destId="{B98BC293-2BF2-4770-B7F0-A3473AE28B2A}" srcOrd="0" destOrd="0" presId="urn:microsoft.com/office/officeart/2008/layout/LinedList"/>
    <dgm:cxn modelId="{CC7D37DF-4982-46FF-B2B5-4B59DB847679}" type="presParOf" srcId="{FDA1DC77-813A-46EC-9801-F931AF6C0FBE}" destId="{6E0D6EAD-5559-46CD-BF3D-5262CEEE26F3}" srcOrd="1" destOrd="0" presId="urn:microsoft.com/office/officeart/2008/layout/LinedList"/>
    <dgm:cxn modelId="{0BE3B0C4-12CB-480E-A73F-5FB57E1B6C20}" type="presParOf" srcId="{74D0E58E-61F6-4EA6-AB89-E5627C7ACFAD}" destId="{0A673F56-C78A-4877-BDCA-C9FE06F30679}" srcOrd="4" destOrd="0" presId="urn:microsoft.com/office/officeart/2008/layout/LinedList"/>
    <dgm:cxn modelId="{9F5566CF-CAC4-47C2-979D-E4D8C20B7F26}" type="presParOf" srcId="{74D0E58E-61F6-4EA6-AB89-E5627C7ACFAD}" destId="{E8BED8E4-7E0A-41D1-9222-05FAF78EB048}" srcOrd="5" destOrd="0" presId="urn:microsoft.com/office/officeart/2008/layout/LinedList"/>
    <dgm:cxn modelId="{CC907E2A-9F10-4018-AF05-DABE892CA2E8}" type="presParOf" srcId="{E8BED8E4-7E0A-41D1-9222-05FAF78EB048}" destId="{F16F6A7E-E962-4248-BA23-383AFFF5ED65}" srcOrd="0" destOrd="0" presId="urn:microsoft.com/office/officeart/2008/layout/LinedList"/>
    <dgm:cxn modelId="{9EF5DDD4-D9A3-4656-9043-B7C9FDD5F67F}" type="presParOf" srcId="{E8BED8E4-7E0A-41D1-9222-05FAF78EB048}" destId="{486FB05B-ECB4-4B6B-B533-A96CC714CD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DD80D-1BE5-4B66-B259-EDAE83414345}">
      <dsp:nvSpPr>
        <dsp:cNvPr id="0" name=""/>
        <dsp:cNvSpPr/>
      </dsp:nvSpPr>
      <dsp:spPr>
        <a:xfrm>
          <a:off x="0" y="2011"/>
          <a:ext cx="6713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8B209B6-0ADD-4ECC-8A29-A5D455796438}">
      <dsp:nvSpPr>
        <dsp:cNvPr id="0" name=""/>
        <dsp:cNvSpPr/>
      </dsp:nvSpPr>
      <dsp:spPr>
        <a:xfrm>
          <a:off x="0" y="2011"/>
          <a:ext cx="67135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TF-IDF vs. Count Vectorization: </a:t>
          </a:r>
          <a:r>
            <a:rPr lang="en-US" sz="1900" kern="1200"/>
            <a:t>TF-IDF captures term importance, whereas count vectorization only considers term frequency.</a:t>
          </a:r>
        </a:p>
      </dsp:txBody>
      <dsp:txXfrm>
        <a:off x="0" y="2011"/>
        <a:ext cx="6713552" cy="1371716"/>
      </dsp:txXfrm>
    </dsp:sp>
    <dsp:sp modelId="{33BEA492-6893-4103-874E-3F5516725C4E}">
      <dsp:nvSpPr>
        <dsp:cNvPr id="0" name=""/>
        <dsp:cNvSpPr/>
      </dsp:nvSpPr>
      <dsp:spPr>
        <a:xfrm>
          <a:off x="0" y="1373727"/>
          <a:ext cx="6713552" cy="0"/>
        </a:xfrm>
        <a:prstGeom prst="line">
          <a:avLst/>
        </a:prstGeom>
        <a:solidFill>
          <a:schemeClr val="accent2">
            <a:hueOff val="3183231"/>
            <a:satOff val="5400"/>
            <a:lumOff val="-196"/>
            <a:alphaOff val="0"/>
          </a:schemeClr>
        </a:solidFill>
        <a:ln w="12700" cap="flat" cmpd="sng" algn="ctr">
          <a:solidFill>
            <a:schemeClr val="accent2">
              <a:hueOff val="3183231"/>
              <a:satOff val="5400"/>
              <a:lumOff val="-19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98BC293-2BF2-4770-B7F0-A3473AE28B2A}">
      <dsp:nvSpPr>
        <dsp:cNvPr id="0" name=""/>
        <dsp:cNvSpPr/>
      </dsp:nvSpPr>
      <dsp:spPr>
        <a:xfrm>
          <a:off x="0" y="1373727"/>
          <a:ext cx="67135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Cosine Similarity vs. Euclidean Distance: </a:t>
          </a:r>
          <a:r>
            <a:rPr lang="en-US" sz="1900" kern="1200"/>
            <a:t>Cosine similarity measures textual similarity based on term frequency distributions, while KNN typically uses Euclidean distance (or other distance metrics) to measure similarity between data points.</a:t>
          </a:r>
        </a:p>
      </dsp:txBody>
      <dsp:txXfrm>
        <a:off x="0" y="1373727"/>
        <a:ext cx="6713552" cy="1371716"/>
      </dsp:txXfrm>
    </dsp:sp>
    <dsp:sp modelId="{0A673F56-C78A-4877-BDCA-C9FE06F30679}">
      <dsp:nvSpPr>
        <dsp:cNvPr id="0" name=""/>
        <dsp:cNvSpPr/>
      </dsp:nvSpPr>
      <dsp:spPr>
        <a:xfrm>
          <a:off x="0" y="2745444"/>
          <a:ext cx="6713552"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16F6A7E-E962-4248-BA23-383AFFF5ED65}">
      <dsp:nvSpPr>
        <dsp:cNvPr id="0" name=""/>
        <dsp:cNvSpPr/>
      </dsp:nvSpPr>
      <dsp:spPr>
        <a:xfrm>
          <a:off x="0" y="2745444"/>
          <a:ext cx="67135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Performance Differences: </a:t>
          </a:r>
          <a:r>
            <a:rPr lang="en-US" sz="1900" kern="1200"/>
            <a:t>The new approach with KNN and TF-IDF may exhibit improved accuracy compared to the previous approach, especially in scenarios where term importance plays a crucial role in classification.</a:t>
          </a:r>
        </a:p>
      </dsp:txBody>
      <dsp:txXfrm>
        <a:off x="0" y="2745444"/>
        <a:ext cx="6713552" cy="13717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D6105-79CA-AD40-A4AB-50A91C9536B6}" type="datetimeFigureOut">
              <a:rPr lang="en-US" smtClean="0"/>
              <a:t>4/11/24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A8CFF-4F89-E04D-B4A3-8ADFD52EE6B9}" type="slidenum">
              <a:rPr lang="en-US" smtClean="0"/>
              <a:t>‹#›</a:t>
            </a:fld>
            <a:endParaRPr lang="en-US"/>
          </a:p>
        </p:txBody>
      </p:sp>
    </p:spTree>
    <p:extLst>
      <p:ext uri="{BB962C8B-B14F-4D97-AF65-F5344CB8AC3E}">
        <p14:creationId xmlns:p14="http://schemas.microsoft.com/office/powerpoint/2010/main" val="86637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A8CFF-4F89-E04D-B4A3-8ADFD52EE6B9}" type="slidenum">
              <a:rPr lang="en-US" smtClean="0"/>
              <a:t>2</a:t>
            </a:fld>
            <a:endParaRPr lang="en-US"/>
          </a:p>
        </p:txBody>
      </p:sp>
    </p:spTree>
    <p:extLst>
      <p:ext uri="{BB962C8B-B14F-4D97-AF65-F5344CB8AC3E}">
        <p14:creationId xmlns:p14="http://schemas.microsoft.com/office/powerpoint/2010/main" val="208471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802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999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844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760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8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925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71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152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746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389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446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7994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ECAD2-67AA-AD2B-E261-550B6F1A3F6F}"/>
              </a:ext>
            </a:extLst>
          </p:cNvPr>
          <p:cNvSpPr>
            <a:spLocks noGrp="1"/>
          </p:cNvSpPr>
          <p:nvPr>
            <p:ph type="title"/>
          </p:nvPr>
        </p:nvSpPr>
        <p:spPr>
          <a:xfrm>
            <a:off x="529674" y="509035"/>
            <a:ext cx="4368602" cy="1956841"/>
          </a:xfrm>
        </p:spPr>
        <p:txBody>
          <a:bodyPr vert="horz" lIns="91440" tIns="45720" rIns="91440" bIns="45720" rtlCol="0" anchor="b">
            <a:normAutofit/>
          </a:bodyPr>
          <a:lstStyle/>
          <a:p>
            <a:r>
              <a:rPr lang="en-US" sz="5400"/>
              <a:t> </a:t>
            </a:r>
          </a:p>
        </p:txBody>
      </p:sp>
      <p:sp>
        <p:nvSpPr>
          <p:cNvPr id="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27EFBB-B0FE-C62A-26AA-483262DBC365}"/>
              </a:ext>
            </a:extLst>
          </p:cNvPr>
          <p:cNvSpPr>
            <a:spLocks noGrp="1"/>
          </p:cNvSpPr>
          <p:nvPr>
            <p:ph sz="half" idx="1"/>
          </p:nvPr>
        </p:nvSpPr>
        <p:spPr>
          <a:xfrm>
            <a:off x="531199" y="-172878"/>
            <a:ext cx="4243589" cy="3320668"/>
          </a:xfrm>
        </p:spPr>
        <p:txBody>
          <a:bodyPr vert="horz" lIns="91440" tIns="45720" rIns="91440" bIns="45720" rtlCol="0" anchor="t">
            <a:normAutofit/>
          </a:bodyPr>
          <a:lstStyle/>
          <a:p>
            <a:pPr marL="0"/>
            <a:endParaRPr lang="en-US" sz="4400" dirty="0">
              <a:cs typeface="Calibri"/>
            </a:endParaRPr>
          </a:p>
          <a:p>
            <a:pPr marL="0" indent="0">
              <a:buNone/>
            </a:pPr>
            <a:r>
              <a:rPr lang="en-US" sz="4400" dirty="0"/>
              <a:t>Movie Recommendation System</a:t>
            </a:r>
            <a:endParaRPr lang="en-US" sz="4400" dirty="0">
              <a:cs typeface="Calibri" panose="020F0502020204030204"/>
            </a:endParaRPr>
          </a:p>
        </p:txBody>
      </p:sp>
      <p:pic>
        <p:nvPicPr>
          <p:cNvPr id="6" name="Content Placeholder 5">
            <a:extLst>
              <a:ext uri="{FF2B5EF4-FFF2-40B4-BE49-F238E27FC236}">
                <a16:creationId xmlns:a16="http://schemas.microsoft.com/office/drawing/2014/main" id="{02FBE914-2B30-EC94-1852-ED458B65CB64}"/>
              </a:ext>
            </a:extLst>
          </p:cNvPr>
          <p:cNvPicPr>
            <a:picLocks noGrp="1" noChangeAspect="1"/>
          </p:cNvPicPr>
          <p:nvPr>
            <p:ph sz="half" idx="2"/>
          </p:nvPr>
        </p:nvPicPr>
        <p:blipFill rotWithShape="1">
          <a:blip r:embed="rId2"/>
          <a:srcRect t="9774"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itle 4">
            <a:extLst>
              <a:ext uri="{FF2B5EF4-FFF2-40B4-BE49-F238E27FC236}">
                <a16:creationId xmlns:a16="http://schemas.microsoft.com/office/drawing/2014/main" id="{C01033FD-4E91-FB0A-B2FF-EB81529F9C3C}"/>
              </a:ext>
            </a:extLst>
          </p:cNvPr>
          <p:cNvSpPr txBox="1">
            <a:spLocks/>
          </p:cNvSpPr>
          <p:nvPr/>
        </p:nvSpPr>
        <p:spPr>
          <a:xfrm>
            <a:off x="529675" y="3769390"/>
            <a:ext cx="5564801" cy="3564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Nandhini Gopalakrishnan</a:t>
            </a:r>
          </a:p>
          <a:p>
            <a:r>
              <a:rPr lang="en-US" sz="3200" dirty="0">
                <a:latin typeface="+mn-lt"/>
              </a:rPr>
              <a:t>(235830000)</a:t>
            </a:r>
            <a:br>
              <a:rPr lang="en-US" sz="3200" dirty="0">
                <a:latin typeface="+mn-lt"/>
              </a:rPr>
            </a:br>
            <a:r>
              <a:rPr lang="en-US" sz="3200" dirty="0">
                <a:latin typeface="+mn-lt"/>
              </a:rPr>
              <a:t>Mohammed </a:t>
            </a:r>
            <a:r>
              <a:rPr lang="en-US" sz="3200" dirty="0" err="1">
                <a:latin typeface="+mn-lt"/>
              </a:rPr>
              <a:t>Sohail</a:t>
            </a:r>
            <a:r>
              <a:rPr lang="en-US" sz="3200" dirty="0">
                <a:latin typeface="+mn-lt"/>
              </a:rPr>
              <a:t> Ahmed </a:t>
            </a:r>
          </a:p>
          <a:p>
            <a:r>
              <a:rPr lang="en-US" sz="3200" dirty="0">
                <a:latin typeface="+mn-lt"/>
              </a:rPr>
              <a:t>(235807480)</a:t>
            </a:r>
          </a:p>
        </p:txBody>
      </p:sp>
    </p:spTree>
    <p:extLst>
      <p:ext uri="{BB962C8B-B14F-4D97-AF65-F5344CB8AC3E}">
        <p14:creationId xmlns:p14="http://schemas.microsoft.com/office/powerpoint/2010/main" val="491840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79763-54BD-8408-F6CD-8A36D58ABADE}"/>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4600" dirty="0"/>
              <a:t>New Approach: KNN Algorithm with TF-IDF Vectorization and Pivot Table</a:t>
            </a:r>
          </a:p>
        </p:txBody>
      </p:sp>
      <p:sp>
        <p:nvSpPr>
          <p:cNvPr id="1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diagram of circles and arrows&#10;&#10;Description automatically generated">
            <a:extLst>
              <a:ext uri="{FF2B5EF4-FFF2-40B4-BE49-F238E27FC236}">
                <a16:creationId xmlns:a16="http://schemas.microsoft.com/office/drawing/2014/main" id="{903FCE31-B9E5-BDA3-19FA-43A4067856D5}"/>
              </a:ext>
            </a:extLst>
          </p:cNvPr>
          <p:cNvPicPr>
            <a:picLocks noGrp="1" noChangeAspect="1"/>
          </p:cNvPicPr>
          <p:nvPr>
            <p:ph sz="half" idx="2"/>
          </p:nvPr>
        </p:nvPicPr>
        <p:blipFill rotWithShape="1">
          <a:blip r:embed="rId2"/>
          <a:srcRect r="1115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3B9F3CDB-2BBD-9A23-5867-83EA50C54E46}"/>
              </a:ext>
            </a:extLst>
          </p:cNvPr>
          <p:cNvSpPr>
            <a:spLocks noGrp="1"/>
          </p:cNvSpPr>
          <p:nvPr>
            <p:ph sz="half" idx="1"/>
          </p:nvPr>
        </p:nvSpPr>
        <p:spPr>
          <a:xfrm>
            <a:off x="4905955" y="2071316"/>
            <a:ext cx="6713552" cy="4114800"/>
          </a:xfrm>
        </p:spPr>
        <p:txBody>
          <a:bodyPr vert="horz" lIns="91440" tIns="45720" rIns="91440" bIns="45720" rtlCol="0" anchor="t">
            <a:normAutofit/>
          </a:bodyPr>
          <a:lstStyle/>
          <a:p>
            <a:pPr marL="0"/>
            <a:r>
              <a:rPr lang="en-US" sz="2200" b="1" dirty="0"/>
              <a:t>Introduction to KNN Algorithm: </a:t>
            </a:r>
            <a:r>
              <a:rPr lang="en-US" sz="2200" dirty="0"/>
              <a:t>K-Nearest Neighbors (KNN) is a machine learning algorithm that relies on the similarity between data points.</a:t>
            </a:r>
          </a:p>
          <a:p>
            <a:pPr marL="0"/>
            <a:r>
              <a:rPr lang="en-US" sz="2200" b="1" dirty="0"/>
              <a:t>Utilizing TF-IDF Vectorization: </a:t>
            </a:r>
            <a:r>
              <a:rPr lang="en-US" sz="2200" dirty="0"/>
              <a:t>TF-IDF (Term Frequency-Inverse Document Frequency) captures the importance of terms in documents by weighing down frequent terms and emphasizing rare ones.</a:t>
            </a:r>
          </a:p>
          <a:p>
            <a:pPr marL="0"/>
            <a:r>
              <a:rPr lang="en-US" sz="2200" b="1" dirty="0"/>
              <a:t>Integration with Pivot Table: </a:t>
            </a:r>
            <a:r>
              <a:rPr lang="en-US" sz="2200" dirty="0"/>
              <a:t>Pivot tables aid in organizing and summarizing data, potentially providing insights to enhance the performance of the algorithm.</a:t>
            </a:r>
          </a:p>
          <a:p>
            <a:pPr marL="0"/>
            <a:endParaRPr lang="en-US" sz="2200"/>
          </a:p>
        </p:txBody>
      </p:sp>
    </p:spTree>
    <p:extLst>
      <p:ext uri="{BB962C8B-B14F-4D97-AF65-F5344CB8AC3E}">
        <p14:creationId xmlns:p14="http://schemas.microsoft.com/office/powerpoint/2010/main" val="139540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BFC79-4139-A419-A22F-845910B7493D}"/>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Advantages of KNN with TF-IDF</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CCBB2C-39F2-260E-10E5-F1CD52EFD34C}"/>
              </a:ext>
            </a:extLst>
          </p:cNvPr>
          <p:cNvSpPr>
            <a:spLocks noGrp="1"/>
          </p:cNvSpPr>
          <p:nvPr>
            <p:ph sz="half" idx="1"/>
          </p:nvPr>
        </p:nvSpPr>
        <p:spPr>
          <a:xfrm>
            <a:off x="572493" y="2071316"/>
            <a:ext cx="6605795" cy="4119172"/>
          </a:xfrm>
        </p:spPr>
        <p:txBody>
          <a:bodyPr vert="horz" lIns="91440" tIns="45720" rIns="91440" bIns="45720" rtlCol="0" anchor="t">
            <a:normAutofit/>
          </a:bodyPr>
          <a:lstStyle/>
          <a:p>
            <a:r>
              <a:rPr lang="en-US" sz="2000" b="1"/>
              <a:t>TF-IDF Captures Term Importance: </a:t>
            </a:r>
            <a:r>
              <a:rPr lang="en-US" sz="2000"/>
              <a:t>TF-IDF takes into account the importance of terms in documents, providing a more nuanced representation compared to simple count vectorization.</a:t>
            </a:r>
          </a:p>
          <a:p>
            <a:r>
              <a:rPr lang="en-US" sz="2000" b="1"/>
              <a:t>KNN Leverages Similarity Between Data Points: </a:t>
            </a:r>
            <a:r>
              <a:rPr lang="en-US" sz="2000"/>
              <a:t>KNN utilizes the similarity between data points to make predictions, which can be effective for text classification tasks where similar documents tend to belong to the same class.</a:t>
            </a:r>
          </a:p>
          <a:p>
            <a:r>
              <a:rPr lang="en-US" sz="2000" b="1"/>
              <a:t>Pivot Tables Aid in Data Organization: </a:t>
            </a:r>
            <a:r>
              <a:rPr lang="en-US" sz="2000"/>
              <a:t>Pivot tables help in organizing and summarizing data, potentially uncovering patterns or relationships that can enhance the performance of the algorithm.</a:t>
            </a:r>
          </a:p>
          <a:p>
            <a:endParaRPr lang="en-US" sz="2000"/>
          </a:p>
        </p:txBody>
      </p:sp>
      <p:pic>
        <p:nvPicPr>
          <p:cNvPr id="7" name="Content Placeholder 6" descr="A person holding a string and a person holding a blue arrow&#10;&#10;Description automatically generated">
            <a:extLst>
              <a:ext uri="{FF2B5EF4-FFF2-40B4-BE49-F238E27FC236}">
                <a16:creationId xmlns:a16="http://schemas.microsoft.com/office/drawing/2014/main" id="{DB1E9F60-7C82-CB11-4EA9-36EE1EF7F161}"/>
              </a:ext>
            </a:extLst>
          </p:cNvPr>
          <p:cNvPicPr>
            <a:picLocks noGrp="1" noChangeAspect="1"/>
          </p:cNvPicPr>
          <p:nvPr>
            <p:ph sz="half" idx="2"/>
          </p:nvPr>
        </p:nvPicPr>
        <p:blipFill rotWithShape="1">
          <a:blip r:embed="rId2"/>
          <a:srcRect l="14851" t="-415" r="17574" b="-119"/>
          <a:stretch/>
        </p:blipFill>
        <p:spPr>
          <a:xfrm>
            <a:off x="7403317" y="2076981"/>
            <a:ext cx="4490709" cy="4118407"/>
          </a:xfrm>
          <a:prstGeom prst="rect">
            <a:avLst/>
          </a:prstGeom>
        </p:spPr>
      </p:pic>
    </p:spTree>
    <p:extLst>
      <p:ext uri="{BB962C8B-B14F-4D97-AF65-F5344CB8AC3E}">
        <p14:creationId xmlns:p14="http://schemas.microsoft.com/office/powerpoint/2010/main" val="110596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8F442-E324-A307-A9BE-BC54AC1ACEA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Comparison: Previous Approach vs. New Approach</a:t>
            </a:r>
          </a:p>
        </p:txBody>
      </p:sp>
      <p:sp>
        <p:nvSpPr>
          <p:cNvPr id="4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rawing of a balance scale&#10;&#10;Description automatically generated">
            <a:extLst>
              <a:ext uri="{FF2B5EF4-FFF2-40B4-BE49-F238E27FC236}">
                <a16:creationId xmlns:a16="http://schemas.microsoft.com/office/drawing/2014/main" id="{B9554843-097B-E0B5-62A4-DD203055A547}"/>
              </a:ext>
            </a:extLst>
          </p:cNvPr>
          <p:cNvPicPr>
            <a:picLocks noGrp="1" noChangeAspect="1"/>
          </p:cNvPicPr>
          <p:nvPr>
            <p:ph sz="half" idx="2"/>
          </p:nvPr>
        </p:nvPicPr>
        <p:blipFill rotWithShape="1">
          <a:blip r:embed="rId2"/>
          <a:srcRect l="14044" r="21740" b="2"/>
          <a:stretch/>
        </p:blipFill>
        <p:spPr>
          <a:xfrm>
            <a:off x="7675658" y="2093976"/>
            <a:ext cx="3941064" cy="4096512"/>
          </a:xfrm>
          <a:prstGeom prst="rect">
            <a:avLst/>
          </a:prstGeom>
        </p:spPr>
      </p:pic>
      <p:graphicFrame>
        <p:nvGraphicFramePr>
          <p:cNvPr id="40" name="Content Placeholder 2">
            <a:extLst>
              <a:ext uri="{FF2B5EF4-FFF2-40B4-BE49-F238E27FC236}">
                <a16:creationId xmlns:a16="http://schemas.microsoft.com/office/drawing/2014/main" id="{789FAAA9-FB7F-4ECD-12E8-D579AEE10741}"/>
              </a:ext>
            </a:extLst>
          </p:cNvPr>
          <p:cNvGraphicFramePr>
            <a:graphicFrameLocks noGrp="1" noChangeAspect="1"/>
          </p:cNvGraphicFramePr>
          <p:nvPr>
            <p:ph sz="half" idx="1"/>
            <p:extLst>
              <p:ext uri="{D42A27DB-BD31-4B8C-83A1-F6EECF244321}">
                <p14:modId xmlns:p14="http://schemas.microsoft.com/office/powerpoint/2010/main" val="687453971"/>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322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B017D-962B-C59A-BBE5-D41D4C833F98}"/>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Visualizing Data </a:t>
            </a:r>
            <a:br>
              <a:rPr lang="en-US" sz="3400"/>
            </a:br>
            <a:r>
              <a:rPr lang="en-US" sz="3400"/>
              <a:t>Trends and Patterns</a:t>
            </a:r>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graph showing a movie genre&#10;&#10;Description automatically generated">
            <a:extLst>
              <a:ext uri="{FF2B5EF4-FFF2-40B4-BE49-F238E27FC236}">
                <a16:creationId xmlns:a16="http://schemas.microsoft.com/office/drawing/2014/main" id="{11CA3887-45C3-359B-1F04-F138ACCB156D}"/>
              </a:ext>
            </a:extLst>
          </p:cNvPr>
          <p:cNvPicPr>
            <a:picLocks noChangeAspect="1"/>
          </p:cNvPicPr>
          <p:nvPr/>
        </p:nvPicPr>
        <p:blipFill>
          <a:blip r:embed="rId2"/>
          <a:stretch>
            <a:fillRect/>
          </a:stretch>
        </p:blipFill>
        <p:spPr>
          <a:xfrm>
            <a:off x="4092762" y="189766"/>
            <a:ext cx="7683413" cy="3237229"/>
          </a:xfrm>
          <a:prstGeom prst="rect">
            <a:avLst/>
          </a:prstGeom>
        </p:spPr>
      </p:pic>
      <p:pic>
        <p:nvPicPr>
          <p:cNvPr id="6" name="Content Placeholder 5">
            <a:extLst>
              <a:ext uri="{FF2B5EF4-FFF2-40B4-BE49-F238E27FC236}">
                <a16:creationId xmlns:a16="http://schemas.microsoft.com/office/drawing/2014/main" id="{65F0DC2F-E0C1-9103-23EB-75318B73CAB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92762" y="3626241"/>
            <a:ext cx="7683416" cy="2895200"/>
          </a:xfrm>
          <a:prstGeom prst="rect">
            <a:avLst/>
          </a:prstGeom>
        </p:spPr>
      </p:pic>
    </p:spTree>
    <p:extLst>
      <p:ext uri="{BB962C8B-B14F-4D97-AF65-F5344CB8AC3E}">
        <p14:creationId xmlns:p14="http://schemas.microsoft.com/office/powerpoint/2010/main" val="279664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B017D-962B-C59A-BBE5-D41D4C833F98}"/>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600" dirty="0"/>
              <a:t>Web Application UI</a:t>
            </a:r>
          </a:p>
        </p:txBody>
      </p:sp>
      <p:sp>
        <p:nvSpPr>
          <p:cNvPr id="21" name="Rectangle 2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132852D7-71B9-CA5F-2ED9-B3B05A5F96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9670" y="131989"/>
            <a:ext cx="6419390" cy="3375875"/>
          </a:xfrm>
          <a:prstGeom prst="rect">
            <a:avLst/>
          </a:prstGeom>
          <a:ln w="28575">
            <a:solidFill>
              <a:schemeClr val="tx1"/>
            </a:solidFill>
          </a:ln>
        </p:spPr>
      </p:pic>
      <p:pic>
        <p:nvPicPr>
          <p:cNvPr id="7" name="Content Placeholder 6">
            <a:extLst>
              <a:ext uri="{FF2B5EF4-FFF2-40B4-BE49-F238E27FC236}">
                <a16:creationId xmlns:a16="http://schemas.microsoft.com/office/drawing/2014/main" id="{A754682F-3158-E315-7E32-AF963CB30B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2169" y="3694718"/>
            <a:ext cx="6488496" cy="3031293"/>
          </a:xfrm>
          <a:prstGeom prst="rect">
            <a:avLst/>
          </a:prstGeom>
        </p:spPr>
      </p:pic>
    </p:spTree>
    <p:extLst>
      <p:ext uri="{BB962C8B-B14F-4D97-AF65-F5344CB8AC3E}">
        <p14:creationId xmlns:p14="http://schemas.microsoft.com/office/powerpoint/2010/main" val="329234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C101A-110F-4AFF-3438-EDD0FE1C55B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Challenges and Limitations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9AE33-C38B-428E-A1A6-25F07EDF3748}"/>
              </a:ext>
            </a:extLst>
          </p:cNvPr>
          <p:cNvSpPr>
            <a:spLocks noGrp="1"/>
          </p:cNvSpPr>
          <p:nvPr>
            <p:ph sz="half" idx="1"/>
          </p:nvPr>
        </p:nvSpPr>
        <p:spPr>
          <a:xfrm>
            <a:off x="572493" y="2071316"/>
            <a:ext cx="6713552" cy="4119172"/>
          </a:xfrm>
        </p:spPr>
        <p:txBody>
          <a:bodyPr vert="horz" lIns="91440" tIns="45720" rIns="91440" bIns="45720" rtlCol="0" anchor="t">
            <a:normAutofit/>
          </a:bodyPr>
          <a:lstStyle/>
          <a:p>
            <a:pPr marL="0" indent="0">
              <a:buNone/>
            </a:pPr>
            <a:r>
              <a:rPr lang="en-US" sz="1700" b="1" dirty="0"/>
              <a:t>Cold Start Problem</a:t>
            </a:r>
            <a:endParaRPr lang="en-US" dirty="0"/>
          </a:p>
          <a:p>
            <a:pPr marL="0"/>
            <a:r>
              <a:rPr lang="en-US" sz="1700" dirty="0"/>
              <a:t>One of the main challenges in movie recommendation system is the cold start problem, which occurs when there is insufficient data about a movie. This makes it difficult to provide accurate recommendations until enough data is gathered.</a:t>
            </a:r>
            <a:endParaRPr lang="en-US" sz="1700" b="1" dirty="0"/>
          </a:p>
          <a:p>
            <a:pPr marL="0" indent="0">
              <a:buNone/>
            </a:pPr>
            <a:r>
              <a:rPr lang="en-US" sz="1700" b="1" dirty="0"/>
              <a:t>Inability to learn from history</a:t>
            </a:r>
            <a:endParaRPr lang="en-US" sz="1700" b="1" dirty="0">
              <a:cs typeface="Calibri" panose="020F0502020204030204"/>
            </a:endParaRPr>
          </a:p>
          <a:p>
            <a:pPr marL="0"/>
            <a:r>
              <a:rPr lang="en-US" sz="1700" dirty="0"/>
              <a:t>Another limitation of our approach is the inability to learn from past behavior due to the absence of stored history or user data. Although this decision mitigates privacy concerns and minimizes data storage requirements, it also restricts the recommendation system's capacity to adapt and improve based on users' prior interactions with the platform. Without access to user data or interaction history, our model lacks the capability to personalize recommendations over time, potentially resulting in less accurate suggestions.</a:t>
            </a:r>
            <a:endParaRPr lang="en-US" sz="1700" dirty="0">
              <a:cs typeface="Calibri"/>
            </a:endParaRPr>
          </a:p>
          <a:p>
            <a:endParaRPr lang="en-US" sz="1700" dirty="0"/>
          </a:p>
        </p:txBody>
      </p:sp>
      <p:pic>
        <p:nvPicPr>
          <p:cNvPr id="8" name="Content Placeholder 7" descr="A person sitting on the floor&#10;&#10;Description automatically generated">
            <a:extLst>
              <a:ext uri="{FF2B5EF4-FFF2-40B4-BE49-F238E27FC236}">
                <a16:creationId xmlns:a16="http://schemas.microsoft.com/office/drawing/2014/main" id="{1AFB8295-1FB0-2CD5-5EED-CC438CC219F0}"/>
              </a:ext>
            </a:extLst>
          </p:cNvPr>
          <p:cNvPicPr>
            <a:picLocks noGrp="1" noChangeAspect="1"/>
          </p:cNvPicPr>
          <p:nvPr>
            <p:ph sz="half" idx="2"/>
          </p:nvPr>
        </p:nvPicPr>
        <p:blipFill rotWithShape="1">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84551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C101A-110F-4AFF-3438-EDD0FE1C55B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Conclusion and Future Work</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9AE33-C38B-428E-A1A6-25F07EDF3748}"/>
              </a:ext>
            </a:extLst>
          </p:cNvPr>
          <p:cNvSpPr>
            <a:spLocks noGrp="1"/>
          </p:cNvSpPr>
          <p:nvPr>
            <p:ph sz="half" idx="1"/>
          </p:nvPr>
        </p:nvSpPr>
        <p:spPr>
          <a:xfrm>
            <a:off x="572493" y="2028983"/>
            <a:ext cx="6713552" cy="4500172"/>
          </a:xfrm>
        </p:spPr>
        <p:txBody>
          <a:bodyPr vert="horz" lIns="91440" tIns="45720" rIns="91440" bIns="45720" rtlCol="0" anchor="t">
            <a:noAutofit/>
          </a:bodyPr>
          <a:lstStyle/>
          <a:p>
            <a:pPr marL="0" indent="0">
              <a:buNone/>
            </a:pPr>
            <a:r>
              <a:rPr lang="en-US" sz="1600" b="1" dirty="0"/>
              <a:t>Conclusion</a:t>
            </a:r>
            <a:endParaRPr lang="en-US" sz="1600" dirty="0">
              <a:cs typeface="Calibri"/>
            </a:endParaRPr>
          </a:p>
          <a:p>
            <a:r>
              <a:rPr lang="en-US" sz="1600" dirty="0"/>
              <a:t>The movie recommendation system has been successfully developed and implemented using Python.</a:t>
            </a:r>
            <a:endParaRPr lang="en-US" sz="1600" dirty="0">
              <a:cs typeface="Calibri"/>
            </a:endParaRPr>
          </a:p>
          <a:p>
            <a:r>
              <a:rPr lang="en-US" sz="1600" dirty="0"/>
              <a:t>The system utilizes content-based filtering algorithms to provide personalized movie recommendations to users.</a:t>
            </a:r>
            <a:endParaRPr lang="en-US" sz="1600" dirty="0">
              <a:cs typeface="Calibri"/>
            </a:endParaRPr>
          </a:p>
          <a:p>
            <a:r>
              <a:rPr lang="en-US" sz="1600" dirty="0"/>
              <a:t>The system has shown promising results in terms of accuracy and user satisfaction.</a:t>
            </a:r>
            <a:endParaRPr lang="en-US" sz="1600" dirty="0">
              <a:cs typeface="Calibri"/>
            </a:endParaRPr>
          </a:p>
          <a:p>
            <a:pPr marL="0" indent="0">
              <a:buNone/>
            </a:pPr>
            <a:r>
              <a:rPr lang="en-US" sz="1600" b="1" dirty="0"/>
              <a:t>Future Work</a:t>
            </a:r>
            <a:endParaRPr lang="en-US" sz="1600" b="1" dirty="0">
              <a:cs typeface="Calibri" panose="020F0502020204030204"/>
            </a:endParaRPr>
          </a:p>
          <a:p>
            <a:r>
              <a:rPr lang="en-US" sz="1600" dirty="0"/>
              <a:t>Further improvement can be made to enhance the performance and accuracy of the recommendation system.</a:t>
            </a:r>
            <a:endParaRPr lang="en-US" sz="1600" dirty="0">
              <a:cs typeface="Calibri"/>
            </a:endParaRPr>
          </a:p>
          <a:p>
            <a:r>
              <a:rPr lang="en-US" sz="1600" dirty="0"/>
              <a:t>Additional features can be incorporated, such as sentiment analysis and genre preferences, to provide more personalized recommendations.</a:t>
            </a:r>
            <a:endParaRPr lang="en-US" sz="1600" dirty="0">
              <a:cs typeface="Calibri"/>
            </a:endParaRPr>
          </a:p>
          <a:p>
            <a:r>
              <a:rPr lang="en-US" sz="1600" dirty="0"/>
              <a:t>Future research directions could include exploring deep learning techniques and incorporating user feedback to continuously improve the recommendation system.</a:t>
            </a:r>
            <a:endParaRPr lang="en-US" sz="1600" dirty="0">
              <a:cs typeface="Calibri"/>
            </a:endParaRPr>
          </a:p>
          <a:p>
            <a:endParaRPr lang="en-US" sz="1600" dirty="0">
              <a:cs typeface="Calibri"/>
            </a:endParaRPr>
          </a:p>
        </p:txBody>
      </p:sp>
      <p:pic>
        <p:nvPicPr>
          <p:cNvPr id="5" name="Content Placeholder 4" descr="A pen on a paper&#10;&#10;Description automatically generated">
            <a:extLst>
              <a:ext uri="{FF2B5EF4-FFF2-40B4-BE49-F238E27FC236}">
                <a16:creationId xmlns:a16="http://schemas.microsoft.com/office/drawing/2014/main" id="{09E8AC33-39BB-9676-9626-68C5BCA89D6A}"/>
              </a:ext>
            </a:extLst>
          </p:cNvPr>
          <p:cNvPicPr>
            <a:picLocks noGrp="1" noChangeAspect="1"/>
          </p:cNvPicPr>
          <p:nvPr>
            <p:ph sz="half" idx="2"/>
          </p:nvPr>
        </p:nvPicPr>
        <p:blipFill rotWithShape="1">
          <a:blip r:embed="rId2"/>
          <a:srcRect l="25244" r="23525" b="-2"/>
          <a:stretch/>
        </p:blipFill>
        <p:spPr>
          <a:xfrm>
            <a:off x="7675658" y="2093976"/>
            <a:ext cx="3941064" cy="4096512"/>
          </a:xfrm>
          <a:prstGeom prst="rect">
            <a:avLst/>
          </a:prstGeom>
        </p:spPr>
      </p:pic>
    </p:spTree>
    <p:extLst>
      <p:ext uri="{BB962C8B-B14F-4D97-AF65-F5344CB8AC3E}">
        <p14:creationId xmlns:p14="http://schemas.microsoft.com/office/powerpoint/2010/main" val="59375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90580-FF39-B31A-6DFF-CF84029D536E}"/>
              </a:ext>
            </a:extLst>
          </p:cNvPr>
          <p:cNvSpPr>
            <a:spLocks noGrp="1"/>
          </p:cNvSpPr>
          <p:nvPr>
            <p:ph type="title"/>
          </p:nvPr>
        </p:nvSpPr>
        <p:spPr>
          <a:xfrm>
            <a:off x="838200" y="963507"/>
            <a:ext cx="3494362" cy="4930986"/>
          </a:xfrm>
        </p:spPr>
        <p:txBody>
          <a:bodyPr>
            <a:normAutofit/>
          </a:bodyPr>
          <a:lstStyle/>
          <a:p>
            <a:pPr algn="r"/>
            <a:r>
              <a:rPr lang="en-CA" sz="3400" dirty="0"/>
              <a:t>Future Trends in Movie Recommendation Systems</a:t>
            </a:r>
            <a:endParaRPr lang="en-US" sz="3400" dirty="0"/>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71EF53-58C1-5A21-28A8-57A6C7142280}"/>
              </a:ext>
            </a:extLst>
          </p:cNvPr>
          <p:cNvSpPr>
            <a:spLocks noGrp="1"/>
          </p:cNvSpPr>
          <p:nvPr>
            <p:ph sz="half" idx="1"/>
          </p:nvPr>
        </p:nvSpPr>
        <p:spPr>
          <a:xfrm>
            <a:off x="4976030" y="963507"/>
            <a:ext cx="6250940" cy="2304627"/>
          </a:xfrm>
        </p:spPr>
        <p:txBody>
          <a:bodyPr anchor="b">
            <a:normAutofit/>
          </a:bodyPr>
          <a:lstStyle/>
          <a:p>
            <a:pPr marL="0" indent="0">
              <a:buNone/>
            </a:pPr>
            <a:r>
              <a:rPr lang="en-CA" sz="2000" b="1" dirty="0">
                <a:effectLst/>
              </a:rPr>
              <a:t>Utilizing Deep Learning</a:t>
            </a:r>
            <a:endParaRPr lang="en-CA" sz="2000" b="1" dirty="0"/>
          </a:p>
          <a:p>
            <a:pPr>
              <a:buFont typeface="Arial" panose="020B0604020202020204" pitchFamily="34" charset="0"/>
              <a:buChar char="•"/>
            </a:pPr>
            <a:r>
              <a:rPr lang="en-CA" sz="2000" dirty="0">
                <a:effectLst/>
              </a:rPr>
              <a:t>Deep learning algorithms can analyze large amounts of user data and extract complex patterns and preferences.</a:t>
            </a:r>
          </a:p>
          <a:p>
            <a:pPr>
              <a:buFont typeface="Arial" panose="020B0604020202020204" pitchFamily="34" charset="0"/>
              <a:buChar char="•"/>
            </a:pPr>
            <a:r>
              <a:rPr lang="en-CA" sz="2000" dirty="0">
                <a:effectLst/>
              </a:rPr>
              <a:t>This enables more accurate and personalized movie recommendations based on individual tastes and preferences.</a:t>
            </a:r>
          </a:p>
          <a:p>
            <a:endParaRPr lang="en-US" sz="2000" dirty="0"/>
          </a:p>
        </p:txBody>
      </p:sp>
      <p:sp>
        <p:nvSpPr>
          <p:cNvPr id="4" name="Content Placeholder 3">
            <a:extLst>
              <a:ext uri="{FF2B5EF4-FFF2-40B4-BE49-F238E27FC236}">
                <a16:creationId xmlns:a16="http://schemas.microsoft.com/office/drawing/2014/main" id="{D228A620-6A5F-E67E-3110-51BFF861A24E}"/>
              </a:ext>
            </a:extLst>
          </p:cNvPr>
          <p:cNvSpPr>
            <a:spLocks noGrp="1"/>
          </p:cNvSpPr>
          <p:nvPr>
            <p:ph sz="half" idx="2"/>
          </p:nvPr>
        </p:nvSpPr>
        <p:spPr>
          <a:xfrm>
            <a:off x="4976030" y="3589866"/>
            <a:ext cx="6250940" cy="2304628"/>
          </a:xfrm>
        </p:spPr>
        <p:txBody>
          <a:bodyPr>
            <a:normAutofit/>
          </a:bodyPr>
          <a:lstStyle/>
          <a:p>
            <a:pPr marL="0" indent="0">
              <a:buNone/>
            </a:pPr>
            <a:r>
              <a:rPr lang="en-CA" sz="2000" b="1">
                <a:effectLst/>
              </a:rPr>
              <a:t>Incorporating Contextual Information</a:t>
            </a:r>
            <a:endParaRPr lang="en-CA" sz="2000" b="1"/>
          </a:p>
          <a:p>
            <a:pPr>
              <a:buFont typeface="Arial" panose="020B0604020202020204" pitchFamily="34" charset="0"/>
              <a:buChar char="•"/>
            </a:pPr>
            <a:r>
              <a:rPr lang="en-CA" sz="2000">
                <a:effectLst/>
              </a:rPr>
              <a:t>Movie recommendation systems can incorporate contextual information such as time of day, location, and social media activity.</a:t>
            </a:r>
          </a:p>
          <a:p>
            <a:pPr>
              <a:buFont typeface="Arial" panose="020B0604020202020204" pitchFamily="34" charset="0"/>
              <a:buChar char="•"/>
            </a:pPr>
            <a:r>
              <a:rPr lang="en-CA" sz="2000">
                <a:effectLst/>
              </a:rPr>
              <a:t>This allows for more relevant and timely recommendations based on the user's current situation and interests.</a:t>
            </a:r>
          </a:p>
          <a:p>
            <a:endParaRPr lang="en-US" sz="2000" dirty="0"/>
          </a:p>
        </p:txBody>
      </p:sp>
    </p:spTree>
    <p:extLst>
      <p:ext uri="{BB962C8B-B14F-4D97-AF65-F5344CB8AC3E}">
        <p14:creationId xmlns:p14="http://schemas.microsoft.com/office/powerpoint/2010/main" val="210053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400287-6ED8-473A-1C5F-9DE9D4FFCA77}"/>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sz="2800" kern="1200" dirty="0">
                <a:solidFill>
                  <a:srgbClr val="FFFFFF"/>
                </a:solidFill>
                <a:latin typeface="+mj-lt"/>
                <a:ea typeface="+mj-ea"/>
                <a:cs typeface="+mj-cs"/>
              </a:rPr>
              <a:t>Introduction to Movie Recommendation Systems</a:t>
            </a:r>
          </a:p>
        </p:txBody>
      </p:sp>
      <p:sp>
        <p:nvSpPr>
          <p:cNvPr id="4" name="Content Placeholder 3">
            <a:extLst>
              <a:ext uri="{FF2B5EF4-FFF2-40B4-BE49-F238E27FC236}">
                <a16:creationId xmlns:a16="http://schemas.microsoft.com/office/drawing/2014/main" id="{8D4261DB-56D8-53BA-D90C-815369CBD2E3}"/>
              </a:ext>
            </a:extLst>
          </p:cNvPr>
          <p:cNvSpPr>
            <a:spLocks/>
          </p:cNvSpPr>
          <p:nvPr/>
        </p:nvSpPr>
        <p:spPr>
          <a:xfrm>
            <a:off x="4654313" y="3512821"/>
            <a:ext cx="3977670" cy="2681201"/>
          </a:xfrm>
          <a:prstGeom prst="rect">
            <a:avLst/>
          </a:prstGeom>
        </p:spPr>
        <p:txBody>
          <a:bodyPr vert="horz" lIns="91440" tIns="45720" rIns="91440" bIns="45720" rtlCol="0" anchor="t">
            <a:noAutofit/>
          </a:bodyPr>
          <a:lstStyle/>
          <a:p>
            <a:pPr defTabSz="270480">
              <a:spcAft>
                <a:spcPts val="296"/>
              </a:spcAft>
            </a:pPr>
            <a:r>
              <a:rPr lang="en-US" sz="1600" b="1" kern="1200" dirty="0">
                <a:latin typeface="+mn-lt"/>
                <a:ea typeface="+mn-ea"/>
                <a:cs typeface="+mn-cs"/>
              </a:rPr>
              <a:t>Purpose of Movie Recommendation Systems</a:t>
            </a:r>
            <a:endParaRPr lang="en-US" sz="1600" kern="1200" dirty="0">
              <a:latin typeface="+mn-lt"/>
              <a:cs typeface="Calibri"/>
            </a:endParaRPr>
          </a:p>
          <a:p>
            <a:pPr defTabSz="270480">
              <a:spcAft>
                <a:spcPts val="296"/>
              </a:spcAft>
            </a:pPr>
            <a:endParaRPr lang="en-US" sz="1600" dirty="0"/>
          </a:p>
          <a:p>
            <a:pPr defTabSz="270480">
              <a:spcAft>
                <a:spcPts val="296"/>
              </a:spcAft>
            </a:pPr>
            <a:r>
              <a:rPr lang="en-US" sz="1600" kern="1200" dirty="0">
                <a:latin typeface="+mn-lt"/>
                <a:ea typeface="+mn-ea"/>
                <a:cs typeface="+mn-cs"/>
              </a:rPr>
              <a:t>Movie recommendation systems are designed to provide personalized movie recommendations to users based on their preferences(Keywords). These systems aim to enhance the user experience by suggesting movies that are likely to be of interest to the user.</a:t>
            </a:r>
            <a:endParaRPr lang="en-US" sz="1600" dirty="0">
              <a:ea typeface="Calibri"/>
              <a:cs typeface="Calibri" panose="020F0502020204030204"/>
            </a:endParaRPr>
          </a:p>
        </p:txBody>
      </p:sp>
      <p:sp>
        <p:nvSpPr>
          <p:cNvPr id="6" name="Content Placeholder 5">
            <a:extLst>
              <a:ext uri="{FF2B5EF4-FFF2-40B4-BE49-F238E27FC236}">
                <a16:creationId xmlns:a16="http://schemas.microsoft.com/office/drawing/2014/main" id="{39F420CC-0FDE-D1D3-635E-B61F4D425DD8}"/>
              </a:ext>
            </a:extLst>
          </p:cNvPr>
          <p:cNvSpPr>
            <a:spLocks/>
          </p:cNvSpPr>
          <p:nvPr/>
        </p:nvSpPr>
        <p:spPr>
          <a:xfrm>
            <a:off x="8634093" y="3512821"/>
            <a:ext cx="3433330" cy="3107024"/>
          </a:xfrm>
          <a:prstGeom prst="rect">
            <a:avLst/>
          </a:prstGeom>
        </p:spPr>
        <p:txBody>
          <a:bodyPr vert="horz" lIns="91440" tIns="45720" rIns="91440" bIns="45720" rtlCol="0" anchor="t">
            <a:noAutofit/>
          </a:bodyPr>
          <a:lstStyle/>
          <a:p>
            <a:pPr defTabSz="270480">
              <a:spcAft>
                <a:spcPts val="296"/>
              </a:spcAft>
            </a:pPr>
            <a:r>
              <a:rPr lang="en-US" sz="1600" b="1" kern="1200" dirty="0">
                <a:latin typeface="+mn-lt"/>
                <a:ea typeface="+mn-ea"/>
                <a:cs typeface="+mn-cs"/>
              </a:rPr>
              <a:t>Benefits of Movie Recommendation Systems</a:t>
            </a:r>
            <a:endParaRPr lang="en-US" sz="1600" kern="1200" dirty="0">
              <a:latin typeface="+mn-lt"/>
              <a:cs typeface="Calibri"/>
            </a:endParaRPr>
          </a:p>
          <a:p>
            <a:pPr defTabSz="270480">
              <a:spcAft>
                <a:spcPts val="296"/>
              </a:spcAft>
            </a:pPr>
            <a:endParaRPr lang="en-US" sz="1600" b="1" dirty="0"/>
          </a:p>
          <a:p>
            <a:pPr defTabSz="270480">
              <a:spcAft>
                <a:spcPts val="296"/>
              </a:spcAft>
              <a:buFont typeface="Arial" panose="020B0604020202020204" pitchFamily="34" charset="0"/>
              <a:buChar char="•"/>
            </a:pPr>
            <a:r>
              <a:rPr lang="en-US" sz="1600" kern="1200" dirty="0">
                <a:latin typeface="+mn-lt"/>
                <a:ea typeface="+mn-ea"/>
                <a:cs typeface="+mn-cs"/>
              </a:rPr>
              <a:t>Improved user engagement and satisfaction</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Increased user retention</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Enhanced movie discovery</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Efficient utilization of movie catalog</a:t>
            </a:r>
            <a:endParaRPr lang="en-US" sz="1600" kern="1200" dirty="0">
              <a:latin typeface="+mn-lt"/>
              <a:cs typeface="Calibri" panose="020F0502020204030204"/>
            </a:endParaRPr>
          </a:p>
          <a:p>
            <a:pPr defTabSz="270480">
              <a:spcAft>
                <a:spcPts val="296"/>
              </a:spcAft>
              <a:buFont typeface="Arial" panose="020B0604020202020204" pitchFamily="34" charset="0"/>
              <a:buChar char="•"/>
            </a:pPr>
            <a:r>
              <a:rPr lang="en-US" sz="1600" kern="1200" dirty="0">
                <a:latin typeface="+mn-lt"/>
                <a:ea typeface="+mn-ea"/>
                <a:cs typeface="+mn-cs"/>
              </a:rPr>
              <a:t>Personalized movie recommendations based on user preferences.</a:t>
            </a:r>
            <a:endParaRPr lang="en-US" sz="1600" dirty="0">
              <a:effectLst/>
              <a:ea typeface="Calibri"/>
              <a:cs typeface="Calibri" panose="020F0502020204030204"/>
            </a:endParaRPr>
          </a:p>
        </p:txBody>
      </p:sp>
      <p:pic>
        <p:nvPicPr>
          <p:cNvPr id="8" name="Picture 7">
            <a:extLst>
              <a:ext uri="{FF2B5EF4-FFF2-40B4-BE49-F238E27FC236}">
                <a16:creationId xmlns:a16="http://schemas.microsoft.com/office/drawing/2014/main" id="{7434C937-3D50-3AB3-5E9D-3F2D07D6CF1D}"/>
              </a:ext>
            </a:extLst>
          </p:cNvPr>
          <p:cNvPicPr>
            <a:picLocks noChangeAspect="1"/>
          </p:cNvPicPr>
          <p:nvPr/>
        </p:nvPicPr>
        <p:blipFill>
          <a:blip r:embed="rId3"/>
          <a:stretch>
            <a:fillRect/>
          </a:stretch>
        </p:blipFill>
        <p:spPr>
          <a:xfrm>
            <a:off x="4650030" y="643380"/>
            <a:ext cx="3881645" cy="2692504"/>
          </a:xfrm>
          <a:prstGeom prst="rect">
            <a:avLst/>
          </a:prstGeom>
        </p:spPr>
      </p:pic>
      <p:pic>
        <p:nvPicPr>
          <p:cNvPr id="10" name="Picture 9">
            <a:extLst>
              <a:ext uri="{FF2B5EF4-FFF2-40B4-BE49-F238E27FC236}">
                <a16:creationId xmlns:a16="http://schemas.microsoft.com/office/drawing/2014/main" id="{2ACBE048-148C-91D5-EE3C-FC3D906E6C94}"/>
              </a:ext>
            </a:extLst>
          </p:cNvPr>
          <p:cNvPicPr>
            <a:picLocks noChangeAspect="1"/>
          </p:cNvPicPr>
          <p:nvPr/>
        </p:nvPicPr>
        <p:blipFill>
          <a:blip r:embed="rId4"/>
          <a:stretch>
            <a:fillRect/>
          </a:stretch>
        </p:blipFill>
        <p:spPr>
          <a:xfrm>
            <a:off x="8632900" y="640585"/>
            <a:ext cx="3430533" cy="2645785"/>
          </a:xfrm>
          <a:prstGeom prst="rect">
            <a:avLst/>
          </a:prstGeom>
        </p:spPr>
      </p:pic>
    </p:spTree>
    <p:extLst>
      <p:ext uri="{BB962C8B-B14F-4D97-AF65-F5344CB8AC3E}">
        <p14:creationId xmlns:p14="http://schemas.microsoft.com/office/powerpoint/2010/main" val="39763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6E161-4E7D-73CC-4080-0B0280B3FEB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a:t>Movie Recommendation System</a:t>
            </a:r>
          </a:p>
        </p:txBody>
      </p:sp>
      <p:sp>
        <p:nvSpPr>
          <p:cNvPr id="8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68138A4-6BC7-F552-2689-39B1DAA5005A}"/>
              </a:ext>
            </a:extLst>
          </p:cNvPr>
          <p:cNvSpPr>
            <a:spLocks/>
          </p:cNvSpPr>
          <p:nvPr/>
        </p:nvSpPr>
        <p:spPr>
          <a:xfrm>
            <a:off x="640080" y="2872899"/>
            <a:ext cx="4243589" cy="3320668"/>
          </a:xfrm>
          <a:prstGeom prst="rect">
            <a:avLst/>
          </a:prstGeom>
        </p:spPr>
        <p:txBody>
          <a:bodyPr vert="horz" lIns="91440" tIns="45720" rIns="91440" bIns="45720" rtlCol="0" anchor="t">
            <a:noAutofit/>
          </a:bodyPr>
          <a:lstStyle/>
          <a:p>
            <a:pPr>
              <a:lnSpc>
                <a:spcPct val="90000"/>
              </a:lnSpc>
              <a:spcAft>
                <a:spcPts val="600"/>
              </a:spcAft>
            </a:pPr>
            <a:r>
              <a:rPr lang="en-US" b="1"/>
              <a:t>Overview</a:t>
            </a:r>
            <a:endParaRPr lang="en-US">
              <a:cs typeface="Calibri"/>
            </a:endParaRPr>
          </a:p>
          <a:p>
            <a:pPr>
              <a:lnSpc>
                <a:spcPct val="90000"/>
              </a:lnSpc>
              <a:spcAft>
                <a:spcPts val="600"/>
              </a:spcAft>
            </a:pPr>
            <a:endParaRPr lang="en-US">
              <a:cs typeface="Calibri"/>
            </a:endParaRPr>
          </a:p>
          <a:p>
            <a:pPr>
              <a:lnSpc>
                <a:spcPct val="90000"/>
              </a:lnSpc>
              <a:spcAft>
                <a:spcPts val="600"/>
              </a:spcAft>
            </a:pPr>
            <a:r>
              <a:rPr lang="en-US"/>
              <a:t>A movie recommendation system is an application or a webpage that suggests movies to users based on their search keywords. It uses various algorithms and techniques to analyze user data and generate personalized recommendations. In this project, we implemented a movie recommendation system using Python and explored different approaches to improve recommendation accuracy.</a:t>
            </a:r>
            <a:endParaRPr lang="en-US">
              <a:cs typeface="Calibri"/>
            </a:endParaRPr>
          </a:p>
          <a:p>
            <a:pPr indent="-228600">
              <a:lnSpc>
                <a:spcPct val="90000"/>
              </a:lnSpc>
              <a:spcAft>
                <a:spcPts val="600"/>
              </a:spcAft>
              <a:buFont typeface="Arial" panose="020B0604020202020204" pitchFamily="34" charset="0"/>
              <a:buChar char="•"/>
            </a:pPr>
            <a:endParaRPr lang="en-US">
              <a:cs typeface="Calibri"/>
            </a:endParaRPr>
          </a:p>
        </p:txBody>
      </p:sp>
      <p:pic>
        <p:nvPicPr>
          <p:cNvPr id="86" name="Picture 85" descr="The perfect entertainment snack">
            <a:extLst>
              <a:ext uri="{FF2B5EF4-FFF2-40B4-BE49-F238E27FC236}">
                <a16:creationId xmlns:a16="http://schemas.microsoft.com/office/drawing/2014/main" id="{FA97D9EE-5267-A84A-A4A9-9A9740570369}"/>
              </a:ext>
            </a:extLst>
          </p:cNvPr>
          <p:cNvPicPr>
            <a:picLocks noChangeAspect="1"/>
          </p:cNvPicPr>
          <p:nvPr/>
        </p:nvPicPr>
        <p:blipFill rotWithShape="1">
          <a:blip r:embed="rId2"/>
          <a:srcRect l="22603" r="10449"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Text Placeholder 6">
            <a:extLst>
              <a:ext uri="{FF2B5EF4-FFF2-40B4-BE49-F238E27FC236}">
                <a16:creationId xmlns:a16="http://schemas.microsoft.com/office/drawing/2014/main" id="{FC3D12DB-D549-4672-17AB-7E678D02C6DA}"/>
              </a:ext>
            </a:extLst>
          </p:cNvPr>
          <p:cNvSpPr>
            <a:spLocks/>
          </p:cNvSpPr>
          <p:nvPr/>
        </p:nvSpPr>
        <p:spPr>
          <a:xfrm>
            <a:off x="11311162" y="1894632"/>
            <a:ext cx="42638" cy="763086"/>
          </a:xfrm>
          <a:prstGeom prst="rect">
            <a:avLst/>
          </a:prstGeom>
        </p:spPr>
        <p:txBody>
          <a:bodyPr>
            <a:normAutofit/>
          </a:bodyPr>
          <a:lstStyle/>
          <a:p>
            <a:pPr defTabSz="841248">
              <a:spcAft>
                <a:spcPts val="600"/>
              </a:spcAft>
            </a:pPr>
            <a:r>
              <a:rPr lang="en-IN" sz="1656" kern="1200">
                <a:solidFill>
                  <a:schemeClr val="tx1"/>
                </a:solidFill>
                <a:latin typeface="+mn-lt"/>
                <a:ea typeface="+mn-ea"/>
                <a:cs typeface="+mn-cs"/>
              </a:rPr>
              <a:t> </a:t>
            </a:r>
            <a:endParaRPr lang="en-IN"/>
          </a:p>
        </p:txBody>
      </p:sp>
    </p:spTree>
    <p:extLst>
      <p:ext uri="{BB962C8B-B14F-4D97-AF65-F5344CB8AC3E}">
        <p14:creationId xmlns:p14="http://schemas.microsoft.com/office/powerpoint/2010/main" val="9953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4DCC7-6BC0-E1AC-8F6F-57886588C676}"/>
              </a:ext>
            </a:extLst>
          </p:cNvPr>
          <p:cNvSpPr>
            <a:spLocks noGrp="1"/>
          </p:cNvSpPr>
          <p:nvPr>
            <p:ph type="title"/>
          </p:nvPr>
        </p:nvSpPr>
        <p:spPr>
          <a:xfrm>
            <a:off x="328507" y="14288"/>
            <a:ext cx="6096197" cy="1271213"/>
          </a:xfrm>
        </p:spPr>
        <p:txBody>
          <a:bodyPr anchor="ctr">
            <a:normAutofit/>
          </a:bodyPr>
          <a:lstStyle/>
          <a:p>
            <a:r>
              <a:rPr lang="en-IN" sz="4000" dirty="0"/>
              <a:t>Types of Recommender System</a:t>
            </a:r>
            <a:endParaRPr lang="en-US" sz="4000" dirty="0">
              <a:cs typeface="Calibri Light"/>
            </a:endParaRPr>
          </a:p>
        </p:txBody>
      </p:sp>
      <p:sp>
        <p:nvSpPr>
          <p:cNvPr id="3" name="Content Placeholder 2">
            <a:extLst>
              <a:ext uri="{FF2B5EF4-FFF2-40B4-BE49-F238E27FC236}">
                <a16:creationId xmlns:a16="http://schemas.microsoft.com/office/drawing/2014/main" id="{EC05F9CE-64C8-2269-B894-BD6A34287D93}"/>
              </a:ext>
            </a:extLst>
          </p:cNvPr>
          <p:cNvSpPr>
            <a:spLocks noGrp="1"/>
          </p:cNvSpPr>
          <p:nvPr>
            <p:ph idx="1"/>
          </p:nvPr>
        </p:nvSpPr>
        <p:spPr>
          <a:xfrm>
            <a:off x="328507" y="1117601"/>
            <a:ext cx="7658206" cy="5726112"/>
          </a:xfrm>
        </p:spPr>
        <p:txBody>
          <a:bodyPr vert="horz" lIns="91440" tIns="45720" rIns="91440" bIns="45720" rtlCol="0" anchor="ctr">
            <a:noAutofit/>
          </a:bodyPr>
          <a:lstStyle/>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effectLst/>
              </a:rPr>
              <a:t>Collaborative Filtering</a:t>
            </a:r>
            <a:endParaRPr lang="en-US" sz="1600" b="1" dirty="0">
              <a:ea typeface="Calibri"/>
              <a:cs typeface="Calibri"/>
            </a:endParaRPr>
          </a:p>
          <a:p>
            <a:pPr marL="0" indent="0">
              <a:buNone/>
            </a:pPr>
            <a:r>
              <a:rPr lang="en-US" sz="1600" dirty="0">
                <a:effectLst/>
              </a:rPr>
              <a:t>Collaborative filtering is a popular technique used in recommendation systems. It analyzes user behavior and preferences to identify similar users or items and make recommendations based on their similarities. In our implementation, we used collaborative filtering algorithms such as user-based and item-based filtering to generate movie recommendations.</a:t>
            </a:r>
            <a:endParaRPr lang="en-US" sz="1600" dirty="0">
              <a:ea typeface="Calibri"/>
              <a:cs typeface="Calibri"/>
            </a:endParaRPr>
          </a:p>
          <a:p>
            <a:pPr marL="0" indent="0">
              <a:buNone/>
            </a:pPr>
            <a:r>
              <a:rPr lang="en-US" sz="1600" b="1" dirty="0">
                <a:effectLst/>
              </a:rPr>
              <a:t>Content-Based Filtering</a:t>
            </a:r>
            <a:endParaRPr lang="en-US" sz="1600" b="1" dirty="0">
              <a:ea typeface="Calibri"/>
              <a:cs typeface="Calibri"/>
            </a:endParaRPr>
          </a:p>
          <a:p>
            <a:pPr marL="0" indent="0">
              <a:buNone/>
            </a:pPr>
            <a:r>
              <a:rPr lang="en-US" sz="1600" dirty="0">
                <a:effectLst/>
              </a:rPr>
              <a:t>Content-based filtering is another approach used in recommendation systems. It focuses on the characteristics and features of items to make recommendations. In our implementation, we used content-based filtering to recommend movies based on their </a:t>
            </a:r>
            <a:r>
              <a:rPr lang="en-US" sz="1600" dirty="0"/>
              <a:t>search text</a:t>
            </a:r>
            <a:r>
              <a:rPr lang="en-US" sz="1600" dirty="0">
                <a:effectLst/>
              </a:rPr>
              <a:t>.</a:t>
            </a:r>
            <a:endParaRPr lang="en-US" sz="1600" dirty="0">
              <a:ea typeface="Calibri"/>
              <a:cs typeface="Calibri"/>
            </a:endParaRPr>
          </a:p>
          <a:p>
            <a:pPr marL="0" indent="0">
              <a:buNone/>
            </a:pPr>
            <a:r>
              <a:rPr lang="en-US" sz="1600" b="1" dirty="0">
                <a:ea typeface="Calibri"/>
                <a:cs typeface="Calibri"/>
              </a:rPr>
              <a:t>Hybrid Approaches</a:t>
            </a:r>
            <a:endParaRPr lang="en-US" sz="1600" dirty="0">
              <a:ea typeface="Calibri"/>
              <a:cs typeface="Calibri"/>
            </a:endParaRPr>
          </a:p>
          <a:p>
            <a:pPr marL="0" indent="0">
              <a:buNone/>
            </a:pPr>
            <a:r>
              <a:rPr lang="en-US" sz="1600" dirty="0">
                <a:ea typeface="Calibri"/>
                <a:cs typeface="Calibri"/>
              </a:rPr>
              <a:t>Hybrid approaches combine collaborative filtering and content-based filtering techniques to improve recommendation accuracy. In our implementation, we explored hybrid approaches that leverage the strengths of both collaborative and content-based filtering to provide more personalized and accurate movie recommendations.</a:t>
            </a:r>
          </a:p>
          <a:p>
            <a:pPr marL="0" indent="0">
              <a:buNone/>
            </a:pPr>
            <a:r>
              <a:rPr lang="en-US" sz="1600" b="1" dirty="0">
                <a:ea typeface="Calibri"/>
                <a:cs typeface="Calibri"/>
              </a:rPr>
              <a:t>Our Approach</a:t>
            </a:r>
            <a:endParaRPr lang="en-US" sz="1600" dirty="0">
              <a:ea typeface="Calibri"/>
              <a:cs typeface="Calibri"/>
            </a:endParaRPr>
          </a:p>
          <a:p>
            <a:pPr marL="0" indent="0">
              <a:buNone/>
            </a:pPr>
            <a:r>
              <a:rPr lang="en-US" sz="1600" dirty="0">
                <a:ea typeface="Calibri"/>
                <a:cs typeface="Calibri"/>
              </a:rPr>
              <a:t>Our approach relies solely on content-based filtering due to the absence of user dataset.</a:t>
            </a:r>
          </a:p>
          <a:p>
            <a:pPr marL="0" indent="0">
              <a:buNone/>
            </a:pPr>
            <a:endParaRPr lang="en-IN" sz="1600" dirty="0">
              <a:ea typeface="Calibri"/>
              <a:cs typeface="Calibri"/>
            </a:endParaRPr>
          </a:p>
          <a:p>
            <a:pPr marL="0" indent="0">
              <a:buNone/>
            </a:pPr>
            <a:endParaRPr lang="en-US" sz="1600" dirty="0">
              <a:ea typeface="Calibri"/>
              <a:cs typeface="Calibri"/>
            </a:endParaRPr>
          </a:p>
          <a:p>
            <a:pPr marL="0" indent="0">
              <a:buNone/>
            </a:pPr>
            <a:endParaRPr lang="en-IN" sz="1600" dirty="0">
              <a:ea typeface="Calibri"/>
              <a:cs typeface="Calibri"/>
            </a:endParaRPr>
          </a:p>
        </p:txBody>
      </p:sp>
      <p:pic>
        <p:nvPicPr>
          <p:cNvPr id="5" name="Picture 4" descr="A diagram of a movie production process&#10;&#10;Description automatically generated">
            <a:extLst>
              <a:ext uri="{FF2B5EF4-FFF2-40B4-BE49-F238E27FC236}">
                <a16:creationId xmlns:a16="http://schemas.microsoft.com/office/drawing/2014/main" id="{2F1284B1-D07E-F7B8-D9CF-E2BE18056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1117600"/>
            <a:ext cx="3568700" cy="4622800"/>
          </a:xfrm>
          <a:prstGeom prst="rect">
            <a:avLst/>
          </a:prstGeom>
        </p:spPr>
      </p:pic>
    </p:spTree>
    <p:extLst>
      <p:ext uri="{BB962C8B-B14F-4D97-AF65-F5344CB8AC3E}">
        <p14:creationId xmlns:p14="http://schemas.microsoft.com/office/powerpoint/2010/main" val="177587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4203D5-D655-0206-98D3-6C7A2298CE3E}"/>
              </a:ext>
            </a:extLst>
          </p:cNvPr>
          <p:cNvSpPr>
            <a:spLocks noGrp="1"/>
          </p:cNvSpPr>
          <p:nvPr>
            <p:ph type="title"/>
          </p:nvPr>
        </p:nvSpPr>
        <p:spPr>
          <a:xfrm>
            <a:off x="804672" y="1412489"/>
            <a:ext cx="2871095" cy="2156621"/>
          </a:xfrm>
        </p:spPr>
        <p:txBody>
          <a:bodyPr anchor="t">
            <a:normAutofit/>
          </a:bodyPr>
          <a:lstStyle/>
          <a:p>
            <a:r>
              <a:rPr lang="en-US" sz="3300">
                <a:solidFill>
                  <a:srgbClr val="FFFFFF"/>
                </a:solidFill>
                <a:ea typeface="Calibri Light"/>
                <a:cs typeface="Calibri Light"/>
              </a:rPr>
              <a:t>Content-Based Recommender System</a:t>
            </a:r>
          </a:p>
        </p:txBody>
      </p:sp>
      <p:sp>
        <p:nvSpPr>
          <p:cNvPr id="3" name="Content Placeholder 2">
            <a:extLst>
              <a:ext uri="{FF2B5EF4-FFF2-40B4-BE49-F238E27FC236}">
                <a16:creationId xmlns:a16="http://schemas.microsoft.com/office/drawing/2014/main" id="{15403C2F-3B97-B303-D707-694008E8E3E1}"/>
              </a:ext>
            </a:extLst>
          </p:cNvPr>
          <p:cNvSpPr>
            <a:spLocks noGrp="1"/>
          </p:cNvSpPr>
          <p:nvPr>
            <p:ph sz="half" idx="1"/>
          </p:nvPr>
        </p:nvSpPr>
        <p:spPr>
          <a:xfrm>
            <a:off x="5198993" y="1412489"/>
            <a:ext cx="2926080" cy="4363844"/>
          </a:xfrm>
        </p:spPr>
        <p:txBody>
          <a:bodyPr vert="horz" lIns="91440" tIns="45720" rIns="91440" bIns="45720" rtlCol="0">
            <a:normAutofit/>
          </a:bodyPr>
          <a:lstStyle/>
          <a:p>
            <a:pPr marL="0" indent="0">
              <a:buNone/>
            </a:pPr>
            <a:r>
              <a:rPr lang="en-US" sz="1700" b="1" dirty="0"/>
              <a:t>Advantages</a:t>
            </a:r>
            <a:endParaRPr lang="en-US" sz="1700" b="1" dirty="0">
              <a:ea typeface="Calibri" panose="020F0502020204030204"/>
              <a:cs typeface="Calibri" panose="020F0502020204030204"/>
            </a:endParaRPr>
          </a:p>
          <a:p>
            <a:r>
              <a:rPr lang="en-US" sz="1700" dirty="0">
                <a:ea typeface="+mn-lt"/>
                <a:cs typeface="+mn-lt"/>
              </a:rPr>
              <a:t>Personalized Recommendations: Content-based filtering provides recommendations based on the user's text.</a:t>
            </a:r>
            <a:endParaRPr lang="en-US" sz="1700" dirty="0">
              <a:ea typeface="Calibri"/>
              <a:cs typeface="Calibri"/>
            </a:endParaRPr>
          </a:p>
          <a:p>
            <a:r>
              <a:rPr lang="en-US" sz="1700" dirty="0">
                <a:ea typeface="+mn-lt"/>
                <a:cs typeface="+mn-lt"/>
              </a:rPr>
              <a:t>No Cold Start Problem: It can make recommendations even for new users with limited data.</a:t>
            </a:r>
            <a:endParaRPr lang="en-US" sz="1700" dirty="0">
              <a:ea typeface="Calibri"/>
              <a:cs typeface="Calibri"/>
            </a:endParaRPr>
          </a:p>
          <a:p>
            <a:r>
              <a:rPr lang="en-US" sz="1700" dirty="0">
                <a:ea typeface="+mn-lt"/>
                <a:cs typeface="+mn-lt"/>
              </a:rPr>
              <a:t>Transparency: The system's recommendations are based on explicit movie attributes, making it transparent to users.</a:t>
            </a:r>
            <a:endParaRPr lang="en-US" sz="1700" dirty="0">
              <a:ea typeface="Calibri"/>
              <a:cs typeface="Calibri"/>
            </a:endParaRPr>
          </a:p>
        </p:txBody>
      </p:sp>
      <p:sp>
        <p:nvSpPr>
          <p:cNvPr id="4" name="Content Placeholder 3">
            <a:extLst>
              <a:ext uri="{FF2B5EF4-FFF2-40B4-BE49-F238E27FC236}">
                <a16:creationId xmlns:a16="http://schemas.microsoft.com/office/drawing/2014/main" id="{7A079CC0-55EF-9656-B9DC-F7118C811CCC}"/>
              </a:ext>
            </a:extLst>
          </p:cNvPr>
          <p:cNvSpPr>
            <a:spLocks noGrp="1"/>
          </p:cNvSpPr>
          <p:nvPr>
            <p:ph sz="half" idx="2"/>
          </p:nvPr>
        </p:nvSpPr>
        <p:spPr>
          <a:xfrm>
            <a:off x="8461248" y="1396228"/>
            <a:ext cx="2926080" cy="4959736"/>
          </a:xfrm>
        </p:spPr>
        <p:txBody>
          <a:bodyPr vert="horz" lIns="91440" tIns="45720" rIns="91440" bIns="45720" rtlCol="0">
            <a:noAutofit/>
          </a:bodyPr>
          <a:lstStyle/>
          <a:p>
            <a:pPr marL="0" indent="0">
              <a:buNone/>
            </a:pPr>
            <a:r>
              <a:rPr lang="en-US" sz="1700" b="1" dirty="0">
                <a:ea typeface="Calibri" panose="020F0502020204030204"/>
                <a:cs typeface="Calibri" panose="020F0502020204030204"/>
              </a:rPr>
              <a:t>Limitations</a:t>
            </a:r>
          </a:p>
          <a:p>
            <a:pPr>
              <a:buFont typeface="Arial"/>
              <a:buChar char="•"/>
            </a:pPr>
            <a:r>
              <a:rPr lang="en-US" sz="1700" dirty="0">
                <a:ea typeface="Calibri" panose="020F0502020204030204"/>
                <a:cs typeface="Calibri" panose="020F0502020204030204"/>
              </a:rPr>
              <a:t>Limited Diversity: Content-based filtering tends to recommend similar movies, which may limit the discovery of new genres or styles.</a:t>
            </a:r>
          </a:p>
          <a:p>
            <a:pPr>
              <a:buFont typeface="Arial"/>
              <a:buChar char="•"/>
            </a:pPr>
            <a:r>
              <a:rPr lang="en-US" sz="1700" dirty="0">
                <a:ea typeface="Calibri" panose="020F0502020204030204"/>
                <a:cs typeface="Calibri" panose="020F0502020204030204"/>
              </a:rPr>
              <a:t>Limited Serendipity: The system may not recommend movies that are outside the user's preference, missing out on potential surprises.</a:t>
            </a:r>
          </a:p>
          <a:p>
            <a:pPr>
              <a:buFont typeface="Arial"/>
              <a:buChar char="•"/>
            </a:pPr>
            <a:r>
              <a:rPr lang="en-US" sz="1700" dirty="0">
                <a:ea typeface="Calibri" panose="020F0502020204030204"/>
                <a:cs typeface="Calibri" panose="020F0502020204030204"/>
              </a:rPr>
              <a:t>Dependency on Movie Attributes: The effectiveness of content-based filtering heavily relies on the availability and accuracy of movie data.</a:t>
            </a:r>
          </a:p>
        </p:txBody>
      </p:sp>
    </p:spTree>
    <p:extLst>
      <p:ext uri="{BB962C8B-B14F-4D97-AF65-F5344CB8AC3E}">
        <p14:creationId xmlns:p14="http://schemas.microsoft.com/office/powerpoint/2010/main" val="333056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0FC86-AF02-3905-7D57-C924BF212AE2}"/>
              </a:ext>
            </a:extLst>
          </p:cNvPr>
          <p:cNvSpPr>
            <a:spLocks noGrp="1"/>
          </p:cNvSpPr>
          <p:nvPr>
            <p:ph type="title"/>
          </p:nvPr>
        </p:nvSpPr>
        <p:spPr>
          <a:xfrm>
            <a:off x="630936" y="639520"/>
            <a:ext cx="3429000" cy="1719072"/>
          </a:xfrm>
        </p:spPr>
        <p:txBody>
          <a:bodyPr anchor="b">
            <a:normAutofit/>
          </a:bodyPr>
          <a:lstStyle/>
          <a:p>
            <a:r>
              <a:rPr lang="en-US" sz="3400" dirty="0">
                <a:ea typeface="+mj-lt"/>
                <a:cs typeface="+mj-lt"/>
              </a:rPr>
              <a:t>Data Analysis for Movie Recommendations</a:t>
            </a:r>
            <a:endParaRPr lang="en-US" sz="3400" dirty="0"/>
          </a:p>
        </p:txBody>
      </p:sp>
      <p:sp>
        <p:nvSpPr>
          <p:cNvPr id="9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1DD793-3133-C9A7-2CAE-8D6E965F9F4F}"/>
              </a:ext>
            </a:extLst>
          </p:cNvPr>
          <p:cNvSpPr>
            <a:spLocks noGrp="1"/>
          </p:cNvSpPr>
          <p:nvPr>
            <p:ph idx="1"/>
          </p:nvPr>
        </p:nvSpPr>
        <p:spPr>
          <a:xfrm>
            <a:off x="630936" y="2807208"/>
            <a:ext cx="3429000" cy="1458749"/>
          </a:xfrm>
        </p:spPr>
        <p:txBody>
          <a:bodyPr vert="horz" lIns="91440" tIns="45720" rIns="91440" bIns="45720" rtlCol="0" anchor="t">
            <a:normAutofit/>
          </a:bodyPr>
          <a:lstStyle/>
          <a:p>
            <a:pPr marL="0" indent="0">
              <a:buNone/>
            </a:pPr>
            <a:endParaRPr lang="en-US" sz="2400" b="1" u="sng" dirty="0">
              <a:latin typeface="+mj-lt"/>
              <a:ea typeface="+mn-lt"/>
              <a:cs typeface="+mn-lt"/>
            </a:endParaRPr>
          </a:p>
          <a:p>
            <a:pPr marL="0" indent="0">
              <a:buNone/>
            </a:pPr>
            <a:r>
              <a:rPr lang="en-US" sz="2400" b="1" u="sng" dirty="0">
                <a:latin typeface="+mj-lt"/>
                <a:ea typeface="+mn-lt"/>
                <a:cs typeface="+mn-lt"/>
              </a:rPr>
              <a:t>Datasets Used</a:t>
            </a:r>
            <a:endParaRPr lang="en-US" sz="2400" b="1" u="sng" dirty="0">
              <a:latin typeface="+mj-lt"/>
              <a:ea typeface="Calibri"/>
              <a:cs typeface="Calibri"/>
            </a:endParaRPr>
          </a:p>
          <a:p>
            <a:pPr marL="0" indent="0">
              <a:buNone/>
            </a:pPr>
            <a:endParaRPr lang="en-US" sz="2400" b="1" u="sng" dirty="0">
              <a:latin typeface="+mj-lt"/>
              <a:ea typeface="Calibri"/>
              <a:cs typeface="Calibri"/>
            </a:endParaRPr>
          </a:p>
        </p:txBody>
      </p:sp>
      <p:graphicFrame>
        <p:nvGraphicFramePr>
          <p:cNvPr id="7" name="Table 6">
            <a:extLst>
              <a:ext uri="{FF2B5EF4-FFF2-40B4-BE49-F238E27FC236}">
                <a16:creationId xmlns:a16="http://schemas.microsoft.com/office/drawing/2014/main" id="{215C70E9-2375-9F61-FD31-6C9C44DB302C}"/>
              </a:ext>
            </a:extLst>
          </p:cNvPr>
          <p:cNvGraphicFramePr>
            <a:graphicFrameLocks noGrp="1"/>
          </p:cNvGraphicFramePr>
          <p:nvPr>
            <p:extLst>
              <p:ext uri="{D42A27DB-BD31-4B8C-83A1-F6EECF244321}">
                <p14:modId xmlns:p14="http://schemas.microsoft.com/office/powerpoint/2010/main" val="2087514292"/>
              </p:ext>
            </p:extLst>
          </p:nvPr>
        </p:nvGraphicFramePr>
        <p:xfrm>
          <a:off x="4654296" y="869979"/>
          <a:ext cx="6903721" cy="5118043"/>
        </p:xfrm>
        <a:graphic>
          <a:graphicData uri="http://schemas.openxmlformats.org/drawingml/2006/table">
            <a:tbl>
              <a:tblPr firstRow="1" bandRow="1">
                <a:tableStyleId>{5C22544A-7EE6-4342-B048-85BDC9FD1C3A}</a:tableStyleId>
              </a:tblPr>
              <a:tblGrid>
                <a:gridCol w="2644774">
                  <a:extLst>
                    <a:ext uri="{9D8B030D-6E8A-4147-A177-3AD203B41FA5}">
                      <a16:colId xmlns:a16="http://schemas.microsoft.com/office/drawing/2014/main" val="1638254204"/>
                    </a:ext>
                  </a:extLst>
                </a:gridCol>
                <a:gridCol w="3044838">
                  <a:extLst>
                    <a:ext uri="{9D8B030D-6E8A-4147-A177-3AD203B41FA5}">
                      <a16:colId xmlns:a16="http://schemas.microsoft.com/office/drawing/2014/main" val="1366692601"/>
                    </a:ext>
                  </a:extLst>
                </a:gridCol>
                <a:gridCol w="1214109">
                  <a:extLst>
                    <a:ext uri="{9D8B030D-6E8A-4147-A177-3AD203B41FA5}">
                      <a16:colId xmlns:a16="http://schemas.microsoft.com/office/drawing/2014/main" val="3770417439"/>
                    </a:ext>
                  </a:extLst>
                </a:gridCol>
              </a:tblGrid>
              <a:tr h="592792">
                <a:tc>
                  <a:txBody>
                    <a:bodyPr/>
                    <a:lstStyle/>
                    <a:p>
                      <a:r>
                        <a:rPr lang="en-US" sz="2700"/>
                        <a:t>Dataset</a:t>
                      </a:r>
                    </a:p>
                  </a:txBody>
                  <a:tcPr marL="125238" marR="125238" marT="62619" marB="62619"/>
                </a:tc>
                <a:tc>
                  <a:txBody>
                    <a:bodyPr/>
                    <a:lstStyle/>
                    <a:p>
                      <a:r>
                        <a:rPr lang="en-US" sz="2700"/>
                        <a:t>Description</a:t>
                      </a:r>
                    </a:p>
                  </a:txBody>
                  <a:tcPr marL="125238" marR="125238" marT="62619" marB="62619"/>
                </a:tc>
                <a:tc>
                  <a:txBody>
                    <a:bodyPr/>
                    <a:lstStyle/>
                    <a:p>
                      <a:r>
                        <a:rPr lang="en-US" sz="2700"/>
                        <a:t>Size</a:t>
                      </a:r>
                    </a:p>
                  </a:txBody>
                  <a:tcPr marL="125238" marR="125238" marT="62619" marB="62619"/>
                </a:tc>
                <a:extLst>
                  <a:ext uri="{0D108BD9-81ED-4DB2-BD59-A6C34878D82A}">
                    <a16:rowId xmlns:a16="http://schemas.microsoft.com/office/drawing/2014/main" val="235501999"/>
                  </a:ext>
                </a:extLst>
              </a:tr>
              <a:tr h="2680084">
                <a:tc>
                  <a:txBody>
                    <a:bodyPr/>
                    <a:lstStyle/>
                    <a:p>
                      <a:r>
                        <a:rPr lang="en-US" sz="2700"/>
                        <a:t>Movie Ratings</a:t>
                      </a:r>
                    </a:p>
                  </a:txBody>
                  <a:tcPr marL="125238" marR="125238" marT="62619" marB="62619"/>
                </a:tc>
                <a:tc>
                  <a:txBody>
                    <a:bodyPr/>
                    <a:lstStyle/>
                    <a:p>
                      <a:pPr lvl="0">
                        <a:buNone/>
                      </a:pPr>
                      <a:r>
                        <a:rPr lang="en-US" sz="2700" b="0" i="0" u="none" strike="noStrike" noProof="0">
                          <a:latin typeface="Calibri"/>
                        </a:rPr>
                        <a:t>Contains average ratings and a few other attributes of the movie such as title, genre, and release year.</a:t>
                      </a:r>
                      <a:endParaRPr lang="en-US" sz="2700"/>
                    </a:p>
                  </a:txBody>
                  <a:tcPr marL="125238" marR="125238" marT="62619" marB="62619"/>
                </a:tc>
                <a:tc>
                  <a:txBody>
                    <a:bodyPr/>
                    <a:lstStyle/>
                    <a:p>
                      <a:r>
                        <a:rPr lang="en-US" sz="2700"/>
                        <a:t>5000</a:t>
                      </a:r>
                    </a:p>
                  </a:txBody>
                  <a:tcPr marL="125238" marR="125238" marT="62619" marB="62619"/>
                </a:tc>
                <a:extLst>
                  <a:ext uri="{0D108BD9-81ED-4DB2-BD59-A6C34878D82A}">
                    <a16:rowId xmlns:a16="http://schemas.microsoft.com/office/drawing/2014/main" val="300169419"/>
                  </a:ext>
                </a:extLst>
              </a:tr>
              <a:tr h="1845167">
                <a:tc>
                  <a:txBody>
                    <a:bodyPr/>
                    <a:lstStyle/>
                    <a:p>
                      <a:r>
                        <a:rPr lang="en-US" sz="2700"/>
                        <a:t>Cast and Crew</a:t>
                      </a:r>
                    </a:p>
                  </a:txBody>
                  <a:tcPr marL="125238" marR="125238" marT="62619" marB="62619"/>
                </a:tc>
                <a:tc>
                  <a:txBody>
                    <a:bodyPr/>
                    <a:lstStyle/>
                    <a:p>
                      <a:pPr lvl="0">
                        <a:buNone/>
                      </a:pPr>
                      <a:r>
                        <a:rPr lang="en-US" sz="2700" b="0" i="0" u="none" strike="noStrike" noProof="0">
                          <a:latin typeface="Calibri"/>
                        </a:rPr>
                        <a:t>Includes information about the movie's cast and crew</a:t>
                      </a:r>
                      <a:endParaRPr lang="en-US" sz="2700"/>
                    </a:p>
                  </a:txBody>
                  <a:tcPr marL="125238" marR="125238" marT="62619" marB="62619"/>
                </a:tc>
                <a:tc>
                  <a:txBody>
                    <a:bodyPr/>
                    <a:lstStyle/>
                    <a:p>
                      <a:r>
                        <a:rPr lang="en-US" sz="2700"/>
                        <a:t>5000</a:t>
                      </a:r>
                    </a:p>
                  </a:txBody>
                  <a:tcPr marL="125238" marR="125238" marT="62619" marB="62619"/>
                </a:tc>
                <a:extLst>
                  <a:ext uri="{0D108BD9-81ED-4DB2-BD59-A6C34878D82A}">
                    <a16:rowId xmlns:a16="http://schemas.microsoft.com/office/drawing/2014/main" val="825071047"/>
                  </a:ext>
                </a:extLst>
              </a:tr>
            </a:tbl>
          </a:graphicData>
        </a:graphic>
      </p:graphicFrame>
      <p:sp>
        <p:nvSpPr>
          <p:cNvPr id="4" name="Right Arrow 3">
            <a:extLst>
              <a:ext uri="{FF2B5EF4-FFF2-40B4-BE49-F238E27FC236}">
                <a16:creationId xmlns:a16="http://schemas.microsoft.com/office/drawing/2014/main" id="{DC3AED9D-C1E5-1E93-1389-347BCD70CE16}"/>
              </a:ext>
            </a:extLst>
          </p:cNvPr>
          <p:cNvSpPr/>
          <p:nvPr/>
        </p:nvSpPr>
        <p:spPr>
          <a:xfrm>
            <a:off x="3016333" y="3178133"/>
            <a:ext cx="692035" cy="574470"/>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59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9A37B-1B31-8174-CAF2-C73D4A9D8E03}"/>
              </a:ext>
            </a:extLst>
          </p:cNvPr>
          <p:cNvSpPr>
            <a:spLocks noGrp="1"/>
          </p:cNvSpPr>
          <p:nvPr>
            <p:ph type="title"/>
          </p:nvPr>
        </p:nvSpPr>
        <p:spPr>
          <a:xfrm>
            <a:off x="630936" y="639520"/>
            <a:ext cx="3429000" cy="1719072"/>
          </a:xfrm>
        </p:spPr>
        <p:txBody>
          <a:bodyPr anchor="b">
            <a:normAutofit/>
          </a:bodyPr>
          <a:lstStyle/>
          <a:p>
            <a:r>
              <a:rPr lang="en-US" sz="4600">
                <a:ea typeface="+mj-lt"/>
                <a:cs typeface="+mj-lt"/>
              </a:rPr>
              <a:t>Data Analysis Process </a:t>
            </a:r>
            <a:endParaRPr lang="en-US" sz="4600"/>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Content Placeholder 3">
            <a:extLst>
              <a:ext uri="{FF2B5EF4-FFF2-40B4-BE49-F238E27FC236}">
                <a16:creationId xmlns:a16="http://schemas.microsoft.com/office/drawing/2014/main" id="{45FB2254-8082-40BE-31D1-4521B7BF2F2B}"/>
              </a:ext>
            </a:extLst>
          </p:cNvPr>
          <p:cNvGraphicFramePr>
            <a:graphicFrameLocks/>
          </p:cNvGraphicFramePr>
          <p:nvPr>
            <p:extLst>
              <p:ext uri="{D42A27DB-BD31-4B8C-83A1-F6EECF244321}">
                <p14:modId xmlns:p14="http://schemas.microsoft.com/office/powerpoint/2010/main" val="3208688826"/>
              </p:ext>
            </p:extLst>
          </p:nvPr>
        </p:nvGraphicFramePr>
        <p:xfrm>
          <a:off x="4112380" y="641047"/>
          <a:ext cx="7126960" cy="5577843"/>
        </p:xfrm>
        <a:graphic>
          <a:graphicData uri="http://schemas.openxmlformats.org/drawingml/2006/table">
            <a:tbl>
              <a:tblPr firstRow="1" bandRow="1">
                <a:tableStyleId>{5C22544A-7EE6-4342-B048-85BDC9FD1C3A}</a:tableStyleId>
              </a:tblPr>
              <a:tblGrid>
                <a:gridCol w="2363110">
                  <a:extLst>
                    <a:ext uri="{9D8B030D-6E8A-4147-A177-3AD203B41FA5}">
                      <a16:colId xmlns:a16="http://schemas.microsoft.com/office/drawing/2014/main" val="1826266028"/>
                    </a:ext>
                  </a:extLst>
                </a:gridCol>
                <a:gridCol w="4763850">
                  <a:extLst>
                    <a:ext uri="{9D8B030D-6E8A-4147-A177-3AD203B41FA5}">
                      <a16:colId xmlns:a16="http://schemas.microsoft.com/office/drawing/2014/main" val="1420866469"/>
                    </a:ext>
                  </a:extLst>
                </a:gridCol>
              </a:tblGrid>
              <a:tr h="339064">
                <a:tc>
                  <a:txBody>
                    <a:bodyPr/>
                    <a:lstStyle/>
                    <a:p>
                      <a:r>
                        <a:rPr lang="en-US" sz="1600"/>
                        <a:t>Step</a:t>
                      </a:r>
                    </a:p>
                  </a:txBody>
                  <a:tcPr marL="71633" marR="71633" marT="35817" marB="35817"/>
                </a:tc>
                <a:tc>
                  <a:txBody>
                    <a:bodyPr/>
                    <a:lstStyle/>
                    <a:p>
                      <a:r>
                        <a:rPr lang="en-US" sz="1600"/>
                        <a:t>Description</a:t>
                      </a:r>
                    </a:p>
                  </a:txBody>
                  <a:tcPr marL="71633" marR="71633" marT="35817" marB="35817"/>
                </a:tc>
                <a:extLst>
                  <a:ext uri="{0D108BD9-81ED-4DB2-BD59-A6C34878D82A}">
                    <a16:rowId xmlns:a16="http://schemas.microsoft.com/office/drawing/2014/main" val="3271331571"/>
                  </a:ext>
                </a:extLst>
              </a:tr>
              <a:tr h="577842">
                <a:tc>
                  <a:txBody>
                    <a:bodyPr/>
                    <a:lstStyle/>
                    <a:p>
                      <a:pPr lvl="0">
                        <a:buNone/>
                      </a:pPr>
                      <a:r>
                        <a:rPr lang="en-US" sz="1600" b="0" i="0" u="none" strike="noStrike" noProof="0">
                          <a:latin typeface="Calibri"/>
                        </a:rPr>
                        <a:t>1. Data Collection</a:t>
                      </a:r>
                      <a:endParaRPr lang="en-US" sz="1600"/>
                    </a:p>
                  </a:txBody>
                  <a:tcPr marL="71633" marR="71633" marT="35817" marB="35817"/>
                </a:tc>
                <a:tc>
                  <a:txBody>
                    <a:bodyPr/>
                    <a:lstStyle/>
                    <a:p>
                      <a:pPr lvl="0">
                        <a:buNone/>
                      </a:pPr>
                      <a:r>
                        <a:rPr lang="en-US" sz="1600" b="0" i="0" u="none" strike="noStrike" noProof="0">
                          <a:latin typeface="Calibri"/>
                        </a:rPr>
                        <a:t>Gathered movie details and ratings from two different datasets.</a:t>
                      </a:r>
                      <a:endParaRPr lang="en-US" sz="1600"/>
                    </a:p>
                  </a:txBody>
                  <a:tcPr marL="71633" marR="71633" marT="35817" marB="35817"/>
                </a:tc>
                <a:extLst>
                  <a:ext uri="{0D108BD9-81ED-4DB2-BD59-A6C34878D82A}">
                    <a16:rowId xmlns:a16="http://schemas.microsoft.com/office/drawing/2014/main" val="304509163"/>
                  </a:ext>
                </a:extLst>
              </a:tr>
              <a:tr h="816619">
                <a:tc>
                  <a:txBody>
                    <a:bodyPr/>
                    <a:lstStyle/>
                    <a:p>
                      <a:pPr lvl="0">
                        <a:buNone/>
                      </a:pPr>
                      <a:r>
                        <a:rPr lang="en-US" sz="1600" b="0" i="0" u="none" strike="noStrike" noProof="0">
                          <a:latin typeface="Calibri"/>
                        </a:rPr>
                        <a:t>2. Data Exploration</a:t>
                      </a:r>
                      <a:endParaRPr lang="en-US" sz="1600"/>
                    </a:p>
                  </a:txBody>
                  <a:tcPr marL="71633" marR="71633" marT="35817" marB="35817"/>
                </a:tc>
                <a:tc>
                  <a:txBody>
                    <a:bodyPr/>
                    <a:lstStyle/>
                    <a:p>
                      <a:pPr lvl="0">
                        <a:buNone/>
                      </a:pPr>
                      <a:r>
                        <a:rPr lang="en-US" sz="1600" b="0" i="0" u="none" strike="noStrike" noProof="0">
                          <a:latin typeface="Calibri"/>
                        </a:rPr>
                        <a:t>Analyzed the datasets to gain insights into the distribution of ratings, movie genres, and user demographics.</a:t>
                      </a:r>
                      <a:endParaRPr lang="en-US" sz="1600"/>
                    </a:p>
                  </a:txBody>
                  <a:tcPr marL="71633" marR="71633" marT="35817" marB="35817"/>
                </a:tc>
                <a:extLst>
                  <a:ext uri="{0D108BD9-81ED-4DB2-BD59-A6C34878D82A}">
                    <a16:rowId xmlns:a16="http://schemas.microsoft.com/office/drawing/2014/main" val="4058545454"/>
                  </a:ext>
                </a:extLst>
              </a:tr>
              <a:tr h="816619">
                <a:tc>
                  <a:txBody>
                    <a:bodyPr/>
                    <a:lstStyle/>
                    <a:p>
                      <a:pPr lvl="0">
                        <a:buNone/>
                      </a:pPr>
                      <a:r>
                        <a:rPr lang="en-US" sz="1600" b="0" i="0" u="none" strike="noStrike" noProof="0">
                          <a:latin typeface="Calibri"/>
                        </a:rPr>
                        <a:t>3. Data Preprocessing</a:t>
                      </a:r>
                      <a:endParaRPr lang="en-US" sz="1600"/>
                    </a:p>
                  </a:txBody>
                  <a:tcPr marL="71633" marR="71633" marT="35817" marB="35817"/>
                </a:tc>
                <a:tc>
                  <a:txBody>
                    <a:bodyPr/>
                    <a:lstStyle/>
                    <a:p>
                      <a:pPr lvl="0">
                        <a:buNone/>
                      </a:pPr>
                      <a:r>
                        <a:rPr lang="en-US" sz="1600" b="0" i="0" u="none" strike="noStrike" noProof="0">
                          <a:latin typeface="Calibri"/>
                        </a:rPr>
                        <a:t>Cleaned and transformed the data by handling missing values, removing duplicates, and encoding categorical variables.</a:t>
                      </a:r>
                      <a:endParaRPr lang="en-US" sz="1600"/>
                    </a:p>
                  </a:txBody>
                  <a:tcPr marL="71633" marR="71633" marT="35817" marB="35817"/>
                </a:tc>
                <a:extLst>
                  <a:ext uri="{0D108BD9-81ED-4DB2-BD59-A6C34878D82A}">
                    <a16:rowId xmlns:a16="http://schemas.microsoft.com/office/drawing/2014/main" val="2511039694"/>
                  </a:ext>
                </a:extLst>
              </a:tr>
              <a:tr h="577842">
                <a:tc>
                  <a:txBody>
                    <a:bodyPr/>
                    <a:lstStyle/>
                    <a:p>
                      <a:pPr lvl="0">
                        <a:buNone/>
                      </a:pPr>
                      <a:r>
                        <a:rPr lang="en-US" sz="1600" b="0" i="0" u="none" strike="noStrike" noProof="0">
                          <a:latin typeface="Calibri"/>
                        </a:rPr>
                        <a:t>4. Feature Engineering</a:t>
                      </a:r>
                      <a:endParaRPr lang="en-US" sz="1600"/>
                    </a:p>
                  </a:txBody>
                  <a:tcPr marL="71633" marR="71633" marT="35817" marB="35817"/>
                </a:tc>
                <a:tc>
                  <a:txBody>
                    <a:bodyPr/>
                    <a:lstStyle/>
                    <a:p>
                      <a:pPr lvl="0">
                        <a:buNone/>
                      </a:pPr>
                      <a:r>
                        <a:rPr lang="en-US" sz="1600" b="0" i="0" u="none" strike="noStrike" noProof="0" dirty="0">
                          <a:latin typeface="Calibri"/>
                        </a:rPr>
                        <a:t>Created new features such as tags based on the existing data.</a:t>
                      </a:r>
                      <a:endParaRPr lang="en-US" sz="1600" dirty="0"/>
                    </a:p>
                  </a:txBody>
                  <a:tcPr marL="71633" marR="71633" marT="35817" marB="35817"/>
                </a:tc>
                <a:extLst>
                  <a:ext uri="{0D108BD9-81ED-4DB2-BD59-A6C34878D82A}">
                    <a16:rowId xmlns:a16="http://schemas.microsoft.com/office/drawing/2014/main" val="4253648825"/>
                  </a:ext>
                </a:extLst>
              </a:tr>
              <a:tr h="816619">
                <a:tc>
                  <a:txBody>
                    <a:bodyPr/>
                    <a:lstStyle/>
                    <a:p>
                      <a:pPr lvl="0">
                        <a:buNone/>
                      </a:pPr>
                      <a:r>
                        <a:rPr lang="en-US" sz="1600" b="0" i="0" u="none" strike="noStrike" noProof="0">
                          <a:latin typeface="Calibri"/>
                        </a:rPr>
                        <a:t>5. Model Building</a:t>
                      </a:r>
                      <a:endParaRPr lang="en-US" sz="1600"/>
                    </a:p>
                  </a:txBody>
                  <a:tcPr marL="71633" marR="71633" marT="35817" marB="35817"/>
                </a:tc>
                <a:tc>
                  <a:txBody>
                    <a:bodyPr/>
                    <a:lstStyle/>
                    <a:p>
                      <a:pPr lvl="0">
                        <a:buNone/>
                      </a:pPr>
                      <a:r>
                        <a:rPr lang="en-US" sz="1600" b="0" i="0" u="none" strike="noStrike" noProof="0" dirty="0">
                          <a:latin typeface="Calibri"/>
                        </a:rPr>
                        <a:t>Built a recommendation model using content - based filtering techniques to recommend movies for users based on the title searched.</a:t>
                      </a:r>
                      <a:endParaRPr lang="en-US" sz="1600" dirty="0"/>
                    </a:p>
                  </a:txBody>
                  <a:tcPr marL="71633" marR="71633" marT="35817" marB="35817"/>
                </a:tc>
                <a:extLst>
                  <a:ext uri="{0D108BD9-81ED-4DB2-BD59-A6C34878D82A}">
                    <a16:rowId xmlns:a16="http://schemas.microsoft.com/office/drawing/2014/main" val="4017429815"/>
                  </a:ext>
                </a:extLst>
              </a:tr>
              <a:tr h="816619">
                <a:tc>
                  <a:txBody>
                    <a:bodyPr/>
                    <a:lstStyle/>
                    <a:p>
                      <a:pPr lvl="0">
                        <a:buNone/>
                      </a:pPr>
                      <a:r>
                        <a:rPr lang="en-US" sz="1600" b="0" i="0" u="none" strike="noStrike" noProof="0">
                          <a:latin typeface="Calibri"/>
                        </a:rPr>
                        <a:t>6. Model Evaluation</a:t>
                      </a:r>
                      <a:endParaRPr lang="en-US" sz="1600"/>
                    </a:p>
                  </a:txBody>
                  <a:tcPr marL="71633" marR="71633" marT="35817" marB="35817"/>
                </a:tc>
                <a:tc>
                  <a:txBody>
                    <a:bodyPr/>
                    <a:lstStyle/>
                    <a:p>
                      <a:pPr lvl="0">
                        <a:buNone/>
                      </a:pPr>
                      <a:r>
                        <a:rPr lang="en-US" sz="1600" b="0" i="0" u="none" strike="noStrike" noProof="0" dirty="0">
                          <a:latin typeface="Calibri"/>
                        </a:rPr>
                        <a:t>Evaluated the performance of the recommendation model using metrics such as cosine similarity and TF-IDF.</a:t>
                      </a:r>
                      <a:endParaRPr lang="en-US" sz="1600" dirty="0"/>
                    </a:p>
                  </a:txBody>
                  <a:tcPr marL="71633" marR="71633" marT="35817" marB="35817"/>
                </a:tc>
                <a:extLst>
                  <a:ext uri="{0D108BD9-81ED-4DB2-BD59-A6C34878D82A}">
                    <a16:rowId xmlns:a16="http://schemas.microsoft.com/office/drawing/2014/main" val="4126677586"/>
                  </a:ext>
                </a:extLst>
              </a:tr>
              <a:tr h="816619">
                <a:tc>
                  <a:txBody>
                    <a:bodyPr/>
                    <a:lstStyle/>
                    <a:p>
                      <a:pPr lvl="0">
                        <a:buNone/>
                      </a:pPr>
                      <a:r>
                        <a:rPr lang="en-US" sz="1600" b="0" i="0" u="none" strike="noStrike" noProof="0">
                          <a:latin typeface="Calibri"/>
                        </a:rPr>
                        <a:t>7. Model Deployment</a:t>
                      </a:r>
                      <a:endParaRPr lang="en-US" sz="1600"/>
                    </a:p>
                  </a:txBody>
                  <a:tcPr marL="71633" marR="71633" marT="35817" marB="35817"/>
                </a:tc>
                <a:tc>
                  <a:txBody>
                    <a:bodyPr/>
                    <a:lstStyle/>
                    <a:p>
                      <a:pPr lvl="0">
                        <a:buNone/>
                      </a:pPr>
                      <a:r>
                        <a:rPr lang="en-US" sz="1600" b="0" i="0" u="none" strike="noStrike" noProof="0" dirty="0">
                          <a:latin typeface="Calibri"/>
                        </a:rPr>
                        <a:t>Deployed the movie recommendation system to provide personalized movie recommendations based on their search to users.</a:t>
                      </a:r>
                      <a:endParaRPr lang="en-US" sz="1600" dirty="0"/>
                    </a:p>
                  </a:txBody>
                  <a:tcPr marL="71633" marR="71633" marT="35817" marB="35817"/>
                </a:tc>
                <a:extLst>
                  <a:ext uri="{0D108BD9-81ED-4DB2-BD59-A6C34878D82A}">
                    <a16:rowId xmlns:a16="http://schemas.microsoft.com/office/drawing/2014/main" val="98283110"/>
                  </a:ext>
                </a:extLst>
              </a:tr>
            </a:tbl>
          </a:graphicData>
        </a:graphic>
      </p:graphicFrame>
    </p:spTree>
    <p:extLst>
      <p:ext uri="{BB962C8B-B14F-4D97-AF65-F5344CB8AC3E}">
        <p14:creationId xmlns:p14="http://schemas.microsoft.com/office/powerpoint/2010/main" val="207723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D060F-AE07-0E2A-9795-70F2FB5C3AAA}"/>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400" dirty="0">
                <a:solidFill>
                  <a:srgbClr val="FFFFFF"/>
                </a:solidFill>
                <a:ea typeface="+mj-lt"/>
                <a:cs typeface="+mj-lt"/>
              </a:rPr>
              <a:t>Evaluation Metrics for Recommendation Systems</a:t>
            </a:r>
            <a:endParaRPr lang="en-US" sz="2400" dirty="0">
              <a:solidFill>
                <a:srgbClr val="FFFFFF"/>
              </a:solidFill>
            </a:endParaRPr>
          </a:p>
        </p:txBody>
      </p:sp>
      <p:sp>
        <p:nvSpPr>
          <p:cNvPr id="20" name="Rectangle 19">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C8E6E-B0AF-FBB7-FB58-8DF538933612}"/>
              </a:ext>
            </a:extLst>
          </p:cNvPr>
          <p:cNvSpPr>
            <a:spLocks noGrp="1"/>
          </p:cNvSpPr>
          <p:nvPr>
            <p:ph sz="half" idx="1"/>
          </p:nvPr>
        </p:nvSpPr>
        <p:spPr>
          <a:xfrm>
            <a:off x="6558551" y="388321"/>
            <a:ext cx="5053066" cy="6283941"/>
          </a:xfrm>
        </p:spPr>
        <p:txBody>
          <a:bodyPr vert="horz" lIns="91440" tIns="45720" rIns="91440" bIns="45720" rtlCol="0" anchor="t">
            <a:noAutofit/>
          </a:bodyPr>
          <a:lstStyle/>
          <a:p>
            <a:pPr>
              <a:buNone/>
            </a:pPr>
            <a:r>
              <a:rPr lang="en-US" sz="1800" b="1" dirty="0"/>
              <a:t>Precision</a:t>
            </a:r>
            <a:endParaRPr lang="en-US" sz="1800" b="1" dirty="0">
              <a:cs typeface="Calibri"/>
            </a:endParaRPr>
          </a:p>
          <a:p>
            <a:pPr>
              <a:buNone/>
            </a:pPr>
            <a:r>
              <a:rPr lang="en-US" sz="1800" dirty="0">
                <a:ea typeface="+mn-lt"/>
                <a:cs typeface="+mn-lt"/>
              </a:rPr>
              <a:t>	Precision measures the proportion of recommended items that are relevant to the user. It is calculated as the number of true positives divided by the sum of true positives and false positives.</a:t>
            </a:r>
            <a:endParaRPr lang="en-US" sz="1800" dirty="0">
              <a:cs typeface="Calibri"/>
            </a:endParaRPr>
          </a:p>
          <a:p>
            <a:pPr>
              <a:buNone/>
            </a:pPr>
            <a:endParaRPr lang="en-US" sz="1800" dirty="0">
              <a:ea typeface="Calibri" panose="020F0502020204030204"/>
              <a:cs typeface="Calibri" panose="020F0502020204030204"/>
            </a:endParaRPr>
          </a:p>
          <a:p>
            <a:pPr>
              <a:buNone/>
            </a:pPr>
            <a:r>
              <a:rPr lang="en-US" sz="1800" b="1" dirty="0"/>
              <a:t>Recall</a:t>
            </a:r>
            <a:endParaRPr lang="en-US" sz="1800" b="1" dirty="0">
              <a:ea typeface="Calibri"/>
              <a:cs typeface="Calibri"/>
            </a:endParaRPr>
          </a:p>
          <a:p>
            <a:pPr>
              <a:buNone/>
            </a:pPr>
            <a:r>
              <a:rPr lang="en-US" sz="1800" dirty="0">
                <a:ea typeface="+mn-lt"/>
                <a:cs typeface="+mn-lt"/>
              </a:rPr>
              <a:t>	Recall measures the proportion of relevant items that are recommended to the user. It is calculated as the number of true positives divided by the sum of true positives and false negatives.</a:t>
            </a:r>
            <a:endParaRPr lang="en-US" sz="1800" dirty="0">
              <a:ea typeface="Calibri" panose="020F0502020204030204"/>
              <a:cs typeface="Calibri" panose="020F0502020204030204"/>
            </a:endParaRPr>
          </a:p>
          <a:p>
            <a:pPr>
              <a:buNone/>
            </a:pPr>
            <a:endParaRPr lang="en-US" sz="1800" dirty="0">
              <a:ea typeface="Calibri" panose="020F0502020204030204"/>
              <a:cs typeface="Calibri" panose="020F0502020204030204"/>
            </a:endParaRPr>
          </a:p>
          <a:p>
            <a:pPr>
              <a:buNone/>
            </a:pPr>
            <a:r>
              <a:rPr lang="en-US" sz="1800" b="1" dirty="0">
                <a:ea typeface="Calibri" panose="020F0502020204030204"/>
                <a:cs typeface="Calibri" panose="020F0502020204030204"/>
              </a:rPr>
              <a:t>F1 Score</a:t>
            </a:r>
          </a:p>
          <a:p>
            <a:pPr>
              <a:buNone/>
            </a:pPr>
            <a:r>
              <a:rPr lang="en-US" sz="1800" dirty="0">
                <a:ea typeface="Calibri" panose="020F0502020204030204"/>
                <a:cs typeface="Calibri" panose="020F0502020204030204"/>
              </a:rPr>
              <a:t>	F1 score is an evaluation metric that assesses the predictive skill of a model by elaborating on its class-wise performance rather than an overall performance as done by accuracy. F1 score combines two competing metrics- precision and recall scores of a model.</a:t>
            </a:r>
          </a:p>
          <a:p>
            <a:pPr>
              <a:buNone/>
            </a:pPr>
            <a:endParaRPr lang="en-US" sz="1800" dirty="0">
              <a:ea typeface="Calibri" panose="020F0502020204030204"/>
              <a:cs typeface="Calibri" panose="020F0502020204030204"/>
            </a:endParaRPr>
          </a:p>
          <a:p>
            <a:pPr>
              <a:buNone/>
            </a:pPr>
            <a:endParaRPr lang="en-US" sz="1800" dirty="0">
              <a:ea typeface="Calibri" panose="020F0502020204030204"/>
              <a:cs typeface="Calibri" panose="020F0502020204030204"/>
            </a:endParaRPr>
          </a:p>
        </p:txBody>
      </p:sp>
    </p:spTree>
    <p:extLst>
      <p:ext uri="{BB962C8B-B14F-4D97-AF65-F5344CB8AC3E}">
        <p14:creationId xmlns:p14="http://schemas.microsoft.com/office/powerpoint/2010/main" val="197935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A3403D0-23AC-4B03-8081-0982C43DD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1F9C8-178C-42CE-AED4-A58839B79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CD9D2AAF-380C-2F2D-BF5B-3248AFBBDD18}"/>
              </a:ext>
            </a:extLst>
          </p:cNvPr>
          <p:cNvSpPr>
            <a:spLocks noGrp="1"/>
          </p:cNvSpPr>
          <p:nvPr>
            <p:ph type="title"/>
          </p:nvPr>
        </p:nvSpPr>
        <p:spPr>
          <a:xfrm>
            <a:off x="1463040" y="685800"/>
            <a:ext cx="4432937" cy="2386106"/>
          </a:xfrm>
        </p:spPr>
        <p:txBody>
          <a:bodyPr vert="horz" lIns="91440" tIns="45720" rIns="91440" bIns="45720" rtlCol="0" anchor="t">
            <a:normAutofit/>
          </a:bodyPr>
          <a:lstStyle/>
          <a:p>
            <a:r>
              <a:rPr lang="en-US" sz="3600" dirty="0"/>
              <a:t>First Approach: Count Vectorization with Cosine Similarity</a:t>
            </a:r>
            <a:endParaRPr lang="en-US" sz="3600" dirty="0">
              <a:ea typeface="Calibri Light"/>
              <a:cs typeface="Calibri Light"/>
            </a:endParaRPr>
          </a:p>
        </p:txBody>
      </p:sp>
      <p:sp>
        <p:nvSpPr>
          <p:cNvPr id="48" name="Rectangle 47">
            <a:extLst>
              <a:ext uri="{FF2B5EF4-FFF2-40B4-BE49-F238E27FC236}">
                <a16:creationId xmlns:a16="http://schemas.microsoft.com/office/drawing/2014/main" id="{B0CEF843-5EDB-4EFF-9FC3-B058D4CD2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6D42F1-9C51-BC57-3C98-81BCB3604878}"/>
              </a:ext>
            </a:extLst>
          </p:cNvPr>
          <p:cNvSpPr>
            <a:spLocks noGrp="1"/>
          </p:cNvSpPr>
          <p:nvPr>
            <p:ph sz="half" idx="1"/>
          </p:nvPr>
        </p:nvSpPr>
        <p:spPr>
          <a:xfrm>
            <a:off x="1047404" y="2325542"/>
            <a:ext cx="6018512" cy="4092959"/>
          </a:xfrm>
        </p:spPr>
        <p:txBody>
          <a:bodyPr vert="horz" lIns="91440" tIns="45720" rIns="91440" bIns="45720" rtlCol="0" anchor="t">
            <a:noAutofit/>
          </a:bodyPr>
          <a:lstStyle/>
          <a:p>
            <a:pPr marL="0"/>
            <a:r>
              <a:rPr lang="en-US" sz="1800" b="1" dirty="0"/>
              <a:t>Description:</a:t>
            </a:r>
            <a:r>
              <a:rPr lang="en-US" sz="1800" dirty="0"/>
              <a:t> Our initial custom-made algorithm employed count vectorization combined with cosine similarity for text classification tasks.</a:t>
            </a:r>
            <a:endParaRPr lang="en-US" sz="1800" dirty="0">
              <a:ea typeface="Calibri"/>
              <a:cs typeface="Calibri"/>
            </a:endParaRPr>
          </a:p>
          <a:p>
            <a:pPr marL="0"/>
            <a:r>
              <a:rPr lang="en-US" sz="1800" b="1" dirty="0"/>
              <a:t>Count Vectorization:</a:t>
            </a:r>
            <a:r>
              <a:rPr lang="en-US" sz="1800" dirty="0"/>
              <a:t> This technique converts text documents into numerical vectors, representing the frequency of each term in the document.</a:t>
            </a:r>
            <a:endParaRPr lang="en-US" sz="1800" dirty="0">
              <a:ea typeface="Calibri"/>
              <a:cs typeface="Calibri"/>
            </a:endParaRPr>
          </a:p>
          <a:p>
            <a:pPr marL="0"/>
            <a:r>
              <a:rPr lang="en-US" sz="1800" b="1" dirty="0"/>
              <a:t>Cosine Similarity:</a:t>
            </a:r>
            <a:r>
              <a:rPr lang="en-US" sz="1800" dirty="0"/>
              <a:t> Measures the cosine of the angle between two vectors, providing a measure of similarity between documents based on their term frequency distributions.</a:t>
            </a:r>
            <a:endParaRPr lang="en-US" sz="1800" dirty="0">
              <a:ea typeface="Calibri"/>
              <a:cs typeface="Calibri"/>
            </a:endParaRPr>
          </a:p>
          <a:p>
            <a:pPr marL="0"/>
            <a:r>
              <a:rPr lang="en-US" sz="1800" b="1" dirty="0"/>
              <a:t>Strengths:</a:t>
            </a:r>
            <a:r>
              <a:rPr lang="en-US" sz="1800" dirty="0"/>
              <a:t> Simple implementation, effective for capturing textual similarities.</a:t>
            </a:r>
            <a:endParaRPr lang="en-US" sz="1800" dirty="0">
              <a:ea typeface="Calibri"/>
              <a:cs typeface="Calibri"/>
            </a:endParaRPr>
          </a:p>
          <a:p>
            <a:pPr marL="0"/>
            <a:r>
              <a:rPr lang="en-US" sz="1800" b="1" dirty="0"/>
              <a:t>Limitations:</a:t>
            </a:r>
            <a:r>
              <a:rPr lang="en-US" sz="1800" dirty="0"/>
              <a:t> Limited ability to capture the importance of terms and their relevance to document classification.</a:t>
            </a:r>
            <a:endParaRPr lang="en-US" sz="1800" dirty="0">
              <a:ea typeface="Calibri"/>
              <a:cs typeface="Calibri"/>
            </a:endParaRPr>
          </a:p>
          <a:p>
            <a:pPr marL="0"/>
            <a:endParaRPr lang="en-US" sz="1800" dirty="0">
              <a:ea typeface="Calibri"/>
              <a:cs typeface="Calibri"/>
            </a:endParaRPr>
          </a:p>
        </p:txBody>
      </p:sp>
      <p:pic>
        <p:nvPicPr>
          <p:cNvPr id="7" name="Content Placeholder 6" descr="A graph of a cosine&#10;&#10;Description automatically generated">
            <a:extLst>
              <a:ext uri="{FF2B5EF4-FFF2-40B4-BE49-F238E27FC236}">
                <a16:creationId xmlns:a16="http://schemas.microsoft.com/office/drawing/2014/main" id="{967A2A99-8F39-7D2B-86F7-786A20C143A5}"/>
              </a:ext>
            </a:extLst>
          </p:cNvPr>
          <p:cNvPicPr>
            <a:picLocks noGrp="1" noChangeAspect="1"/>
          </p:cNvPicPr>
          <p:nvPr>
            <p:ph sz="half" idx="2"/>
          </p:nvPr>
        </p:nvPicPr>
        <p:blipFill rotWithShape="1">
          <a:blip r:embed="rId2"/>
          <a:srcRect l="2343" t="1841" r="-1611" b="315"/>
          <a:stretch/>
        </p:blipFill>
        <p:spPr>
          <a:xfrm>
            <a:off x="7227357" y="1641474"/>
            <a:ext cx="4847466" cy="4438274"/>
          </a:xfrm>
          <a:prstGeom prst="rect">
            <a:avLst/>
          </a:prstGeom>
        </p:spPr>
      </p:pic>
      <p:sp>
        <p:nvSpPr>
          <p:cNvPr id="45" name="Rectangle 44">
            <a:extLst>
              <a:ext uri="{FF2B5EF4-FFF2-40B4-BE49-F238E27FC236}">
                <a16:creationId xmlns:a16="http://schemas.microsoft.com/office/drawing/2014/main" id="{DC0FE031-FEED-4A22-95A5-5747EEB94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664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{0A23CAAC-076E-4646-88B7-8F91CBD1B916}tf10001060</Template>
  <TotalTime>37</TotalTime>
  <Words>1468</Words>
  <Application>Microsoft Macintosh PowerPoint</Application>
  <PresentationFormat>Widescreen</PresentationFormat>
  <Paragraphs>124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 Neue Medium</vt:lpstr>
      <vt:lpstr>Office Theme</vt:lpstr>
      <vt:lpstr> </vt:lpstr>
      <vt:lpstr>Introduction to Movie Recommendation Systems</vt:lpstr>
      <vt:lpstr>Movie Recommendation System</vt:lpstr>
      <vt:lpstr>Types of Recommender System</vt:lpstr>
      <vt:lpstr>Content-Based Recommender System</vt:lpstr>
      <vt:lpstr>Data Analysis for Movie Recommendations</vt:lpstr>
      <vt:lpstr>Data Analysis Process </vt:lpstr>
      <vt:lpstr>Evaluation Metrics for Recommendation Systems</vt:lpstr>
      <vt:lpstr>First Approach: Count Vectorization with Cosine Similarity</vt:lpstr>
      <vt:lpstr>New Approach: KNN Algorithm with TF-IDF Vectorization and Pivot Table</vt:lpstr>
      <vt:lpstr>Advantages of KNN with TF-IDF</vt:lpstr>
      <vt:lpstr>Comparison: Previous Approach vs. New Approach</vt:lpstr>
      <vt:lpstr>Visualizing Data  Trends and Patterns</vt:lpstr>
      <vt:lpstr>Web Application UI</vt:lpstr>
      <vt:lpstr>Challenges and Limitations</vt:lpstr>
      <vt:lpstr>Conclusion and Future Work</vt:lpstr>
      <vt:lpstr>Future Trends in Movie Recommendation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Mohammed Sohail Ahmed</dc:creator>
  <cp:lastModifiedBy>Nandhini Gopalakrishnan</cp:lastModifiedBy>
  <cp:revision>192</cp:revision>
  <dcterms:created xsi:type="dcterms:W3CDTF">2024-03-26T20:51:43Z</dcterms:created>
  <dcterms:modified xsi:type="dcterms:W3CDTF">2024-04-11T20:52:06Z</dcterms:modified>
</cp:coreProperties>
</file>