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5" r:id="rId5"/>
    <p:sldId id="260" r:id="rId6"/>
    <p:sldId id="273" r:id="rId7"/>
    <p:sldId id="271" r:id="rId8"/>
    <p:sldId id="274" r:id="rId9"/>
    <p:sldId id="266" r:id="rId10"/>
    <p:sldId id="272" r:id="rId11"/>
    <p:sldId id="276" r:id="rId12"/>
    <p:sldId id="277" r:id="rId13"/>
    <p:sldId id="264" r:id="rId14"/>
    <p:sldId id="267"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5" autoAdjust="0"/>
    <p:restoredTop sz="94660"/>
  </p:normalViewPr>
  <p:slideViewPr>
    <p:cSldViewPr snapToGrid="0">
      <p:cViewPr varScale="1">
        <p:scale>
          <a:sx n="52" d="100"/>
          <a:sy n="52"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7D46-FE95-4C17-31E8-F6A2BF953913}"/>
              </a:ext>
            </a:extLst>
          </p:cNvPr>
          <p:cNvSpPr>
            <a:spLocks noGrp="1"/>
          </p:cNvSpPr>
          <p:nvPr>
            <p:ph type="ctrTitle"/>
          </p:nvPr>
        </p:nvSpPr>
        <p:spPr/>
        <p:txBody>
          <a:bodyPr>
            <a:normAutofit fontScale="90000"/>
          </a:bodyPr>
          <a:lstStyle/>
          <a:p>
            <a:r>
              <a:rPr lang="en-GB" dirty="0"/>
              <a:t> Diffie-Hellman Key Exchange and XOR Encryption/Decryption</a:t>
            </a:r>
            <a:endParaRPr lang="en-IN" dirty="0"/>
          </a:p>
        </p:txBody>
      </p:sp>
      <p:sp>
        <p:nvSpPr>
          <p:cNvPr id="3" name="Subtitle 2">
            <a:extLst>
              <a:ext uri="{FF2B5EF4-FFF2-40B4-BE49-F238E27FC236}">
                <a16:creationId xmlns:a16="http://schemas.microsoft.com/office/drawing/2014/main" id="{E90D2CD3-01FB-6DA1-8694-0FD8FF9ADEB7}"/>
              </a:ext>
            </a:extLst>
          </p:cNvPr>
          <p:cNvSpPr>
            <a:spLocks noGrp="1"/>
          </p:cNvSpPr>
          <p:nvPr>
            <p:ph type="subTitle" idx="1"/>
          </p:nvPr>
        </p:nvSpPr>
        <p:spPr/>
        <p:txBody>
          <a:bodyPr>
            <a:normAutofit/>
          </a:bodyPr>
          <a:lstStyle/>
          <a:p>
            <a:r>
              <a:rPr lang="en-IN" dirty="0"/>
              <a:t>Instructor: </a:t>
            </a:r>
            <a:r>
              <a:rPr lang="en-IN" dirty="0" err="1"/>
              <a:t>Lunshan</a:t>
            </a:r>
            <a:r>
              <a:rPr lang="en-IN" dirty="0"/>
              <a:t> (Shaun) Gao Ph.D. </a:t>
            </a:r>
            <a:r>
              <a:rPr lang="en-IN" dirty="0" err="1"/>
              <a:t>P.Eng</a:t>
            </a:r>
            <a:endParaRPr lang="en-IN" dirty="0"/>
          </a:p>
          <a:p>
            <a:r>
              <a:rPr lang="en-IN" dirty="0"/>
              <a:t>                   Group Members: Harshit Kawatra, Ismail </a:t>
            </a:r>
            <a:r>
              <a:rPr lang="en-IN" dirty="0" err="1"/>
              <a:t>Mukadam</a:t>
            </a:r>
            <a:r>
              <a:rPr lang="en-IN" dirty="0"/>
              <a:t>, Mohammed Sohail Ahmed</a:t>
            </a:r>
          </a:p>
        </p:txBody>
      </p:sp>
    </p:spTree>
    <p:extLst>
      <p:ext uri="{BB962C8B-B14F-4D97-AF65-F5344CB8AC3E}">
        <p14:creationId xmlns:p14="http://schemas.microsoft.com/office/powerpoint/2010/main" val="272480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227-F0FA-F8C3-14C5-E40505FD93BA}"/>
              </a:ext>
            </a:extLst>
          </p:cNvPr>
          <p:cNvSpPr>
            <a:spLocks noGrp="1"/>
          </p:cNvSpPr>
          <p:nvPr>
            <p:ph type="title"/>
          </p:nvPr>
        </p:nvSpPr>
        <p:spPr>
          <a:xfrm>
            <a:off x="1526817" y="230047"/>
            <a:ext cx="10018711" cy="566738"/>
          </a:xfrm>
        </p:spPr>
        <p:txBody>
          <a:bodyPr/>
          <a:lstStyle/>
          <a:p>
            <a:r>
              <a:rPr lang="en-IN" dirty="0"/>
              <a:t>Implementation Overview</a:t>
            </a:r>
          </a:p>
        </p:txBody>
      </p:sp>
      <p:pic>
        <p:nvPicPr>
          <p:cNvPr id="16" name="Picture 15">
            <a:extLst>
              <a:ext uri="{FF2B5EF4-FFF2-40B4-BE49-F238E27FC236}">
                <a16:creationId xmlns:a16="http://schemas.microsoft.com/office/drawing/2014/main" id="{C788C71E-4162-A75F-2FA7-0269FE7B50E7}"/>
              </a:ext>
            </a:extLst>
          </p:cNvPr>
          <p:cNvPicPr>
            <a:picLocks noChangeAspect="1"/>
          </p:cNvPicPr>
          <p:nvPr/>
        </p:nvPicPr>
        <p:blipFill>
          <a:blip r:embed="rId2"/>
          <a:stretch>
            <a:fillRect/>
          </a:stretch>
        </p:blipFill>
        <p:spPr>
          <a:xfrm>
            <a:off x="3651940" y="1026057"/>
            <a:ext cx="5772279" cy="1592632"/>
          </a:xfrm>
          <a:prstGeom prst="rect">
            <a:avLst/>
          </a:prstGeom>
        </p:spPr>
      </p:pic>
      <p:sp>
        <p:nvSpPr>
          <p:cNvPr id="17" name="Title 1">
            <a:extLst>
              <a:ext uri="{FF2B5EF4-FFF2-40B4-BE49-F238E27FC236}">
                <a16:creationId xmlns:a16="http://schemas.microsoft.com/office/drawing/2014/main" id="{A444DD32-DB3F-02F1-1589-05571F005F21}"/>
              </a:ext>
            </a:extLst>
          </p:cNvPr>
          <p:cNvSpPr txBox="1">
            <a:spLocks/>
          </p:cNvSpPr>
          <p:nvPr/>
        </p:nvSpPr>
        <p:spPr>
          <a:xfrm>
            <a:off x="1526816" y="2335320"/>
            <a:ext cx="10018711" cy="56673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Server receives client’s public key</a:t>
            </a:r>
            <a:endParaRPr lang="en-IN" sz="1800" dirty="0"/>
          </a:p>
        </p:txBody>
      </p:sp>
      <p:pic>
        <p:nvPicPr>
          <p:cNvPr id="19" name="Picture 18">
            <a:extLst>
              <a:ext uri="{FF2B5EF4-FFF2-40B4-BE49-F238E27FC236}">
                <a16:creationId xmlns:a16="http://schemas.microsoft.com/office/drawing/2014/main" id="{E3BCCF27-0C2C-B9F9-BE7B-7A297518B832}"/>
              </a:ext>
            </a:extLst>
          </p:cNvPr>
          <p:cNvPicPr>
            <a:picLocks noChangeAspect="1"/>
          </p:cNvPicPr>
          <p:nvPr/>
        </p:nvPicPr>
        <p:blipFill>
          <a:blip r:embed="rId3"/>
          <a:stretch>
            <a:fillRect/>
          </a:stretch>
        </p:blipFill>
        <p:spPr>
          <a:xfrm>
            <a:off x="4235422" y="3211746"/>
            <a:ext cx="4601497" cy="2457694"/>
          </a:xfrm>
          <a:prstGeom prst="rect">
            <a:avLst/>
          </a:prstGeom>
        </p:spPr>
      </p:pic>
      <p:sp>
        <p:nvSpPr>
          <p:cNvPr id="20" name="Title 1">
            <a:extLst>
              <a:ext uri="{FF2B5EF4-FFF2-40B4-BE49-F238E27FC236}">
                <a16:creationId xmlns:a16="http://schemas.microsoft.com/office/drawing/2014/main" id="{4B81A0F3-C2E9-C063-2A98-DA157651371A}"/>
              </a:ext>
            </a:extLst>
          </p:cNvPr>
          <p:cNvSpPr txBox="1">
            <a:spLocks/>
          </p:cNvSpPr>
          <p:nvPr/>
        </p:nvSpPr>
        <p:spPr>
          <a:xfrm>
            <a:off x="1398996" y="5548574"/>
            <a:ext cx="10018711" cy="56673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server's private key is created and shared its public key with client</a:t>
            </a:r>
            <a:endParaRPr lang="en-IN" sz="1800" dirty="0"/>
          </a:p>
        </p:txBody>
      </p:sp>
    </p:spTree>
    <p:extLst>
      <p:ext uri="{BB962C8B-B14F-4D97-AF65-F5344CB8AC3E}">
        <p14:creationId xmlns:p14="http://schemas.microsoft.com/office/powerpoint/2010/main" val="173261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444DD32-DB3F-02F1-1589-05571F005F21}"/>
              </a:ext>
            </a:extLst>
          </p:cNvPr>
          <p:cNvSpPr txBox="1">
            <a:spLocks/>
          </p:cNvSpPr>
          <p:nvPr/>
        </p:nvSpPr>
        <p:spPr>
          <a:xfrm>
            <a:off x="1431128" y="1629635"/>
            <a:ext cx="10018711" cy="56673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Server calculates the shared secret</a:t>
            </a:r>
            <a:endParaRPr lang="en-IN" sz="1800" dirty="0"/>
          </a:p>
        </p:txBody>
      </p:sp>
      <p:sp>
        <p:nvSpPr>
          <p:cNvPr id="20" name="Title 1">
            <a:extLst>
              <a:ext uri="{FF2B5EF4-FFF2-40B4-BE49-F238E27FC236}">
                <a16:creationId xmlns:a16="http://schemas.microsoft.com/office/drawing/2014/main" id="{4B81A0F3-C2E9-C063-2A98-DA157651371A}"/>
              </a:ext>
            </a:extLst>
          </p:cNvPr>
          <p:cNvSpPr txBox="1">
            <a:spLocks/>
          </p:cNvSpPr>
          <p:nvPr/>
        </p:nvSpPr>
        <p:spPr>
          <a:xfrm>
            <a:off x="1384248" y="5265205"/>
            <a:ext cx="10018711" cy="56673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server sends the encrypted message to the client</a:t>
            </a:r>
            <a:endParaRPr lang="en-IN" sz="1800" dirty="0"/>
          </a:p>
        </p:txBody>
      </p:sp>
      <p:pic>
        <p:nvPicPr>
          <p:cNvPr id="6" name="Picture 5">
            <a:extLst>
              <a:ext uri="{FF2B5EF4-FFF2-40B4-BE49-F238E27FC236}">
                <a16:creationId xmlns:a16="http://schemas.microsoft.com/office/drawing/2014/main" id="{F64DC4C8-14E3-F1CE-4EE6-C485A5B8F06D}"/>
              </a:ext>
            </a:extLst>
          </p:cNvPr>
          <p:cNvPicPr>
            <a:picLocks noChangeAspect="1"/>
          </p:cNvPicPr>
          <p:nvPr/>
        </p:nvPicPr>
        <p:blipFill>
          <a:blip r:embed="rId2"/>
          <a:stretch>
            <a:fillRect/>
          </a:stretch>
        </p:blipFill>
        <p:spPr>
          <a:xfrm>
            <a:off x="3992995" y="559814"/>
            <a:ext cx="5086350" cy="1162050"/>
          </a:xfrm>
          <a:prstGeom prst="rect">
            <a:avLst/>
          </a:prstGeom>
        </p:spPr>
      </p:pic>
      <p:pic>
        <p:nvPicPr>
          <p:cNvPr id="8" name="Picture 7">
            <a:extLst>
              <a:ext uri="{FF2B5EF4-FFF2-40B4-BE49-F238E27FC236}">
                <a16:creationId xmlns:a16="http://schemas.microsoft.com/office/drawing/2014/main" id="{EC1EC9B6-CC83-6249-4507-0BE2B19988A5}"/>
              </a:ext>
            </a:extLst>
          </p:cNvPr>
          <p:cNvPicPr>
            <a:picLocks noChangeAspect="1"/>
          </p:cNvPicPr>
          <p:nvPr/>
        </p:nvPicPr>
        <p:blipFill>
          <a:blip r:embed="rId3"/>
          <a:stretch>
            <a:fillRect/>
          </a:stretch>
        </p:blipFill>
        <p:spPr>
          <a:xfrm>
            <a:off x="2336455" y="2635261"/>
            <a:ext cx="7519089" cy="2266146"/>
          </a:xfrm>
          <a:prstGeom prst="rect">
            <a:avLst/>
          </a:prstGeom>
        </p:spPr>
      </p:pic>
    </p:spTree>
    <p:extLst>
      <p:ext uri="{BB962C8B-B14F-4D97-AF65-F5344CB8AC3E}">
        <p14:creationId xmlns:p14="http://schemas.microsoft.com/office/powerpoint/2010/main" val="331070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444DD32-DB3F-02F1-1589-05571F005F21}"/>
              </a:ext>
            </a:extLst>
          </p:cNvPr>
          <p:cNvSpPr txBox="1">
            <a:spLocks/>
          </p:cNvSpPr>
          <p:nvPr/>
        </p:nvSpPr>
        <p:spPr>
          <a:xfrm>
            <a:off x="1662418" y="1704697"/>
            <a:ext cx="3927220" cy="1497024"/>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client generates it's private key and shares it's public key with server</a:t>
            </a:r>
            <a:endParaRPr lang="en-IN" sz="1800" dirty="0"/>
          </a:p>
        </p:txBody>
      </p:sp>
      <p:sp>
        <p:nvSpPr>
          <p:cNvPr id="20" name="Title 1">
            <a:extLst>
              <a:ext uri="{FF2B5EF4-FFF2-40B4-BE49-F238E27FC236}">
                <a16:creationId xmlns:a16="http://schemas.microsoft.com/office/drawing/2014/main" id="{4B81A0F3-C2E9-C063-2A98-DA157651371A}"/>
              </a:ext>
            </a:extLst>
          </p:cNvPr>
          <p:cNvSpPr txBox="1">
            <a:spLocks/>
          </p:cNvSpPr>
          <p:nvPr/>
        </p:nvSpPr>
        <p:spPr>
          <a:xfrm>
            <a:off x="1311351" y="5807379"/>
            <a:ext cx="10018711" cy="56673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err="1"/>
              <a:t>Img</a:t>
            </a:r>
            <a:r>
              <a:rPr lang="en-GB" sz="1800" dirty="0"/>
              <a:t>: client received the secret message and decrypt the text</a:t>
            </a:r>
            <a:endParaRPr lang="en-IN" sz="1800" dirty="0"/>
          </a:p>
        </p:txBody>
      </p:sp>
      <p:pic>
        <p:nvPicPr>
          <p:cNvPr id="3" name="Picture 2">
            <a:extLst>
              <a:ext uri="{FF2B5EF4-FFF2-40B4-BE49-F238E27FC236}">
                <a16:creationId xmlns:a16="http://schemas.microsoft.com/office/drawing/2014/main" id="{3EFDC772-E87C-2423-8CC5-415DE052C3BE}"/>
              </a:ext>
            </a:extLst>
          </p:cNvPr>
          <p:cNvPicPr>
            <a:picLocks noChangeAspect="1"/>
          </p:cNvPicPr>
          <p:nvPr/>
        </p:nvPicPr>
        <p:blipFill>
          <a:blip r:embed="rId2"/>
          <a:stretch>
            <a:fillRect/>
          </a:stretch>
        </p:blipFill>
        <p:spPr>
          <a:xfrm>
            <a:off x="1662419" y="367103"/>
            <a:ext cx="3927219" cy="2268158"/>
          </a:xfrm>
          <a:prstGeom prst="rect">
            <a:avLst/>
          </a:prstGeom>
        </p:spPr>
      </p:pic>
      <p:pic>
        <p:nvPicPr>
          <p:cNvPr id="5" name="Picture 4">
            <a:extLst>
              <a:ext uri="{FF2B5EF4-FFF2-40B4-BE49-F238E27FC236}">
                <a16:creationId xmlns:a16="http://schemas.microsoft.com/office/drawing/2014/main" id="{EF3432A2-A1E4-C2C9-0B9C-ADDE80E658C4}"/>
              </a:ext>
            </a:extLst>
          </p:cNvPr>
          <p:cNvPicPr>
            <a:picLocks noChangeAspect="1"/>
          </p:cNvPicPr>
          <p:nvPr/>
        </p:nvPicPr>
        <p:blipFill>
          <a:blip r:embed="rId3"/>
          <a:stretch>
            <a:fillRect/>
          </a:stretch>
        </p:blipFill>
        <p:spPr>
          <a:xfrm>
            <a:off x="7078302" y="155663"/>
            <a:ext cx="4178864" cy="2674948"/>
          </a:xfrm>
          <a:prstGeom prst="rect">
            <a:avLst/>
          </a:prstGeom>
        </p:spPr>
      </p:pic>
      <p:sp>
        <p:nvSpPr>
          <p:cNvPr id="9" name="TextBox 8">
            <a:extLst>
              <a:ext uri="{FF2B5EF4-FFF2-40B4-BE49-F238E27FC236}">
                <a16:creationId xmlns:a16="http://schemas.microsoft.com/office/drawing/2014/main" id="{74132211-E0E6-10F0-9453-CDF65C166A34}"/>
              </a:ext>
            </a:extLst>
          </p:cNvPr>
          <p:cNvSpPr txBox="1"/>
          <p:nvPr/>
        </p:nvSpPr>
        <p:spPr>
          <a:xfrm>
            <a:off x="7005405" y="2761321"/>
            <a:ext cx="4324657" cy="646331"/>
          </a:xfrm>
          <a:prstGeom prst="rect">
            <a:avLst/>
          </a:prstGeom>
          <a:noFill/>
        </p:spPr>
        <p:txBody>
          <a:bodyPr wrap="square">
            <a:spAutoFit/>
          </a:bodyPr>
          <a:lstStyle/>
          <a:p>
            <a:pPr algn="ctr"/>
            <a:r>
              <a:rPr lang="en-GB" dirty="0" err="1"/>
              <a:t>Img</a:t>
            </a:r>
            <a:r>
              <a:rPr lang="en-GB" dirty="0"/>
              <a:t>: client receives the server's public key and calculate the shared secret</a:t>
            </a:r>
            <a:endParaRPr lang="en-IN" dirty="0"/>
          </a:p>
        </p:txBody>
      </p:sp>
      <p:pic>
        <p:nvPicPr>
          <p:cNvPr id="11" name="Picture 10">
            <a:extLst>
              <a:ext uri="{FF2B5EF4-FFF2-40B4-BE49-F238E27FC236}">
                <a16:creationId xmlns:a16="http://schemas.microsoft.com/office/drawing/2014/main" id="{372CA62D-F7C9-1485-FAB4-F0E5F69CD701}"/>
              </a:ext>
            </a:extLst>
          </p:cNvPr>
          <p:cNvPicPr>
            <a:picLocks noChangeAspect="1"/>
          </p:cNvPicPr>
          <p:nvPr/>
        </p:nvPicPr>
        <p:blipFill>
          <a:blip r:embed="rId4"/>
          <a:stretch>
            <a:fillRect/>
          </a:stretch>
        </p:blipFill>
        <p:spPr>
          <a:xfrm>
            <a:off x="3626028" y="3638500"/>
            <a:ext cx="5493006" cy="2364216"/>
          </a:xfrm>
          <a:prstGeom prst="rect">
            <a:avLst/>
          </a:prstGeom>
        </p:spPr>
      </p:pic>
    </p:spTree>
    <p:extLst>
      <p:ext uri="{BB962C8B-B14F-4D97-AF65-F5344CB8AC3E}">
        <p14:creationId xmlns:p14="http://schemas.microsoft.com/office/powerpoint/2010/main" val="420939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7DEB-DAC3-E5DA-E37F-382BC6CAD2D3}"/>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A6A617E2-1850-35DA-42CC-0B58731D7C2C}"/>
              </a:ext>
            </a:extLst>
          </p:cNvPr>
          <p:cNvSpPr>
            <a:spLocks noGrp="1"/>
          </p:cNvSpPr>
          <p:nvPr>
            <p:ph idx="1"/>
          </p:nvPr>
        </p:nvSpPr>
        <p:spPr/>
        <p:txBody>
          <a:bodyPr/>
          <a:lstStyle/>
          <a:p>
            <a:pPr marL="0" indent="0" algn="just">
              <a:buNone/>
            </a:pPr>
            <a:r>
              <a:rPr lang="en-GB" dirty="0"/>
              <a:t>The testing phase included test cases for server and client port acceptance, validity of IP addresses, prime number validation for the 'P' variable, and non-number validation for the 'G' variable.</a:t>
            </a:r>
            <a:endParaRPr lang="en-IN" dirty="0"/>
          </a:p>
        </p:txBody>
      </p:sp>
    </p:spTree>
    <p:extLst>
      <p:ext uri="{BB962C8B-B14F-4D97-AF65-F5344CB8AC3E}">
        <p14:creationId xmlns:p14="http://schemas.microsoft.com/office/powerpoint/2010/main" val="212184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C830-E95B-10DE-25BD-8D9AE88640F7}"/>
              </a:ext>
            </a:extLst>
          </p:cNvPr>
          <p:cNvSpPr>
            <a:spLocks noGrp="1"/>
          </p:cNvSpPr>
          <p:nvPr>
            <p:ph type="title"/>
          </p:nvPr>
        </p:nvSpPr>
        <p:spPr>
          <a:xfrm>
            <a:off x="1322799" y="5337549"/>
            <a:ext cx="10018711" cy="566738"/>
          </a:xfrm>
        </p:spPr>
        <p:txBody>
          <a:bodyPr/>
          <a:lstStyle/>
          <a:p>
            <a:r>
              <a:rPr lang="en-GB" dirty="0"/>
              <a:t>Test Case - I</a:t>
            </a:r>
            <a:endParaRPr lang="en-IN" dirty="0"/>
          </a:p>
        </p:txBody>
      </p:sp>
      <p:pic>
        <p:nvPicPr>
          <p:cNvPr id="5" name="Picture Placeholder 4">
            <a:extLst>
              <a:ext uri="{FF2B5EF4-FFF2-40B4-BE49-F238E27FC236}">
                <a16:creationId xmlns:a16="http://schemas.microsoft.com/office/drawing/2014/main" id="{BE99B261-9D1D-AB69-45E4-A01BC338C8DA}"/>
              </a:ext>
            </a:extLst>
          </p:cNvPr>
          <p:cNvPicPr>
            <a:picLocks noGrp="1" noChangeAspect="1"/>
          </p:cNvPicPr>
          <p:nvPr>
            <p:ph type="pic" idx="1"/>
          </p:nvPr>
        </p:nvPicPr>
        <p:blipFill>
          <a:blip r:embed="rId2"/>
          <a:srcRect t="11135" b="11135"/>
          <a:stretch>
            <a:fillRect/>
          </a:stretch>
        </p:blipFill>
        <p:spPr>
          <a:xfrm>
            <a:off x="1647263" y="315243"/>
            <a:ext cx="10381479" cy="4941190"/>
          </a:xfrm>
          <a:prstGeom prst="rect">
            <a:avLst/>
          </a:prstGeom>
        </p:spPr>
      </p:pic>
    </p:spTree>
    <p:extLst>
      <p:ext uri="{BB962C8B-B14F-4D97-AF65-F5344CB8AC3E}">
        <p14:creationId xmlns:p14="http://schemas.microsoft.com/office/powerpoint/2010/main" val="2714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189-6560-6F52-61E5-AE416DB5DA1F}"/>
              </a:ext>
            </a:extLst>
          </p:cNvPr>
          <p:cNvSpPr>
            <a:spLocks noGrp="1"/>
          </p:cNvSpPr>
          <p:nvPr>
            <p:ph type="title"/>
          </p:nvPr>
        </p:nvSpPr>
        <p:spPr>
          <a:xfrm>
            <a:off x="1489628" y="5642519"/>
            <a:ext cx="10018711" cy="566738"/>
          </a:xfrm>
        </p:spPr>
        <p:txBody>
          <a:bodyPr/>
          <a:lstStyle/>
          <a:p>
            <a:r>
              <a:rPr lang="en-GB" dirty="0"/>
              <a:t>Test Case - II</a:t>
            </a:r>
            <a:endParaRPr lang="en-IN" dirty="0"/>
          </a:p>
        </p:txBody>
      </p:sp>
      <p:sp>
        <p:nvSpPr>
          <p:cNvPr id="3" name="Picture Placeholder 2">
            <a:extLst>
              <a:ext uri="{FF2B5EF4-FFF2-40B4-BE49-F238E27FC236}">
                <a16:creationId xmlns:a16="http://schemas.microsoft.com/office/drawing/2014/main" id="{340332BF-ADF9-B1FD-8178-049176DEF9B0}"/>
              </a:ext>
            </a:extLst>
          </p:cNvPr>
          <p:cNvSpPr>
            <a:spLocks noGrp="1"/>
          </p:cNvSpPr>
          <p:nvPr>
            <p:ph type="pic" idx="1"/>
          </p:nvPr>
        </p:nvSpPr>
        <p:spPr/>
      </p:sp>
      <p:pic>
        <p:nvPicPr>
          <p:cNvPr id="5" name="Picture 4">
            <a:extLst>
              <a:ext uri="{FF2B5EF4-FFF2-40B4-BE49-F238E27FC236}">
                <a16:creationId xmlns:a16="http://schemas.microsoft.com/office/drawing/2014/main" id="{AB607BBB-80B3-81E5-F0A5-04BC004B980D}"/>
              </a:ext>
            </a:extLst>
          </p:cNvPr>
          <p:cNvPicPr>
            <a:picLocks noChangeAspect="1"/>
          </p:cNvPicPr>
          <p:nvPr/>
        </p:nvPicPr>
        <p:blipFill>
          <a:blip r:embed="rId2"/>
          <a:stretch>
            <a:fillRect/>
          </a:stretch>
        </p:blipFill>
        <p:spPr>
          <a:xfrm>
            <a:off x="1489628" y="343591"/>
            <a:ext cx="10393100" cy="5128061"/>
          </a:xfrm>
          <a:prstGeom prst="rect">
            <a:avLst/>
          </a:prstGeom>
        </p:spPr>
      </p:pic>
    </p:spTree>
    <p:extLst>
      <p:ext uri="{BB962C8B-B14F-4D97-AF65-F5344CB8AC3E}">
        <p14:creationId xmlns:p14="http://schemas.microsoft.com/office/powerpoint/2010/main" val="338896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CBBB-FABF-3ED7-C48A-B4EDE31ADF5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8ECD8A5-C763-76B7-840D-C88252A210F6}"/>
              </a:ext>
            </a:extLst>
          </p:cNvPr>
          <p:cNvSpPr>
            <a:spLocks noGrp="1"/>
          </p:cNvSpPr>
          <p:nvPr>
            <p:ph idx="1"/>
          </p:nvPr>
        </p:nvSpPr>
        <p:spPr/>
        <p:txBody>
          <a:bodyPr/>
          <a:lstStyle/>
          <a:p>
            <a:pPr marL="0" indent="0">
              <a:buNone/>
            </a:pPr>
            <a:r>
              <a:rPr lang="en-GB" dirty="0"/>
              <a:t>In conclusion, the project successfully implemented the Diffie-Hellman key exchange and XOR encryption, demonstrating secure communication. Future work could involve enhancing security measures and improving user input validation.</a:t>
            </a:r>
            <a:endParaRPr lang="en-IN" dirty="0"/>
          </a:p>
        </p:txBody>
      </p:sp>
    </p:spTree>
    <p:extLst>
      <p:ext uri="{BB962C8B-B14F-4D97-AF65-F5344CB8AC3E}">
        <p14:creationId xmlns:p14="http://schemas.microsoft.com/office/powerpoint/2010/main" val="11943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F9A6-B020-AB39-8DCC-7FD5274E935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D31AA89-CAD5-6AE8-A827-C39F955A9034}"/>
              </a:ext>
            </a:extLst>
          </p:cNvPr>
          <p:cNvSpPr>
            <a:spLocks noGrp="1"/>
          </p:cNvSpPr>
          <p:nvPr>
            <p:ph idx="1"/>
          </p:nvPr>
        </p:nvSpPr>
        <p:spPr/>
        <p:txBody>
          <a:bodyPr/>
          <a:lstStyle/>
          <a:p>
            <a:pPr marL="0" indent="0" algn="just">
              <a:buNone/>
            </a:pPr>
            <a:r>
              <a:rPr lang="en-GB" dirty="0"/>
              <a:t>The purpose of the project is to implement key exchange using the Diffie-Hellman algorithm and encryption/decryption with the XOR operation. The objectives are to understand modern cryptographic algorithms, enhance problem-solving skills in cryptographic code, and demonstrate encrypted message exchange between server and client. The scope includes implementing the Diffie-Hellman algorithm, using XOR for message protection, testing and validating the implementation, and improving the code for readability and security.</a:t>
            </a:r>
            <a:endParaRPr lang="en-IN" dirty="0"/>
          </a:p>
        </p:txBody>
      </p:sp>
    </p:spTree>
    <p:extLst>
      <p:ext uri="{BB962C8B-B14F-4D97-AF65-F5344CB8AC3E}">
        <p14:creationId xmlns:p14="http://schemas.microsoft.com/office/powerpoint/2010/main" val="168799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62AC-27A8-FA15-651A-C20A353A5DCB}"/>
              </a:ext>
            </a:extLst>
          </p:cNvPr>
          <p:cNvSpPr>
            <a:spLocks noGrp="1"/>
          </p:cNvSpPr>
          <p:nvPr>
            <p:ph type="title"/>
          </p:nvPr>
        </p:nvSpPr>
        <p:spPr>
          <a:xfrm>
            <a:off x="1484311" y="479323"/>
            <a:ext cx="10018713" cy="1752599"/>
          </a:xfrm>
        </p:spPr>
        <p:txBody>
          <a:bodyPr/>
          <a:lstStyle/>
          <a:p>
            <a:r>
              <a:rPr lang="en-IN" dirty="0"/>
              <a:t>Theoretical Background</a:t>
            </a:r>
          </a:p>
        </p:txBody>
      </p:sp>
      <p:sp>
        <p:nvSpPr>
          <p:cNvPr id="3" name="Content Placeholder 2">
            <a:extLst>
              <a:ext uri="{FF2B5EF4-FFF2-40B4-BE49-F238E27FC236}">
                <a16:creationId xmlns:a16="http://schemas.microsoft.com/office/drawing/2014/main" id="{221047C6-948A-774A-F7C3-2F14DFDF6B09}"/>
              </a:ext>
            </a:extLst>
          </p:cNvPr>
          <p:cNvSpPr>
            <a:spLocks noGrp="1"/>
          </p:cNvSpPr>
          <p:nvPr>
            <p:ph idx="1"/>
          </p:nvPr>
        </p:nvSpPr>
        <p:spPr>
          <a:xfrm>
            <a:off x="1342104" y="2064775"/>
            <a:ext cx="10160920" cy="3726426"/>
          </a:xfrm>
        </p:spPr>
        <p:txBody>
          <a:bodyPr>
            <a:normAutofit/>
          </a:bodyPr>
          <a:lstStyle/>
          <a:p>
            <a:pPr marL="0" indent="0" algn="just">
              <a:buNone/>
            </a:pPr>
            <a:r>
              <a:rPr lang="en-GB" dirty="0"/>
              <a:t>The Diffie-Hellman key exchange, developed by Diffie and Hellman in 1976, allows secure key exchange over an insecure channel. XOR encryption/decryption is a simple and fundamental encryption operation with reversible and symmetrical properties. The mathematical foundation of Diffie-Hellman relies on the difficulty of solving the discrete logarithm problem. The steps involved include selecting parameters (a prime number p and a generator g), generating private keys (a and b), exchanging public keys (A and B), and computing the shared secret. The security of this method is based on computational difficulty, though it is vulnerable to man-in-the-middle attacks.</a:t>
            </a:r>
            <a:endParaRPr lang="en-IN" dirty="0"/>
          </a:p>
          <a:p>
            <a:pPr marL="0" indent="0" algn="just">
              <a:buNone/>
            </a:pPr>
            <a:endParaRPr lang="en-IN" dirty="0"/>
          </a:p>
        </p:txBody>
      </p:sp>
    </p:spTree>
    <p:extLst>
      <p:ext uri="{BB962C8B-B14F-4D97-AF65-F5344CB8AC3E}">
        <p14:creationId xmlns:p14="http://schemas.microsoft.com/office/powerpoint/2010/main" val="374177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C1EE-F2A0-113E-2555-D434BAA0AB23}"/>
              </a:ext>
            </a:extLst>
          </p:cNvPr>
          <p:cNvSpPr>
            <a:spLocks noGrp="1"/>
          </p:cNvSpPr>
          <p:nvPr>
            <p:ph type="title"/>
          </p:nvPr>
        </p:nvSpPr>
        <p:spPr/>
        <p:txBody>
          <a:bodyPr/>
          <a:lstStyle/>
          <a:p>
            <a:r>
              <a:rPr lang="en-GB" dirty="0"/>
              <a:t>Diffie-Hellman Key Exchange Diagram</a:t>
            </a:r>
            <a:endParaRPr lang="en-IN" dirty="0"/>
          </a:p>
        </p:txBody>
      </p:sp>
      <p:pic>
        <p:nvPicPr>
          <p:cNvPr id="6" name="Picture Placeholder 5">
            <a:extLst>
              <a:ext uri="{FF2B5EF4-FFF2-40B4-BE49-F238E27FC236}">
                <a16:creationId xmlns:a16="http://schemas.microsoft.com/office/drawing/2014/main" id="{D221D406-F8F0-2A56-B578-F20C3C9F07DB}"/>
              </a:ext>
            </a:extLst>
          </p:cNvPr>
          <p:cNvPicPr>
            <a:picLocks noGrp="1" noChangeAspect="1"/>
          </p:cNvPicPr>
          <p:nvPr>
            <p:ph type="pic" idx="1"/>
          </p:nvPr>
        </p:nvPicPr>
        <p:blipFill>
          <a:blip r:embed="rId2"/>
          <a:srcRect l="753" r="753"/>
          <a:stretch/>
        </p:blipFill>
        <p:spPr/>
      </p:pic>
    </p:spTree>
    <p:extLst>
      <p:ext uri="{BB962C8B-B14F-4D97-AF65-F5344CB8AC3E}">
        <p14:creationId xmlns:p14="http://schemas.microsoft.com/office/powerpoint/2010/main" val="48786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7E3C-58DE-074A-B2BA-4FFA3C0F66AC}"/>
              </a:ext>
            </a:extLst>
          </p:cNvPr>
          <p:cNvSpPr>
            <a:spLocks noGrp="1"/>
          </p:cNvSpPr>
          <p:nvPr>
            <p:ph type="title"/>
          </p:nvPr>
        </p:nvSpPr>
        <p:spPr/>
        <p:txBody>
          <a:bodyPr/>
          <a:lstStyle/>
          <a:p>
            <a:r>
              <a:rPr lang="en-IN" dirty="0"/>
              <a:t>XOR Encryption/Decryption</a:t>
            </a:r>
          </a:p>
        </p:txBody>
      </p:sp>
      <p:sp>
        <p:nvSpPr>
          <p:cNvPr id="3" name="Content Placeholder 2">
            <a:extLst>
              <a:ext uri="{FF2B5EF4-FFF2-40B4-BE49-F238E27FC236}">
                <a16:creationId xmlns:a16="http://schemas.microsoft.com/office/drawing/2014/main" id="{AFA4DA9E-F763-400A-57DB-A157817E2653}"/>
              </a:ext>
            </a:extLst>
          </p:cNvPr>
          <p:cNvSpPr>
            <a:spLocks noGrp="1"/>
          </p:cNvSpPr>
          <p:nvPr>
            <p:ph idx="1"/>
          </p:nvPr>
        </p:nvSpPr>
        <p:spPr/>
        <p:txBody>
          <a:bodyPr/>
          <a:lstStyle/>
          <a:p>
            <a:pPr marL="0" indent="0" algn="just">
              <a:buNone/>
            </a:pPr>
            <a:r>
              <a:rPr lang="en-GB" dirty="0"/>
              <a:t>XOR encryption/decryption is characterized by its properties of reversibility and symmetry. The process involves encrypting plaintext by XORing it with a key and decrypting ciphertext by XORing it with the same key. While simple and efficient, it is insecure if the key is reused, and is often combined with other techniques to enhance security.</a:t>
            </a:r>
            <a:endParaRPr lang="en-IN" dirty="0"/>
          </a:p>
        </p:txBody>
      </p:sp>
    </p:spTree>
    <p:extLst>
      <p:ext uri="{BB962C8B-B14F-4D97-AF65-F5344CB8AC3E}">
        <p14:creationId xmlns:p14="http://schemas.microsoft.com/office/powerpoint/2010/main" val="358256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9E7D-4EBA-CBB8-C3B1-6A02387DFA1B}"/>
              </a:ext>
            </a:extLst>
          </p:cNvPr>
          <p:cNvSpPr>
            <a:spLocks noGrp="1"/>
          </p:cNvSpPr>
          <p:nvPr>
            <p:ph type="title"/>
          </p:nvPr>
        </p:nvSpPr>
        <p:spPr/>
        <p:txBody>
          <a:bodyPr/>
          <a:lstStyle/>
          <a:p>
            <a:r>
              <a:rPr lang="en-GB" dirty="0"/>
              <a:t>The Math Behind Diffie-Hellman Key Exchange</a:t>
            </a:r>
            <a:endParaRPr lang="en-IN" dirty="0"/>
          </a:p>
        </p:txBody>
      </p:sp>
      <p:sp>
        <p:nvSpPr>
          <p:cNvPr id="3" name="Content Placeholder 2">
            <a:extLst>
              <a:ext uri="{FF2B5EF4-FFF2-40B4-BE49-F238E27FC236}">
                <a16:creationId xmlns:a16="http://schemas.microsoft.com/office/drawing/2014/main" id="{B0739432-47AF-6818-4733-D16BEB9B36F7}"/>
              </a:ext>
            </a:extLst>
          </p:cNvPr>
          <p:cNvSpPr>
            <a:spLocks noGrp="1"/>
          </p:cNvSpPr>
          <p:nvPr>
            <p:ph idx="1"/>
          </p:nvPr>
        </p:nvSpPr>
        <p:spPr/>
        <p:txBody>
          <a:bodyPr>
            <a:normAutofit fontScale="92500"/>
          </a:bodyPr>
          <a:lstStyle/>
          <a:p>
            <a:pPr marL="0" indent="0">
              <a:buNone/>
            </a:pPr>
            <a:r>
              <a:rPr lang="en-GB" dirty="0"/>
              <a:t>The mechanics of Diffie-Hellman involve selecting a large prime number </a:t>
            </a:r>
            <a:r>
              <a:rPr lang="en-GB" i="1" dirty="0"/>
              <a:t>p</a:t>
            </a:r>
            <a:r>
              <a:rPr lang="en-GB" dirty="0"/>
              <a:t> and a base </a:t>
            </a:r>
            <a:r>
              <a:rPr lang="en-GB" i="1" dirty="0"/>
              <a:t>g</a:t>
            </a:r>
            <a:r>
              <a:rPr lang="en-GB" dirty="0"/>
              <a:t>, then each party generates a private key and a public key. The public keys are exchanged and used, along with the private keys, to generate a shared secret. This shared secret can then be used to encrypt subsequent communications.</a:t>
            </a:r>
          </a:p>
          <a:p>
            <a:pPr marL="0" indent="0">
              <a:buNone/>
            </a:pPr>
            <a:r>
              <a:rPr lang="en-GB" dirty="0"/>
              <a:t>The mathematical foundation of Diffie-Hellman is based on the discrete logarithm problem, which is computationally difficult to solve. This ensures that even if an attacker intercepts the public keys, they cannot easily compute the shared secret without the private keys.</a:t>
            </a:r>
            <a:endParaRPr lang="en-IN" dirty="0"/>
          </a:p>
        </p:txBody>
      </p:sp>
    </p:spTree>
    <p:extLst>
      <p:ext uri="{BB962C8B-B14F-4D97-AF65-F5344CB8AC3E}">
        <p14:creationId xmlns:p14="http://schemas.microsoft.com/office/powerpoint/2010/main" val="236806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51E4-6F4A-37A6-C13F-726CC368B4AA}"/>
              </a:ext>
            </a:extLst>
          </p:cNvPr>
          <p:cNvSpPr>
            <a:spLocks noGrp="1"/>
          </p:cNvSpPr>
          <p:nvPr>
            <p:ph type="title"/>
          </p:nvPr>
        </p:nvSpPr>
        <p:spPr/>
        <p:txBody>
          <a:bodyPr/>
          <a:lstStyle/>
          <a:p>
            <a:r>
              <a:rPr lang="en-IN" dirty="0"/>
              <a:t>Advantages of Asymmetric Encryption</a:t>
            </a:r>
          </a:p>
        </p:txBody>
      </p:sp>
      <p:sp>
        <p:nvSpPr>
          <p:cNvPr id="3" name="Content Placeholder 2">
            <a:extLst>
              <a:ext uri="{FF2B5EF4-FFF2-40B4-BE49-F238E27FC236}">
                <a16:creationId xmlns:a16="http://schemas.microsoft.com/office/drawing/2014/main" id="{21A5A8EC-4187-D735-5DE3-5D3D96F20F3D}"/>
              </a:ext>
            </a:extLst>
          </p:cNvPr>
          <p:cNvSpPr>
            <a:spLocks noGrp="1"/>
          </p:cNvSpPr>
          <p:nvPr>
            <p:ph idx="1"/>
          </p:nvPr>
        </p:nvSpPr>
        <p:spPr>
          <a:xfrm>
            <a:off x="1356852" y="2035277"/>
            <a:ext cx="10146171" cy="3755923"/>
          </a:xfrm>
        </p:spPr>
        <p:txBody>
          <a:bodyPr/>
          <a:lstStyle/>
          <a:p>
            <a:pPr marL="0" indent="0" algn="just">
              <a:buNone/>
            </a:pPr>
            <a:r>
              <a:rPr lang="en-GB" dirty="0"/>
              <a:t>Asymmetric encryption was used in this project to address the key distribution problem inherent in symmetric encryption. It uses a pair of keys, one public and one private, to securely exchange information without the need to share a secret key beforehand. This method allows for secure communication over an insecure channel and simplifies key management, as each user only needs to manage their own private key and the public keys of their communication partners.</a:t>
            </a:r>
            <a:endParaRPr lang="en-IN" dirty="0"/>
          </a:p>
        </p:txBody>
      </p:sp>
    </p:spTree>
    <p:extLst>
      <p:ext uri="{BB962C8B-B14F-4D97-AF65-F5344CB8AC3E}">
        <p14:creationId xmlns:p14="http://schemas.microsoft.com/office/powerpoint/2010/main" val="61128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C8E5-CEB4-E4F9-DF50-13BD2504B4FB}"/>
              </a:ext>
            </a:extLst>
          </p:cNvPr>
          <p:cNvSpPr>
            <a:spLocks noGrp="1"/>
          </p:cNvSpPr>
          <p:nvPr>
            <p:ph type="title"/>
          </p:nvPr>
        </p:nvSpPr>
        <p:spPr>
          <a:xfrm>
            <a:off x="1484311" y="685800"/>
            <a:ext cx="9724463" cy="1467465"/>
          </a:xfrm>
        </p:spPr>
        <p:txBody>
          <a:bodyPr/>
          <a:lstStyle/>
          <a:p>
            <a:r>
              <a:rPr lang="en-GB" dirty="0"/>
              <a:t>Advantages and Limitations of Diffie-Hellman Key Exchange</a:t>
            </a:r>
            <a:endParaRPr lang="en-IN" dirty="0"/>
          </a:p>
        </p:txBody>
      </p:sp>
      <p:sp>
        <p:nvSpPr>
          <p:cNvPr id="3" name="Content Placeholder 2">
            <a:extLst>
              <a:ext uri="{FF2B5EF4-FFF2-40B4-BE49-F238E27FC236}">
                <a16:creationId xmlns:a16="http://schemas.microsoft.com/office/drawing/2014/main" id="{B6AB2339-D19E-9B80-5FA5-1B01FA5CB5CA}"/>
              </a:ext>
            </a:extLst>
          </p:cNvPr>
          <p:cNvSpPr>
            <a:spLocks noGrp="1"/>
          </p:cNvSpPr>
          <p:nvPr>
            <p:ph idx="1"/>
          </p:nvPr>
        </p:nvSpPr>
        <p:spPr/>
        <p:txBody>
          <a:bodyPr>
            <a:normAutofit/>
          </a:bodyPr>
          <a:lstStyle/>
          <a:p>
            <a:pPr marL="0" indent="0" algn="just">
              <a:buNone/>
            </a:pPr>
            <a:r>
              <a:rPr lang="en-GB" sz="2800" dirty="0"/>
              <a:t>Advantages of Diffie-Hellman include its ability to securely exchange keys over an insecure channel and its foundation in well-studied mathematical problems. Limitations include its vulnerability to man-in-the-middle attacks and the requirement for additional steps to ensure authenticity and integrity of the exchanged keys.</a:t>
            </a:r>
            <a:endParaRPr lang="en-IN" sz="2800" dirty="0"/>
          </a:p>
        </p:txBody>
      </p:sp>
    </p:spTree>
    <p:extLst>
      <p:ext uri="{BB962C8B-B14F-4D97-AF65-F5344CB8AC3E}">
        <p14:creationId xmlns:p14="http://schemas.microsoft.com/office/powerpoint/2010/main" val="208929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1297-9C3A-54DC-8306-6EDE40ADFAA8}"/>
              </a:ext>
            </a:extLst>
          </p:cNvPr>
          <p:cNvSpPr>
            <a:spLocks noGrp="1"/>
          </p:cNvSpPr>
          <p:nvPr>
            <p:ph type="title"/>
          </p:nvPr>
        </p:nvSpPr>
        <p:spPr/>
        <p:txBody>
          <a:bodyPr/>
          <a:lstStyle/>
          <a:p>
            <a:r>
              <a:rPr lang="en-GB" dirty="0"/>
              <a:t>Server and Client Program</a:t>
            </a:r>
            <a:endParaRPr lang="en-IN" dirty="0"/>
          </a:p>
        </p:txBody>
      </p:sp>
      <p:sp>
        <p:nvSpPr>
          <p:cNvPr id="3" name="Text Placeholder 2">
            <a:extLst>
              <a:ext uri="{FF2B5EF4-FFF2-40B4-BE49-F238E27FC236}">
                <a16:creationId xmlns:a16="http://schemas.microsoft.com/office/drawing/2014/main" id="{E2DF4DF9-628D-19C5-BA0A-0D6F6AF1A70C}"/>
              </a:ext>
            </a:extLst>
          </p:cNvPr>
          <p:cNvSpPr>
            <a:spLocks noGrp="1"/>
          </p:cNvSpPr>
          <p:nvPr>
            <p:ph type="body" idx="1"/>
          </p:nvPr>
        </p:nvSpPr>
        <p:spPr>
          <a:xfrm>
            <a:off x="1628245" y="2162022"/>
            <a:ext cx="4607188" cy="576262"/>
          </a:xfrm>
        </p:spPr>
        <p:txBody>
          <a:bodyPr/>
          <a:lstStyle/>
          <a:p>
            <a:r>
              <a:rPr lang="en-GB" dirty="0"/>
              <a:t>Server Program</a:t>
            </a:r>
            <a:endParaRPr lang="en-IN" dirty="0"/>
          </a:p>
        </p:txBody>
      </p:sp>
      <p:sp>
        <p:nvSpPr>
          <p:cNvPr id="4" name="Content Placeholder 3">
            <a:extLst>
              <a:ext uri="{FF2B5EF4-FFF2-40B4-BE49-F238E27FC236}">
                <a16:creationId xmlns:a16="http://schemas.microsoft.com/office/drawing/2014/main" id="{D1E2B955-F76A-F072-27A7-9B078D0DCFF6}"/>
              </a:ext>
            </a:extLst>
          </p:cNvPr>
          <p:cNvSpPr>
            <a:spLocks noGrp="1"/>
          </p:cNvSpPr>
          <p:nvPr>
            <p:ph sz="half" idx="2"/>
          </p:nvPr>
        </p:nvSpPr>
        <p:spPr>
          <a:xfrm>
            <a:off x="1297858" y="2667001"/>
            <a:ext cx="5081509" cy="2804652"/>
          </a:xfrm>
        </p:spPr>
        <p:txBody>
          <a:bodyPr>
            <a:normAutofit lnSpcReduction="10000"/>
          </a:bodyPr>
          <a:lstStyle/>
          <a:p>
            <a:pPr marL="0" indent="0" algn="just">
              <a:buNone/>
            </a:pPr>
            <a:r>
              <a:rPr lang="en-GB" sz="2100" dirty="0"/>
              <a:t>The server program listens for client connections, performs the key exchange, and encrypts messages. Key components include socket creation and setup, key generation (private and public keys), the key exchange process, and message encryption and transmission. Enhancements include robust error handling, secure random number generation, and input validation.</a:t>
            </a:r>
            <a:endParaRPr lang="en-IN" sz="2100" dirty="0"/>
          </a:p>
          <a:p>
            <a:endParaRPr lang="en-IN" dirty="0"/>
          </a:p>
        </p:txBody>
      </p:sp>
      <p:sp>
        <p:nvSpPr>
          <p:cNvPr id="5" name="Text Placeholder 4">
            <a:extLst>
              <a:ext uri="{FF2B5EF4-FFF2-40B4-BE49-F238E27FC236}">
                <a16:creationId xmlns:a16="http://schemas.microsoft.com/office/drawing/2014/main" id="{529A0247-CE4F-0020-ECAA-643D045C74B8}"/>
              </a:ext>
            </a:extLst>
          </p:cNvPr>
          <p:cNvSpPr>
            <a:spLocks noGrp="1"/>
          </p:cNvSpPr>
          <p:nvPr>
            <p:ph type="body" sz="quarter" idx="3"/>
          </p:nvPr>
        </p:nvSpPr>
        <p:spPr>
          <a:xfrm>
            <a:off x="6880486" y="2049514"/>
            <a:ext cx="4622537" cy="576262"/>
          </a:xfrm>
        </p:spPr>
        <p:txBody>
          <a:bodyPr/>
          <a:lstStyle/>
          <a:p>
            <a:r>
              <a:rPr lang="en-GB" dirty="0"/>
              <a:t>Client Program</a:t>
            </a:r>
            <a:endParaRPr lang="en-IN" dirty="0"/>
          </a:p>
        </p:txBody>
      </p:sp>
      <p:sp>
        <p:nvSpPr>
          <p:cNvPr id="6" name="Content Placeholder 5">
            <a:extLst>
              <a:ext uri="{FF2B5EF4-FFF2-40B4-BE49-F238E27FC236}">
                <a16:creationId xmlns:a16="http://schemas.microsoft.com/office/drawing/2014/main" id="{ACA26849-D3B4-92B7-740B-612661DD09F1}"/>
              </a:ext>
            </a:extLst>
          </p:cNvPr>
          <p:cNvSpPr>
            <a:spLocks noGrp="1"/>
          </p:cNvSpPr>
          <p:nvPr>
            <p:ph sz="quarter" idx="4"/>
          </p:nvPr>
        </p:nvSpPr>
        <p:spPr>
          <a:xfrm>
            <a:off x="6379367" y="2738284"/>
            <a:ext cx="5310108" cy="3898490"/>
          </a:xfrm>
        </p:spPr>
        <p:txBody>
          <a:bodyPr>
            <a:normAutofit lnSpcReduction="10000"/>
          </a:bodyPr>
          <a:lstStyle/>
          <a:p>
            <a:pPr marL="0" indent="0" algn="just">
              <a:buNone/>
            </a:pPr>
            <a:r>
              <a:rPr lang="en-GB" sz="2000" dirty="0"/>
              <a:t>The client program connects to the server, performs the key exchange, and decrypts received messages. Key components include socket connection setup, key generation (private and public keys), the key exchange process, and message reception and decryption. Enhancements include robust error handling, secure random number generation, and input validation</a:t>
            </a:r>
            <a:endParaRPr lang="en-IN" sz="2000" dirty="0"/>
          </a:p>
        </p:txBody>
      </p:sp>
    </p:spTree>
    <p:extLst>
      <p:ext uri="{BB962C8B-B14F-4D97-AF65-F5344CB8AC3E}">
        <p14:creationId xmlns:p14="http://schemas.microsoft.com/office/powerpoint/2010/main" val="2805688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585</TotalTime>
  <Words>825</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 Diffie-Hellman Key Exchange and XOR Encryption/Decryption</vt:lpstr>
      <vt:lpstr>Introduction</vt:lpstr>
      <vt:lpstr>Theoretical Background</vt:lpstr>
      <vt:lpstr>Diffie-Hellman Key Exchange Diagram</vt:lpstr>
      <vt:lpstr>XOR Encryption/Decryption</vt:lpstr>
      <vt:lpstr>The Math Behind Diffie-Hellman Key Exchange</vt:lpstr>
      <vt:lpstr>Advantages of Asymmetric Encryption</vt:lpstr>
      <vt:lpstr>Advantages and Limitations of Diffie-Hellman Key Exchange</vt:lpstr>
      <vt:lpstr>Server and Client Program</vt:lpstr>
      <vt:lpstr>Implementation Overview</vt:lpstr>
      <vt:lpstr>PowerPoint Presentation</vt:lpstr>
      <vt:lpstr>PowerPoint Presentation</vt:lpstr>
      <vt:lpstr>Testing</vt:lpstr>
      <vt:lpstr>Test Case - I</vt:lpstr>
      <vt:lpstr>Test Case - II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 Kawatra</dc:creator>
  <cp:lastModifiedBy>Harshit Kawatra</cp:lastModifiedBy>
  <cp:revision>5</cp:revision>
  <dcterms:created xsi:type="dcterms:W3CDTF">2024-07-28T17:10:21Z</dcterms:created>
  <dcterms:modified xsi:type="dcterms:W3CDTF">2024-07-29T03:00:40Z</dcterms:modified>
</cp:coreProperties>
</file>