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elegraf 1 Bold" charset="1" panose="00000800000000000000"/>
      <p:regular r:id="rId13"/>
    </p:embeddedFont>
    <p:embeddedFont>
      <p:font typeface="Telegraf 2 Bold" charset="1" panose="00000800000000000000"/>
      <p:regular r:id="rId14"/>
    </p:embeddedFont>
    <p:embeddedFont>
      <p:font typeface="Telegraf 2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439" y="1539032"/>
            <a:ext cx="8541770" cy="7719268"/>
            <a:chOff x="0" y="0"/>
            <a:chExt cx="2889438" cy="26112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89438" cy="2611209"/>
            </a:xfrm>
            <a:custGeom>
              <a:avLst/>
              <a:gdLst/>
              <a:ahLst/>
              <a:cxnLst/>
              <a:rect r="r" b="b" t="t" l="l"/>
              <a:pathLst>
                <a:path h="2611209" w="2889438">
                  <a:moveTo>
                    <a:pt x="0" y="0"/>
                  </a:moveTo>
                  <a:lnTo>
                    <a:pt x="2889438" y="0"/>
                  </a:lnTo>
                  <a:lnTo>
                    <a:pt x="2889438" y="2611209"/>
                  </a:lnTo>
                  <a:lnTo>
                    <a:pt x="0" y="261120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014095" y="0"/>
            <a:ext cx="9273905" cy="10287000"/>
          </a:xfrm>
          <a:custGeom>
            <a:avLst/>
            <a:gdLst/>
            <a:ahLst/>
            <a:cxnLst/>
            <a:rect r="r" b="b" t="t" l="l"/>
            <a:pathLst>
              <a:path h="10287000" w="9273905">
                <a:moveTo>
                  <a:pt x="0" y="0"/>
                </a:moveTo>
                <a:lnTo>
                  <a:pt x="9273905" y="0"/>
                </a:lnTo>
                <a:lnTo>
                  <a:pt x="92739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31" t="0" r="-102823" b="-2321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14095" y="-1224313"/>
            <a:ext cx="9273905" cy="14083592"/>
          </a:xfrm>
          <a:custGeom>
            <a:avLst/>
            <a:gdLst/>
            <a:ahLst/>
            <a:cxnLst/>
            <a:rect r="r" b="b" t="t" l="l"/>
            <a:pathLst>
              <a:path h="14083592" w="9273905">
                <a:moveTo>
                  <a:pt x="0" y="0"/>
                </a:moveTo>
                <a:lnTo>
                  <a:pt x="9273905" y="0"/>
                </a:lnTo>
                <a:lnTo>
                  <a:pt x="9273905" y="14083592"/>
                </a:lnTo>
                <a:lnTo>
                  <a:pt x="0" y="14083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931" t="0" r="-2593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25837" y="2865016"/>
            <a:ext cx="7072995" cy="497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Telegraf 1 Bold"/>
              </a:rPr>
              <a:t>Amazon </a:t>
            </a:r>
            <a:r>
              <a:rPr lang="en-US" sz="8000">
                <a:solidFill>
                  <a:srgbClr val="000000"/>
                </a:solidFill>
                <a:latin typeface="Telegraf 1 Bold"/>
              </a:rPr>
              <a:t>Sales Analysis Report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5902" y="2877051"/>
            <a:ext cx="12633766" cy="5548613"/>
          </a:xfrm>
          <a:custGeom>
            <a:avLst/>
            <a:gdLst/>
            <a:ahLst/>
            <a:cxnLst/>
            <a:rect r="r" b="b" t="t" l="l"/>
            <a:pathLst>
              <a:path h="5548613" w="12633766">
                <a:moveTo>
                  <a:pt x="0" y="0"/>
                </a:moveTo>
                <a:lnTo>
                  <a:pt x="12633766" y="0"/>
                </a:lnTo>
                <a:lnTo>
                  <a:pt x="12633766" y="5548613"/>
                </a:lnTo>
                <a:lnTo>
                  <a:pt x="0" y="5548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0261" y="3453778"/>
            <a:ext cx="4072571" cy="404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sz="3499">
                <a:solidFill>
                  <a:srgbClr val="FFFFFF"/>
                </a:solidFill>
                <a:latin typeface="Telegraf 1 Bold"/>
              </a:rPr>
              <a:t>Maharashtra and Karnataka have the highest number of orders, as well as the highest number of cancellations.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7321" y="962025"/>
            <a:ext cx="1066546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Telegraf 1 Bold"/>
              </a:rPr>
              <a:t>key findings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67473" y="981075"/>
            <a:ext cx="1091827" cy="50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Telegraf 1 Bold"/>
              </a:rPr>
              <a:t>_01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1842"/>
            <a:ext cx="9907413" cy="4743316"/>
          </a:xfrm>
          <a:custGeom>
            <a:avLst/>
            <a:gdLst/>
            <a:ahLst/>
            <a:cxnLst/>
            <a:rect r="r" b="b" t="t" l="l"/>
            <a:pathLst>
              <a:path h="4743316" w="9907413">
                <a:moveTo>
                  <a:pt x="0" y="0"/>
                </a:moveTo>
                <a:lnTo>
                  <a:pt x="9907413" y="0"/>
                </a:lnTo>
                <a:lnTo>
                  <a:pt x="9907413" y="4743316"/>
                </a:lnTo>
                <a:lnTo>
                  <a:pt x="0" y="4743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367" t="0" r="-1058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99436" y="2771842"/>
            <a:ext cx="5532090" cy="3379833"/>
            <a:chOff x="0" y="0"/>
            <a:chExt cx="7376120" cy="45064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7376120" cy="3124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000"/>
                </a:lnSpc>
                <a:spcBef>
                  <a:spcPct val="0"/>
                </a:spcBef>
              </a:pPr>
              <a:r>
                <a:rPr lang="en-US" sz="7500" strike="noStrike" u="none">
                  <a:solidFill>
                    <a:srgbClr val="FFFFFF"/>
                  </a:solidFill>
                  <a:latin typeface="Telegraf 2 Bold"/>
                </a:rPr>
                <a:t>key findings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005615"/>
              <a:ext cx="7376120" cy="500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52"/>
                </a:lnSpc>
                <a:spcBef>
                  <a:spcPct val="0"/>
                </a:spcBef>
              </a:pPr>
              <a:r>
                <a:rPr lang="en-US" sz="2180" strike="noStrike" u="none">
                  <a:solidFill>
                    <a:srgbClr val="FFFFFF"/>
                  </a:solidFill>
                  <a:latin typeface="Telegraf 2 Bold"/>
                </a:rPr>
                <a:t>The Kurta category has the most orders.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167473" y="8763000"/>
            <a:ext cx="109182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554"/>
              </a:lnSpc>
              <a:spcBef>
                <a:spcPct val="0"/>
              </a:spcBef>
            </a:pPr>
            <a:r>
              <a:rPr lang="en-US" sz="2962">
                <a:solidFill>
                  <a:srgbClr val="FFFFFF"/>
                </a:solidFill>
                <a:latin typeface="Telegraf 2 Bold"/>
              </a:rPr>
              <a:t>_02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65723"/>
            <a:ext cx="7932418" cy="11728417"/>
            <a:chOff x="0" y="0"/>
            <a:chExt cx="2089196" cy="30889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9197" cy="3088966"/>
            </a:xfrm>
            <a:custGeom>
              <a:avLst/>
              <a:gdLst/>
              <a:ahLst/>
              <a:cxnLst/>
              <a:rect r="r" b="b" t="t" l="l"/>
              <a:pathLst>
                <a:path h="3088966" w="2089197">
                  <a:moveTo>
                    <a:pt x="0" y="0"/>
                  </a:moveTo>
                  <a:lnTo>
                    <a:pt x="2089197" y="0"/>
                  </a:lnTo>
                  <a:lnTo>
                    <a:pt x="2089197" y="3088966"/>
                  </a:lnTo>
                  <a:lnTo>
                    <a:pt x="0" y="308896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089196" cy="3184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82883" y="1134843"/>
            <a:ext cx="9635376" cy="8017315"/>
            <a:chOff x="0" y="0"/>
            <a:chExt cx="12847169" cy="10689753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1836" t="0" r="1836" b="0"/>
            <a:stretch>
              <a:fillRect/>
            </a:stretch>
          </p:blipFill>
          <p:spPr>
            <a:xfrm flipH="false" flipV="false">
              <a:off x="0" y="0"/>
              <a:ext cx="12847169" cy="10689753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221556" y="1057275"/>
            <a:ext cx="5122944" cy="240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sz="8500">
                <a:solidFill>
                  <a:srgbClr val="FFFFFF"/>
                </a:solidFill>
                <a:latin typeface="Telegraf 2 Bold"/>
              </a:rPr>
              <a:t>key findings</a:t>
            </a:r>
          </a:p>
        </p:txBody>
      </p:sp>
      <p:sp>
        <p:nvSpPr>
          <p:cNvPr name="AutoShape 8" id="8"/>
          <p:cNvSpPr/>
          <p:nvPr/>
        </p:nvSpPr>
        <p:spPr>
          <a:xfrm>
            <a:off x="1221556" y="4248152"/>
            <a:ext cx="51229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7629525"/>
            <a:ext cx="6461944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elegraf 2 Bold"/>
              </a:rPr>
              <a:t>The number of cancelled orders exceeds the number of shipped orders.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858486"/>
            <a:ext cx="18288000" cy="6428514"/>
            <a:chOff x="0" y="0"/>
            <a:chExt cx="6186311" cy="21745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2174584"/>
            </a:xfrm>
            <a:custGeom>
              <a:avLst/>
              <a:gdLst/>
              <a:ahLst/>
              <a:cxnLst/>
              <a:rect r="r" b="b" t="t" l="l"/>
              <a:pathLst>
                <a:path h="2174584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2174584"/>
                  </a:lnTo>
                  <a:lnTo>
                    <a:pt x="0" y="217458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700253" y="4559319"/>
            <a:ext cx="12530617" cy="4698981"/>
          </a:xfrm>
          <a:custGeom>
            <a:avLst/>
            <a:gdLst/>
            <a:ahLst/>
            <a:cxnLst/>
            <a:rect r="r" b="b" t="t" l="l"/>
            <a:pathLst>
              <a:path h="4698981" w="12530617">
                <a:moveTo>
                  <a:pt x="0" y="0"/>
                </a:moveTo>
                <a:lnTo>
                  <a:pt x="12530617" y="0"/>
                </a:lnTo>
                <a:lnTo>
                  <a:pt x="12530617" y="4698981"/>
                </a:lnTo>
                <a:lnTo>
                  <a:pt x="0" y="4698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57183" y="962025"/>
            <a:ext cx="1377363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Telegraf 1 Bold"/>
              </a:rPr>
              <a:t>key findings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78692" y="2111247"/>
            <a:ext cx="1331617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elegraf 2 Bold"/>
              </a:rPr>
              <a:t>The highest revenue was recorded between April 10 and May 8, with the peak occurring on May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7728" y="1790537"/>
            <a:ext cx="1099385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25"/>
              </a:lnSpc>
              <a:spcBef>
                <a:spcPct val="0"/>
              </a:spcBef>
            </a:pPr>
            <a:r>
              <a:rPr lang="en-US" sz="8250" strike="noStrike" u="none">
                <a:solidFill>
                  <a:srgbClr val="FFFFFF"/>
                </a:solidFill>
                <a:latin typeface="Telegraf 2 Bold"/>
              </a:rPr>
              <a:t>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4375" y="3850128"/>
            <a:ext cx="13450815" cy="339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083" indent="-312042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890" strike="noStrike" u="none">
                <a:solidFill>
                  <a:srgbClr val="FFFFFF"/>
                </a:solidFill>
                <a:latin typeface="Telegraf 2 Bold"/>
              </a:rPr>
              <a:t>Understand customer preferences by analyzing reviews and feedback so we can increase sales.</a:t>
            </a:r>
          </a:p>
          <a:p>
            <a:pPr algn="l" marL="624083" indent="-312042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890" strike="noStrike" u="none">
                <a:solidFill>
                  <a:srgbClr val="FFFFFF"/>
                </a:solidFill>
                <a:latin typeface="Telegraf 2 Bold"/>
              </a:rPr>
              <a:t>Enhance Product Listings by improve product descriptions with clear and concise information and also use high quality images and videos</a:t>
            </a:r>
          </a:p>
          <a:p>
            <a:pPr algn="l" marL="624083" indent="-312042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890" strike="noStrike" u="none">
                <a:solidFill>
                  <a:srgbClr val="FFFFFF"/>
                </a:solidFill>
                <a:latin typeface="Telegraf 2 Bold"/>
              </a:rPr>
              <a:t>Encourage customers to rate products so we can reduce the number of cancelled orders</a:t>
            </a:r>
          </a:p>
          <a:p>
            <a:pPr algn="l" marL="624083" indent="-312042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890" strike="noStrike" u="none">
                <a:solidFill>
                  <a:srgbClr val="FFFFFF"/>
                </a:solidFill>
                <a:latin typeface="Telegraf 2 Bold"/>
              </a:rPr>
              <a:t>Introduce new products based on market demand.</a:t>
            </a:r>
          </a:p>
          <a:p>
            <a:pPr algn="l" marL="624083" indent="-312042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890" strike="noStrike" u="none">
                <a:solidFill>
                  <a:srgbClr val="FFFFFF"/>
                </a:solidFill>
                <a:latin typeface="Telegraf 2 Bold"/>
              </a:rPr>
              <a:t>Diversify the product categories to cater to a wider audience.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2700" y="9582357"/>
            <a:ext cx="18300700" cy="704643"/>
            <a:chOff x="0" y="0"/>
            <a:chExt cx="4819937" cy="1855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9938" cy="185585"/>
            </a:xfrm>
            <a:custGeom>
              <a:avLst/>
              <a:gdLst/>
              <a:ahLst/>
              <a:cxnLst/>
              <a:rect r="r" b="b" t="t" l="l"/>
              <a:pathLst>
                <a:path h="185585" w="4819938">
                  <a:moveTo>
                    <a:pt x="0" y="0"/>
                  </a:moveTo>
                  <a:lnTo>
                    <a:pt x="4819938" y="0"/>
                  </a:lnTo>
                  <a:lnTo>
                    <a:pt x="4819938" y="185585"/>
                  </a:lnTo>
                  <a:lnTo>
                    <a:pt x="0" y="1855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4819937" cy="2808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167473" y="990600"/>
            <a:ext cx="109182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554"/>
              </a:lnSpc>
              <a:spcBef>
                <a:spcPct val="0"/>
              </a:spcBef>
            </a:pPr>
            <a:r>
              <a:rPr lang="en-US" sz="2962">
                <a:solidFill>
                  <a:srgbClr val="FFFFFF"/>
                </a:solidFill>
                <a:latin typeface="Telegraf 2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80201" y="78067"/>
            <a:ext cx="11546892" cy="10130866"/>
          </a:xfrm>
          <a:custGeom>
            <a:avLst/>
            <a:gdLst/>
            <a:ahLst/>
            <a:cxnLst/>
            <a:rect r="r" b="b" t="t" l="l"/>
            <a:pathLst>
              <a:path h="10130866" w="11546892">
                <a:moveTo>
                  <a:pt x="0" y="0"/>
                </a:moveTo>
                <a:lnTo>
                  <a:pt x="11546892" y="0"/>
                </a:lnTo>
                <a:lnTo>
                  <a:pt x="11546892" y="10130866"/>
                </a:lnTo>
                <a:lnTo>
                  <a:pt x="0" y="10130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5" r="-2262" b="-139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5577" y="4653492"/>
            <a:ext cx="8115300" cy="913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FFFFFF"/>
                </a:solidFill>
                <a:latin typeface="Telegraf 1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DAGI4ezmSO0</dc:identifier>
  <dcterms:modified xsi:type="dcterms:W3CDTF">2011-08-01T06:04:30Z</dcterms:modified>
  <cp:revision>1</cp:revision>
  <dc:title>Black and White Simple and Professional Sales Report Sales Presentation</dc:title>
</cp:coreProperties>
</file>