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4" r:id="rId1"/>
  </p:sldMasterIdLst>
  <p:notesMasterIdLst>
    <p:notesMasterId r:id="rId24"/>
  </p:notesMasterIdLst>
  <p:sldIdLst>
    <p:sldId id="256" r:id="rId2"/>
    <p:sldId id="257" r:id="rId3"/>
    <p:sldId id="288" r:id="rId4"/>
    <p:sldId id="287" r:id="rId5"/>
    <p:sldId id="258" r:id="rId6"/>
    <p:sldId id="291" r:id="rId7"/>
    <p:sldId id="289" r:id="rId8"/>
    <p:sldId id="259" r:id="rId9"/>
    <p:sldId id="292" r:id="rId10"/>
    <p:sldId id="260" r:id="rId11"/>
    <p:sldId id="261" r:id="rId12"/>
    <p:sldId id="262" r:id="rId13"/>
    <p:sldId id="293" r:id="rId14"/>
    <p:sldId id="263" r:id="rId15"/>
    <p:sldId id="264" r:id="rId16"/>
    <p:sldId id="268" r:id="rId17"/>
    <p:sldId id="265" r:id="rId18"/>
    <p:sldId id="266" r:id="rId19"/>
    <p:sldId id="269" r:id="rId20"/>
    <p:sldId id="271" r:id="rId21"/>
    <p:sldId id="272" r:id="rId22"/>
    <p:sldId id="273"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Garamond" panose="02020404030301010803" pitchFamily="18" charset="0"/>
      <p:regular r:id="rId29"/>
      <p:bold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CC00CC"/>
    <a:srgbClr val="008080"/>
    <a:srgbClr val="CC0066"/>
    <a:srgbClr val="FFFF00"/>
    <a:srgbClr val="0099CC"/>
    <a:srgbClr val="33CC33"/>
    <a:srgbClr val="6666FF"/>
    <a:srgbClr val="3366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B03B36-4E16-419A-80E3-66C9E1F0B77A}">
  <a:tblStyle styleId="{58B03B36-4E16-419A-80E3-66C9E1F0B77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6" autoAdjust="0"/>
    <p:restoredTop sz="94660"/>
  </p:normalViewPr>
  <p:slideViewPr>
    <p:cSldViewPr snapToGrid="0">
      <p:cViewPr varScale="1">
        <p:scale>
          <a:sx n="93" d="100"/>
          <a:sy n="93"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7294491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054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2907688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2907688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002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848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200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36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397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49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35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886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90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33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595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53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04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80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5676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12/21/2020</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73098"/>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5321105"/>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7516538"/>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4388576"/>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2710114"/>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077968"/>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7178408"/>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784882"/>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581023"/>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Google Shape;12;p2"/>
          <p:cNvSpPr txBox="1">
            <a:spLocks noGrp="1"/>
          </p:cNvSpPr>
          <p:nvPr>
            <p:ph type="ctrTitle"/>
          </p:nvPr>
        </p:nvSpPr>
        <p:spPr>
          <a:xfrm>
            <a:off x="648300" y="34045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extLst>
      <p:ext uri="{BB962C8B-B14F-4D97-AF65-F5344CB8AC3E}">
        <p14:creationId xmlns:p14="http://schemas.microsoft.com/office/powerpoint/2010/main" val="1913381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4" name="Google Shape;44;p8"/>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5" name="Google Shape;45;p8"/>
          <p:cNvSpPr txBox="1">
            <a:spLocks noGrp="1"/>
          </p:cNvSpPr>
          <p:nvPr>
            <p:ph type="body" idx="1"/>
          </p:nvPr>
        </p:nvSpPr>
        <p:spPr>
          <a:xfrm>
            <a:off x="841001" y="2492425"/>
            <a:ext cx="2671800" cy="24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6" name="Google Shape;46;p8"/>
          <p:cNvSpPr txBox="1">
            <a:spLocks noGrp="1"/>
          </p:cNvSpPr>
          <p:nvPr>
            <p:ph type="body" idx="2"/>
          </p:nvPr>
        </p:nvSpPr>
        <p:spPr>
          <a:xfrm>
            <a:off x="3673842" y="2492425"/>
            <a:ext cx="2671800" cy="24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127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4752137"/>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5"/>
        <p:cNvGrpSpPr/>
        <p:nvPr/>
      </p:nvGrpSpPr>
      <p:grpSpPr>
        <a:xfrm>
          <a:off x="0" y="0"/>
          <a:ext cx="0" cy="0"/>
          <a:chOff x="0" y="0"/>
          <a:chExt cx="0" cy="0"/>
        </a:xfrm>
      </p:grpSpPr>
      <p:sp>
        <p:nvSpPr>
          <p:cNvPr id="38" name="Google Shape;38;p7"/>
          <p:cNvSpPr txBox="1">
            <a:spLocks noGrp="1"/>
          </p:cNvSpPr>
          <p:nvPr>
            <p:ph type="title"/>
          </p:nvPr>
        </p:nvSpPr>
        <p:spPr>
          <a:xfrm>
            <a:off x="838350" y="18079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9" name="Google Shape;39;p7"/>
          <p:cNvSpPr txBox="1">
            <a:spLocks noGrp="1"/>
          </p:cNvSpPr>
          <p:nvPr>
            <p:ph type="body" idx="1"/>
          </p:nvPr>
        </p:nvSpPr>
        <p:spPr>
          <a:xfrm>
            <a:off x="838250" y="2419350"/>
            <a:ext cx="5324100" cy="22557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8264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5402323"/>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2610533"/>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381814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448178"/>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42902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8824449"/>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5098536"/>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12/21/2020</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008698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Lst>
  <p:transition>
    <p:fade thruBlk="1"/>
  </p:transition>
  <p:timing>
    <p:tnLst>
      <p:par>
        <p:cTn id="1" dur="indefinite" restart="never" nodeType="tmRoot"/>
      </p:par>
    </p:tnLst>
  </p:timing>
  <p:hf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1077212" y="802740"/>
            <a:ext cx="6798469" cy="616688"/>
          </a:xfrm>
          <a:prstGeom prst="rect">
            <a:avLst/>
          </a:prstGeom>
        </p:spPr>
        <p:txBody>
          <a:bodyPr spcFirstLastPara="1" wrap="square" lIns="91425" tIns="91425" rIns="91425" bIns="91425" anchor="b" anchorCtr="0">
            <a:noAutofit/>
          </a:bodyPr>
          <a:lstStyle/>
          <a:p>
            <a:pPr algn="ctr"/>
            <a:r>
              <a:rPr lang="en-US" sz="2800" b="1" u="sng" dirty="0">
                <a:solidFill>
                  <a:schemeClr val="tx2">
                    <a:lumMod val="10000"/>
                  </a:schemeClr>
                </a:solidFill>
                <a:latin typeface="Times New Roman" panose="02020603050405020304" pitchFamily="18" charset="0"/>
                <a:cs typeface="Times New Roman" panose="02020603050405020304" pitchFamily="18" charset="0"/>
              </a:rPr>
              <a:t>SENTIMENTAL ANALYSIS IN </a:t>
            </a:r>
            <a:r>
              <a:rPr lang="en-US" sz="2800" b="1" u="sng" dirty="0" smtClean="0">
                <a:solidFill>
                  <a:schemeClr val="tx2">
                    <a:lumMod val="10000"/>
                  </a:schemeClr>
                </a:solidFill>
                <a:latin typeface="Times New Roman" panose="02020603050405020304" pitchFamily="18" charset="0"/>
                <a:cs typeface="Times New Roman" panose="02020603050405020304" pitchFamily="18" charset="0"/>
              </a:rPr>
              <a:t>PYTHON</a:t>
            </a:r>
            <a:endParaRPr sz="2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104B0CF5-C822-4999-BF0D-E17A7C87F44E}"/>
              </a:ext>
            </a:extLst>
          </p:cNvPr>
          <p:cNvSpPr txBox="1"/>
          <p:nvPr/>
        </p:nvSpPr>
        <p:spPr>
          <a:xfrm>
            <a:off x="653616" y="1802308"/>
            <a:ext cx="2634114" cy="1538883"/>
          </a:xfrm>
          <a:prstGeom prst="rect">
            <a:avLst/>
          </a:prstGeom>
          <a:noFill/>
        </p:spPr>
        <p:txBody>
          <a:bodyPr wrap="square" rtlCol="0">
            <a:spAutoFit/>
          </a:bodyPr>
          <a:lstStyle/>
          <a:p>
            <a:r>
              <a:rPr lang="en-US" sz="2000" b="1" i="1" dirty="0">
                <a:solidFill>
                  <a:schemeClr val="tx2">
                    <a:lumMod val="10000"/>
                  </a:schemeClr>
                </a:solidFill>
                <a:latin typeface="Times New Roman" panose="02020603050405020304" pitchFamily="18" charset="0"/>
                <a:cs typeface="Times New Roman" panose="02020603050405020304" pitchFamily="18" charset="0"/>
              </a:rPr>
              <a:t>SUBMITTED BY:-</a:t>
            </a:r>
          </a:p>
          <a:p>
            <a:r>
              <a:rPr lang="en-US" sz="2000" b="1" dirty="0" smtClean="0">
                <a:solidFill>
                  <a:schemeClr val="tx2">
                    <a:lumMod val="10000"/>
                  </a:schemeClr>
                </a:solidFill>
                <a:latin typeface="Times New Roman" panose="02020603050405020304" pitchFamily="18" charset="0"/>
                <a:cs typeface="Times New Roman" panose="02020603050405020304" pitchFamily="18" charset="0"/>
              </a:rPr>
              <a:t>MOHD. SOHAIL ALI</a:t>
            </a:r>
            <a:endParaRPr lang="en-US" sz="2000" b="1" dirty="0">
              <a:solidFill>
                <a:schemeClr val="tx2">
                  <a:lumMod val="10000"/>
                </a:schemeClr>
              </a:solidFill>
              <a:latin typeface="Times New Roman" panose="02020603050405020304" pitchFamily="18" charset="0"/>
              <a:cs typeface="Times New Roman" panose="02020603050405020304" pitchFamily="18" charset="0"/>
            </a:endParaRPr>
          </a:p>
          <a:p>
            <a:r>
              <a:rPr lang="en-US" sz="2000" b="1" dirty="0" smtClean="0">
                <a:solidFill>
                  <a:schemeClr val="tx2">
                    <a:lumMod val="10000"/>
                  </a:schemeClr>
                </a:solidFill>
                <a:latin typeface="Times New Roman" panose="02020603050405020304" pitchFamily="18" charset="0"/>
                <a:cs typeface="Times New Roman" panose="02020603050405020304" pitchFamily="18" charset="0"/>
              </a:rPr>
              <a:t>2017-333-064</a:t>
            </a:r>
            <a:endParaRPr lang="en-US" sz="2000" b="1" dirty="0">
              <a:solidFill>
                <a:schemeClr val="tx2">
                  <a:lumMod val="10000"/>
                </a:schemeClr>
              </a:solidFill>
              <a:latin typeface="Times New Roman" panose="02020603050405020304" pitchFamily="18" charset="0"/>
              <a:cs typeface="Times New Roman" panose="02020603050405020304" pitchFamily="18" charset="0"/>
            </a:endParaRPr>
          </a:p>
          <a:p>
            <a:r>
              <a:rPr lang="en-US" sz="2000" b="1" dirty="0">
                <a:solidFill>
                  <a:schemeClr val="tx2">
                    <a:lumMod val="10000"/>
                  </a:schemeClr>
                </a:solidFill>
                <a:latin typeface="Times New Roman" panose="02020603050405020304" pitchFamily="18" charset="0"/>
                <a:cs typeface="Times New Roman" panose="02020603050405020304" pitchFamily="18" charset="0"/>
              </a:rPr>
              <a:t>BTECH ECE </a:t>
            </a:r>
            <a:endParaRPr lang="en-IN" sz="2000" b="1" dirty="0">
              <a:solidFill>
                <a:schemeClr val="tx2">
                  <a:lumMod val="10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D41AA96A-8201-478B-B102-BD2A8EA30A67}"/>
              </a:ext>
            </a:extLst>
          </p:cNvPr>
          <p:cNvSpPr txBox="1"/>
          <p:nvPr/>
        </p:nvSpPr>
        <p:spPr>
          <a:xfrm>
            <a:off x="2568718" y="389131"/>
            <a:ext cx="3815459" cy="400110"/>
          </a:xfrm>
          <a:prstGeom prst="rect">
            <a:avLst/>
          </a:prstGeom>
          <a:noFill/>
        </p:spPr>
        <p:txBody>
          <a:bodyPr wrap="square" rtlCol="0">
            <a:sp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MAJOR PROJECT- I REPORT</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8F064A51-1851-4D5C-9422-92BAD74A97E2}"/>
              </a:ext>
            </a:extLst>
          </p:cNvPr>
          <p:cNvSpPr txBox="1"/>
          <p:nvPr/>
        </p:nvSpPr>
        <p:spPr>
          <a:xfrm>
            <a:off x="6081823" y="1758870"/>
            <a:ext cx="2736111" cy="1231106"/>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SUPERVISED BY:- </a:t>
            </a:r>
          </a:p>
          <a:p>
            <a:r>
              <a:rPr lang="en-US" sz="2000" b="1" dirty="0" smtClean="0">
                <a:latin typeface="Times New Roman" panose="02020603050405020304" pitchFamily="18" charset="0"/>
                <a:cs typeface="Times New Roman" panose="02020603050405020304" pitchFamily="18" charset="0"/>
              </a:rPr>
              <a:t>M/S SAMIA KHAN</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PROFESSOR</a:t>
            </a:r>
            <a:endParaRPr lang="en-IN" sz="20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86A1FEB2-A003-41E8-96F7-389692BD18E7}"/>
              </a:ext>
            </a:extLst>
          </p:cNvPr>
          <p:cNvSpPr txBox="1"/>
          <p:nvPr/>
        </p:nvSpPr>
        <p:spPr>
          <a:xfrm>
            <a:off x="1293766" y="3176936"/>
            <a:ext cx="6365358" cy="1769715"/>
          </a:xfrm>
          <a:prstGeom prst="rect">
            <a:avLst/>
          </a:prstGeom>
          <a:noFill/>
        </p:spPr>
        <p:txBody>
          <a:bodyPr wrap="square" rtlCol="0">
            <a:spAutoFit/>
          </a:bodyPr>
          <a:lstStyle/>
          <a:p>
            <a:pPr marL="0" lvl="0" indent="0" algn="ctr" rtl="0">
              <a:lnSpc>
                <a:spcPct val="100000"/>
              </a:lnSpc>
              <a:spcBef>
                <a:spcPts val="600"/>
              </a:spcBef>
              <a:spcAft>
                <a:spcPts val="0"/>
              </a:spcAft>
              <a:buSzPts val="1820"/>
              <a:buNone/>
            </a:pPr>
            <a:r>
              <a:rPr lang="en-US" sz="2000" b="1" i="1" u="none" dirty="0">
                <a:solidFill>
                  <a:schemeClr val="tx2">
                    <a:lumMod val="10000"/>
                  </a:schemeClr>
                </a:solidFill>
                <a:latin typeface="Times New Roman" panose="02020603050405020304" pitchFamily="18" charset="0"/>
                <a:ea typeface="Times New Roman"/>
                <a:cs typeface="Times New Roman" panose="02020603050405020304" pitchFamily="18" charset="0"/>
                <a:sym typeface="Times New Roman"/>
              </a:rPr>
              <a:t>SUBMITTED TO</a:t>
            </a:r>
            <a:endParaRPr lang="en-US" sz="2000" b="1" dirty="0">
              <a:solidFill>
                <a:schemeClr val="tx2">
                  <a:lumMod val="10000"/>
                </a:schemeClr>
              </a:solidFill>
              <a:latin typeface="Times New Roman" panose="02020603050405020304" pitchFamily="18" charset="0"/>
              <a:cs typeface="Times New Roman" panose="02020603050405020304" pitchFamily="18" charset="0"/>
            </a:endParaRPr>
          </a:p>
          <a:p>
            <a:pPr marL="0" lvl="0" indent="0" algn="ctr" rtl="0">
              <a:lnSpc>
                <a:spcPct val="100000"/>
              </a:lnSpc>
              <a:spcBef>
                <a:spcPts val="600"/>
              </a:spcBef>
              <a:spcAft>
                <a:spcPts val="0"/>
              </a:spcAft>
              <a:buSzPts val="1400"/>
              <a:buNone/>
            </a:pPr>
            <a:r>
              <a:rPr lang="en-US" sz="2000" b="1" i="0" u="none" dirty="0">
                <a:solidFill>
                  <a:schemeClr val="tx2">
                    <a:lumMod val="10000"/>
                  </a:schemeClr>
                </a:solidFill>
                <a:latin typeface="Times New Roman" panose="02020603050405020304" pitchFamily="18" charset="0"/>
                <a:ea typeface="Times New Roman"/>
                <a:cs typeface="Times New Roman" panose="02020603050405020304" pitchFamily="18" charset="0"/>
                <a:sym typeface="Times New Roman"/>
              </a:rPr>
              <a:t>Department of Computer Science &amp; Engineering</a:t>
            </a:r>
            <a:endParaRPr lang="en-US" sz="2000" b="1" dirty="0">
              <a:solidFill>
                <a:schemeClr val="tx2">
                  <a:lumMod val="10000"/>
                </a:schemeClr>
              </a:solidFill>
              <a:latin typeface="Times New Roman" panose="02020603050405020304" pitchFamily="18" charset="0"/>
              <a:cs typeface="Times New Roman" panose="02020603050405020304" pitchFamily="18" charset="0"/>
            </a:endParaRPr>
          </a:p>
          <a:p>
            <a:pPr marL="0" lvl="0" indent="0" algn="ctr" rtl="0">
              <a:lnSpc>
                <a:spcPct val="100000"/>
              </a:lnSpc>
              <a:spcBef>
                <a:spcPts val="600"/>
              </a:spcBef>
              <a:spcAft>
                <a:spcPts val="0"/>
              </a:spcAft>
              <a:buSzPts val="1400"/>
              <a:buNone/>
            </a:pPr>
            <a:r>
              <a:rPr lang="en-US" sz="2000" b="1" i="0" u="none" dirty="0">
                <a:solidFill>
                  <a:schemeClr val="tx2">
                    <a:lumMod val="10000"/>
                  </a:schemeClr>
                </a:solidFill>
                <a:latin typeface="Times New Roman" panose="02020603050405020304" pitchFamily="18" charset="0"/>
                <a:ea typeface="Times New Roman"/>
                <a:cs typeface="Times New Roman" panose="02020603050405020304" pitchFamily="18" charset="0"/>
                <a:sym typeface="Times New Roman"/>
              </a:rPr>
              <a:t>School of Engineering Sciences &amp; Technology</a:t>
            </a:r>
            <a:endParaRPr lang="en-US" sz="2000" b="1" dirty="0">
              <a:solidFill>
                <a:schemeClr val="tx2">
                  <a:lumMod val="10000"/>
                </a:schemeClr>
              </a:solidFill>
              <a:latin typeface="Times New Roman" panose="02020603050405020304" pitchFamily="18" charset="0"/>
              <a:cs typeface="Times New Roman" panose="02020603050405020304" pitchFamily="18" charset="0"/>
            </a:endParaRPr>
          </a:p>
          <a:p>
            <a:pPr marL="0" lvl="0" indent="0" algn="ctr" rtl="0">
              <a:lnSpc>
                <a:spcPct val="100000"/>
              </a:lnSpc>
              <a:spcBef>
                <a:spcPts val="600"/>
              </a:spcBef>
              <a:spcAft>
                <a:spcPts val="0"/>
              </a:spcAft>
              <a:buSzPts val="1400"/>
              <a:buNone/>
            </a:pPr>
            <a:r>
              <a:rPr lang="en-US" sz="2000" b="1" i="0" u="none" dirty="0">
                <a:solidFill>
                  <a:schemeClr val="tx2">
                    <a:lumMod val="10000"/>
                  </a:schemeClr>
                </a:solidFill>
                <a:latin typeface="Times New Roman" panose="02020603050405020304" pitchFamily="18" charset="0"/>
                <a:ea typeface="Times New Roman"/>
                <a:cs typeface="Times New Roman" panose="02020603050405020304" pitchFamily="18" charset="0"/>
                <a:sym typeface="Times New Roman"/>
              </a:rPr>
              <a:t>JAMIA   HAMDARD</a:t>
            </a:r>
            <a:endParaRPr lang="en-US" sz="2000" b="1" dirty="0">
              <a:solidFill>
                <a:schemeClr val="tx2">
                  <a:lumMod val="10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Google Shape;302;p31">
            <a:extLst>
              <a:ext uri="{FF2B5EF4-FFF2-40B4-BE49-F238E27FC236}">
                <a16:creationId xmlns="" xmlns:a16="http://schemas.microsoft.com/office/drawing/2014/main" id="{232A3B95-9F0F-45C6-BE31-35A77839253B}"/>
              </a:ext>
            </a:extLst>
          </p:cNvPr>
          <p:cNvSpPr txBox="1">
            <a:spLocks/>
          </p:cNvSpPr>
          <p:nvPr/>
        </p:nvSpPr>
        <p:spPr>
          <a:xfrm>
            <a:off x="8543227"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latin typeface="Times New Roman" panose="02020603050405020304" pitchFamily="18" charset="0"/>
                <a:cs typeface="Times New Roman" panose="02020603050405020304" pitchFamily="18" charset="0"/>
              </a:rPr>
              <a:pPr algn="r"/>
              <a:t>1</a:t>
            </a:fld>
            <a:endParaRPr lang="e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141" y="1553881"/>
            <a:ext cx="1460607" cy="14886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3CC33"/>
        </a:solidFill>
        <a:effectLst/>
      </p:bgPr>
    </p:bg>
    <p:spTree>
      <p:nvGrpSpPr>
        <p:cNvPr id="1" name="Shape 116"/>
        <p:cNvGrpSpPr/>
        <p:nvPr/>
      </p:nvGrpSpPr>
      <p:grpSpPr>
        <a:xfrm>
          <a:off x="0" y="0"/>
          <a:ext cx="0" cy="0"/>
          <a:chOff x="0" y="0"/>
          <a:chExt cx="0" cy="0"/>
        </a:xfrm>
      </p:grpSpPr>
      <p:sp>
        <p:nvSpPr>
          <p:cNvPr id="8" name="Google Shape;111;p17">
            <a:extLst>
              <a:ext uri="{FF2B5EF4-FFF2-40B4-BE49-F238E27FC236}">
                <a16:creationId xmlns="" xmlns:a16="http://schemas.microsoft.com/office/drawing/2014/main" id="{E78F15E3-9C84-4386-BAB8-6B858EACE758}"/>
              </a:ext>
            </a:extLst>
          </p:cNvPr>
          <p:cNvSpPr txBox="1">
            <a:spLocks noGrp="1"/>
          </p:cNvSpPr>
          <p:nvPr>
            <p:ph type="title"/>
          </p:nvPr>
        </p:nvSpPr>
        <p:spPr>
          <a:xfrm>
            <a:off x="2013099" y="614115"/>
            <a:ext cx="561207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7200" dirty="0">
              <a:solidFill>
                <a:srgbClr val="FFC107"/>
              </a:solidFill>
            </a:endParaRPr>
          </a:p>
          <a:p>
            <a:pPr marL="0" lvl="0" indent="0" algn="l" rtl="0">
              <a:spcBef>
                <a:spcPts val="0"/>
              </a:spcBef>
              <a:spcAft>
                <a:spcPts val="0"/>
              </a:spcAft>
              <a:buNone/>
            </a:pPr>
            <a:r>
              <a:rPr lang="en-IN" sz="2800" u="sng" dirty="0">
                <a:solidFill>
                  <a:schemeClr val="tx2">
                    <a:lumMod val="10000"/>
                  </a:schemeClr>
                </a:solidFill>
                <a:latin typeface="Times New Roman" panose="02020603050405020304" pitchFamily="18" charset="0"/>
                <a:cs typeface="Times New Roman" panose="02020603050405020304" pitchFamily="18" charset="0"/>
              </a:rPr>
              <a:t>SYSTEM IMPLEMENTATION</a:t>
            </a:r>
            <a:endParaRPr sz="2800" u="sng"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18" name="Google Shape;118;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9" name="TextBox 8">
            <a:extLst>
              <a:ext uri="{FF2B5EF4-FFF2-40B4-BE49-F238E27FC236}">
                <a16:creationId xmlns="" xmlns:a16="http://schemas.microsoft.com/office/drawing/2014/main" id="{84923D1D-EC06-40A8-A6FB-D7E22B4E5945}"/>
              </a:ext>
            </a:extLst>
          </p:cNvPr>
          <p:cNvSpPr txBox="1"/>
          <p:nvPr/>
        </p:nvSpPr>
        <p:spPr>
          <a:xfrm>
            <a:off x="859515" y="1200458"/>
            <a:ext cx="1153584"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Modules</a:t>
            </a:r>
            <a:endParaRPr lang="en-IN" sz="20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92B05B8-BDDF-4EC7-8257-5E000129B881}"/>
              </a:ext>
            </a:extLst>
          </p:cNvPr>
          <p:cNvSpPr txBox="1"/>
          <p:nvPr/>
        </p:nvSpPr>
        <p:spPr>
          <a:xfrm>
            <a:off x="859515" y="1701211"/>
            <a:ext cx="5810643" cy="286232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In software, a module is a part of a program. Programs are composed of one or more independently developed modules that are not combined until the program is linked. A single module can contain one or several routines.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Modules used in Project:</a:t>
            </a:r>
          </a:p>
          <a:p>
            <a:r>
              <a:rPr lang="en-IN" sz="1800" dirty="0" smtClean="0">
                <a:latin typeface="Times New Roman" panose="02020603050405020304" pitchFamily="18" charset="0"/>
                <a:cs typeface="Times New Roman" panose="02020603050405020304" pitchFamily="18" charset="0"/>
              </a:rPr>
              <a:t>TWEEPY</a:t>
            </a:r>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PANDAS</a:t>
            </a:r>
            <a:endParaRPr lang="en-IN"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NUMPY</a:t>
            </a:r>
          </a:p>
          <a:p>
            <a:r>
              <a:rPr lang="en-US" sz="1800" dirty="0" smtClean="0">
                <a:latin typeface="Times New Roman" panose="02020603050405020304" pitchFamily="18" charset="0"/>
                <a:cs typeface="Times New Roman" panose="02020603050405020304" pitchFamily="18" charset="0"/>
              </a:rPr>
              <a:t>MATPLOTLIB</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66FF"/>
        </a:solidFill>
        <a:effectLst/>
      </p:bgPr>
    </p:bg>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1865202" y="468450"/>
            <a:ext cx="5413595" cy="567070"/>
          </a:xfrm>
          <a:prstGeom prst="rect">
            <a:avLst/>
          </a:prstGeom>
        </p:spPr>
        <p:txBody>
          <a:bodyPr spcFirstLastPara="1" wrap="square" lIns="91425" tIns="91425" rIns="91425" bIns="91425" anchor="b" anchorCtr="0">
            <a:noAutofit/>
          </a:bodyPr>
          <a:lstStyle/>
          <a:p>
            <a:r>
              <a:rPr lang="en-US" sz="2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endParaRPr sz="2800" dirty="0"/>
          </a:p>
        </p:txBody>
      </p:sp>
      <p:sp>
        <p:nvSpPr>
          <p:cNvPr id="124" name="Google Shape;124;p19"/>
          <p:cNvSpPr txBox="1">
            <a:spLocks noGrp="1"/>
          </p:cNvSpPr>
          <p:nvPr>
            <p:ph type="body" idx="1"/>
          </p:nvPr>
        </p:nvSpPr>
        <p:spPr>
          <a:xfrm>
            <a:off x="826675" y="1217585"/>
            <a:ext cx="6980224" cy="3306994"/>
          </a:xfrm>
          <a:prstGeom prst="rect">
            <a:avLst/>
          </a:prstGeom>
        </p:spPr>
        <p:txBody>
          <a:bodyPr spcFirstLastPara="1" wrap="square" lIns="91425" tIns="91425" rIns="91425" bIns="91425" anchor="t" anchorCtr="0">
            <a:noAutofit/>
          </a:bodyPr>
          <a:lstStyle/>
          <a:p>
            <a:pPr algn="just">
              <a:lnSpc>
                <a:spcPct val="150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Intel i5 with clock speed of 2.4GHz or above.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4GB or above.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 disk</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100GB or above.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 device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Keyboard or mouse or compatible pointing devices.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Display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XGA (1024* 768px) or higher resolution monitor.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27000" lvl="0" indent="0" algn="l" rtl="0">
              <a:spcBef>
                <a:spcPts val="600"/>
              </a:spcBef>
              <a:spcAft>
                <a:spcPts val="0"/>
              </a:spcAft>
              <a:buSzPts val="1600"/>
              <a:buNone/>
            </a:pPr>
            <a:endParaRPr dirty="0"/>
          </a:p>
        </p:txBody>
      </p:sp>
      <p:sp>
        <p:nvSpPr>
          <p:cNvPr id="132" name="Google Shape;132;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2" name="Picture 1">
            <a:extLst>
              <a:ext uri="{FF2B5EF4-FFF2-40B4-BE49-F238E27FC236}">
                <a16:creationId xmlns="" xmlns:a16="http://schemas.microsoft.com/office/drawing/2014/main" id="{DE6AF1C5-ADB9-4345-9180-FE17C2335C90}"/>
              </a:ext>
            </a:extLst>
          </p:cNvPr>
          <p:cNvPicPr>
            <a:picLocks noChangeAspect="1"/>
          </p:cNvPicPr>
          <p:nvPr/>
        </p:nvPicPr>
        <p:blipFill>
          <a:blip r:embed="rId3"/>
          <a:stretch>
            <a:fillRect/>
          </a:stretch>
        </p:blipFill>
        <p:spPr>
          <a:xfrm>
            <a:off x="4571999" y="1943309"/>
            <a:ext cx="2430869" cy="11911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1909950" y="737556"/>
            <a:ext cx="5324100" cy="485700"/>
          </a:xfrm>
          <a:prstGeom prst="rect">
            <a:avLst/>
          </a:prstGeom>
        </p:spPr>
        <p:txBody>
          <a:bodyPr spcFirstLastPara="1" wrap="square" lIns="91425" tIns="91425" rIns="91425" bIns="91425" anchor="b" anchorCtr="0">
            <a:noAutofit/>
          </a:bodyPr>
          <a:lstStyle/>
          <a:p>
            <a:r>
              <a:rPr lang="en-US" sz="2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 </a:t>
            </a:r>
            <a:endParaRPr sz="2800" dirty="0">
              <a:solidFill>
                <a:srgbClr val="F44336"/>
              </a:solidFill>
            </a:endParaRPr>
          </a:p>
        </p:txBody>
      </p:sp>
      <p:sp>
        <p:nvSpPr>
          <p:cNvPr id="138" name="Google Shape;138;p20"/>
          <p:cNvSpPr txBox="1">
            <a:spLocks noGrp="1"/>
          </p:cNvSpPr>
          <p:nvPr>
            <p:ph type="body" idx="1"/>
          </p:nvPr>
        </p:nvSpPr>
        <p:spPr>
          <a:xfrm>
            <a:off x="1909950" y="2062641"/>
            <a:ext cx="5324100" cy="168481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chemeClr val="tx2">
                    <a:lumMod val="10000"/>
                  </a:schemeClr>
                </a:solidFill>
                <a:latin typeface="Times New Roman" panose="02020603050405020304" pitchFamily="18" charset="0"/>
                <a:cs typeface="Times New Roman" panose="02020603050405020304" pitchFamily="18" charset="0"/>
              </a:rPr>
              <a:t>Operating </a:t>
            </a:r>
            <a:r>
              <a:rPr lang="en-US" sz="1800" b="1" dirty="0" smtClean="0">
                <a:solidFill>
                  <a:schemeClr val="tx2">
                    <a:lumMod val="10000"/>
                  </a:schemeClr>
                </a:solidFill>
                <a:latin typeface="Times New Roman" panose="02020603050405020304" pitchFamily="18" charset="0"/>
                <a:cs typeface="Times New Roman" panose="02020603050405020304" pitchFamily="18" charset="0"/>
              </a:rPr>
              <a:t>system                 :</a:t>
            </a:r>
            <a:r>
              <a:rPr lang="en-US" sz="1800" dirty="0">
                <a:solidFill>
                  <a:schemeClr val="tx2">
                    <a:lumMod val="10000"/>
                  </a:schemeClr>
                </a:solidFill>
                <a:latin typeface="Times New Roman" panose="02020603050405020304" pitchFamily="18" charset="0"/>
                <a:cs typeface="Times New Roman" panose="02020603050405020304" pitchFamily="18" charset="0"/>
              </a:rPr>
              <a:t>	Windows 7 or above.</a:t>
            </a:r>
          </a:p>
          <a:p>
            <a:pPr marL="0" lvl="0" indent="0" algn="l" rtl="0">
              <a:spcBef>
                <a:spcPts val="600"/>
              </a:spcBef>
              <a:spcAft>
                <a:spcPts val="0"/>
              </a:spcAft>
              <a:buNone/>
            </a:pPr>
            <a:r>
              <a:rPr lang="en-US" sz="1800" b="1" dirty="0">
                <a:solidFill>
                  <a:schemeClr val="tx2">
                    <a:lumMod val="10000"/>
                  </a:schemeClr>
                </a:solidFill>
                <a:latin typeface="Times New Roman" panose="02020603050405020304" pitchFamily="18" charset="0"/>
                <a:cs typeface="Times New Roman" panose="02020603050405020304" pitchFamily="18" charset="0"/>
              </a:rPr>
              <a:t>Programming </a:t>
            </a:r>
            <a:r>
              <a:rPr lang="en-US" sz="1800" b="1" dirty="0" smtClean="0">
                <a:solidFill>
                  <a:schemeClr val="tx2">
                    <a:lumMod val="10000"/>
                  </a:schemeClr>
                </a:solidFill>
                <a:latin typeface="Times New Roman" panose="02020603050405020304" pitchFamily="18" charset="0"/>
                <a:cs typeface="Times New Roman" panose="02020603050405020304" pitchFamily="18" charset="0"/>
              </a:rPr>
              <a:t>Language     :      </a:t>
            </a:r>
            <a:r>
              <a:rPr lang="en-US" dirty="0" smtClean="0">
                <a:solidFill>
                  <a:schemeClr val="tx2">
                    <a:lumMod val="10000"/>
                  </a:schemeClr>
                </a:solidFill>
                <a:latin typeface="Times New Roman" panose="02020603050405020304" pitchFamily="18" charset="0"/>
                <a:cs typeface="Times New Roman" panose="02020603050405020304" pitchFamily="18" charset="0"/>
              </a:rPr>
              <a:t>PYTHON 3</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r>
              <a:rPr lang="en-US" sz="1800" b="1" dirty="0">
                <a:solidFill>
                  <a:schemeClr val="tx2">
                    <a:lumMod val="10000"/>
                  </a:schemeClr>
                </a:solidFill>
                <a:latin typeface="Times New Roman" panose="02020603050405020304" pitchFamily="18" charset="0"/>
                <a:cs typeface="Times New Roman" panose="02020603050405020304" pitchFamily="18" charset="0"/>
              </a:rPr>
              <a:t>Development </a:t>
            </a:r>
            <a:r>
              <a:rPr lang="en-US" sz="1800" b="1" dirty="0" smtClean="0">
                <a:solidFill>
                  <a:schemeClr val="tx2">
                    <a:lumMod val="10000"/>
                  </a:schemeClr>
                </a:solidFill>
                <a:latin typeface="Times New Roman" panose="02020603050405020304" pitchFamily="18" charset="0"/>
                <a:cs typeface="Times New Roman" panose="02020603050405020304" pitchFamily="18" charset="0"/>
              </a:rPr>
              <a:t>Environment :      </a:t>
            </a:r>
            <a:r>
              <a:rPr lang="en-US" dirty="0" smtClean="0">
                <a:solidFill>
                  <a:schemeClr val="tx2">
                    <a:lumMod val="10000"/>
                  </a:schemeClr>
                </a:solidFill>
                <a:latin typeface="Times New Roman" panose="02020603050405020304" pitchFamily="18" charset="0"/>
                <a:cs typeface="Times New Roman" panose="02020603050405020304" pitchFamily="18" charset="0"/>
              </a:rPr>
              <a:t>GOOGLE COLAB</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sz="1800" dirty="0"/>
          </a:p>
        </p:txBody>
      </p:sp>
      <p:sp>
        <p:nvSpPr>
          <p:cNvPr id="148" name="Google Shape;148;p2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Picture 2" descr="What is Google Colab?. Introduction to Google Colab. | by Hrishikesh Mane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35" y="3829845"/>
            <a:ext cx="1395793" cy="61695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ile:Python-logo-notext.svg - Wikimedia 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229" y="3713532"/>
            <a:ext cx="849580" cy="84958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File:Windows 10 Logo.sv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96" y="4034156"/>
            <a:ext cx="1309508" cy="2422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Google Shape;137;p20"/>
          <p:cNvSpPr txBox="1">
            <a:spLocks/>
          </p:cNvSpPr>
          <p:nvPr/>
        </p:nvSpPr>
        <p:spPr>
          <a:xfrm>
            <a:off x="1719868" y="739485"/>
            <a:ext cx="5324100" cy="485700"/>
          </a:xfrm>
          <a:prstGeom prst="rect">
            <a:avLst/>
          </a:prstGeom>
          <a:effectLst/>
        </p:spPr>
        <p:txBody>
          <a:bodyPr spcFirstLastPara="1" vert="horz" wrap="square" lIns="91425" tIns="91425" rIns="91425" bIns="91425" rtlCol="0" anchor="b" anchorCtr="0">
            <a:noAutofit/>
          </a:bodyPr>
          <a:lstStyle>
            <a:lvl1pPr lvl="0" algn="ctr" defTabSz="342900" rtl="0" eaLnBrk="1" latinLnBrk="0" hangingPunct="1">
              <a:spcBef>
                <a:spcPts val="0"/>
              </a:spcBef>
              <a:spcAft>
                <a:spcPts val="0"/>
              </a:spcAft>
              <a:buSzPts val="1200"/>
              <a:buNone/>
              <a:defRPr sz="3300" kern="1200" cap="none">
                <a:ln w="3175" cmpd="sng">
                  <a:noFill/>
                </a:ln>
                <a:solidFill>
                  <a:schemeClr val="tx1">
                    <a:lumMod val="85000"/>
                    <a:lumOff val="15000"/>
                  </a:schemeClr>
                </a:solidFill>
                <a:effectLst/>
                <a:latin typeface="+mj-lt"/>
                <a:ea typeface="+mj-ea"/>
                <a:cs typeface="+mj-cs"/>
              </a:defRPr>
            </a:lvl1pPr>
            <a:lvl2pPr lvl="1" eaLnBrk="1" hangingPunct="1">
              <a:spcBef>
                <a:spcPts val="0"/>
              </a:spcBef>
              <a:spcAft>
                <a:spcPts val="0"/>
              </a:spcAft>
              <a:buSzPts val="1200"/>
              <a:buNone/>
              <a:defRPr>
                <a:solidFill>
                  <a:schemeClr val="tx2"/>
                </a:solidFill>
              </a:defRPr>
            </a:lvl2pPr>
            <a:lvl3pPr lvl="2" eaLnBrk="1" hangingPunct="1">
              <a:spcBef>
                <a:spcPts val="0"/>
              </a:spcBef>
              <a:spcAft>
                <a:spcPts val="0"/>
              </a:spcAft>
              <a:buSzPts val="1200"/>
              <a:buNone/>
              <a:defRPr>
                <a:solidFill>
                  <a:schemeClr val="tx2"/>
                </a:solidFill>
              </a:defRPr>
            </a:lvl3pPr>
            <a:lvl4pPr lvl="3" eaLnBrk="1" hangingPunct="1">
              <a:spcBef>
                <a:spcPts val="0"/>
              </a:spcBef>
              <a:spcAft>
                <a:spcPts val="0"/>
              </a:spcAft>
              <a:buSzPts val="1200"/>
              <a:buNone/>
              <a:defRPr>
                <a:solidFill>
                  <a:schemeClr val="tx2"/>
                </a:solidFill>
              </a:defRPr>
            </a:lvl4pPr>
            <a:lvl5pPr lvl="4" eaLnBrk="1" hangingPunct="1">
              <a:spcBef>
                <a:spcPts val="0"/>
              </a:spcBef>
              <a:spcAft>
                <a:spcPts val="0"/>
              </a:spcAft>
              <a:buSzPts val="1200"/>
              <a:buNone/>
              <a:defRPr>
                <a:solidFill>
                  <a:schemeClr val="tx2"/>
                </a:solidFill>
              </a:defRPr>
            </a:lvl5pPr>
            <a:lvl6pPr lvl="5" eaLnBrk="1" hangingPunct="1">
              <a:spcBef>
                <a:spcPts val="0"/>
              </a:spcBef>
              <a:spcAft>
                <a:spcPts val="0"/>
              </a:spcAft>
              <a:buSzPts val="1200"/>
              <a:buNone/>
              <a:defRPr>
                <a:solidFill>
                  <a:schemeClr val="tx2"/>
                </a:solidFill>
              </a:defRPr>
            </a:lvl6pPr>
            <a:lvl7pPr lvl="6" eaLnBrk="1" hangingPunct="1">
              <a:spcBef>
                <a:spcPts val="0"/>
              </a:spcBef>
              <a:spcAft>
                <a:spcPts val="0"/>
              </a:spcAft>
              <a:buSzPts val="1200"/>
              <a:buNone/>
              <a:defRPr>
                <a:solidFill>
                  <a:schemeClr val="tx2"/>
                </a:solidFill>
              </a:defRPr>
            </a:lvl7pPr>
            <a:lvl8pPr lvl="7" eaLnBrk="1" hangingPunct="1">
              <a:spcBef>
                <a:spcPts val="0"/>
              </a:spcBef>
              <a:spcAft>
                <a:spcPts val="0"/>
              </a:spcAft>
              <a:buSzPts val="1200"/>
              <a:buNone/>
              <a:defRPr>
                <a:solidFill>
                  <a:schemeClr val="tx2"/>
                </a:solidFill>
              </a:defRPr>
            </a:lvl8pPr>
            <a:lvl9pPr lvl="8" eaLnBrk="1" hangingPunct="1">
              <a:spcBef>
                <a:spcPts val="0"/>
              </a:spcBef>
              <a:spcAft>
                <a:spcPts val="0"/>
              </a:spcAft>
              <a:buSzPts val="1200"/>
              <a:buNone/>
              <a:defRPr>
                <a:solidFill>
                  <a:schemeClr val="tx2"/>
                </a:solidFill>
              </a:defRPr>
            </a:lvl9pPr>
          </a:lstStyle>
          <a:p>
            <a:r>
              <a:rPr lang="en-IN" sz="2800" b="1" u="sng" dirty="0"/>
              <a:t>What is </a:t>
            </a:r>
            <a:r>
              <a:rPr lang="en-IN" sz="2800" b="1" u="sng" dirty="0" smtClean="0"/>
              <a:t>GOOGLE </a:t>
            </a:r>
            <a:r>
              <a:rPr lang="en-IN" sz="2800" b="1" u="sng" dirty="0" err="1" smtClean="0"/>
              <a:t>Colaboratory</a:t>
            </a:r>
            <a:r>
              <a:rPr lang="en-IN" sz="2800" b="1" u="sng" dirty="0"/>
              <a:t>?</a:t>
            </a:r>
          </a:p>
        </p:txBody>
      </p:sp>
      <p:sp>
        <p:nvSpPr>
          <p:cNvPr id="6" name="Google Shape;138;p20"/>
          <p:cNvSpPr txBox="1">
            <a:spLocks/>
          </p:cNvSpPr>
          <p:nvPr/>
        </p:nvSpPr>
        <p:spPr>
          <a:xfrm>
            <a:off x="1719868" y="1574158"/>
            <a:ext cx="6009063" cy="2372000"/>
          </a:xfrm>
          <a:prstGeom prst="rect">
            <a:avLst/>
          </a:prstGeom>
        </p:spPr>
        <p:txBody>
          <a:bodyPr spcFirstLastPara="1" vert="horz" wrap="square" lIns="91425" tIns="91425" rIns="91425" bIns="91425" rtlCol="0" anchor="t" anchorCtr="0">
            <a:noAutofit/>
          </a:bodyPr>
          <a:lstStyle>
            <a:lvl1pPr marL="457200" lvl="0" indent="-330200" algn="l" defTabSz="342900" rtl="0" eaLnBrk="1" latinLnBrk="0" hangingPunct="1">
              <a:spcBef>
                <a:spcPts val="600"/>
              </a:spcBef>
              <a:spcAft>
                <a:spcPts val="0"/>
              </a:spcAft>
              <a:buClr>
                <a:schemeClr val="accent1"/>
              </a:buClr>
              <a:buSzPts val="1600"/>
              <a:buFont typeface="Arial"/>
              <a:buChar char="▸"/>
              <a:defRPr sz="1800" kern="1200" cap="none">
                <a:solidFill>
                  <a:schemeClr val="tx1">
                    <a:lumMod val="85000"/>
                    <a:lumOff val="15000"/>
                  </a:schemeClr>
                </a:solidFill>
                <a:effectLst/>
                <a:latin typeface="+mn-lt"/>
                <a:ea typeface="+mn-ea"/>
                <a:cs typeface="+mn-cs"/>
              </a:defRPr>
            </a:lvl1pPr>
            <a:lvl2pPr marL="914400" lvl="1" indent="-330200" algn="l" defTabSz="342900" rtl="0" eaLnBrk="1" latinLnBrk="0" hangingPunct="1">
              <a:spcBef>
                <a:spcPts val="0"/>
              </a:spcBef>
              <a:spcAft>
                <a:spcPts val="0"/>
              </a:spcAft>
              <a:buClr>
                <a:schemeClr val="accent1"/>
              </a:buClr>
              <a:buSzPts val="1600"/>
              <a:buFont typeface="Arial"/>
              <a:buChar char="▹"/>
              <a:defRPr sz="1500" kern="1200" cap="none">
                <a:solidFill>
                  <a:schemeClr val="tx1">
                    <a:lumMod val="85000"/>
                    <a:lumOff val="15000"/>
                  </a:schemeClr>
                </a:solidFill>
                <a:effectLst/>
                <a:latin typeface="+mn-lt"/>
                <a:ea typeface="+mn-ea"/>
                <a:cs typeface="+mn-cs"/>
              </a:defRPr>
            </a:lvl2pPr>
            <a:lvl3pPr marL="1371600" lvl="2" indent="-330200" algn="l" defTabSz="342900" rtl="0" eaLnBrk="1" latinLnBrk="0" hangingPunct="1">
              <a:spcBef>
                <a:spcPts val="0"/>
              </a:spcBef>
              <a:spcAft>
                <a:spcPts val="0"/>
              </a:spcAft>
              <a:buClr>
                <a:schemeClr val="accent1"/>
              </a:buClr>
              <a:buSzPts val="1600"/>
              <a:buFont typeface="Arial"/>
              <a:buChar char="▹"/>
              <a:defRPr sz="1350" kern="1200" cap="none">
                <a:solidFill>
                  <a:schemeClr val="tx1">
                    <a:lumMod val="85000"/>
                    <a:lumOff val="15000"/>
                  </a:schemeClr>
                </a:solidFill>
                <a:effectLst/>
                <a:latin typeface="+mn-lt"/>
                <a:ea typeface="+mn-ea"/>
                <a:cs typeface="+mn-cs"/>
              </a:defRPr>
            </a:lvl3pPr>
            <a:lvl4pPr marL="1828800" lvl="3" indent="-330200" algn="l" defTabSz="342900" rtl="0" eaLnBrk="1" latinLnBrk="0" hangingPunct="1">
              <a:spcBef>
                <a:spcPts val="0"/>
              </a:spcBef>
              <a:spcAft>
                <a:spcPts val="0"/>
              </a:spcAft>
              <a:buClr>
                <a:schemeClr val="accent1"/>
              </a:buClr>
              <a:buSzPts val="1600"/>
              <a:buFont typeface="Arial"/>
              <a:buChar char="●"/>
              <a:defRPr sz="1200" kern="1200" cap="none">
                <a:solidFill>
                  <a:schemeClr val="tx1">
                    <a:lumMod val="85000"/>
                    <a:lumOff val="15000"/>
                  </a:schemeClr>
                </a:solidFill>
                <a:effectLst/>
                <a:latin typeface="+mn-lt"/>
                <a:ea typeface="+mn-ea"/>
                <a:cs typeface="+mn-cs"/>
              </a:defRPr>
            </a:lvl4pPr>
            <a:lvl5pPr marL="2286000" lvl="4" indent="-330200" algn="l" defTabSz="342900" rtl="0" eaLnBrk="1" latinLnBrk="0" hangingPunct="1">
              <a:spcBef>
                <a:spcPts val="0"/>
              </a:spcBef>
              <a:spcAft>
                <a:spcPts val="0"/>
              </a:spcAft>
              <a:buClr>
                <a:schemeClr val="accent1"/>
              </a:buClr>
              <a:buSzPts val="1600"/>
              <a:buFont typeface="Arial"/>
              <a:buChar char="○"/>
              <a:defRPr sz="1050" kern="1200" cap="none">
                <a:solidFill>
                  <a:schemeClr val="tx1">
                    <a:lumMod val="85000"/>
                    <a:lumOff val="15000"/>
                  </a:schemeClr>
                </a:solidFill>
                <a:effectLst/>
                <a:latin typeface="+mn-lt"/>
                <a:ea typeface="+mn-ea"/>
                <a:cs typeface="+mn-cs"/>
              </a:defRPr>
            </a:lvl5pPr>
            <a:lvl6pPr marL="2743200" lvl="5" indent="-330200" algn="l" defTabSz="342900" rtl="0" eaLnBrk="1" latinLnBrk="0" hangingPunct="1">
              <a:spcBef>
                <a:spcPts val="0"/>
              </a:spcBef>
              <a:spcAft>
                <a:spcPts val="0"/>
              </a:spcAft>
              <a:buClr>
                <a:schemeClr val="accent1"/>
              </a:buClr>
              <a:buSzPts val="1600"/>
              <a:buFont typeface="Arial"/>
              <a:buChar char="■"/>
              <a:defRPr sz="1050" kern="1200" cap="none">
                <a:solidFill>
                  <a:schemeClr val="tx1">
                    <a:lumMod val="85000"/>
                    <a:lumOff val="15000"/>
                  </a:schemeClr>
                </a:solidFill>
                <a:effectLst/>
                <a:latin typeface="+mn-lt"/>
                <a:ea typeface="+mn-ea"/>
                <a:cs typeface="+mn-cs"/>
              </a:defRPr>
            </a:lvl6pPr>
            <a:lvl7pPr marL="3200400" lvl="6" indent="-330200" algn="l" defTabSz="342900" rtl="0" eaLnBrk="1" latinLnBrk="0" hangingPunct="1">
              <a:spcBef>
                <a:spcPts val="0"/>
              </a:spcBef>
              <a:spcAft>
                <a:spcPts val="0"/>
              </a:spcAft>
              <a:buClr>
                <a:schemeClr val="accent1"/>
              </a:buClr>
              <a:buSzPts val="1600"/>
              <a:buFont typeface="Arial"/>
              <a:buChar char="●"/>
              <a:defRPr sz="1050" kern="1200" cap="none">
                <a:solidFill>
                  <a:schemeClr val="tx1">
                    <a:lumMod val="85000"/>
                    <a:lumOff val="15000"/>
                  </a:schemeClr>
                </a:solidFill>
                <a:effectLst/>
                <a:latin typeface="+mn-lt"/>
                <a:ea typeface="+mn-ea"/>
                <a:cs typeface="+mn-cs"/>
              </a:defRPr>
            </a:lvl7pPr>
            <a:lvl8pPr marL="3657600" lvl="7" indent="-330200" algn="l" defTabSz="342900" rtl="0" eaLnBrk="1" latinLnBrk="0" hangingPunct="1">
              <a:spcBef>
                <a:spcPts val="0"/>
              </a:spcBef>
              <a:spcAft>
                <a:spcPts val="0"/>
              </a:spcAft>
              <a:buClr>
                <a:schemeClr val="accent1"/>
              </a:buClr>
              <a:buSzPts val="1600"/>
              <a:buFont typeface="Arial"/>
              <a:buChar char="○"/>
              <a:defRPr sz="1050" kern="1200" cap="none">
                <a:solidFill>
                  <a:schemeClr val="tx1">
                    <a:lumMod val="85000"/>
                    <a:lumOff val="15000"/>
                  </a:schemeClr>
                </a:solidFill>
                <a:effectLst/>
                <a:latin typeface="+mn-lt"/>
                <a:ea typeface="+mn-ea"/>
                <a:cs typeface="+mn-cs"/>
              </a:defRPr>
            </a:lvl8pPr>
            <a:lvl9pPr marL="4114800" lvl="8" indent="-330200" algn="l" defTabSz="342900" rtl="0" eaLnBrk="1" latinLnBrk="0" hangingPunct="1">
              <a:spcBef>
                <a:spcPts val="0"/>
              </a:spcBef>
              <a:spcAft>
                <a:spcPts val="0"/>
              </a:spcAft>
              <a:buClr>
                <a:schemeClr val="accent1"/>
              </a:buClr>
              <a:buSzPts val="1600"/>
              <a:buFont typeface="Arial"/>
              <a:buChar char="■"/>
              <a:defRPr sz="1050" kern="1200" cap="none">
                <a:solidFill>
                  <a:schemeClr val="tx1">
                    <a:lumMod val="85000"/>
                    <a:lumOff val="15000"/>
                  </a:schemeClr>
                </a:solidFill>
                <a:effectLst/>
                <a:latin typeface="+mn-lt"/>
                <a:ea typeface="+mn-ea"/>
                <a:cs typeface="+mn-cs"/>
              </a:defRPr>
            </a:lvl9pPr>
          </a:lstStyle>
          <a:p>
            <a:pPr marL="127000" indent="0">
              <a:buNone/>
            </a:pPr>
            <a:r>
              <a:rPr lang="en-US" dirty="0" err="1"/>
              <a:t>Colaboratory</a:t>
            </a:r>
            <a:r>
              <a:rPr lang="en-US" dirty="0"/>
              <a:t>, or '</a:t>
            </a:r>
            <a:r>
              <a:rPr lang="en-US" dirty="0" err="1"/>
              <a:t>Colab</a:t>
            </a:r>
            <a:r>
              <a:rPr lang="en-US" dirty="0"/>
              <a:t>' for short, allows you to write and execute Python in your browser, with</a:t>
            </a:r>
          </a:p>
          <a:p>
            <a:pPr marL="127000" indent="0">
              <a:buNone/>
            </a:pPr>
            <a:r>
              <a:rPr lang="en-US" dirty="0"/>
              <a:t>Zero configuration </a:t>
            </a:r>
            <a:r>
              <a:rPr lang="en-US" dirty="0" smtClean="0"/>
              <a:t>required , Free </a:t>
            </a:r>
            <a:r>
              <a:rPr lang="en-US" dirty="0"/>
              <a:t>access to </a:t>
            </a:r>
            <a:r>
              <a:rPr lang="en-US" dirty="0" smtClean="0"/>
              <a:t>GPUs , Easy </a:t>
            </a:r>
            <a:r>
              <a:rPr lang="en-US" dirty="0"/>
              <a:t>sharing</a:t>
            </a:r>
          </a:p>
          <a:p>
            <a:pPr marL="127000" indent="0">
              <a:buNone/>
            </a:pPr>
            <a:r>
              <a:rPr lang="en-US" dirty="0" smtClean="0"/>
              <a:t>Whether </a:t>
            </a:r>
            <a:r>
              <a:rPr lang="en-US" dirty="0"/>
              <a:t>you're a </a:t>
            </a:r>
            <a:r>
              <a:rPr lang="en-US" b="1" dirty="0"/>
              <a:t>student</a:t>
            </a:r>
            <a:r>
              <a:rPr lang="en-US" dirty="0"/>
              <a:t>, a </a:t>
            </a:r>
            <a:r>
              <a:rPr lang="en-US" b="1" dirty="0"/>
              <a:t>data scientist</a:t>
            </a:r>
            <a:r>
              <a:rPr lang="en-US" dirty="0"/>
              <a:t> or an </a:t>
            </a:r>
            <a:r>
              <a:rPr lang="en-US" b="1" dirty="0"/>
              <a:t>AI researcher</a:t>
            </a:r>
            <a:r>
              <a:rPr lang="en-US" dirty="0"/>
              <a:t>, </a:t>
            </a:r>
            <a:r>
              <a:rPr lang="en-US" dirty="0" err="1"/>
              <a:t>Colab</a:t>
            </a:r>
            <a:r>
              <a:rPr lang="en-US" dirty="0"/>
              <a:t> can make your work easier. </a:t>
            </a:r>
          </a:p>
        </p:txBody>
      </p:sp>
      <p:sp>
        <p:nvSpPr>
          <p:cNvPr id="7" name="Google Shape;148;p20"/>
          <p:cNvSpPr txBox="1">
            <a:spLocks/>
          </p:cNvSpPr>
          <p:nvPr/>
        </p:nvSpPr>
        <p:spPr>
          <a:xfrm>
            <a:off x="8695627" y="4902251"/>
            <a:ext cx="548700" cy="393600"/>
          </a:xfrm>
          <a:prstGeom prst="rect">
            <a:avLst/>
          </a:prstGeom>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750" b="0" i="0" u="none" strike="noStrike" cap="none">
                <a:solidFill>
                  <a:schemeClr val="tx1"/>
                </a:solidFill>
                <a:effectLst/>
                <a:latin typeface="+mn-lt"/>
                <a:ea typeface="Arial"/>
                <a:cs typeface="Arial"/>
                <a:sym typeface="Arial"/>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13</a:t>
            </a:fld>
            <a:endParaRPr lang="en"/>
          </a:p>
        </p:txBody>
      </p:sp>
      <p:pic>
        <p:nvPicPr>
          <p:cNvPr id="2050" name="Picture 2" descr="What is Google Colab?. Introduction to Google Colab. | by Hrishikesh Mane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434" y="3946158"/>
            <a:ext cx="1395793" cy="61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14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2337099" y="544120"/>
            <a:ext cx="3684813" cy="485700"/>
          </a:xfrm>
          <a:prstGeom prst="rect">
            <a:avLst/>
          </a:prstGeom>
        </p:spPr>
        <p:txBody>
          <a:bodyPr spcFirstLastPara="1" wrap="square" lIns="91425" tIns="91425" rIns="91425" bIns="91425" anchor="b" anchorCtr="0">
            <a:noAutofit/>
          </a:bodyPr>
          <a:lstStyle/>
          <a:p>
            <a:r>
              <a:rPr lang="en-US" sz="2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a:t>
            </a:r>
            <a:r>
              <a:rPr lang="en-US" sz="2800" b="1"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sz="2800" u="sng" dirty="0"/>
          </a:p>
        </p:txBody>
      </p:sp>
      <p:sp>
        <p:nvSpPr>
          <p:cNvPr id="153" name="Google Shape;153;p21"/>
          <p:cNvSpPr txBox="1">
            <a:spLocks noGrp="1"/>
          </p:cNvSpPr>
          <p:nvPr>
            <p:ph type="body" idx="1"/>
          </p:nvPr>
        </p:nvSpPr>
        <p:spPr>
          <a:xfrm>
            <a:off x="838250" y="1555727"/>
            <a:ext cx="7564970" cy="2816201"/>
          </a:xfrm>
          <a:prstGeom prst="rect">
            <a:avLst/>
          </a:prstGeom>
        </p:spPr>
        <p:txBody>
          <a:bodyPr spcFirstLastPara="1" wrap="square" lIns="91425" tIns="91425" rIns="91425" bIns="91425" anchor="t" anchorCtr="0">
            <a:noAutofit/>
          </a:bodyPr>
          <a:lstStyle/>
          <a:p>
            <a:pPr marL="0" lvl="0" indent="0" algn="just">
              <a:buNone/>
            </a:pPr>
            <a:r>
              <a:rPr lang="en-US" dirty="0">
                <a:latin typeface="Times New Roman" panose="02020603050405020304" pitchFamily="18" charset="0"/>
                <a:cs typeface="Times New Roman" panose="02020603050405020304" pitchFamily="18" charset="0"/>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a:t>
            </a:r>
            <a:r>
              <a:rPr lang="en-US" dirty="0" smtClean="0">
                <a:latin typeface="Times New Roman" panose="02020603050405020304" pitchFamily="18" charset="0"/>
                <a:cs typeface="Times New Roman" panose="02020603050405020304" pitchFamily="18" charset="0"/>
              </a:rPr>
              <a:t>together. </a:t>
            </a:r>
            <a:r>
              <a:rPr lang="en-US" dirty="0"/>
              <a:t>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endParaRPr sz="1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57" name="Google Shape;157;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extBox 1">
            <a:extLst>
              <a:ext uri="{FF2B5EF4-FFF2-40B4-BE49-F238E27FC236}">
                <a16:creationId xmlns="" xmlns:a16="http://schemas.microsoft.com/office/drawing/2014/main" id="{BA755A93-5D6C-4FFE-8853-1D500C75B9B4}"/>
              </a:ext>
            </a:extLst>
          </p:cNvPr>
          <p:cNvSpPr txBox="1"/>
          <p:nvPr/>
        </p:nvSpPr>
        <p:spPr>
          <a:xfrm>
            <a:off x="838250" y="1155617"/>
            <a:ext cx="1330792"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Overview</a:t>
            </a:r>
            <a:r>
              <a:rPr lang="en-IN" sz="2000" b="1" dirty="0">
                <a:latin typeface="Times New Roman" panose="02020603050405020304" pitchFamily="18" charset="0"/>
                <a:cs typeface="Times New Roman" panose="02020603050405020304" pitchFamily="18" charset="0"/>
              </a:rPr>
              <a:t>:</a:t>
            </a:r>
          </a:p>
        </p:txBody>
      </p:sp>
      <p:pic>
        <p:nvPicPr>
          <p:cNvPr id="6" name="Picture 6" descr="File:Python-logo-notext.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505" y="1032786"/>
            <a:ext cx="522941" cy="522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838250" y="425669"/>
            <a:ext cx="2275340" cy="485700"/>
          </a:xfrm>
          <a:prstGeom prst="rect">
            <a:avLst/>
          </a:prstGeom>
        </p:spPr>
        <p:txBody>
          <a:bodyPr spcFirstLastPara="1" wrap="square" lIns="91425" tIns="91425" rIns="91425" bIns="91425" anchor="b" anchorCtr="0">
            <a:noAutofit/>
          </a:bodyPr>
          <a:lstStyle/>
          <a:p>
            <a:r>
              <a:rPr lang="en-IN" sz="2000" b="1" u="sng"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Features of </a:t>
            </a:r>
            <a:r>
              <a:rPr lang="en-IN" sz="2000" b="1" u="sng" dirty="0" smtClean="0">
                <a:solidFill>
                  <a:schemeClr val="tx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Python</a:t>
            </a:r>
            <a:endParaRPr sz="2000" u="sng" dirty="0">
              <a:solidFill>
                <a:schemeClr val="tx2">
                  <a:lumMod val="10000"/>
                </a:schemeClr>
              </a:solidFill>
            </a:endParaRPr>
          </a:p>
        </p:txBody>
      </p:sp>
      <p:sp>
        <p:nvSpPr>
          <p:cNvPr id="163" name="Google Shape;163;p22"/>
          <p:cNvSpPr txBox="1">
            <a:spLocks noGrp="1"/>
          </p:cNvSpPr>
          <p:nvPr>
            <p:ph type="body" idx="1"/>
          </p:nvPr>
        </p:nvSpPr>
        <p:spPr>
          <a:xfrm>
            <a:off x="838250" y="911370"/>
            <a:ext cx="7704977" cy="3614332"/>
          </a:xfrm>
          <a:prstGeom prst="rect">
            <a:avLst/>
          </a:prstGeom>
        </p:spPr>
        <p:txBody>
          <a:bodyPr spcFirstLastPara="1" wrap="square" lIns="91425" tIns="91425" rIns="91425" bIns="91425" anchor="t" anchorCtr="0">
            <a:noAutofit/>
          </a:bodyPr>
          <a:lstStyle/>
          <a:p>
            <a:r>
              <a:rPr lang="en-US" dirty="0"/>
              <a:t>Easy to code: Python is a high-level programming </a:t>
            </a:r>
            <a:r>
              <a:rPr lang="en-US" dirty="0" smtClean="0"/>
              <a:t>language</a:t>
            </a:r>
            <a:endParaRPr lang="en-US" dirty="0"/>
          </a:p>
          <a:p>
            <a:r>
              <a:rPr lang="en-US" dirty="0"/>
              <a:t>Free and Open </a:t>
            </a:r>
            <a:r>
              <a:rPr lang="en-US" dirty="0" smtClean="0"/>
              <a:t>Source</a:t>
            </a:r>
            <a:endParaRPr lang="en-US" dirty="0"/>
          </a:p>
          <a:p>
            <a:r>
              <a:rPr lang="en-US" dirty="0"/>
              <a:t>Object-Oriented </a:t>
            </a:r>
            <a:r>
              <a:rPr lang="en-US" dirty="0" smtClean="0"/>
              <a:t>Language</a:t>
            </a:r>
            <a:endParaRPr lang="en-US" dirty="0"/>
          </a:p>
          <a:p>
            <a:r>
              <a:rPr lang="en-US" dirty="0"/>
              <a:t>GUI Programming </a:t>
            </a:r>
            <a:r>
              <a:rPr lang="en-US" dirty="0" smtClean="0"/>
              <a:t>Support</a:t>
            </a:r>
            <a:endParaRPr lang="en-US" dirty="0"/>
          </a:p>
          <a:p>
            <a:r>
              <a:rPr lang="en-US" dirty="0"/>
              <a:t>High-Level </a:t>
            </a:r>
            <a:r>
              <a:rPr lang="en-US" dirty="0" smtClean="0"/>
              <a:t>Language</a:t>
            </a:r>
            <a:endParaRPr lang="en-US" dirty="0"/>
          </a:p>
          <a:p>
            <a:r>
              <a:rPr lang="en-US" dirty="0"/>
              <a:t>Extensible </a:t>
            </a:r>
            <a:r>
              <a:rPr lang="en-US" dirty="0" smtClean="0"/>
              <a:t>feature</a:t>
            </a:r>
            <a:endParaRPr lang="en-US" dirty="0"/>
          </a:p>
          <a:p>
            <a:r>
              <a:rPr lang="en-US" dirty="0"/>
              <a:t>Python is Portable </a:t>
            </a:r>
            <a:r>
              <a:rPr lang="en-US" dirty="0" smtClean="0"/>
              <a:t>language</a:t>
            </a:r>
            <a:endParaRPr lang="en-US" dirty="0"/>
          </a:p>
          <a:p>
            <a:r>
              <a:rPr lang="en-US" dirty="0"/>
              <a:t>Python is Integrated </a:t>
            </a:r>
            <a:r>
              <a:rPr lang="en-US" dirty="0" smtClean="0"/>
              <a:t>language</a:t>
            </a:r>
          </a:p>
          <a:p>
            <a:r>
              <a:rPr lang="en-IN" dirty="0" smtClean="0"/>
              <a:t>Interpreted Language</a:t>
            </a:r>
          </a:p>
          <a:p>
            <a:r>
              <a:rPr lang="en-IN" dirty="0" smtClean="0"/>
              <a:t>Large </a:t>
            </a:r>
            <a:r>
              <a:rPr lang="en-IN" dirty="0"/>
              <a:t>Standard </a:t>
            </a:r>
            <a:r>
              <a:rPr lang="en-IN" dirty="0" smtClean="0"/>
              <a:t>Library</a:t>
            </a:r>
          </a:p>
          <a:p>
            <a:pPr marL="342900" marR="30480" indent="-342900" algn="just">
              <a:lnSpc>
                <a:spcPct val="107000"/>
              </a:lnSpc>
              <a:spcAft>
                <a:spcPts val="720"/>
              </a:spcAft>
              <a:buSzPts val="1000"/>
              <a:tabLst>
                <a:tab pos="457200" algn="l"/>
              </a:tabLs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3" name="Google Shape;173;p2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5" name="Picture 6" descr="File:Python-logo-notext.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647" y="668519"/>
            <a:ext cx="849580" cy="8495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0066"/>
        </a:solidFill>
        <a:effectLst/>
      </p:bgPr>
    </p:bg>
    <p:spTree>
      <p:nvGrpSpPr>
        <p:cNvPr id="1" name="Shape 209"/>
        <p:cNvGrpSpPr/>
        <p:nvPr/>
      </p:nvGrpSpPr>
      <p:grpSpPr>
        <a:xfrm>
          <a:off x="0" y="0"/>
          <a:ext cx="0" cy="0"/>
          <a:chOff x="0" y="0"/>
          <a:chExt cx="0" cy="0"/>
        </a:xfrm>
      </p:grpSpPr>
      <p:sp>
        <p:nvSpPr>
          <p:cNvPr id="211" name="Google Shape;211;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18" name="Picture 17">
            <a:extLst>
              <a:ext uri="{FF2B5EF4-FFF2-40B4-BE49-F238E27FC236}">
                <a16:creationId xmlns="" xmlns:a16="http://schemas.microsoft.com/office/drawing/2014/main" id="{9495CD50-6526-4D22-8051-E2106F565C0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245" y="646430"/>
            <a:ext cx="5731510" cy="3850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p:cNvPicPr>
            <a:picLocks noChangeAspect="1"/>
          </p:cNvPicPr>
          <p:nvPr/>
        </p:nvPicPr>
        <p:blipFill rotWithShape="1">
          <a:blip r:embed="rId4"/>
          <a:srcRect l="7473" t="28017" r="51072" b="15550"/>
          <a:stretch/>
        </p:blipFill>
        <p:spPr>
          <a:xfrm>
            <a:off x="1706245" y="646430"/>
            <a:ext cx="5731510" cy="38303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4081185" y="506186"/>
            <a:ext cx="1856477" cy="416732"/>
          </a:xfrm>
          <a:prstGeom prst="rect">
            <a:avLst/>
          </a:prstGeom>
        </p:spPr>
        <p:txBody>
          <a:bodyPr spcFirstLastPara="1" wrap="square" lIns="91425" tIns="91425" rIns="91425" bIns="91425" anchor="b" anchorCtr="0">
            <a:noAutofit/>
          </a:bodyPr>
          <a:lstStyle/>
          <a:p>
            <a:r>
              <a:rPr lang="en-US" sz="2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sz="2800" dirty="0"/>
          </a:p>
        </p:txBody>
      </p:sp>
      <p:sp>
        <p:nvSpPr>
          <p:cNvPr id="186" name="Google Shape;186;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TextBox 1">
            <a:extLst>
              <a:ext uri="{FF2B5EF4-FFF2-40B4-BE49-F238E27FC236}">
                <a16:creationId xmlns="" xmlns:a16="http://schemas.microsoft.com/office/drawing/2014/main" id="{38B347A4-5E42-47E4-BD80-CF3D3C9110FD}"/>
              </a:ext>
            </a:extLst>
          </p:cNvPr>
          <p:cNvSpPr txBox="1"/>
          <p:nvPr/>
        </p:nvSpPr>
        <p:spPr>
          <a:xfrm>
            <a:off x="956930" y="840484"/>
            <a:ext cx="1114408" cy="369332"/>
          </a:xfrm>
          <a:prstGeom prst="rect">
            <a:avLst/>
          </a:prstGeom>
          <a:noFill/>
        </p:spPr>
        <p:txBody>
          <a:bodyPr wrap="none" rtlCol="0">
            <a:spAutoFit/>
          </a:bodyPr>
          <a:lstStyle/>
          <a:p>
            <a:r>
              <a:rPr lang="en-US" sz="1800" b="1" u="sng" dirty="0">
                <a:latin typeface="Times New Roman" panose="02020603050405020304" pitchFamily="18" charset="0"/>
                <a:cs typeface="Times New Roman" panose="02020603050405020304" pitchFamily="18" charset="0"/>
              </a:rPr>
              <a:t>Tweet 1:-</a:t>
            </a:r>
            <a:endParaRPr lang="en-IN" sz="1800" b="1" u="sng"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 xmlns:a16="http://schemas.microsoft.com/office/drawing/2014/main" id="{0B32C272-E0FE-4151-94FF-A03A2B2100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54286" y="980440"/>
            <a:ext cx="5311140" cy="36010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4"/>
          <a:srcRect l="7509" t="36782" r="60548" b="17006"/>
          <a:stretch/>
        </p:blipFill>
        <p:spPr>
          <a:xfrm>
            <a:off x="2454286" y="980192"/>
            <a:ext cx="5311140" cy="357700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Shape 190"/>
        <p:cNvGrpSpPr/>
        <p:nvPr/>
      </p:nvGrpSpPr>
      <p:grpSpPr>
        <a:xfrm>
          <a:off x="0" y="0"/>
          <a:ext cx="0" cy="0"/>
          <a:chOff x="0" y="0"/>
          <a:chExt cx="0" cy="0"/>
        </a:xfrm>
      </p:grpSpPr>
      <p:sp>
        <p:nvSpPr>
          <p:cNvPr id="192" name="Google Shape;192;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5" name="Picture 4"/>
          <p:cNvPicPr>
            <a:picLocks noChangeAspect="1"/>
          </p:cNvPicPr>
          <p:nvPr/>
        </p:nvPicPr>
        <p:blipFill rotWithShape="1">
          <a:blip r:embed="rId3"/>
          <a:srcRect l="7697" t="31704" r="63798" b="37483"/>
          <a:stretch/>
        </p:blipFill>
        <p:spPr>
          <a:xfrm>
            <a:off x="1817846" y="1071977"/>
            <a:ext cx="5375586" cy="3266934"/>
          </a:xfrm>
          <a:prstGeom prst="rect">
            <a:avLst/>
          </a:prstGeom>
        </p:spPr>
      </p:pic>
      <p:sp>
        <p:nvSpPr>
          <p:cNvPr id="2" name="Rectangle 1"/>
          <p:cNvSpPr/>
          <p:nvPr/>
        </p:nvSpPr>
        <p:spPr>
          <a:xfrm>
            <a:off x="3373759" y="494565"/>
            <a:ext cx="2263761" cy="461665"/>
          </a:xfrm>
          <a:prstGeom prst="rect">
            <a:avLst/>
          </a:prstGeom>
        </p:spPr>
        <p:txBody>
          <a:bodyPr wrap="none">
            <a:spAutoFit/>
          </a:bodyPr>
          <a:lstStyle/>
          <a:p>
            <a:r>
              <a:rPr lang="en-US" sz="2400" u="sng" dirty="0" smtClean="0">
                <a:solidFill>
                  <a:schemeClr val="tx2">
                    <a:lumMod val="10000"/>
                  </a:schemeClr>
                </a:solidFill>
                <a:latin typeface="Times New Roman" panose="02020603050405020304" pitchFamily="18" charset="0"/>
                <a:cs typeface="Times New Roman" panose="02020603050405020304" pitchFamily="18" charset="0"/>
              </a:rPr>
              <a:t>WORD CLOUD</a:t>
            </a:r>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8080"/>
        </a:solidFill>
        <a:effectLst/>
      </p:bgPr>
    </p:bg>
    <p:spTree>
      <p:nvGrpSpPr>
        <p:cNvPr id="1" name="Shape 229"/>
        <p:cNvGrpSpPr/>
        <p:nvPr/>
      </p:nvGrpSpPr>
      <p:grpSpPr>
        <a:xfrm>
          <a:off x="0" y="0"/>
          <a:ext cx="0" cy="0"/>
          <a:chOff x="0" y="0"/>
          <a:chExt cx="0" cy="0"/>
        </a:xfrm>
      </p:grpSpPr>
      <p:sp>
        <p:nvSpPr>
          <p:cNvPr id="3" name="Title 2">
            <a:extLst>
              <a:ext uri="{FF2B5EF4-FFF2-40B4-BE49-F238E27FC236}">
                <a16:creationId xmlns="" xmlns:a16="http://schemas.microsoft.com/office/drawing/2014/main" id="{4B648F13-02F9-469B-8468-F1CED4EBDCCE}"/>
              </a:ext>
            </a:extLst>
          </p:cNvPr>
          <p:cNvSpPr>
            <a:spLocks noGrp="1"/>
          </p:cNvSpPr>
          <p:nvPr>
            <p:ph type="title"/>
          </p:nvPr>
        </p:nvSpPr>
        <p:spPr>
          <a:xfrm>
            <a:off x="2944419" y="775727"/>
            <a:ext cx="3428028" cy="959509"/>
          </a:xfrm>
        </p:spPr>
        <p:txBody>
          <a:bodyPr>
            <a:normAutofit/>
          </a:bodyPr>
          <a:lstStyle/>
          <a:p>
            <a:r>
              <a:rPr lang="en-US" sz="3600" u="sng" dirty="0">
                <a:solidFill>
                  <a:schemeClr val="tx2">
                    <a:lumMod val="10000"/>
                  </a:schemeClr>
                </a:solidFill>
                <a:latin typeface="Times New Roman" panose="02020603050405020304" pitchFamily="18" charset="0"/>
                <a:cs typeface="Times New Roman" panose="02020603050405020304" pitchFamily="18" charset="0"/>
              </a:rPr>
              <a:t>CONCLUSION</a:t>
            </a:r>
            <a:endParaRPr lang="en-IN" sz="3600" u="sng"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Google Shape;302;p31">
            <a:extLst>
              <a:ext uri="{FF2B5EF4-FFF2-40B4-BE49-F238E27FC236}">
                <a16:creationId xmlns="" xmlns:a16="http://schemas.microsoft.com/office/drawing/2014/main" id="{469FB519-FC25-485C-AE8E-E374C378D134}"/>
              </a:ext>
            </a:extLst>
          </p:cNvPr>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4" name="TextBox 3">
            <a:extLst>
              <a:ext uri="{FF2B5EF4-FFF2-40B4-BE49-F238E27FC236}">
                <a16:creationId xmlns="" xmlns:a16="http://schemas.microsoft.com/office/drawing/2014/main" id="{B2FFBB55-EF31-47DC-BC11-594D34AAFAC1}"/>
              </a:ext>
            </a:extLst>
          </p:cNvPr>
          <p:cNvSpPr txBox="1"/>
          <p:nvPr/>
        </p:nvSpPr>
        <p:spPr>
          <a:xfrm>
            <a:off x="902331" y="1735236"/>
            <a:ext cx="7512204" cy="3000821"/>
          </a:xfrm>
          <a:prstGeom prst="rect">
            <a:avLst/>
          </a:prstGeom>
          <a:noFill/>
        </p:spPr>
        <p:txBody>
          <a:bodyPr wrap="square" rtlCol="0">
            <a:spAutoFit/>
          </a:bodyPr>
          <a:lstStyle/>
          <a:p>
            <a:pPr algn="just">
              <a:lnSpc>
                <a:spcPct val="150000"/>
              </a:lnSpc>
              <a:spcAft>
                <a:spcPts val="750"/>
              </a:spcAft>
            </a:pPr>
            <a:r>
              <a:rPr lang="en-IN" sz="1800" dirty="0">
                <a:solidFill>
                  <a:srgbClr val="000000"/>
                </a:solidFill>
                <a:effectLst/>
                <a:latin typeface="Times New Roman" panose="02020603050405020304" pitchFamily="18" charset="0"/>
                <a:ea typeface="Times New Roman" panose="02020603050405020304" pitchFamily="18" charset="0"/>
              </a:rPr>
              <a:t>In this project, As can be seen, sentiment analysis enables enterprises to understand consumer sentiments in relation to specific products/services. Moreover, these insights could be used to improve their products and services by gauging consumers’ comments and feedback using sentiment analysis. In the long run, sentiment analysis, if implemented the right way can aid business enterprises in improving the overall consumer experience, enhance brand image and propel business growth.</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88"/>
        <p:cNvGrpSpPr/>
        <p:nvPr/>
      </p:nvGrpSpPr>
      <p:grpSpPr>
        <a:xfrm>
          <a:off x="0" y="0"/>
          <a:ext cx="0" cy="0"/>
          <a:chOff x="0" y="0"/>
          <a:chExt cx="0" cy="0"/>
        </a:xfrm>
      </p:grpSpPr>
      <p:sp>
        <p:nvSpPr>
          <p:cNvPr id="93" name="Google Shape;93;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 xmlns:a16="http://schemas.microsoft.com/office/drawing/2014/main" id="{AE7FAC21-CB03-440D-86D8-308BCD9AB0AF}"/>
              </a:ext>
            </a:extLst>
          </p:cNvPr>
          <p:cNvSpPr txBox="1"/>
          <p:nvPr/>
        </p:nvSpPr>
        <p:spPr>
          <a:xfrm>
            <a:off x="3398873" y="850604"/>
            <a:ext cx="2346251"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OBJECTIVE</a:t>
            </a:r>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8C9C878F-00CC-418F-9304-BFED5003E77A}"/>
              </a:ext>
            </a:extLst>
          </p:cNvPr>
          <p:cNvSpPr txBox="1"/>
          <p:nvPr/>
        </p:nvSpPr>
        <p:spPr>
          <a:xfrm>
            <a:off x="1842976" y="2063918"/>
            <a:ext cx="5458046" cy="1015663"/>
          </a:xfrm>
          <a:prstGeom prst="rect">
            <a:avLst/>
          </a:prstGeom>
          <a:noFill/>
        </p:spPr>
        <p:txBody>
          <a:bodyPr wrap="square" rtlCol="0">
            <a:spAutoFit/>
          </a:bodyPr>
          <a:lstStyle/>
          <a:p>
            <a:r>
              <a:rPr lang="en-US" sz="2000" dirty="0">
                <a:solidFill>
                  <a:srgbClr val="000000"/>
                </a:solidFill>
                <a:effectLst/>
                <a:latin typeface="Times New Roman" panose="02020603050405020304" pitchFamily="18" charset="0"/>
                <a:ea typeface="Times New Roman" panose="02020603050405020304" pitchFamily="18" charset="0"/>
              </a:rPr>
              <a:t>The goal is to conceptually design and implement aspect-based sentiment analysis toolkit for extracting sentiment from the Twitter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C00CC"/>
        </a:solidFill>
        <a:effectLst/>
      </p:bgPr>
    </p:bg>
    <p:spTree>
      <p:nvGrpSpPr>
        <p:cNvPr id="1" name="Shape 265"/>
        <p:cNvGrpSpPr/>
        <p:nvPr/>
      </p:nvGrpSpPr>
      <p:grpSpPr>
        <a:xfrm>
          <a:off x="0" y="0"/>
          <a:ext cx="0" cy="0"/>
          <a:chOff x="0" y="0"/>
          <a:chExt cx="0" cy="0"/>
        </a:xfrm>
      </p:grpSpPr>
      <p:sp>
        <p:nvSpPr>
          <p:cNvPr id="2" name="Title 1">
            <a:extLst>
              <a:ext uri="{FF2B5EF4-FFF2-40B4-BE49-F238E27FC236}">
                <a16:creationId xmlns="" xmlns:a16="http://schemas.microsoft.com/office/drawing/2014/main" id="{08BDEDAA-D919-49AA-9709-4511BF37C186}"/>
              </a:ext>
            </a:extLst>
          </p:cNvPr>
          <p:cNvSpPr>
            <a:spLocks noGrp="1"/>
          </p:cNvSpPr>
          <p:nvPr>
            <p:ph type="title"/>
          </p:nvPr>
        </p:nvSpPr>
        <p:spPr>
          <a:xfrm>
            <a:off x="3193297" y="716928"/>
            <a:ext cx="2717650" cy="485700"/>
          </a:xfrm>
        </p:spPr>
        <p:txBody>
          <a:bodyPr/>
          <a:lstStyle/>
          <a:p>
            <a:r>
              <a:rPr lang="en-US" sz="2800" b="1" u="sng"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DRAWBACKS</a:t>
            </a:r>
            <a:endParaRPr lang="en-IN" sz="2800" u="sng" dirty="0">
              <a:solidFill>
                <a:schemeClr val="tx2">
                  <a:lumMod val="10000"/>
                </a:schemeClr>
              </a:solidFill>
            </a:endParaRPr>
          </a:p>
        </p:txBody>
      </p:sp>
      <p:sp>
        <p:nvSpPr>
          <p:cNvPr id="3" name="Text Placeholder 2">
            <a:extLst>
              <a:ext uri="{FF2B5EF4-FFF2-40B4-BE49-F238E27FC236}">
                <a16:creationId xmlns="" xmlns:a16="http://schemas.microsoft.com/office/drawing/2014/main" id="{867E230D-56FD-4E89-9BE4-E50BD08448AF}"/>
              </a:ext>
            </a:extLst>
          </p:cNvPr>
          <p:cNvSpPr>
            <a:spLocks noGrp="1"/>
          </p:cNvSpPr>
          <p:nvPr>
            <p:ph type="body" idx="1"/>
          </p:nvPr>
        </p:nvSpPr>
        <p:spPr>
          <a:xfrm>
            <a:off x="889049" y="1443900"/>
            <a:ext cx="7093807" cy="3026500"/>
          </a:xfrm>
        </p:spPr>
        <p:txBody>
          <a:bodyPr/>
          <a:lstStyle/>
          <a:p>
            <a:pPr algn="just">
              <a:lnSpc>
                <a:spcPct val="150000"/>
              </a:lnSpc>
              <a:spcAft>
                <a:spcPts val="800"/>
              </a:spcAft>
            </a:pPr>
            <a:r>
              <a:rPr lang="en-US" sz="18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Live sentiment analysis requires huge computational resource like memory resources to deal with vast extracted from the source (Twitter Extractor API).</a:t>
            </a: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quality must be maintained using filters such as metaphor filter, sarcasm filter to avoid noise in the collected data which increases the error percentage in the sentiment analysis.</a:t>
            </a: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Google Shape;302;p31">
            <a:extLst>
              <a:ext uri="{FF2B5EF4-FFF2-40B4-BE49-F238E27FC236}">
                <a16:creationId xmlns="" xmlns:a16="http://schemas.microsoft.com/office/drawing/2014/main" id="{76740F58-7767-4CDC-8C47-E17030703ADD}"/>
              </a:ext>
            </a:extLst>
          </p:cNvPr>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75"/>
        <p:cNvGrpSpPr/>
        <p:nvPr/>
      </p:nvGrpSpPr>
      <p:grpSpPr>
        <a:xfrm>
          <a:off x="0" y="0"/>
          <a:ext cx="0" cy="0"/>
          <a:chOff x="0" y="0"/>
          <a:chExt cx="0" cy="0"/>
        </a:xfrm>
      </p:grpSpPr>
      <p:sp>
        <p:nvSpPr>
          <p:cNvPr id="2" name="Title 1">
            <a:extLst>
              <a:ext uri="{FF2B5EF4-FFF2-40B4-BE49-F238E27FC236}">
                <a16:creationId xmlns="" xmlns:a16="http://schemas.microsoft.com/office/drawing/2014/main" id="{077424A2-E822-438A-8949-DBF63E74A30A}"/>
              </a:ext>
            </a:extLst>
          </p:cNvPr>
          <p:cNvSpPr>
            <a:spLocks noGrp="1"/>
          </p:cNvSpPr>
          <p:nvPr>
            <p:ph type="title"/>
          </p:nvPr>
        </p:nvSpPr>
        <p:spPr>
          <a:xfrm>
            <a:off x="3396289" y="581466"/>
            <a:ext cx="2351417" cy="485700"/>
          </a:xfrm>
        </p:spPr>
        <p:txBody>
          <a:bodyPr/>
          <a:lstStyle/>
          <a:p>
            <a:r>
              <a:rPr lang="en-US" sz="2800" u="sng" dirty="0">
                <a:solidFill>
                  <a:schemeClr val="tx2">
                    <a:lumMod val="10000"/>
                  </a:schemeClr>
                </a:solidFill>
                <a:latin typeface="Times New Roman" panose="02020603050405020304" pitchFamily="18" charset="0"/>
                <a:cs typeface="Times New Roman" panose="02020603050405020304" pitchFamily="18" charset="0"/>
              </a:rPr>
              <a:t>Bibliography</a:t>
            </a:r>
            <a:endParaRPr lang="en-IN" sz="2800" u="sng"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05D99236-0392-4482-BE4E-173DEF2B5000}"/>
              </a:ext>
            </a:extLst>
          </p:cNvPr>
          <p:cNvSpPr>
            <a:spLocks noGrp="1"/>
          </p:cNvSpPr>
          <p:nvPr>
            <p:ph type="body" idx="1"/>
          </p:nvPr>
        </p:nvSpPr>
        <p:spPr>
          <a:xfrm>
            <a:off x="642407" y="954150"/>
            <a:ext cx="7859183" cy="3993534"/>
          </a:xfrm>
        </p:spPr>
        <p:txBody>
          <a:bodyPr/>
          <a:lstStyle/>
          <a:p>
            <a:r>
              <a:rPr lang="en-IN" sz="1800" dirty="0">
                <a:solidFill>
                  <a:schemeClr val="tx2">
                    <a:lumMod val="10000"/>
                  </a:schemeClr>
                </a:solidFill>
                <a:latin typeface="Times New Roman" panose="02020603050405020304" pitchFamily="18" charset="0"/>
                <a:cs typeface="Times New Roman" panose="02020603050405020304" pitchFamily="18" charset="0"/>
              </a:rPr>
              <a:t>[1] </a:t>
            </a:r>
            <a:r>
              <a:rPr lang="en-IN" sz="1800" dirty="0" err="1">
                <a:solidFill>
                  <a:schemeClr val="tx2">
                    <a:lumMod val="10000"/>
                  </a:schemeClr>
                </a:solidFill>
                <a:latin typeface="Times New Roman" panose="02020603050405020304" pitchFamily="18" charset="0"/>
                <a:cs typeface="Times New Roman" panose="02020603050405020304" pitchFamily="18" charset="0"/>
              </a:rPr>
              <a:t>Efthymios</a:t>
            </a:r>
            <a:r>
              <a:rPr lang="en-IN" sz="1800" dirty="0">
                <a:solidFill>
                  <a:schemeClr val="tx2">
                    <a:lumMod val="10000"/>
                  </a:schemeClr>
                </a:solidFill>
                <a:latin typeface="Times New Roman" panose="02020603050405020304" pitchFamily="18" charset="0"/>
                <a:cs typeface="Times New Roman" panose="02020603050405020304" pitchFamily="18" charset="0"/>
              </a:rPr>
              <a:t> </a:t>
            </a:r>
            <a:r>
              <a:rPr lang="en-IN" sz="1800" dirty="0" err="1">
                <a:solidFill>
                  <a:schemeClr val="tx2">
                    <a:lumMod val="10000"/>
                  </a:schemeClr>
                </a:solidFill>
                <a:latin typeface="Times New Roman" panose="02020603050405020304" pitchFamily="18" charset="0"/>
                <a:cs typeface="Times New Roman" panose="02020603050405020304" pitchFamily="18" charset="0"/>
              </a:rPr>
              <a:t>Kouloumpis</a:t>
            </a:r>
            <a:r>
              <a:rPr lang="en-IN" sz="1800" dirty="0">
                <a:solidFill>
                  <a:schemeClr val="tx2">
                    <a:lumMod val="10000"/>
                  </a:schemeClr>
                </a:solidFill>
                <a:latin typeface="Times New Roman" panose="02020603050405020304" pitchFamily="18" charset="0"/>
                <a:cs typeface="Times New Roman" panose="02020603050405020304" pitchFamily="18" charset="0"/>
              </a:rPr>
              <a:t> and Johanna </a:t>
            </a:r>
            <a:r>
              <a:rPr lang="en-IN" sz="1800" dirty="0" err="1">
                <a:solidFill>
                  <a:schemeClr val="tx2">
                    <a:lumMod val="10000"/>
                  </a:schemeClr>
                </a:solidFill>
                <a:latin typeface="Times New Roman" panose="02020603050405020304" pitchFamily="18" charset="0"/>
                <a:cs typeface="Times New Roman" panose="02020603050405020304" pitchFamily="18" charset="0"/>
              </a:rPr>
              <a:t>Moore,IJCSI</a:t>
            </a:r>
            <a:r>
              <a:rPr lang="en-IN" sz="1800" dirty="0">
                <a:solidFill>
                  <a:schemeClr val="tx2">
                    <a:lumMod val="10000"/>
                  </a:schemeClr>
                </a:solidFill>
                <a:latin typeface="Times New Roman" panose="02020603050405020304" pitchFamily="18" charset="0"/>
                <a:cs typeface="Times New Roman" panose="02020603050405020304" pitchFamily="18" charset="0"/>
              </a:rPr>
              <a:t> International Journal of Computer Science Issues, Vol. 9, Issue 4, No 3, July 2012 </a:t>
            </a:r>
          </a:p>
          <a:p>
            <a:r>
              <a:rPr lang="en-IN" sz="1800" dirty="0">
                <a:solidFill>
                  <a:schemeClr val="tx2">
                    <a:lumMod val="10000"/>
                  </a:schemeClr>
                </a:solidFill>
                <a:latin typeface="Times New Roman" panose="02020603050405020304" pitchFamily="18" charset="0"/>
                <a:cs typeface="Times New Roman" panose="02020603050405020304" pitchFamily="18" charset="0"/>
              </a:rPr>
              <a:t>[2] S. Batra and D. Rao, ”Entity Based Sentiment Analysis on Twitter”, Stanford University,2010 </a:t>
            </a:r>
          </a:p>
          <a:p>
            <a:r>
              <a:rPr lang="en-IN" sz="1800" dirty="0">
                <a:solidFill>
                  <a:schemeClr val="tx2">
                    <a:lumMod val="10000"/>
                  </a:schemeClr>
                </a:solidFill>
                <a:latin typeface="Times New Roman" panose="02020603050405020304" pitchFamily="18" charset="0"/>
                <a:cs typeface="Times New Roman" panose="02020603050405020304" pitchFamily="18" charset="0"/>
              </a:rPr>
              <a:t>[3] </a:t>
            </a:r>
            <a:r>
              <a:rPr lang="en-IN" sz="1800" dirty="0" err="1">
                <a:solidFill>
                  <a:schemeClr val="tx2">
                    <a:lumMod val="10000"/>
                  </a:schemeClr>
                </a:solidFill>
                <a:latin typeface="Times New Roman" panose="02020603050405020304" pitchFamily="18" charset="0"/>
                <a:cs typeface="Times New Roman" panose="02020603050405020304" pitchFamily="18" charset="0"/>
              </a:rPr>
              <a:t>Saif</a:t>
            </a:r>
            <a:r>
              <a:rPr lang="en-IN" sz="1800" dirty="0">
                <a:solidFill>
                  <a:schemeClr val="tx2">
                    <a:lumMod val="10000"/>
                  </a:schemeClr>
                </a:solidFill>
                <a:latin typeface="Times New Roman" panose="02020603050405020304" pitchFamily="18" charset="0"/>
                <a:cs typeface="Times New Roman" panose="02020603050405020304" pitchFamily="18" charset="0"/>
              </a:rPr>
              <a:t> </a:t>
            </a:r>
            <a:r>
              <a:rPr lang="en-IN" sz="1800" dirty="0" err="1">
                <a:solidFill>
                  <a:schemeClr val="tx2">
                    <a:lumMod val="10000"/>
                  </a:schemeClr>
                </a:solidFill>
                <a:latin typeface="Times New Roman" panose="02020603050405020304" pitchFamily="18" charset="0"/>
                <a:cs typeface="Times New Roman" panose="02020603050405020304" pitchFamily="18" charset="0"/>
              </a:rPr>
              <a:t>M.Mohammad</a:t>
            </a:r>
            <a:r>
              <a:rPr lang="en-IN" sz="1800" dirty="0">
                <a:solidFill>
                  <a:schemeClr val="tx2">
                    <a:lumMod val="10000"/>
                  </a:schemeClr>
                </a:solidFill>
                <a:latin typeface="Times New Roman" panose="02020603050405020304" pitchFamily="18" charset="0"/>
                <a:cs typeface="Times New Roman" panose="02020603050405020304" pitchFamily="18" charset="0"/>
              </a:rPr>
              <a:t> and </a:t>
            </a:r>
            <a:r>
              <a:rPr lang="en-IN" sz="1800" dirty="0" err="1">
                <a:solidFill>
                  <a:schemeClr val="tx2">
                    <a:lumMod val="10000"/>
                  </a:schemeClr>
                </a:solidFill>
                <a:latin typeface="Times New Roman" panose="02020603050405020304" pitchFamily="18" charset="0"/>
                <a:cs typeface="Times New Roman" panose="02020603050405020304" pitchFamily="18" charset="0"/>
              </a:rPr>
              <a:t>Xiaodan</a:t>
            </a:r>
            <a:r>
              <a:rPr lang="en-IN" sz="1800" dirty="0">
                <a:solidFill>
                  <a:schemeClr val="tx2">
                    <a:lumMod val="10000"/>
                  </a:schemeClr>
                </a:solidFill>
                <a:latin typeface="Times New Roman" panose="02020603050405020304" pitchFamily="18" charset="0"/>
                <a:cs typeface="Times New Roman" panose="02020603050405020304" pitchFamily="18" charset="0"/>
              </a:rPr>
              <a:t> </a:t>
            </a:r>
            <a:r>
              <a:rPr lang="en-IN" sz="1800" dirty="0" err="1">
                <a:solidFill>
                  <a:schemeClr val="tx2">
                    <a:lumMod val="10000"/>
                  </a:schemeClr>
                </a:solidFill>
                <a:latin typeface="Times New Roman" panose="02020603050405020304" pitchFamily="18" charset="0"/>
                <a:cs typeface="Times New Roman" panose="02020603050405020304" pitchFamily="18" charset="0"/>
              </a:rPr>
              <a:t>zhu</a:t>
            </a:r>
            <a:r>
              <a:rPr lang="en-IN" sz="1800" dirty="0">
                <a:solidFill>
                  <a:schemeClr val="tx2">
                    <a:lumMod val="10000"/>
                  </a:schemeClr>
                </a:solidFill>
                <a:latin typeface="Times New Roman" panose="02020603050405020304" pitchFamily="18" charset="0"/>
                <a:cs typeface="Times New Roman" panose="02020603050405020304" pitchFamily="18" charset="0"/>
              </a:rPr>
              <a:t> ,Sentiment Analysis on of social media texts:,2014 </a:t>
            </a:r>
          </a:p>
          <a:p>
            <a:r>
              <a:rPr lang="en-IN" sz="1800" dirty="0" smtClean="0">
                <a:solidFill>
                  <a:schemeClr val="tx2">
                    <a:lumMod val="10000"/>
                  </a:schemeClr>
                </a:solidFill>
                <a:latin typeface="Times New Roman" panose="02020603050405020304" pitchFamily="18" charset="0"/>
                <a:cs typeface="Times New Roman" panose="02020603050405020304" pitchFamily="18" charset="0"/>
              </a:rPr>
              <a:t>[</a:t>
            </a:r>
            <a:r>
              <a:rPr lang="en-IN" dirty="0">
                <a:solidFill>
                  <a:schemeClr val="tx2">
                    <a:lumMod val="10000"/>
                  </a:schemeClr>
                </a:solidFill>
                <a:latin typeface="Times New Roman" panose="02020603050405020304" pitchFamily="18" charset="0"/>
                <a:cs typeface="Times New Roman" panose="02020603050405020304" pitchFamily="18" charset="0"/>
              </a:rPr>
              <a:t>4</a:t>
            </a:r>
            <a:r>
              <a:rPr lang="en-IN" sz="1800" dirty="0" smtClean="0">
                <a:solidFill>
                  <a:schemeClr val="tx2">
                    <a:lumMod val="10000"/>
                  </a:schemeClr>
                </a:solidFill>
                <a:latin typeface="Times New Roman" panose="02020603050405020304" pitchFamily="18" charset="0"/>
                <a:cs typeface="Times New Roman" panose="02020603050405020304" pitchFamily="18" charset="0"/>
              </a:rPr>
              <a:t>] </a:t>
            </a:r>
            <a:r>
              <a:rPr lang="en-IN" sz="1800" dirty="0">
                <a:solidFill>
                  <a:schemeClr val="tx2">
                    <a:lumMod val="10000"/>
                  </a:schemeClr>
                </a:solidFill>
                <a:latin typeface="Times New Roman" panose="02020603050405020304" pitchFamily="18" charset="0"/>
                <a:cs typeface="Times New Roman" panose="02020603050405020304" pitchFamily="18" charset="0"/>
              </a:rPr>
              <a:t>Manju </a:t>
            </a:r>
            <a:r>
              <a:rPr lang="en-IN" sz="1800" dirty="0" err="1">
                <a:solidFill>
                  <a:schemeClr val="tx2">
                    <a:lumMod val="10000"/>
                  </a:schemeClr>
                </a:solidFill>
                <a:latin typeface="Times New Roman" panose="02020603050405020304" pitchFamily="18" charset="0"/>
                <a:cs typeface="Times New Roman" panose="02020603050405020304" pitchFamily="18" charset="0"/>
              </a:rPr>
              <a:t>Venugopalan</a:t>
            </a:r>
            <a:r>
              <a:rPr lang="en-IN" sz="1800" dirty="0">
                <a:solidFill>
                  <a:schemeClr val="tx2">
                    <a:lumMod val="10000"/>
                  </a:schemeClr>
                </a:solidFill>
                <a:latin typeface="Times New Roman" panose="02020603050405020304" pitchFamily="18" charset="0"/>
                <a:cs typeface="Times New Roman" panose="02020603050405020304" pitchFamily="18" charset="0"/>
              </a:rPr>
              <a:t> and Deepa Gupta ,Exploring Sentiment Analysis on Twitter Data, IEEE 2015 </a:t>
            </a:r>
          </a:p>
          <a:p>
            <a:r>
              <a:rPr lang="en-IN" sz="1800" dirty="0" smtClean="0">
                <a:solidFill>
                  <a:schemeClr val="tx2">
                    <a:lumMod val="10000"/>
                  </a:schemeClr>
                </a:solidFill>
                <a:latin typeface="Times New Roman" panose="02020603050405020304" pitchFamily="18" charset="0"/>
                <a:cs typeface="Times New Roman" panose="02020603050405020304" pitchFamily="18" charset="0"/>
              </a:rPr>
              <a:t>[5] </a:t>
            </a:r>
            <a:r>
              <a:rPr lang="en-IN" sz="1800" dirty="0">
                <a:solidFill>
                  <a:schemeClr val="tx2">
                    <a:lumMod val="10000"/>
                  </a:schemeClr>
                </a:solidFill>
                <a:latin typeface="Times New Roman" panose="02020603050405020304" pitchFamily="18" charset="0"/>
                <a:cs typeface="Times New Roman" panose="02020603050405020304" pitchFamily="18" charset="0"/>
              </a:rPr>
              <a:t>Brett Duncan and Yanqing Zhang, Neural Networks for Sentiment Analysis on Twitter.2017 </a:t>
            </a:r>
          </a:p>
        </p:txBody>
      </p:sp>
      <p:sp>
        <p:nvSpPr>
          <p:cNvPr id="4" name="Google Shape;302;p31">
            <a:extLst>
              <a:ext uri="{FF2B5EF4-FFF2-40B4-BE49-F238E27FC236}">
                <a16:creationId xmlns="" xmlns:a16="http://schemas.microsoft.com/office/drawing/2014/main" id="{58250455-A04B-4293-9789-CB0CB0A0A481}"/>
              </a:ext>
            </a:extLst>
          </p:cNvPr>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436963" y="3104707"/>
            <a:ext cx="2932402" cy="8617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solidFill>
                  <a:schemeClr val="accent1">
                    <a:lumMod val="75000"/>
                  </a:schemeClr>
                </a:solidFill>
                <a:latin typeface="Times New Roman" panose="02020603050405020304" pitchFamily="18" charset="0"/>
                <a:cs typeface="Times New Roman" panose="02020603050405020304" pitchFamily="18" charset="0"/>
              </a:rPr>
              <a:t>THANK YOU</a:t>
            </a:r>
            <a:br>
              <a:rPr lang="en" sz="2400" dirty="0" smtClean="0">
                <a:solidFill>
                  <a:schemeClr val="accent1">
                    <a:lumMod val="75000"/>
                  </a:schemeClr>
                </a:solidFill>
                <a:latin typeface="Times New Roman" panose="02020603050405020304" pitchFamily="18" charset="0"/>
                <a:cs typeface="Times New Roman" panose="02020603050405020304" pitchFamily="18" charset="0"/>
              </a:rPr>
            </a:br>
            <a:r>
              <a:rPr lang="en" sz="2400" dirty="0" smtClean="0">
                <a:solidFill>
                  <a:schemeClr val="accent1">
                    <a:lumMod val="75000"/>
                  </a:schemeClr>
                </a:solidFill>
                <a:latin typeface="Times New Roman" panose="02020603050405020304" pitchFamily="18" charset="0"/>
                <a:cs typeface="Times New Roman" panose="02020603050405020304" pitchFamily="18" charset="0"/>
              </a:rPr>
              <a:t>MOHD SOHAIL ALI</a:t>
            </a:r>
            <a:endParaRPr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02" name="Google Shape;302;p31"/>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E9AF4E4-D8E8-421D-BD1B-695DBF9F6B77}"/>
              </a:ext>
            </a:extLst>
          </p:cNvPr>
          <p:cNvSpPr>
            <a:spLocks noGrp="1"/>
          </p:cNvSpPr>
          <p:nvPr>
            <p:ph type="title"/>
          </p:nvPr>
        </p:nvSpPr>
        <p:spPr>
          <a:xfrm>
            <a:off x="1476379" y="647966"/>
            <a:ext cx="6191239" cy="485700"/>
          </a:xfrm>
        </p:spPr>
        <p:txBody>
          <a:bodyPr/>
          <a:lstStyle/>
          <a:p>
            <a:r>
              <a:rPr lang="en-US" sz="2800" b="1" u="sng" cap="all" dirty="0">
                <a:solidFill>
                  <a:schemeClr val="tx2">
                    <a:lumMod val="10000"/>
                  </a:schemeClr>
                </a:solidFill>
                <a:latin typeface="Times New Roman" panose="02020603050405020304" pitchFamily="18" charset="0"/>
                <a:cs typeface="Times New Roman" panose="02020603050405020304" pitchFamily="18" charset="0"/>
              </a:rPr>
              <a:t>What is </a:t>
            </a:r>
            <a:r>
              <a:rPr lang="en-US" sz="2800" b="1" u="sng" cap="all" dirty="0">
                <a:solidFill>
                  <a:schemeClr val="tx2">
                    <a:lumMod val="10000"/>
                  </a:schemeClr>
                </a:solidFill>
                <a:effectLst/>
                <a:latin typeface="Times New Roman" panose="02020603050405020304" pitchFamily="18" charset="0"/>
                <a:ea typeface="Calibri" panose="020F0502020204030204" pitchFamily="34" charset="0"/>
              </a:rPr>
              <a:t>Sentiment Analysis? </a:t>
            </a:r>
            <a:endParaRPr lang="en-IN" sz="2800" b="1" u="sng" cap="all"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 xmlns:a16="http://schemas.microsoft.com/office/drawing/2014/main" id="{54B70903-F3F0-4962-9574-0EC1F56F502F}"/>
              </a:ext>
            </a:extLst>
          </p:cNvPr>
          <p:cNvSpPr>
            <a:spLocks noGrp="1"/>
          </p:cNvSpPr>
          <p:nvPr>
            <p:ph type="body" idx="1"/>
          </p:nvPr>
        </p:nvSpPr>
        <p:spPr>
          <a:xfrm>
            <a:off x="992437" y="1494063"/>
            <a:ext cx="7159121" cy="2018394"/>
          </a:xfrm>
        </p:spPr>
        <p:txBody>
          <a:bodyPr/>
          <a:lstStyle/>
          <a:p>
            <a:r>
              <a:rPr lang="en-US" sz="1800" dirty="0">
                <a:solidFill>
                  <a:schemeClr val="tx2">
                    <a:lumMod val="10000"/>
                  </a:schemeClr>
                </a:solidFill>
                <a:effectLst/>
                <a:latin typeface="Times New Roman" panose="02020603050405020304" pitchFamily="18" charset="0"/>
                <a:ea typeface="Calibri" panose="020F0502020204030204" pitchFamily="34" charset="0"/>
              </a:rPr>
              <a:t>Sentiment Analysis is a promising field of study because it helps to determine the opinions of sentences and documents, which is one of the first steps of understanding texts and inferring implied meanings of human communications.</a:t>
            </a:r>
          </a:p>
          <a:p>
            <a:r>
              <a:rPr lang="en-US" sz="1800" dirty="0">
                <a:solidFill>
                  <a:schemeClr val="tx2">
                    <a:lumMod val="10000"/>
                  </a:schemeClr>
                </a:solidFill>
                <a:effectLst/>
                <a:latin typeface="Times New Roman" panose="02020603050405020304" pitchFamily="18" charset="0"/>
                <a:ea typeface="Calibri" panose="020F0502020204030204" pitchFamily="34" charset="0"/>
              </a:rPr>
              <a:t>It has commercial applications such as determining the acceptance and effectiveness of a product or service among the consumers etc. </a:t>
            </a:r>
            <a:endParaRPr lang="en-IN"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EA5D829B-59E5-481B-9B44-CCFD1DC2CC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36978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70DAF4F-DFB1-4DF2-B6E5-1810ADAAFF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6" name="Picture 5">
            <a:extLst>
              <a:ext uri="{FF2B5EF4-FFF2-40B4-BE49-F238E27FC236}">
                <a16:creationId xmlns="" xmlns:a16="http://schemas.microsoft.com/office/drawing/2014/main" id="{418AF1CD-B737-4752-B81F-77CF7724A1BE}"/>
              </a:ext>
            </a:extLst>
          </p:cNvPr>
          <p:cNvPicPr>
            <a:picLocks noChangeAspect="1"/>
          </p:cNvPicPr>
          <p:nvPr/>
        </p:nvPicPr>
        <p:blipFill>
          <a:blip r:embed="rId2"/>
          <a:stretch>
            <a:fillRect/>
          </a:stretch>
        </p:blipFill>
        <p:spPr>
          <a:xfrm>
            <a:off x="1667004" y="739743"/>
            <a:ext cx="5809992" cy="3664014"/>
          </a:xfrm>
          <a:prstGeom prst="rect">
            <a:avLst/>
          </a:prstGeom>
        </p:spPr>
      </p:pic>
      <p:pic>
        <p:nvPicPr>
          <p:cNvPr id="1026" name="Picture 2" descr="5 Things You Need to Know about Sentiment Analysis and Class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348" y="814833"/>
            <a:ext cx="5587517" cy="346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155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extBox 2">
            <a:extLst>
              <a:ext uri="{FF2B5EF4-FFF2-40B4-BE49-F238E27FC236}">
                <a16:creationId xmlns="" xmlns:a16="http://schemas.microsoft.com/office/drawing/2014/main" id="{83E5F01F-EDB0-40F6-8FF8-A8FCD2B70425}"/>
              </a:ext>
            </a:extLst>
          </p:cNvPr>
          <p:cNvSpPr txBox="1"/>
          <p:nvPr/>
        </p:nvSpPr>
        <p:spPr>
          <a:xfrm>
            <a:off x="2987744" y="423332"/>
            <a:ext cx="3168502"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SYSTEM MODEL</a:t>
            </a:r>
            <a:endParaRPr lang="en-IN" sz="2800" b="1" u="sng" dirty="0">
              <a:latin typeface="Times New Roman" panose="02020603050405020304" pitchFamily="18" charset="0"/>
              <a:cs typeface="Times New Roman" panose="02020603050405020304" pitchFamily="18" charset="0"/>
            </a:endParaRPr>
          </a:p>
        </p:txBody>
      </p:sp>
      <p:pic>
        <p:nvPicPr>
          <p:cNvPr id="2054" name="Picture 6" descr="How to Build a Twitter Sentiment Analysis System | Lionbridge A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054" y="1421910"/>
            <a:ext cx="6119882" cy="2427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339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BA8A82-C6C6-450C-A8AA-E631CA1616E6}"/>
              </a:ext>
            </a:extLst>
          </p:cNvPr>
          <p:cNvSpPr>
            <a:spLocks noGrp="1"/>
          </p:cNvSpPr>
          <p:nvPr>
            <p:ph type="title"/>
          </p:nvPr>
        </p:nvSpPr>
        <p:spPr>
          <a:xfrm>
            <a:off x="1755333" y="411490"/>
            <a:ext cx="5633334" cy="485700"/>
          </a:xfrm>
        </p:spPr>
        <p:txBody>
          <a:bodyPr/>
          <a:lstStyle/>
          <a:p>
            <a:r>
              <a:rPr lang="en-US" sz="2800" u="sng" dirty="0">
                <a:solidFill>
                  <a:schemeClr val="tx2">
                    <a:lumMod val="10000"/>
                  </a:schemeClr>
                </a:solidFill>
                <a:latin typeface="Times New Roman" panose="02020603050405020304" pitchFamily="18" charset="0"/>
                <a:cs typeface="Times New Roman" panose="02020603050405020304" pitchFamily="18" charset="0"/>
              </a:rPr>
              <a:t>HOW DOES THE ALGORITHM?</a:t>
            </a:r>
            <a:endParaRPr lang="en-IN" sz="2800" u="sng"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DA12EF6-ECBB-4FD0-99EB-2DF20E590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Rectangle 4">
            <a:extLst>
              <a:ext uri="{FF2B5EF4-FFF2-40B4-BE49-F238E27FC236}">
                <a16:creationId xmlns="" xmlns:a16="http://schemas.microsoft.com/office/drawing/2014/main" id="{5ACFC1A4-1881-480B-B35C-DBA4EB05B54C}"/>
              </a:ext>
            </a:extLst>
          </p:cNvPr>
          <p:cNvSpPr/>
          <p:nvPr/>
        </p:nvSpPr>
        <p:spPr>
          <a:xfrm>
            <a:off x="365049" y="978195"/>
            <a:ext cx="7937173" cy="73719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AF64D101-B887-4B93-A3E2-3B3575CA137F}"/>
              </a:ext>
            </a:extLst>
          </p:cNvPr>
          <p:cNvSpPr/>
          <p:nvPr/>
        </p:nvSpPr>
        <p:spPr>
          <a:xfrm>
            <a:off x="568990" y="1187722"/>
            <a:ext cx="538717" cy="29542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THE</a:t>
            </a:r>
            <a:endParaRPr lang="en-IN" dirty="0"/>
          </a:p>
        </p:txBody>
      </p:sp>
      <p:sp>
        <p:nvSpPr>
          <p:cNvPr id="7" name="Oval 6">
            <a:extLst>
              <a:ext uri="{FF2B5EF4-FFF2-40B4-BE49-F238E27FC236}">
                <a16:creationId xmlns="" xmlns:a16="http://schemas.microsoft.com/office/drawing/2014/main" id="{1678E77D-DE21-45B8-81FB-B5972DE5DE42}"/>
              </a:ext>
            </a:extLst>
          </p:cNvPr>
          <p:cNvSpPr/>
          <p:nvPr/>
        </p:nvSpPr>
        <p:spPr>
          <a:xfrm>
            <a:off x="4387701" y="2523794"/>
            <a:ext cx="318977" cy="2764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 xmlns:a16="http://schemas.microsoft.com/office/drawing/2014/main" id="{462FA5DD-BE9A-44F3-80BE-A799D0A35A0F}"/>
              </a:ext>
            </a:extLst>
          </p:cNvPr>
          <p:cNvSpPr/>
          <p:nvPr/>
        </p:nvSpPr>
        <p:spPr>
          <a:xfrm>
            <a:off x="2987748" y="3526988"/>
            <a:ext cx="1353881" cy="99871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800" dirty="0">
                <a:latin typeface="Times New Roman" panose="02020603050405020304" pitchFamily="18" charset="0"/>
                <a:cs typeface="Times New Roman" panose="02020603050405020304" pitchFamily="18" charset="0"/>
              </a:rPr>
              <a:t>Positive</a:t>
            </a:r>
          </a:p>
          <a:p>
            <a:pPr algn="ctr"/>
            <a:r>
              <a:rPr lang="en-US" sz="1800" dirty="0">
                <a:latin typeface="Times New Roman" panose="02020603050405020304" pitchFamily="18" charset="0"/>
                <a:cs typeface="Times New Roman" panose="02020603050405020304" pitchFamily="18" charset="0"/>
              </a:rPr>
              <a:t>Words</a:t>
            </a:r>
            <a:endParaRPr lang="en-IN" sz="18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 xmlns:a16="http://schemas.microsoft.com/office/drawing/2014/main" id="{2A2BB526-A730-48F7-B92F-D64B64F3CC08}"/>
              </a:ext>
            </a:extLst>
          </p:cNvPr>
          <p:cNvSpPr/>
          <p:nvPr/>
        </p:nvSpPr>
        <p:spPr>
          <a:xfrm>
            <a:off x="4756300" y="3526987"/>
            <a:ext cx="1399954" cy="99871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800" dirty="0">
                <a:latin typeface="Times New Roman" panose="02020603050405020304" pitchFamily="18" charset="0"/>
                <a:cs typeface="Times New Roman" panose="02020603050405020304" pitchFamily="18" charset="0"/>
              </a:rPr>
              <a:t>Negative</a:t>
            </a:r>
          </a:p>
          <a:p>
            <a:pPr algn="ctr"/>
            <a:r>
              <a:rPr lang="en-US" sz="1800" dirty="0">
                <a:latin typeface="Times New Roman" panose="02020603050405020304" pitchFamily="18" charset="0"/>
                <a:cs typeface="Times New Roman" panose="02020603050405020304" pitchFamily="18" charset="0"/>
              </a:rPr>
              <a:t>Words</a:t>
            </a:r>
            <a:endParaRPr lang="en-IN" sz="1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 xmlns:a16="http://schemas.microsoft.com/office/drawing/2014/main" id="{6FD2EAE5-E072-4813-AFBD-E54D65418F62}"/>
              </a:ext>
            </a:extLst>
          </p:cNvPr>
          <p:cNvSpPr/>
          <p:nvPr/>
        </p:nvSpPr>
        <p:spPr>
          <a:xfrm>
            <a:off x="1245930" y="1187721"/>
            <a:ext cx="967563" cy="30073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SERVICE</a:t>
            </a:r>
            <a:endParaRPr lang="en-IN" dirty="0"/>
          </a:p>
        </p:txBody>
      </p:sp>
      <p:sp>
        <p:nvSpPr>
          <p:cNvPr id="12" name="Rectangle 11">
            <a:extLst>
              <a:ext uri="{FF2B5EF4-FFF2-40B4-BE49-F238E27FC236}">
                <a16:creationId xmlns="" xmlns:a16="http://schemas.microsoft.com/office/drawing/2014/main" id="{81037695-17FD-4CAA-A551-0CA17495D075}"/>
              </a:ext>
            </a:extLst>
          </p:cNvPr>
          <p:cNvSpPr/>
          <p:nvPr/>
        </p:nvSpPr>
        <p:spPr>
          <a:xfrm>
            <a:off x="2375564" y="1192523"/>
            <a:ext cx="591879" cy="29062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WAS</a:t>
            </a:r>
            <a:endParaRPr lang="en-IN" dirty="0"/>
          </a:p>
        </p:txBody>
      </p:sp>
      <p:sp>
        <p:nvSpPr>
          <p:cNvPr id="13" name="Rectangle 12">
            <a:extLst>
              <a:ext uri="{FF2B5EF4-FFF2-40B4-BE49-F238E27FC236}">
                <a16:creationId xmlns="" xmlns:a16="http://schemas.microsoft.com/office/drawing/2014/main" id="{8E29F577-C6F3-4014-9654-82F07DBBCDAA}"/>
              </a:ext>
            </a:extLst>
          </p:cNvPr>
          <p:cNvSpPr/>
          <p:nvPr/>
        </p:nvSpPr>
        <p:spPr>
          <a:xfrm>
            <a:off x="3129514" y="1197839"/>
            <a:ext cx="1105786" cy="29062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TERRIBLE</a:t>
            </a:r>
            <a:endParaRPr lang="en-IN" dirty="0"/>
          </a:p>
        </p:txBody>
      </p:sp>
      <p:sp>
        <p:nvSpPr>
          <p:cNvPr id="14" name="Rectangle 13">
            <a:extLst>
              <a:ext uri="{FF2B5EF4-FFF2-40B4-BE49-F238E27FC236}">
                <a16:creationId xmlns="" xmlns:a16="http://schemas.microsoft.com/office/drawing/2014/main" id="{0B1984B8-4AE8-4DD2-AA80-656753797BC8}"/>
              </a:ext>
            </a:extLst>
          </p:cNvPr>
          <p:cNvSpPr/>
          <p:nvPr/>
        </p:nvSpPr>
        <p:spPr>
          <a:xfrm>
            <a:off x="4341629" y="1197838"/>
            <a:ext cx="647622" cy="29062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BUT</a:t>
            </a:r>
            <a:endParaRPr lang="en-IN" dirty="0"/>
          </a:p>
        </p:txBody>
      </p:sp>
      <p:sp>
        <p:nvSpPr>
          <p:cNvPr id="15" name="Rectangle 14">
            <a:extLst>
              <a:ext uri="{FF2B5EF4-FFF2-40B4-BE49-F238E27FC236}">
                <a16:creationId xmlns="" xmlns:a16="http://schemas.microsoft.com/office/drawing/2014/main" id="{AB20159D-DA95-4977-8218-D780452406D6}"/>
              </a:ext>
            </a:extLst>
          </p:cNvPr>
          <p:cNvSpPr/>
          <p:nvPr/>
        </p:nvSpPr>
        <p:spPr>
          <a:xfrm>
            <a:off x="5098793" y="1199606"/>
            <a:ext cx="591879" cy="29062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THE</a:t>
            </a:r>
            <a:endParaRPr lang="en-IN" dirty="0"/>
          </a:p>
        </p:txBody>
      </p:sp>
      <p:sp>
        <p:nvSpPr>
          <p:cNvPr id="16" name="Rectangle 15">
            <a:extLst>
              <a:ext uri="{FF2B5EF4-FFF2-40B4-BE49-F238E27FC236}">
                <a16:creationId xmlns="" xmlns:a16="http://schemas.microsoft.com/office/drawing/2014/main" id="{AAFDEFD6-CCBC-4DF9-957E-930E0E2B9997}"/>
              </a:ext>
            </a:extLst>
          </p:cNvPr>
          <p:cNvSpPr/>
          <p:nvPr/>
        </p:nvSpPr>
        <p:spPr>
          <a:xfrm>
            <a:off x="5800214" y="1199606"/>
            <a:ext cx="703366" cy="29062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FOOD</a:t>
            </a:r>
            <a:endParaRPr lang="en-IN" dirty="0"/>
          </a:p>
        </p:txBody>
      </p:sp>
      <p:sp>
        <p:nvSpPr>
          <p:cNvPr id="17" name="Rectangle 16">
            <a:extLst>
              <a:ext uri="{FF2B5EF4-FFF2-40B4-BE49-F238E27FC236}">
                <a16:creationId xmlns="" xmlns:a16="http://schemas.microsoft.com/office/drawing/2014/main" id="{D4624495-BEE2-4655-BD9B-E0EA8515055B}"/>
              </a:ext>
            </a:extLst>
          </p:cNvPr>
          <p:cNvSpPr/>
          <p:nvPr/>
        </p:nvSpPr>
        <p:spPr>
          <a:xfrm>
            <a:off x="6623426" y="1187721"/>
            <a:ext cx="591879" cy="29062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WAS</a:t>
            </a:r>
            <a:endParaRPr lang="en-IN" dirty="0"/>
          </a:p>
        </p:txBody>
      </p:sp>
      <p:sp>
        <p:nvSpPr>
          <p:cNvPr id="18" name="Rectangle 17">
            <a:extLst>
              <a:ext uri="{FF2B5EF4-FFF2-40B4-BE49-F238E27FC236}">
                <a16:creationId xmlns="" xmlns:a16="http://schemas.microsoft.com/office/drawing/2014/main" id="{922DA97F-E07C-443A-AE8D-0115AB6196B9}"/>
              </a:ext>
            </a:extLst>
          </p:cNvPr>
          <p:cNvSpPr/>
          <p:nvPr/>
        </p:nvSpPr>
        <p:spPr>
          <a:xfrm>
            <a:off x="7324847" y="1187721"/>
            <a:ext cx="812908" cy="29062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GREAT</a:t>
            </a:r>
            <a:endParaRPr lang="en-IN" dirty="0"/>
          </a:p>
        </p:txBody>
      </p:sp>
      <p:cxnSp>
        <p:nvCxnSpPr>
          <p:cNvPr id="20" name="Straight Arrow Connector 19">
            <a:extLst>
              <a:ext uri="{FF2B5EF4-FFF2-40B4-BE49-F238E27FC236}">
                <a16:creationId xmlns="" xmlns:a16="http://schemas.microsoft.com/office/drawing/2014/main" id="{7E2D9949-7093-4DD1-AE37-65EA05603974}"/>
              </a:ext>
            </a:extLst>
          </p:cNvPr>
          <p:cNvCxnSpPr>
            <a:stCxn id="8" idx="0"/>
          </p:cNvCxnSpPr>
          <p:nvPr/>
        </p:nvCxnSpPr>
        <p:spPr>
          <a:xfrm flipV="1">
            <a:off x="3664689" y="2800242"/>
            <a:ext cx="723012" cy="726746"/>
          </a:xfrm>
          <a:prstGeom prst="straightConnector1">
            <a:avLst/>
          </a:prstGeom>
          <a:ln>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8A52A61E-3C9F-4499-9CE4-F0DB1020B6BB}"/>
              </a:ext>
            </a:extLst>
          </p:cNvPr>
          <p:cNvCxnSpPr>
            <a:stCxn id="9" idx="0"/>
          </p:cNvCxnSpPr>
          <p:nvPr/>
        </p:nvCxnSpPr>
        <p:spPr>
          <a:xfrm flipH="1" flipV="1">
            <a:off x="4706679" y="2800243"/>
            <a:ext cx="749598" cy="726744"/>
          </a:xfrm>
          <a:prstGeom prst="straightConnector1">
            <a:avLst/>
          </a:prstGeom>
          <a:ln>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768D7BF3-0D2D-402A-A07B-B59184EE8845}"/>
              </a:ext>
            </a:extLst>
          </p:cNvPr>
          <p:cNvCxnSpPr>
            <a:cxnSpLocks/>
          </p:cNvCxnSpPr>
          <p:nvPr/>
        </p:nvCxnSpPr>
        <p:spPr>
          <a:xfrm flipH="1" flipV="1">
            <a:off x="3891516" y="1538177"/>
            <a:ext cx="496186" cy="985617"/>
          </a:xfrm>
          <a:prstGeom prst="straightConnector1">
            <a:avLst/>
          </a:prstGeom>
          <a:ln>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06716D48-4B20-49E1-B185-E6AAB9EAC052}"/>
              </a:ext>
            </a:extLst>
          </p:cNvPr>
          <p:cNvCxnSpPr>
            <a:cxnSpLocks/>
          </p:cNvCxnSpPr>
          <p:nvPr/>
        </p:nvCxnSpPr>
        <p:spPr>
          <a:xfrm flipV="1">
            <a:off x="4756300" y="1538178"/>
            <a:ext cx="2568547" cy="1091608"/>
          </a:xfrm>
          <a:prstGeom prst="straightConnector1">
            <a:avLst/>
          </a:prstGeom>
          <a:ln>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 xmlns:a16="http://schemas.microsoft.com/office/drawing/2014/main" id="{313A83EB-A71C-4CE3-A105-F079C29EE971}"/>
              </a:ext>
            </a:extLst>
          </p:cNvPr>
          <p:cNvCxnSpPr/>
          <p:nvPr/>
        </p:nvCxnSpPr>
        <p:spPr>
          <a:xfrm flipV="1">
            <a:off x="4572000" y="1601972"/>
            <a:ext cx="24812" cy="843516"/>
          </a:xfrm>
          <a:prstGeom prst="straightConnector1">
            <a:avLst/>
          </a:prstGeom>
          <a:ln>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C5D7F2B0-A2E9-44F2-8951-F90EE33416B9}"/>
              </a:ext>
            </a:extLst>
          </p:cNvPr>
          <p:cNvCxnSpPr/>
          <p:nvPr/>
        </p:nvCxnSpPr>
        <p:spPr>
          <a:xfrm flipV="1">
            <a:off x="4756300" y="1538177"/>
            <a:ext cx="620233" cy="985617"/>
          </a:xfrm>
          <a:prstGeom prst="straightConnector1">
            <a:avLst/>
          </a:prstGeom>
          <a:ln>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F697D27B-9019-4712-8808-63C52B9068D0}"/>
              </a:ext>
            </a:extLst>
          </p:cNvPr>
          <p:cNvCxnSpPr>
            <a:cxnSpLocks/>
          </p:cNvCxnSpPr>
          <p:nvPr/>
        </p:nvCxnSpPr>
        <p:spPr>
          <a:xfrm flipH="1" flipV="1">
            <a:off x="2707758" y="1623936"/>
            <a:ext cx="1633872" cy="988651"/>
          </a:xfrm>
          <a:prstGeom prst="straightConnector1">
            <a:avLst/>
          </a:prstGeom>
          <a:ln>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04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92D2832-C320-4B9B-B49D-3B7DDAE19ACF}"/>
              </a:ext>
            </a:extLst>
          </p:cNvPr>
          <p:cNvSpPr>
            <a:spLocks noGrp="1"/>
          </p:cNvSpPr>
          <p:nvPr>
            <p:ph type="title"/>
          </p:nvPr>
        </p:nvSpPr>
        <p:spPr>
          <a:xfrm>
            <a:off x="2171250" y="608193"/>
            <a:ext cx="4801500" cy="409500"/>
          </a:xfrm>
        </p:spPr>
        <p:txBody>
          <a:bodyPr>
            <a:normAutofit fontScale="90000"/>
          </a:bodyPr>
          <a:lstStyle/>
          <a:p>
            <a:r>
              <a:rPr lang="en-US" sz="2800" u="sng" dirty="0">
                <a:solidFill>
                  <a:schemeClr val="tx2">
                    <a:lumMod val="10000"/>
                  </a:schemeClr>
                </a:solidFill>
                <a:latin typeface="Times New Roman" panose="02020603050405020304" pitchFamily="18" charset="0"/>
                <a:cs typeface="Times New Roman" panose="02020603050405020304" pitchFamily="18" charset="0"/>
              </a:rPr>
              <a:t>HOW DOES IT’S WORK?</a:t>
            </a:r>
            <a:endParaRPr lang="en-IN" sz="2800" u="sng"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2AB46069-BF7E-44DF-80A0-DD4BCF978E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Rectangle: Rounded Corners 4">
            <a:extLst>
              <a:ext uri="{FF2B5EF4-FFF2-40B4-BE49-F238E27FC236}">
                <a16:creationId xmlns="" xmlns:a16="http://schemas.microsoft.com/office/drawing/2014/main" id="{E4EFE5B6-89E0-4150-96BE-2F89EDAAF9E1}"/>
              </a:ext>
            </a:extLst>
          </p:cNvPr>
          <p:cNvSpPr/>
          <p:nvPr/>
        </p:nvSpPr>
        <p:spPr>
          <a:xfrm>
            <a:off x="745435" y="3312579"/>
            <a:ext cx="1210957" cy="812160"/>
          </a:xfrm>
          <a:prstGeom prst="roundRect">
            <a:avLst/>
          </a:prstGeom>
          <a:ln>
            <a:solidFill>
              <a:schemeClr val="tx2">
                <a:lumMod val="1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Negative</a:t>
            </a:r>
          </a:p>
          <a:p>
            <a:pPr algn="ctr"/>
            <a:r>
              <a:rPr lang="en-US" sz="1600" dirty="0">
                <a:latin typeface="Times New Roman" panose="02020603050405020304" pitchFamily="18" charset="0"/>
                <a:cs typeface="Times New Roman" panose="02020603050405020304" pitchFamily="18" charset="0"/>
              </a:rPr>
              <a:t>Words</a:t>
            </a:r>
            <a:endParaRPr lang="en-IN" sz="1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 xmlns:a16="http://schemas.microsoft.com/office/drawing/2014/main" id="{86202ACF-8092-4259-9D1B-DB52A0DFF515}"/>
              </a:ext>
            </a:extLst>
          </p:cNvPr>
          <p:cNvSpPr/>
          <p:nvPr/>
        </p:nvSpPr>
        <p:spPr>
          <a:xfrm>
            <a:off x="745435" y="2027582"/>
            <a:ext cx="1210955" cy="839553"/>
          </a:xfrm>
          <a:prstGeom prst="roundRect">
            <a:avLst/>
          </a:prstGeom>
          <a:ln>
            <a:solidFill>
              <a:schemeClr val="tx2">
                <a:lumMod val="1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Positive</a:t>
            </a:r>
          </a:p>
          <a:p>
            <a:pPr algn="ctr"/>
            <a:r>
              <a:rPr lang="en-US" sz="1600" dirty="0">
                <a:latin typeface="Times New Roman" panose="02020603050405020304" pitchFamily="18" charset="0"/>
                <a:cs typeface="Times New Roman" panose="02020603050405020304" pitchFamily="18" charset="0"/>
              </a:rPr>
              <a:t>Words</a:t>
            </a:r>
            <a:endParaRPr lang="en-IN"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 xmlns:a16="http://schemas.microsoft.com/office/drawing/2014/main" id="{DCFA7B05-5E5C-475C-8F50-C3FC16FBBECE}"/>
              </a:ext>
            </a:extLst>
          </p:cNvPr>
          <p:cNvSpPr/>
          <p:nvPr/>
        </p:nvSpPr>
        <p:spPr>
          <a:xfrm>
            <a:off x="3289004" y="2635546"/>
            <a:ext cx="2360428" cy="914400"/>
          </a:xfrm>
          <a:prstGeom prst="rect">
            <a:avLst/>
          </a:prstGeom>
          <a:solidFill>
            <a:srgbClr val="3366FF"/>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Sample Statement</a:t>
            </a:r>
            <a:endParaRPr lang="en-IN" sz="16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 xmlns:a16="http://schemas.microsoft.com/office/drawing/2014/main" id="{F5759EEA-721D-41A1-9AD5-6FFFC790C7D1}"/>
              </a:ext>
            </a:extLst>
          </p:cNvPr>
          <p:cNvCxnSpPr/>
          <p:nvPr/>
        </p:nvCxnSpPr>
        <p:spPr>
          <a:xfrm flipV="1">
            <a:off x="5649432" y="2424223"/>
            <a:ext cx="1098698" cy="211323"/>
          </a:xfrm>
          <a:prstGeom prst="line">
            <a:avLst/>
          </a:prstGeom>
          <a:ln>
            <a:solidFill>
              <a:schemeClr val="tx2">
                <a:lumMod val="10000"/>
              </a:schemeClr>
            </a:solidFill>
          </a:ln>
        </p:spPr>
        <p:style>
          <a:lnRef idx="2">
            <a:schemeClr val="accent6"/>
          </a:lnRef>
          <a:fillRef idx="0">
            <a:schemeClr val="accent6"/>
          </a:fillRef>
          <a:effectRef idx="1">
            <a:schemeClr val="accent6"/>
          </a:effectRef>
          <a:fontRef idx="minor">
            <a:schemeClr val="tx1"/>
          </a:fontRef>
        </p:style>
      </p:cxnSp>
      <p:cxnSp>
        <p:nvCxnSpPr>
          <p:cNvPr id="14" name="Straight Connector 13">
            <a:extLst>
              <a:ext uri="{FF2B5EF4-FFF2-40B4-BE49-F238E27FC236}">
                <a16:creationId xmlns="" xmlns:a16="http://schemas.microsoft.com/office/drawing/2014/main" id="{F80B8C06-E49E-41B6-B0E1-426BA470154C}"/>
              </a:ext>
            </a:extLst>
          </p:cNvPr>
          <p:cNvCxnSpPr>
            <a:cxnSpLocks/>
          </p:cNvCxnSpPr>
          <p:nvPr/>
        </p:nvCxnSpPr>
        <p:spPr>
          <a:xfrm>
            <a:off x="5649432" y="3549946"/>
            <a:ext cx="1169582" cy="211323"/>
          </a:xfrm>
          <a:prstGeom prst="line">
            <a:avLst/>
          </a:prstGeom>
          <a:ln>
            <a:solidFill>
              <a:schemeClr val="tx2">
                <a:lumMod val="10000"/>
              </a:schemeClr>
            </a:solidFill>
          </a:ln>
        </p:spPr>
        <p:style>
          <a:lnRef idx="2">
            <a:schemeClr val="accent6"/>
          </a:lnRef>
          <a:fillRef idx="0">
            <a:schemeClr val="accent6"/>
          </a:fillRef>
          <a:effectRef idx="1">
            <a:schemeClr val="accent6"/>
          </a:effectRef>
          <a:fontRef idx="minor">
            <a:schemeClr val="tx1"/>
          </a:fontRef>
        </p:style>
      </p:cxnSp>
      <p:sp>
        <p:nvSpPr>
          <p:cNvPr id="16" name="Rectangle 15">
            <a:extLst>
              <a:ext uri="{FF2B5EF4-FFF2-40B4-BE49-F238E27FC236}">
                <a16:creationId xmlns="" xmlns:a16="http://schemas.microsoft.com/office/drawing/2014/main" id="{1B3E78FD-34A4-4318-8946-83026478A5B6}"/>
              </a:ext>
            </a:extLst>
          </p:cNvPr>
          <p:cNvSpPr/>
          <p:nvPr/>
        </p:nvSpPr>
        <p:spPr>
          <a:xfrm>
            <a:off x="6743936" y="2436033"/>
            <a:ext cx="1795097" cy="41929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2">
                    <a:lumMod val="10000"/>
                  </a:schemeClr>
                </a:solidFill>
                <a:latin typeface="Times New Roman" panose="02020603050405020304" pitchFamily="18" charset="0"/>
                <a:cs typeface="Times New Roman" panose="02020603050405020304" pitchFamily="18" charset="0"/>
              </a:rPr>
              <a:t>Positive</a:t>
            </a:r>
            <a:endParaRPr lang="en-IN" sz="16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 xmlns:a16="http://schemas.microsoft.com/office/drawing/2014/main" id="{874FEE2D-0716-4F8C-A89E-3F5C2A71C103}"/>
              </a:ext>
            </a:extLst>
          </p:cNvPr>
          <p:cNvSpPr/>
          <p:nvPr/>
        </p:nvSpPr>
        <p:spPr>
          <a:xfrm>
            <a:off x="6743936" y="2867135"/>
            <a:ext cx="1795097" cy="463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tx2">
                    <a:lumMod val="10000"/>
                  </a:schemeClr>
                </a:solidFill>
                <a:latin typeface="Times New Roman" panose="02020603050405020304" pitchFamily="18" charset="0"/>
                <a:cs typeface="Times New Roman" panose="02020603050405020304" pitchFamily="18" charset="0"/>
              </a:rPr>
              <a:t>Neutral</a:t>
            </a:r>
            <a:endParaRPr lang="en-IN" sz="16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 xmlns:a16="http://schemas.microsoft.com/office/drawing/2014/main" id="{3AE19D82-663B-4A41-A1C9-FDDEAE2F2334}"/>
              </a:ext>
            </a:extLst>
          </p:cNvPr>
          <p:cNvSpPr/>
          <p:nvPr/>
        </p:nvSpPr>
        <p:spPr>
          <a:xfrm>
            <a:off x="6748129" y="3341978"/>
            <a:ext cx="1795097" cy="4209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2">
                    <a:lumMod val="10000"/>
                  </a:schemeClr>
                </a:solidFill>
                <a:latin typeface="Times New Roman" panose="02020603050405020304" pitchFamily="18" charset="0"/>
                <a:cs typeface="Times New Roman" panose="02020603050405020304" pitchFamily="18" charset="0"/>
              </a:rPr>
              <a:t>Negative</a:t>
            </a:r>
            <a:endParaRPr lang="en-IN" sz="1600" dirty="0">
              <a:solidFill>
                <a:schemeClr val="tx2">
                  <a:lumMod val="10000"/>
                </a:schemeClr>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 xmlns:a16="http://schemas.microsoft.com/office/drawing/2014/main" id="{3E6254F2-46D5-42C1-B43D-3B480D495A23}"/>
              </a:ext>
            </a:extLst>
          </p:cNvPr>
          <p:cNvCxnSpPr/>
          <p:nvPr/>
        </p:nvCxnSpPr>
        <p:spPr>
          <a:xfrm>
            <a:off x="2034363" y="2204444"/>
            <a:ext cx="1190846" cy="588375"/>
          </a:xfrm>
          <a:prstGeom prst="straightConnector1">
            <a:avLst/>
          </a:prstGeom>
          <a:ln>
            <a:solidFill>
              <a:schemeClr val="tx2">
                <a:lumMod val="1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a:extLst>
              <a:ext uri="{FF2B5EF4-FFF2-40B4-BE49-F238E27FC236}">
                <a16:creationId xmlns="" xmlns:a16="http://schemas.microsoft.com/office/drawing/2014/main" id="{C06844BB-67BF-4105-9074-43B311810247}"/>
              </a:ext>
            </a:extLst>
          </p:cNvPr>
          <p:cNvCxnSpPr>
            <a:cxnSpLocks/>
            <a:stCxn id="5" idx="3"/>
          </p:cNvCxnSpPr>
          <p:nvPr/>
        </p:nvCxnSpPr>
        <p:spPr>
          <a:xfrm flipV="1">
            <a:off x="1956392" y="3399009"/>
            <a:ext cx="1268818" cy="319650"/>
          </a:xfrm>
          <a:prstGeom prst="straightConnector1">
            <a:avLst/>
          </a:prstGeom>
          <a:ln>
            <a:solidFill>
              <a:schemeClr val="tx2">
                <a:lumMod val="10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25" name="TextBox 24">
            <a:extLst>
              <a:ext uri="{FF2B5EF4-FFF2-40B4-BE49-F238E27FC236}">
                <a16:creationId xmlns="" xmlns:a16="http://schemas.microsoft.com/office/drawing/2014/main" id="{1F934E83-6325-45CF-A615-C5F2ABACD1D7}"/>
              </a:ext>
            </a:extLst>
          </p:cNvPr>
          <p:cNvSpPr txBox="1"/>
          <p:nvPr/>
        </p:nvSpPr>
        <p:spPr>
          <a:xfrm>
            <a:off x="6074735" y="1273380"/>
            <a:ext cx="744279"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Score</a:t>
            </a:r>
            <a:endParaRPr lang="en-IN" sz="1800" dirty="0">
              <a:latin typeface="Times New Roman" panose="02020603050405020304" pitchFamily="18" charset="0"/>
              <a:cs typeface="Times New Roman" panose="02020603050405020304" pitchFamily="18" charset="0"/>
            </a:endParaRPr>
          </a:p>
        </p:txBody>
      </p:sp>
      <p:sp>
        <p:nvSpPr>
          <p:cNvPr id="26" name="Left Brace 25">
            <a:extLst>
              <a:ext uri="{FF2B5EF4-FFF2-40B4-BE49-F238E27FC236}">
                <a16:creationId xmlns="" xmlns:a16="http://schemas.microsoft.com/office/drawing/2014/main" id="{A78731CF-329D-4B12-A693-2EA7ABBAEBB2}"/>
              </a:ext>
            </a:extLst>
          </p:cNvPr>
          <p:cNvSpPr/>
          <p:nvPr/>
        </p:nvSpPr>
        <p:spPr>
          <a:xfrm>
            <a:off x="6712577" y="1203630"/>
            <a:ext cx="255182" cy="559982"/>
          </a:xfrm>
          <a:prstGeom prst="leftBrac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a:extLst>
              <a:ext uri="{FF2B5EF4-FFF2-40B4-BE49-F238E27FC236}">
                <a16:creationId xmlns="" xmlns:a16="http://schemas.microsoft.com/office/drawing/2014/main" id="{50B52DCF-4F6B-4C2F-B8C1-4E7C59A0A9ED}"/>
              </a:ext>
            </a:extLst>
          </p:cNvPr>
          <p:cNvSpPr txBox="1"/>
          <p:nvPr/>
        </p:nvSpPr>
        <p:spPr>
          <a:xfrm>
            <a:off x="6972750" y="1100354"/>
            <a:ext cx="1242673"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for good</a:t>
            </a:r>
          </a:p>
          <a:p>
            <a:r>
              <a:rPr lang="en-US" dirty="0">
                <a:latin typeface="Times New Roman" panose="02020603050405020304" pitchFamily="18" charset="0"/>
                <a:cs typeface="Times New Roman" panose="02020603050405020304" pitchFamily="18" charset="0"/>
              </a:rPr>
              <a:t>  0 for neutral</a:t>
            </a:r>
          </a:p>
          <a:p>
            <a:r>
              <a:rPr lang="en-US" dirty="0">
                <a:latin typeface="Times New Roman" panose="02020603050405020304" pitchFamily="18" charset="0"/>
                <a:cs typeface="Times New Roman" panose="02020603050405020304" pitchFamily="18" charset="0"/>
              </a:rPr>
              <a:t> -1 for bad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69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039727" y="571500"/>
            <a:ext cx="561207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7200" dirty="0">
              <a:solidFill>
                <a:srgbClr val="FFC107"/>
              </a:solidFill>
            </a:endParaRPr>
          </a:p>
          <a:p>
            <a:pPr marL="0" lvl="0" indent="0" algn="l" rtl="0">
              <a:spcBef>
                <a:spcPts val="0"/>
              </a:spcBef>
              <a:spcAft>
                <a:spcPts val="0"/>
              </a:spcAft>
              <a:buNone/>
            </a:pPr>
            <a:r>
              <a:rPr lang="en-IN" sz="2800" u="sng" dirty="0">
                <a:solidFill>
                  <a:schemeClr val="tx2">
                    <a:lumMod val="10000"/>
                  </a:schemeClr>
                </a:solidFill>
                <a:latin typeface="Times New Roman" panose="02020603050405020304" pitchFamily="18" charset="0"/>
                <a:cs typeface="Times New Roman" panose="02020603050405020304" pitchFamily="18" charset="0"/>
              </a:rPr>
              <a:t>SYSTEM IMPLEMENTATION</a:t>
            </a:r>
            <a:endParaRPr sz="2800" u="sng"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12" name="Google Shape;112;p17"/>
          <p:cNvSpPr txBox="1">
            <a:spLocks noGrp="1"/>
          </p:cNvSpPr>
          <p:nvPr>
            <p:ph type="body" idx="1"/>
          </p:nvPr>
        </p:nvSpPr>
        <p:spPr>
          <a:xfrm>
            <a:off x="965839" y="1750828"/>
            <a:ext cx="6193415" cy="2877879"/>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800" dirty="0">
                <a:solidFill>
                  <a:schemeClr val="tx2">
                    <a:lumMod val="10000"/>
                  </a:schemeClr>
                </a:solidFill>
                <a:latin typeface="Times New Roman" panose="02020603050405020304" pitchFamily="18" charset="0"/>
                <a:cs typeface="Times New Roman" panose="02020603050405020304" pitchFamily="18" charset="0"/>
              </a:rPr>
              <a:t>Implementation is the carrying out, execution, or practice of a plan, a method, or any design, idea, model, specification, standard or policy for doing something. As such, implementation is the action that must follow any preliminary thinking in order for something to actually happen. </a:t>
            </a:r>
          </a:p>
          <a:p>
            <a:pPr marL="0" lvl="0" indent="0" algn="just" rtl="0">
              <a:spcBef>
                <a:spcPts val="0"/>
              </a:spcBef>
              <a:spcAft>
                <a:spcPts val="0"/>
              </a:spcAft>
              <a:buNone/>
            </a:pPr>
            <a:r>
              <a:rPr lang="en-US" sz="1800" dirty="0">
                <a:solidFill>
                  <a:schemeClr val="tx2">
                    <a:lumMod val="10000"/>
                  </a:schemeClr>
                </a:solidFill>
                <a:latin typeface="Times New Roman" panose="02020603050405020304" pitchFamily="18" charset="0"/>
                <a:cs typeface="Times New Roman" panose="02020603050405020304" pitchFamily="18" charset="0"/>
              </a:rPr>
              <a:t>Implementation is a process of ensuring that the information system is </a:t>
            </a:r>
          </a:p>
          <a:p>
            <a:pPr marL="0" lvl="0" indent="0" algn="just" rtl="0">
              <a:spcBef>
                <a:spcPts val="0"/>
              </a:spcBef>
              <a:spcAft>
                <a:spcPts val="0"/>
              </a:spcAft>
              <a:buNone/>
            </a:pPr>
            <a:r>
              <a:rPr lang="en-US" sz="1800" dirty="0">
                <a:solidFill>
                  <a:schemeClr val="tx2">
                    <a:lumMod val="10000"/>
                  </a:schemeClr>
                </a:solidFill>
                <a:latin typeface="Times New Roman" panose="02020603050405020304" pitchFamily="18" charset="0"/>
                <a:cs typeface="Times New Roman" panose="02020603050405020304" pitchFamily="18" charset="0"/>
              </a:rPr>
              <a:t>   ●Constructing a new system from scratch </a:t>
            </a:r>
          </a:p>
          <a:p>
            <a:pPr marL="0" lvl="0" indent="0" algn="just" rtl="0">
              <a:spcBef>
                <a:spcPts val="0"/>
              </a:spcBef>
              <a:spcAft>
                <a:spcPts val="0"/>
              </a:spcAft>
              <a:buNone/>
            </a:pPr>
            <a:r>
              <a:rPr lang="en-US" sz="1800" dirty="0">
                <a:solidFill>
                  <a:schemeClr val="tx2">
                    <a:lumMod val="10000"/>
                  </a:schemeClr>
                </a:solidFill>
                <a:latin typeface="Times New Roman" panose="02020603050405020304" pitchFamily="18" charset="0"/>
                <a:cs typeface="Times New Roman" panose="02020603050405020304" pitchFamily="18" charset="0"/>
              </a:rPr>
              <a:t>   ●Constructing a new system from the existing one.</a:t>
            </a:r>
          </a:p>
          <a:p>
            <a:pPr marL="0" lvl="0" indent="0" rtl="0">
              <a:spcBef>
                <a:spcPts val="0"/>
              </a:spcBef>
              <a:spcAft>
                <a:spcPts val="0"/>
              </a:spcAft>
              <a:buNone/>
            </a:pPr>
            <a:endParaRPr sz="1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Google Shape;302;p31">
            <a:extLst>
              <a:ext uri="{FF2B5EF4-FFF2-40B4-BE49-F238E27FC236}">
                <a16:creationId xmlns="" xmlns:a16="http://schemas.microsoft.com/office/drawing/2014/main" id="{53C8E539-9C04-466D-B440-A3ABD715B906}"/>
              </a:ext>
            </a:extLst>
          </p:cNvPr>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TextBox 1">
            <a:extLst>
              <a:ext uri="{FF2B5EF4-FFF2-40B4-BE49-F238E27FC236}">
                <a16:creationId xmlns="" xmlns:a16="http://schemas.microsoft.com/office/drawing/2014/main" id="{0D241378-FF65-402A-A5A1-8C992F74B959}"/>
              </a:ext>
            </a:extLst>
          </p:cNvPr>
          <p:cNvSpPr txBox="1"/>
          <p:nvPr/>
        </p:nvSpPr>
        <p:spPr>
          <a:xfrm>
            <a:off x="965839" y="1203959"/>
            <a:ext cx="2147777"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Introduction</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AF2D22-A91B-4F66-B174-DE04E876AC64}"/>
              </a:ext>
            </a:extLst>
          </p:cNvPr>
          <p:cNvSpPr>
            <a:spLocks noGrp="1"/>
          </p:cNvSpPr>
          <p:nvPr>
            <p:ph type="title"/>
          </p:nvPr>
        </p:nvSpPr>
        <p:spPr>
          <a:xfrm>
            <a:off x="2868207" y="468450"/>
            <a:ext cx="3407585" cy="485700"/>
          </a:xfrm>
        </p:spPr>
        <p:txBody>
          <a:bodyPr/>
          <a:lstStyle/>
          <a:p>
            <a:r>
              <a:rPr lang="en-US" sz="2800" u="sng" dirty="0">
                <a:solidFill>
                  <a:schemeClr val="tx2">
                    <a:lumMod val="10000"/>
                  </a:schemeClr>
                </a:solidFill>
                <a:latin typeface="Times New Roman" panose="02020603050405020304" pitchFamily="18" charset="0"/>
                <a:cs typeface="Times New Roman" panose="02020603050405020304" pitchFamily="18" charset="0"/>
              </a:rPr>
              <a:t>BLOCK DIAGRAM</a:t>
            </a:r>
            <a:endParaRPr lang="en-IN" sz="2800" u="sng"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2F02755C-F08E-4991-936C-3A5E2DB897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026" name="Picture 2" descr="block diagram of sarcasm detection on twitter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61" y="1016939"/>
            <a:ext cx="7099442" cy="3446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9937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429</TotalTime>
  <Words>772</Words>
  <Application>Microsoft Office PowerPoint</Application>
  <PresentationFormat>On-screen Show (16:9)</PresentationFormat>
  <Paragraphs>130</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Arial</vt:lpstr>
      <vt:lpstr>Calibri</vt:lpstr>
      <vt:lpstr>Garamond</vt:lpstr>
      <vt:lpstr>Organic</vt:lpstr>
      <vt:lpstr>SENTIMENTAL ANALYSIS IN PYTHON</vt:lpstr>
      <vt:lpstr>PowerPoint Presentation</vt:lpstr>
      <vt:lpstr>What is Sentiment Analysis? </vt:lpstr>
      <vt:lpstr>PowerPoint Presentation</vt:lpstr>
      <vt:lpstr>PowerPoint Presentation</vt:lpstr>
      <vt:lpstr>HOW DOES THE ALGORITHM?</vt:lpstr>
      <vt:lpstr>HOW DOES IT’S WORK?</vt:lpstr>
      <vt:lpstr> SYSTEM IMPLEMENTATION</vt:lpstr>
      <vt:lpstr>BLOCK DIAGRAM</vt:lpstr>
      <vt:lpstr> SYSTEM IMPLEMENTATION</vt:lpstr>
      <vt:lpstr>HARDWARE REQUIREMENTS </vt:lpstr>
      <vt:lpstr>SOFTWARE REQUIREMENTS </vt:lpstr>
      <vt:lpstr>PowerPoint Presentation</vt:lpstr>
      <vt:lpstr>WHAT IS PYTHON?</vt:lpstr>
      <vt:lpstr>Features of Python</vt:lpstr>
      <vt:lpstr>PowerPoint Presentation</vt:lpstr>
      <vt:lpstr>RESULT</vt:lpstr>
      <vt:lpstr>PowerPoint Presentation</vt:lpstr>
      <vt:lpstr>CONCLUSION</vt:lpstr>
      <vt:lpstr>DRAWBACKS</vt:lpstr>
      <vt:lpstr>Bibliography</vt:lpstr>
      <vt:lpstr>THANK YOU MOHD SOHAIL ALI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IN R</dc:title>
  <dc:creator>Mohd. Sohail Ali</dc:creator>
  <cp:lastModifiedBy>Mohd. Sohail Ali</cp:lastModifiedBy>
  <cp:revision>42</cp:revision>
  <dcterms:modified xsi:type="dcterms:W3CDTF">2020-12-20T18:55:11Z</dcterms:modified>
</cp:coreProperties>
</file>