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4"/>
  </p:sldMasterIdLst>
  <p:sldIdLst>
    <p:sldId id="257" r:id="rId5"/>
    <p:sldId id="283" r:id="rId6"/>
    <p:sldId id="258" r:id="rId7"/>
    <p:sldId id="284" r:id="rId8"/>
    <p:sldId id="260" r:id="rId9"/>
    <p:sldId id="285" r:id="rId10"/>
    <p:sldId id="261" r:id="rId11"/>
    <p:sldId id="262" r:id="rId12"/>
    <p:sldId id="263" r:id="rId13"/>
    <p:sldId id="264" r:id="rId14"/>
    <p:sldId id="265" r:id="rId15"/>
    <p:sldId id="266" r:id="rId16"/>
    <p:sldId id="267" r:id="rId17"/>
    <p:sldId id="268" r:id="rId18"/>
    <p:sldId id="269" r:id="rId19"/>
    <p:sldId id="270" r:id="rId20"/>
    <p:sldId id="259" r:id="rId21"/>
    <p:sldId id="272" r:id="rId22"/>
    <p:sldId id="273" r:id="rId23"/>
    <p:sldId id="274" r:id="rId24"/>
    <p:sldId id="275" r:id="rId25"/>
    <p:sldId id="276" r:id="rId26"/>
    <p:sldId id="277" r:id="rId27"/>
    <p:sldId id="279" r:id="rId28"/>
    <p:sldId id="278" r:id="rId29"/>
    <p:sldId id="280" r:id="rId30"/>
    <p:sldId id="281" r:id="rId31"/>
    <p:sldId id="28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374884-E67F-4C48-B1E7-2E765985CB5B}">
          <p14:sldIdLst>
            <p14:sldId id="257"/>
            <p14:sldId id="283"/>
            <p14:sldId id="258"/>
            <p14:sldId id="284"/>
            <p14:sldId id="260"/>
            <p14:sldId id="285"/>
            <p14:sldId id="261"/>
          </p14:sldIdLst>
        </p14:section>
        <p14:section name="Untitled Section" id="{D3683F12-C7B9-4605-BA42-08EFABB1C9F4}">
          <p14:sldIdLst>
            <p14:sldId id="262"/>
            <p14:sldId id="263"/>
            <p14:sldId id="264"/>
            <p14:sldId id="265"/>
            <p14:sldId id="266"/>
            <p14:sldId id="267"/>
          </p14:sldIdLst>
        </p14:section>
        <p14:section name="Untitled Section" id="{F6C10C27-77FA-4CC9-901A-6C0C1F9360AA}">
          <p14:sldIdLst>
            <p14:sldId id="268"/>
            <p14:sldId id="269"/>
            <p14:sldId id="270"/>
            <p14:sldId id="259"/>
            <p14:sldId id="272"/>
            <p14:sldId id="273"/>
            <p14:sldId id="274"/>
            <p14:sldId id="275"/>
            <p14:sldId id="276"/>
            <p14:sldId id="277"/>
            <p14:sldId id="279"/>
            <p14:sldId id="278"/>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p:scale>
          <a:sx n="75" d="100"/>
          <a:sy n="75" d="100"/>
        </p:scale>
        <p:origin x="811"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madar\Desktop\MOVIE%20RENTAL%20ANALYSIS\SOLUTION\Copy%20of%20Book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madar\Desktop\MOVIE%20RENTAL%20ANALYSIS\SOLUTION\Copy%20of%20Book2.xlsx"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jamadar\Desktop\MOVIE%20RENTAL%20ANALYSIS\SOLUTION\Copy%20of%20Book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[Copy of Book2.xlsx]EDA 7!PivotTable3</c:name>
    <c:fmtId val="-1"/>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'EDA 7'!$W$12</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05A-4C68-A4BD-C21D3E8EF7B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05A-4C68-A4BD-C21D3E8EF7B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05A-4C68-A4BD-C21D3E8EF7B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05A-4C68-A4BD-C21D3E8EF7BA}"/>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05A-4C68-A4BD-C21D3E8EF7BA}"/>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05A-4C68-A4BD-C21D3E8EF7BA}"/>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05A-4C68-A4BD-C21D3E8EF7BA}"/>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05A-4C68-A4BD-C21D3E8EF7BA}"/>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05A-4C68-A4BD-C21D3E8EF7BA}"/>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05A-4C68-A4BD-C21D3E8EF7BA}"/>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805A-4C68-A4BD-C21D3E8EF7BA}"/>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805A-4C68-A4BD-C21D3E8EF7BA}"/>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805A-4C68-A4BD-C21D3E8EF7BA}"/>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805A-4C68-A4BD-C21D3E8EF7BA}"/>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D-805A-4C68-A4BD-C21D3E8EF7BA}"/>
              </c:ext>
            </c:extLst>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F-805A-4C68-A4BD-C21D3E8EF7BA}"/>
              </c:ext>
            </c:extLst>
          </c:dPt>
          <c:cat>
            <c:strRef>
              <c:f>'EDA 7'!$V$13:$V$29</c:f>
              <c:strCache>
                <c:ptCount val="16"/>
                <c:pt idx="0">
                  <c:v>Brunei</c:v>
                </c:pt>
                <c:pt idx="1">
                  <c:v>Brazil</c:v>
                </c:pt>
                <c:pt idx="2">
                  <c:v>Bolivia</c:v>
                </c:pt>
                <c:pt idx="3">
                  <c:v>Belarus</c:v>
                </c:pt>
                <c:pt idx="4">
                  <c:v>Bangladesh</c:v>
                </c:pt>
                <c:pt idx="5">
                  <c:v>Bahrain</c:v>
                </c:pt>
                <c:pt idx="6">
                  <c:v>Azerbaijan</c:v>
                </c:pt>
                <c:pt idx="7">
                  <c:v>Austria</c:v>
                </c:pt>
                <c:pt idx="8">
                  <c:v>Australia</c:v>
                </c:pt>
                <c:pt idx="9">
                  <c:v>Armenia</c:v>
                </c:pt>
                <c:pt idx="10">
                  <c:v>Argentina</c:v>
                </c:pt>
                <c:pt idx="11">
                  <c:v>Anguilla</c:v>
                </c:pt>
                <c:pt idx="12">
                  <c:v>Angola</c:v>
                </c:pt>
                <c:pt idx="13">
                  <c:v>American Samoa</c:v>
                </c:pt>
                <c:pt idx="14">
                  <c:v>Algeria</c:v>
                </c:pt>
                <c:pt idx="15">
                  <c:v>Afghanistan</c:v>
                </c:pt>
              </c:strCache>
            </c:strRef>
          </c:cat>
          <c:val>
            <c:numRef>
              <c:f>'EDA 7'!$W$13:$W$29</c:f>
              <c:numCache>
                <c:formatCode>General</c:formatCode>
                <c:ptCount val="16"/>
                <c:pt idx="0">
                  <c:v>16</c:v>
                </c:pt>
                <c:pt idx="1">
                  <c:v>15</c:v>
                </c:pt>
                <c:pt idx="2">
                  <c:v>14</c:v>
                </c:pt>
                <c:pt idx="3">
                  <c:v>13</c:v>
                </c:pt>
                <c:pt idx="4">
                  <c:v>12</c:v>
                </c:pt>
                <c:pt idx="5">
                  <c:v>11</c:v>
                </c:pt>
                <c:pt idx="6">
                  <c:v>10</c:v>
                </c:pt>
                <c:pt idx="7">
                  <c:v>9</c:v>
                </c:pt>
                <c:pt idx="8">
                  <c:v>8</c:v>
                </c:pt>
                <c:pt idx="9">
                  <c:v>7</c:v>
                </c:pt>
                <c:pt idx="10">
                  <c:v>6</c:v>
                </c:pt>
                <c:pt idx="11">
                  <c:v>5</c:v>
                </c:pt>
                <c:pt idx="12">
                  <c:v>4</c:v>
                </c:pt>
                <c:pt idx="13">
                  <c:v>3</c:v>
                </c:pt>
                <c:pt idx="14">
                  <c:v>2</c:v>
                </c:pt>
                <c:pt idx="15">
                  <c:v>1</c:v>
                </c:pt>
              </c:numCache>
            </c:numRef>
          </c:val>
          <c:extLst>
            <c:ext xmlns:c16="http://schemas.microsoft.com/office/drawing/2014/chart" uri="{C3380CC4-5D6E-409C-BE32-E72D297353CC}">
              <c16:uniqueId val="{00000020-805A-4C68-A4BD-C21D3E8EF7B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6428815256474451E-2"/>
          <c:y val="2.3307887022381416E-2"/>
          <c:w val="0.91577761594829543"/>
          <c:h val="0.62849738320525061"/>
        </c:manualLayout>
      </c:layout>
      <c:barChart>
        <c:barDir val="col"/>
        <c:grouping val="stacked"/>
        <c:varyColors val="0"/>
        <c:ser>
          <c:idx val="0"/>
          <c:order val="0"/>
          <c:tx>
            <c:strRef>
              <c:f>'[Copy of Book2.xlsx]EDA 11'!$Q$10</c:f>
              <c:strCache>
                <c:ptCount val="1"/>
                <c:pt idx="0">
                  <c:v>AMOUNT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'[Copy of Book2.xlsx]EDA 11'!$P$11:$P$627</c:f>
              <c:strCache>
                <c:ptCount val="617"/>
                <c:pt idx="0">
                  <c:v>Belarus</c:v>
                </c:pt>
                <c:pt idx="1">
                  <c:v>Latvia</c:v>
                </c:pt>
                <c:pt idx="2">
                  <c:v>Algeria</c:v>
                </c:pt>
                <c:pt idx="3">
                  <c:v>American Samoa</c:v>
                </c:pt>
                <c:pt idx="4">
                  <c:v>Egypt</c:v>
                </c:pt>
                <c:pt idx="5">
                  <c:v>Venezuela</c:v>
                </c:pt>
                <c:pt idx="6">
                  <c:v>Finland</c:v>
                </c:pt>
                <c:pt idx="7">
                  <c:v>Bangladesh</c:v>
                </c:pt>
                <c:pt idx="8">
                  <c:v>Italy</c:v>
                </c:pt>
                <c:pt idx="9">
                  <c:v>Spain</c:v>
                </c:pt>
                <c:pt idx="10">
                  <c:v>South Korea</c:v>
                </c:pt>
                <c:pt idx="11">
                  <c:v>Japan</c:v>
                </c:pt>
                <c:pt idx="12">
                  <c:v>Chad</c:v>
                </c:pt>
                <c:pt idx="13">
                  <c:v>Romania</c:v>
                </c:pt>
                <c:pt idx="14">
                  <c:v>Poland</c:v>
                </c:pt>
                <c:pt idx="15">
                  <c:v>Indonesia</c:v>
                </c:pt>
                <c:pt idx="16">
                  <c:v>Afghanistan</c:v>
                </c:pt>
                <c:pt idx="17">
                  <c:v>Malawi</c:v>
                </c:pt>
                <c:pt idx="18">
                  <c:v>Ecuador</c:v>
                </c:pt>
                <c:pt idx="19">
                  <c:v>Netherlands</c:v>
                </c:pt>
                <c:pt idx="20">
                  <c:v>Madagascar</c:v>
                </c:pt>
                <c:pt idx="21">
                  <c:v>Madagascar</c:v>
                </c:pt>
                <c:pt idx="22">
                  <c:v>Iraq</c:v>
                </c:pt>
                <c:pt idx="23">
                  <c:v>Anguilla</c:v>
                </c:pt>
                <c:pt idx="24">
                  <c:v>Estonia</c:v>
                </c:pt>
                <c:pt idx="25">
                  <c:v>Israel</c:v>
                </c:pt>
                <c:pt idx="26">
                  <c:v>Vietnam</c:v>
                </c:pt>
                <c:pt idx="27">
                  <c:v>Ethiopia</c:v>
                </c:pt>
                <c:pt idx="28">
                  <c:v>United States</c:v>
                </c:pt>
                <c:pt idx="29">
                  <c:v>United Kingdom</c:v>
                </c:pt>
                <c:pt idx="30">
                  <c:v>Australia</c:v>
                </c:pt>
                <c:pt idx="31">
                  <c:v>Faroe Islands</c:v>
                </c:pt>
                <c:pt idx="32">
                  <c:v>United Arab Emirates</c:v>
                </c:pt>
                <c:pt idx="33">
                  <c:v>Faroe Islands</c:v>
                </c:pt>
                <c:pt idx="34">
                  <c:v>Italy</c:v>
                </c:pt>
                <c:pt idx="35">
                  <c:v>Bahrain</c:v>
                </c:pt>
                <c:pt idx="36">
                  <c:v>Madagascar</c:v>
                </c:pt>
                <c:pt idx="37">
                  <c:v>Belarus</c:v>
                </c:pt>
                <c:pt idx="38">
                  <c:v>Belarus</c:v>
                </c:pt>
                <c:pt idx="39">
                  <c:v>Bolivia</c:v>
                </c:pt>
                <c:pt idx="40">
                  <c:v>Sweden</c:v>
                </c:pt>
                <c:pt idx="41">
                  <c:v>French Polynesia</c:v>
                </c:pt>
                <c:pt idx="42">
                  <c:v>Gambia</c:v>
                </c:pt>
                <c:pt idx="43">
                  <c:v>Spain</c:v>
                </c:pt>
                <c:pt idx="44">
                  <c:v>South Korea</c:v>
                </c:pt>
                <c:pt idx="45">
                  <c:v>South Africa</c:v>
                </c:pt>
                <c:pt idx="46">
                  <c:v>Slovakia</c:v>
                </c:pt>
                <c:pt idx="47">
                  <c:v>Japan</c:v>
                </c:pt>
                <c:pt idx="48">
                  <c:v>Cameroon</c:v>
                </c:pt>
                <c:pt idx="49">
                  <c:v>Moldova</c:v>
                </c:pt>
                <c:pt idx="50">
                  <c:v>Cameroon</c:v>
                </c:pt>
                <c:pt idx="51">
                  <c:v>Cameroon</c:v>
                </c:pt>
                <c:pt idx="52">
                  <c:v>Greece</c:v>
                </c:pt>
                <c:pt idx="53">
                  <c:v>Saudi Arabia</c:v>
                </c:pt>
                <c:pt idx="54">
                  <c:v>Greenland</c:v>
                </c:pt>
                <c:pt idx="55">
                  <c:v>Holy See (Vatican City State)</c:v>
                </c:pt>
                <c:pt idx="56">
                  <c:v>Saint Vincent and the Grenadines</c:v>
                </c:pt>
                <c:pt idx="57">
                  <c:v>Chad</c:v>
                </c:pt>
                <c:pt idx="58">
                  <c:v>Chile</c:v>
                </c:pt>
                <c:pt idx="59">
                  <c:v>Réunion</c:v>
                </c:pt>
                <c:pt idx="60">
                  <c:v>China</c:v>
                </c:pt>
                <c:pt idx="61">
                  <c:v>Puerto Rico</c:v>
                </c:pt>
                <c:pt idx="62">
                  <c:v>Kuwait</c:v>
                </c:pt>
                <c:pt idx="63">
                  <c:v>Kazakstan</c:v>
                </c:pt>
                <c:pt idx="64">
                  <c:v>Philippines</c:v>
                </c:pt>
                <c:pt idx="65">
                  <c:v>India</c:v>
                </c:pt>
                <c:pt idx="66">
                  <c:v>Czech Republic</c:v>
                </c:pt>
                <c:pt idx="67">
                  <c:v>Liechtenstein</c:v>
                </c:pt>
                <c:pt idx="68">
                  <c:v>Paraguay</c:v>
                </c:pt>
                <c:pt idx="69">
                  <c:v>Indonesia</c:v>
                </c:pt>
                <c:pt idx="70">
                  <c:v>Oman</c:v>
                </c:pt>
                <c:pt idx="71">
                  <c:v>North Korea</c:v>
                </c:pt>
                <c:pt idx="72">
                  <c:v>Mexico</c:v>
                </c:pt>
                <c:pt idx="73">
                  <c:v>Iran</c:v>
                </c:pt>
                <c:pt idx="74">
                  <c:v>Nigeria</c:v>
                </c:pt>
                <c:pt idx="75">
                  <c:v>Dominican Republic</c:v>
                </c:pt>
                <c:pt idx="76">
                  <c:v>Iran</c:v>
                </c:pt>
                <c:pt idx="77">
                  <c:v>New Zealand</c:v>
                </c:pt>
                <c:pt idx="78">
                  <c:v>Malawi</c:v>
                </c:pt>
                <c:pt idx="79">
                  <c:v>Netherlands</c:v>
                </c:pt>
                <c:pt idx="80">
                  <c:v>Netherlands</c:v>
                </c:pt>
                <c:pt idx="81">
                  <c:v>American Samoa</c:v>
                </c:pt>
                <c:pt idx="82">
                  <c:v>Nepal</c:v>
                </c:pt>
                <c:pt idx="83">
                  <c:v>American Samoa</c:v>
                </c:pt>
                <c:pt idx="84">
                  <c:v>American Samoa</c:v>
                </c:pt>
                <c:pt idx="85">
                  <c:v>Angola</c:v>
                </c:pt>
                <c:pt idx="86">
                  <c:v>Yugoslavia</c:v>
                </c:pt>
                <c:pt idx="87">
                  <c:v>Nepal</c:v>
                </c:pt>
                <c:pt idx="88">
                  <c:v>Anguilla</c:v>
                </c:pt>
                <c:pt idx="89">
                  <c:v>Yugoslavia</c:v>
                </c:pt>
                <c:pt idx="90">
                  <c:v>Virgin Islands, U.S.</c:v>
                </c:pt>
                <c:pt idx="91">
                  <c:v>Virgin Islands, U.S.</c:v>
                </c:pt>
                <c:pt idx="92">
                  <c:v>Vietnam</c:v>
                </c:pt>
                <c:pt idx="93">
                  <c:v>United States</c:v>
                </c:pt>
                <c:pt idx="94">
                  <c:v>Nauru</c:v>
                </c:pt>
                <c:pt idx="95">
                  <c:v>United States</c:v>
                </c:pt>
                <c:pt idx="96">
                  <c:v>Armenia</c:v>
                </c:pt>
                <c:pt idx="97">
                  <c:v>Armenia</c:v>
                </c:pt>
                <c:pt idx="98">
                  <c:v>United Kingdom</c:v>
                </c:pt>
                <c:pt idx="99">
                  <c:v>United Arab Emirates</c:v>
                </c:pt>
                <c:pt idx="100">
                  <c:v>Faroe Islands</c:v>
                </c:pt>
                <c:pt idx="101">
                  <c:v>Finland</c:v>
                </c:pt>
                <c:pt idx="102">
                  <c:v>Ukraine</c:v>
                </c:pt>
                <c:pt idx="103">
                  <c:v>Ukraine</c:v>
                </c:pt>
                <c:pt idx="104">
                  <c:v>Tuvalu</c:v>
                </c:pt>
                <c:pt idx="105">
                  <c:v>Azerbaijan</c:v>
                </c:pt>
                <c:pt idx="106">
                  <c:v>Mozambique</c:v>
                </c:pt>
                <c:pt idx="107">
                  <c:v>Thailand</c:v>
                </c:pt>
                <c:pt idx="108">
                  <c:v>Tanzania</c:v>
                </c:pt>
                <c:pt idx="109">
                  <c:v>Italy</c:v>
                </c:pt>
                <c:pt idx="110">
                  <c:v>Belarus</c:v>
                </c:pt>
                <c:pt idx="111">
                  <c:v>Belarus</c:v>
                </c:pt>
                <c:pt idx="112">
                  <c:v>Taiwan</c:v>
                </c:pt>
                <c:pt idx="113">
                  <c:v>Mozambique</c:v>
                </c:pt>
                <c:pt idx="114">
                  <c:v>Taiwan</c:v>
                </c:pt>
                <c:pt idx="115">
                  <c:v>Sudan</c:v>
                </c:pt>
                <c:pt idx="116">
                  <c:v>Mozambique</c:v>
                </c:pt>
                <c:pt idx="117">
                  <c:v>Lithuania</c:v>
                </c:pt>
                <c:pt idx="118">
                  <c:v>Sudan</c:v>
                </c:pt>
                <c:pt idx="119">
                  <c:v>Sri Lanka</c:v>
                </c:pt>
                <c:pt idx="120">
                  <c:v>Brazil</c:v>
                </c:pt>
                <c:pt idx="121">
                  <c:v>Brazil</c:v>
                </c:pt>
                <c:pt idx="122">
                  <c:v>Gambia</c:v>
                </c:pt>
                <c:pt idx="123">
                  <c:v>Spain</c:v>
                </c:pt>
                <c:pt idx="124">
                  <c:v>Spain</c:v>
                </c:pt>
                <c:pt idx="125">
                  <c:v>South Korea</c:v>
                </c:pt>
                <c:pt idx="126">
                  <c:v>Morocco</c:v>
                </c:pt>
                <c:pt idx="127">
                  <c:v>South Korea</c:v>
                </c:pt>
                <c:pt idx="128">
                  <c:v>Brunei</c:v>
                </c:pt>
                <c:pt idx="129">
                  <c:v>Bulgaria</c:v>
                </c:pt>
                <c:pt idx="130">
                  <c:v>South Africa</c:v>
                </c:pt>
                <c:pt idx="131">
                  <c:v>Bulgaria</c:v>
                </c:pt>
                <c:pt idx="132">
                  <c:v>Bulgaria</c:v>
                </c:pt>
                <c:pt idx="133">
                  <c:v>Bulgaria</c:v>
                </c:pt>
                <c:pt idx="134">
                  <c:v>Slovakia</c:v>
                </c:pt>
                <c:pt idx="135">
                  <c:v>Cambodia</c:v>
                </c:pt>
                <c:pt idx="136">
                  <c:v>Japan</c:v>
                </c:pt>
                <c:pt idx="137">
                  <c:v>Greece</c:v>
                </c:pt>
                <c:pt idx="138">
                  <c:v>Cameroon</c:v>
                </c:pt>
                <c:pt idx="139">
                  <c:v>Cameroon</c:v>
                </c:pt>
                <c:pt idx="140">
                  <c:v>Cameroon</c:v>
                </c:pt>
                <c:pt idx="141">
                  <c:v>Saudi Arabia</c:v>
                </c:pt>
                <c:pt idx="142">
                  <c:v>Greenland</c:v>
                </c:pt>
                <c:pt idx="143">
                  <c:v>Saudi Arabia</c:v>
                </c:pt>
                <c:pt idx="144">
                  <c:v>Saudi Arabia</c:v>
                </c:pt>
                <c:pt idx="145">
                  <c:v>Saudi Arabia</c:v>
                </c:pt>
                <c:pt idx="146">
                  <c:v>Russian Federation</c:v>
                </c:pt>
                <c:pt idx="147">
                  <c:v>Russian Federation</c:v>
                </c:pt>
                <c:pt idx="148">
                  <c:v>Chad</c:v>
                </c:pt>
                <c:pt idx="149">
                  <c:v>Chad</c:v>
                </c:pt>
                <c:pt idx="150">
                  <c:v>Chile</c:v>
                </c:pt>
                <c:pt idx="151">
                  <c:v>Russian Federation</c:v>
                </c:pt>
                <c:pt idx="152">
                  <c:v>Russian Federation</c:v>
                </c:pt>
                <c:pt idx="153">
                  <c:v>China</c:v>
                </c:pt>
                <c:pt idx="154">
                  <c:v>Romania</c:v>
                </c:pt>
                <c:pt idx="155">
                  <c:v>Puerto Rico</c:v>
                </c:pt>
                <c:pt idx="156">
                  <c:v>Mexico</c:v>
                </c:pt>
                <c:pt idx="157">
                  <c:v>Colombia</c:v>
                </c:pt>
                <c:pt idx="158">
                  <c:v>Congo, The Democratic Republic of the</c:v>
                </c:pt>
                <c:pt idx="159">
                  <c:v>India</c:v>
                </c:pt>
                <c:pt idx="160">
                  <c:v>Congo, The Democratic Republic of the</c:v>
                </c:pt>
                <c:pt idx="161">
                  <c:v>Malaysia</c:v>
                </c:pt>
                <c:pt idx="162">
                  <c:v>Oman</c:v>
                </c:pt>
                <c:pt idx="163">
                  <c:v>Indonesia</c:v>
                </c:pt>
                <c:pt idx="164">
                  <c:v>Malaysia</c:v>
                </c:pt>
                <c:pt idx="165">
                  <c:v>Czech Republic</c:v>
                </c:pt>
                <c:pt idx="166">
                  <c:v>Philippines</c:v>
                </c:pt>
                <c:pt idx="167">
                  <c:v>Dominican Republic</c:v>
                </c:pt>
                <c:pt idx="168">
                  <c:v>Indonesia</c:v>
                </c:pt>
                <c:pt idx="169">
                  <c:v>Afghanistan</c:v>
                </c:pt>
                <c:pt idx="170">
                  <c:v>Dominican Republic</c:v>
                </c:pt>
                <c:pt idx="171">
                  <c:v>New Zealand</c:v>
                </c:pt>
                <c:pt idx="172">
                  <c:v>Netherlands</c:v>
                </c:pt>
                <c:pt idx="173">
                  <c:v>Kuwait</c:v>
                </c:pt>
                <c:pt idx="174">
                  <c:v>Malawi</c:v>
                </c:pt>
                <c:pt idx="175">
                  <c:v>American Samoa</c:v>
                </c:pt>
                <c:pt idx="176">
                  <c:v>Kenya</c:v>
                </c:pt>
                <c:pt idx="177">
                  <c:v>Egypt</c:v>
                </c:pt>
                <c:pt idx="178">
                  <c:v>Zambia</c:v>
                </c:pt>
                <c:pt idx="179">
                  <c:v>Zambia</c:v>
                </c:pt>
                <c:pt idx="180">
                  <c:v>Iraq</c:v>
                </c:pt>
                <c:pt idx="181">
                  <c:v>Iraq</c:v>
                </c:pt>
                <c:pt idx="182">
                  <c:v>Yemen</c:v>
                </c:pt>
                <c:pt idx="183">
                  <c:v>Egypt</c:v>
                </c:pt>
                <c:pt idx="184">
                  <c:v>Estonia</c:v>
                </c:pt>
                <c:pt idx="185">
                  <c:v>Virgin Islands, U.S.</c:v>
                </c:pt>
                <c:pt idx="186">
                  <c:v>Virgin Islands, U.S.</c:v>
                </c:pt>
                <c:pt idx="187">
                  <c:v>Argentina</c:v>
                </c:pt>
                <c:pt idx="188">
                  <c:v>Vietnam</c:v>
                </c:pt>
                <c:pt idx="189">
                  <c:v>Venezuela</c:v>
                </c:pt>
                <c:pt idx="190">
                  <c:v>Argentina</c:v>
                </c:pt>
                <c:pt idx="191">
                  <c:v>Nauru</c:v>
                </c:pt>
                <c:pt idx="192">
                  <c:v>Ethiopia</c:v>
                </c:pt>
                <c:pt idx="193">
                  <c:v>United States</c:v>
                </c:pt>
                <c:pt idx="194">
                  <c:v>Armenia</c:v>
                </c:pt>
                <c:pt idx="195">
                  <c:v>Israel</c:v>
                </c:pt>
                <c:pt idx="196">
                  <c:v>Armenia</c:v>
                </c:pt>
                <c:pt idx="197">
                  <c:v>Israel</c:v>
                </c:pt>
                <c:pt idx="198">
                  <c:v>Armenia</c:v>
                </c:pt>
                <c:pt idx="199">
                  <c:v>United States</c:v>
                </c:pt>
                <c:pt idx="200">
                  <c:v>Nauru</c:v>
                </c:pt>
                <c:pt idx="201">
                  <c:v>Australia</c:v>
                </c:pt>
                <c:pt idx="202">
                  <c:v>Austria</c:v>
                </c:pt>
                <c:pt idx="203">
                  <c:v>Austria</c:v>
                </c:pt>
                <c:pt idx="204">
                  <c:v>Azerbaijan</c:v>
                </c:pt>
                <c:pt idx="205">
                  <c:v>Finland</c:v>
                </c:pt>
                <c:pt idx="206">
                  <c:v>Finland</c:v>
                </c:pt>
                <c:pt idx="207">
                  <c:v>Tuvalu</c:v>
                </c:pt>
                <c:pt idx="208">
                  <c:v>Tuvalu</c:v>
                </c:pt>
                <c:pt idx="209">
                  <c:v>Turkmenistan</c:v>
                </c:pt>
                <c:pt idx="210">
                  <c:v>Bahrain</c:v>
                </c:pt>
                <c:pt idx="211">
                  <c:v>Madagascar</c:v>
                </c:pt>
                <c:pt idx="212">
                  <c:v>Turkmenistan</c:v>
                </c:pt>
                <c:pt idx="213">
                  <c:v>Mozambique</c:v>
                </c:pt>
                <c:pt idx="214">
                  <c:v>Tunisia</c:v>
                </c:pt>
                <c:pt idx="215">
                  <c:v>Tonga</c:v>
                </c:pt>
                <c:pt idx="216">
                  <c:v>France</c:v>
                </c:pt>
                <c:pt idx="217">
                  <c:v>Italy</c:v>
                </c:pt>
                <c:pt idx="218">
                  <c:v>Lithuania</c:v>
                </c:pt>
                <c:pt idx="219">
                  <c:v>Taiwan</c:v>
                </c:pt>
                <c:pt idx="220">
                  <c:v>Belarus</c:v>
                </c:pt>
                <c:pt idx="221">
                  <c:v>French Guiana</c:v>
                </c:pt>
                <c:pt idx="222">
                  <c:v>Belarus</c:v>
                </c:pt>
                <c:pt idx="223">
                  <c:v>Taiwan</c:v>
                </c:pt>
                <c:pt idx="224">
                  <c:v>Belarus</c:v>
                </c:pt>
                <c:pt idx="225">
                  <c:v>Sweden</c:v>
                </c:pt>
                <c:pt idx="226">
                  <c:v>Sweden</c:v>
                </c:pt>
                <c:pt idx="227">
                  <c:v>Bolivia</c:v>
                </c:pt>
                <c:pt idx="228">
                  <c:v>Bolivia</c:v>
                </c:pt>
                <c:pt idx="229">
                  <c:v>Sudan</c:v>
                </c:pt>
                <c:pt idx="230">
                  <c:v>Sudan</c:v>
                </c:pt>
                <c:pt idx="231">
                  <c:v>Sudan</c:v>
                </c:pt>
                <c:pt idx="232">
                  <c:v>Sudan</c:v>
                </c:pt>
                <c:pt idx="233">
                  <c:v>Brazil</c:v>
                </c:pt>
                <c:pt idx="234">
                  <c:v>Gambia</c:v>
                </c:pt>
                <c:pt idx="235">
                  <c:v>Brazil</c:v>
                </c:pt>
                <c:pt idx="236">
                  <c:v>Gambia</c:v>
                </c:pt>
                <c:pt idx="237">
                  <c:v>Sri Lanka</c:v>
                </c:pt>
                <c:pt idx="238">
                  <c:v>Brunei</c:v>
                </c:pt>
                <c:pt idx="239">
                  <c:v>Brunei</c:v>
                </c:pt>
                <c:pt idx="240">
                  <c:v>Spain</c:v>
                </c:pt>
                <c:pt idx="241">
                  <c:v>Spain</c:v>
                </c:pt>
                <c:pt idx="242">
                  <c:v>South Korea</c:v>
                </c:pt>
                <c:pt idx="243">
                  <c:v>Brunei</c:v>
                </c:pt>
                <c:pt idx="244">
                  <c:v>South Africa</c:v>
                </c:pt>
                <c:pt idx="245">
                  <c:v>Slovakia</c:v>
                </c:pt>
                <c:pt idx="246">
                  <c:v>Latvia</c:v>
                </c:pt>
                <c:pt idx="247">
                  <c:v>Greece</c:v>
                </c:pt>
                <c:pt idx="248">
                  <c:v>Lithuania</c:v>
                </c:pt>
                <c:pt idx="249">
                  <c:v>Greece</c:v>
                </c:pt>
                <c:pt idx="250">
                  <c:v>Cameroon</c:v>
                </c:pt>
                <c:pt idx="251">
                  <c:v>Lithuania</c:v>
                </c:pt>
                <c:pt idx="252">
                  <c:v>Greece</c:v>
                </c:pt>
                <c:pt idx="253">
                  <c:v>Greenland</c:v>
                </c:pt>
                <c:pt idx="254">
                  <c:v>Canada</c:v>
                </c:pt>
                <c:pt idx="255">
                  <c:v>Moldova</c:v>
                </c:pt>
                <c:pt idx="256">
                  <c:v>Saint Vincent and the Grenadines</c:v>
                </c:pt>
                <c:pt idx="257">
                  <c:v>Chad</c:v>
                </c:pt>
                <c:pt idx="258">
                  <c:v>Holy See (Vatican City State)</c:v>
                </c:pt>
                <c:pt idx="259">
                  <c:v>Japan</c:v>
                </c:pt>
                <c:pt idx="260">
                  <c:v>Holy See (Vatican City State)</c:v>
                </c:pt>
                <c:pt idx="261">
                  <c:v>Holy See (Vatican City State)</c:v>
                </c:pt>
                <c:pt idx="262">
                  <c:v>Japan</c:v>
                </c:pt>
                <c:pt idx="263">
                  <c:v>Chile</c:v>
                </c:pt>
                <c:pt idx="264">
                  <c:v>Chile</c:v>
                </c:pt>
                <c:pt idx="265">
                  <c:v>Romania</c:v>
                </c:pt>
                <c:pt idx="266">
                  <c:v>Romania</c:v>
                </c:pt>
                <c:pt idx="267">
                  <c:v>Romania</c:v>
                </c:pt>
                <c:pt idx="268">
                  <c:v>China</c:v>
                </c:pt>
                <c:pt idx="269">
                  <c:v>Hong Kong</c:v>
                </c:pt>
                <c:pt idx="270">
                  <c:v>Puerto Rico</c:v>
                </c:pt>
                <c:pt idx="271">
                  <c:v>Mexico</c:v>
                </c:pt>
                <c:pt idx="272">
                  <c:v>Colombia</c:v>
                </c:pt>
                <c:pt idx="273">
                  <c:v>Colombia</c:v>
                </c:pt>
                <c:pt idx="274">
                  <c:v>Poland</c:v>
                </c:pt>
                <c:pt idx="275">
                  <c:v>Kazakstan</c:v>
                </c:pt>
                <c:pt idx="276">
                  <c:v>Congo, The Democratic Republic of the</c:v>
                </c:pt>
                <c:pt idx="277">
                  <c:v>Philippines</c:v>
                </c:pt>
                <c:pt idx="278">
                  <c:v>Liechtenstein</c:v>
                </c:pt>
                <c:pt idx="279">
                  <c:v>Peru</c:v>
                </c:pt>
                <c:pt idx="280">
                  <c:v>Peru</c:v>
                </c:pt>
                <c:pt idx="281">
                  <c:v>Indonesia</c:v>
                </c:pt>
                <c:pt idx="282">
                  <c:v>Oman</c:v>
                </c:pt>
                <c:pt idx="283">
                  <c:v>North Korea</c:v>
                </c:pt>
                <c:pt idx="284">
                  <c:v>Czech Republic</c:v>
                </c:pt>
                <c:pt idx="285">
                  <c:v>Czech Republic</c:v>
                </c:pt>
                <c:pt idx="286">
                  <c:v>Kuwait</c:v>
                </c:pt>
                <c:pt idx="287">
                  <c:v>Nigeria</c:v>
                </c:pt>
                <c:pt idx="288">
                  <c:v>Malawi</c:v>
                </c:pt>
                <c:pt idx="289">
                  <c:v>Nigeria</c:v>
                </c:pt>
                <c:pt idx="290">
                  <c:v>Nigeria</c:v>
                </c:pt>
                <c:pt idx="291">
                  <c:v>Malawi</c:v>
                </c:pt>
                <c:pt idx="292">
                  <c:v>Kazakstan</c:v>
                </c:pt>
                <c:pt idx="293">
                  <c:v>Dominican Republic</c:v>
                </c:pt>
                <c:pt idx="294">
                  <c:v>New Zealand</c:v>
                </c:pt>
                <c:pt idx="295">
                  <c:v>Algeria</c:v>
                </c:pt>
                <c:pt idx="296">
                  <c:v>Algeria</c:v>
                </c:pt>
                <c:pt idx="297">
                  <c:v>Algeria</c:v>
                </c:pt>
                <c:pt idx="298">
                  <c:v>Malawi</c:v>
                </c:pt>
                <c:pt idx="299">
                  <c:v>Algeria</c:v>
                </c:pt>
                <c:pt idx="300">
                  <c:v>Iran</c:v>
                </c:pt>
                <c:pt idx="301">
                  <c:v>American Samoa</c:v>
                </c:pt>
                <c:pt idx="302">
                  <c:v>American Samoa</c:v>
                </c:pt>
                <c:pt idx="303">
                  <c:v>American Samoa</c:v>
                </c:pt>
                <c:pt idx="304">
                  <c:v>Iraq</c:v>
                </c:pt>
                <c:pt idx="305">
                  <c:v>Ecuador</c:v>
                </c:pt>
                <c:pt idx="306">
                  <c:v>Iraq</c:v>
                </c:pt>
                <c:pt idx="307">
                  <c:v>Nepal</c:v>
                </c:pt>
                <c:pt idx="308">
                  <c:v>Iraq</c:v>
                </c:pt>
                <c:pt idx="309">
                  <c:v>Zambia</c:v>
                </c:pt>
                <c:pt idx="310">
                  <c:v>Zambia</c:v>
                </c:pt>
                <c:pt idx="311">
                  <c:v>Egypt</c:v>
                </c:pt>
                <c:pt idx="312">
                  <c:v>Zambia</c:v>
                </c:pt>
                <c:pt idx="313">
                  <c:v>Angola</c:v>
                </c:pt>
                <c:pt idx="314">
                  <c:v>Egypt</c:v>
                </c:pt>
                <c:pt idx="315">
                  <c:v>Anguilla</c:v>
                </c:pt>
                <c:pt idx="316">
                  <c:v>Yugoslavia</c:v>
                </c:pt>
                <c:pt idx="317">
                  <c:v>Yugoslavia</c:v>
                </c:pt>
                <c:pt idx="318">
                  <c:v>Egypt</c:v>
                </c:pt>
                <c:pt idx="319">
                  <c:v>Egypt</c:v>
                </c:pt>
                <c:pt idx="320">
                  <c:v>Yugoslavia</c:v>
                </c:pt>
                <c:pt idx="321">
                  <c:v>Yemen</c:v>
                </c:pt>
                <c:pt idx="322">
                  <c:v>Yemen</c:v>
                </c:pt>
                <c:pt idx="323">
                  <c:v>Yemen</c:v>
                </c:pt>
                <c:pt idx="324">
                  <c:v>Nepal</c:v>
                </c:pt>
                <c:pt idx="325">
                  <c:v>Yemen</c:v>
                </c:pt>
                <c:pt idx="326">
                  <c:v>Nepal</c:v>
                </c:pt>
                <c:pt idx="327">
                  <c:v>Anguilla</c:v>
                </c:pt>
                <c:pt idx="328">
                  <c:v>Anguilla</c:v>
                </c:pt>
                <c:pt idx="329">
                  <c:v>Virgin Islands, U.S.</c:v>
                </c:pt>
                <c:pt idx="330">
                  <c:v>Nauru</c:v>
                </c:pt>
                <c:pt idx="331">
                  <c:v>Vietnam</c:v>
                </c:pt>
                <c:pt idx="332">
                  <c:v>Vietnam</c:v>
                </c:pt>
                <c:pt idx="333">
                  <c:v>Estonia</c:v>
                </c:pt>
                <c:pt idx="334">
                  <c:v>Argentina</c:v>
                </c:pt>
                <c:pt idx="335">
                  <c:v>Nauru</c:v>
                </c:pt>
                <c:pt idx="336">
                  <c:v>Venezuela</c:v>
                </c:pt>
                <c:pt idx="337">
                  <c:v>Argentina</c:v>
                </c:pt>
                <c:pt idx="338">
                  <c:v>Israel</c:v>
                </c:pt>
                <c:pt idx="339">
                  <c:v>Ethiopia</c:v>
                </c:pt>
                <c:pt idx="340">
                  <c:v>Israel</c:v>
                </c:pt>
                <c:pt idx="341">
                  <c:v>United States</c:v>
                </c:pt>
                <c:pt idx="342">
                  <c:v>United States</c:v>
                </c:pt>
                <c:pt idx="343">
                  <c:v>Armenia</c:v>
                </c:pt>
                <c:pt idx="344">
                  <c:v>Ethiopia</c:v>
                </c:pt>
                <c:pt idx="345">
                  <c:v>United States</c:v>
                </c:pt>
                <c:pt idx="346">
                  <c:v>United States</c:v>
                </c:pt>
                <c:pt idx="347">
                  <c:v>Australia</c:v>
                </c:pt>
                <c:pt idx="348">
                  <c:v>United Kingdom</c:v>
                </c:pt>
                <c:pt idx="349">
                  <c:v>Ethiopia</c:v>
                </c:pt>
                <c:pt idx="350">
                  <c:v>Ethiopia</c:v>
                </c:pt>
                <c:pt idx="351">
                  <c:v>Nauru</c:v>
                </c:pt>
                <c:pt idx="352">
                  <c:v>Faroe Islands</c:v>
                </c:pt>
                <c:pt idx="353">
                  <c:v>United Kingdom</c:v>
                </c:pt>
                <c:pt idx="354">
                  <c:v>United Kingdom</c:v>
                </c:pt>
                <c:pt idx="355">
                  <c:v>United Arab Emirates</c:v>
                </c:pt>
                <c:pt idx="356">
                  <c:v>United Arab Emirates</c:v>
                </c:pt>
                <c:pt idx="357">
                  <c:v>Faroe Islands</c:v>
                </c:pt>
                <c:pt idx="358">
                  <c:v>Myanmar</c:v>
                </c:pt>
                <c:pt idx="359">
                  <c:v>Ukraine</c:v>
                </c:pt>
                <c:pt idx="360">
                  <c:v>Ukraine</c:v>
                </c:pt>
                <c:pt idx="361">
                  <c:v>Ukraine</c:v>
                </c:pt>
                <c:pt idx="362">
                  <c:v>Italy</c:v>
                </c:pt>
                <c:pt idx="363">
                  <c:v>Azerbaijan</c:v>
                </c:pt>
                <c:pt idx="364">
                  <c:v>Tuvalu</c:v>
                </c:pt>
                <c:pt idx="365">
                  <c:v>Bahrain</c:v>
                </c:pt>
                <c:pt idx="366">
                  <c:v>Bahrain</c:v>
                </c:pt>
                <c:pt idx="367">
                  <c:v>Bahrain</c:v>
                </c:pt>
                <c:pt idx="368">
                  <c:v>Bahrain</c:v>
                </c:pt>
                <c:pt idx="369">
                  <c:v>Bahrain</c:v>
                </c:pt>
                <c:pt idx="370">
                  <c:v>Tunisia</c:v>
                </c:pt>
                <c:pt idx="371">
                  <c:v>Tonga</c:v>
                </c:pt>
                <c:pt idx="372">
                  <c:v>Italy</c:v>
                </c:pt>
                <c:pt idx="373">
                  <c:v>Tonga</c:v>
                </c:pt>
                <c:pt idx="374">
                  <c:v>French Guiana</c:v>
                </c:pt>
                <c:pt idx="375">
                  <c:v>Tanzania</c:v>
                </c:pt>
                <c:pt idx="376">
                  <c:v>Taiwan</c:v>
                </c:pt>
                <c:pt idx="377">
                  <c:v>Mozambique</c:v>
                </c:pt>
                <c:pt idx="378">
                  <c:v>French Guiana</c:v>
                </c:pt>
                <c:pt idx="379">
                  <c:v>Taiwan</c:v>
                </c:pt>
                <c:pt idx="380">
                  <c:v>French Guiana</c:v>
                </c:pt>
                <c:pt idx="381">
                  <c:v>Mozambique</c:v>
                </c:pt>
                <c:pt idx="382">
                  <c:v>Bolivia</c:v>
                </c:pt>
                <c:pt idx="383">
                  <c:v>French Polynesia</c:v>
                </c:pt>
                <c:pt idx="384">
                  <c:v>Sweden</c:v>
                </c:pt>
                <c:pt idx="385">
                  <c:v>French Polynesia</c:v>
                </c:pt>
                <c:pt idx="386">
                  <c:v>Italy</c:v>
                </c:pt>
                <c:pt idx="387">
                  <c:v>Bolivia</c:v>
                </c:pt>
                <c:pt idx="388">
                  <c:v>Sweden</c:v>
                </c:pt>
                <c:pt idx="389">
                  <c:v>Bolivia</c:v>
                </c:pt>
                <c:pt idx="390">
                  <c:v>French Polynesia</c:v>
                </c:pt>
                <c:pt idx="391">
                  <c:v>Brazil</c:v>
                </c:pt>
                <c:pt idx="392">
                  <c:v>Lithuania</c:v>
                </c:pt>
                <c:pt idx="393">
                  <c:v>Sri Lanka</c:v>
                </c:pt>
                <c:pt idx="394">
                  <c:v>Brunei</c:v>
                </c:pt>
                <c:pt idx="395">
                  <c:v>Morocco</c:v>
                </c:pt>
                <c:pt idx="396">
                  <c:v>South Korea</c:v>
                </c:pt>
                <c:pt idx="397">
                  <c:v>Kenya</c:v>
                </c:pt>
                <c:pt idx="398">
                  <c:v>Brunei</c:v>
                </c:pt>
                <c:pt idx="399">
                  <c:v>Germany</c:v>
                </c:pt>
                <c:pt idx="400">
                  <c:v>Germany</c:v>
                </c:pt>
                <c:pt idx="401">
                  <c:v>Slovakia</c:v>
                </c:pt>
                <c:pt idx="402">
                  <c:v>Japan</c:v>
                </c:pt>
                <c:pt idx="403">
                  <c:v>Morocco</c:v>
                </c:pt>
                <c:pt idx="404">
                  <c:v>Greece</c:v>
                </c:pt>
                <c:pt idx="405">
                  <c:v>Slovakia</c:v>
                </c:pt>
                <c:pt idx="406">
                  <c:v>Greece</c:v>
                </c:pt>
                <c:pt idx="407">
                  <c:v>Cameroon</c:v>
                </c:pt>
                <c:pt idx="408">
                  <c:v>Slovakia</c:v>
                </c:pt>
                <c:pt idx="409">
                  <c:v>Moldova</c:v>
                </c:pt>
                <c:pt idx="410">
                  <c:v>Moldova</c:v>
                </c:pt>
                <c:pt idx="411">
                  <c:v>Senegal</c:v>
                </c:pt>
                <c:pt idx="412">
                  <c:v>Senegal</c:v>
                </c:pt>
                <c:pt idx="413">
                  <c:v>Canada</c:v>
                </c:pt>
                <c:pt idx="414">
                  <c:v>Moldova</c:v>
                </c:pt>
                <c:pt idx="415">
                  <c:v>Saudi Arabia</c:v>
                </c:pt>
                <c:pt idx="416">
                  <c:v>Canada</c:v>
                </c:pt>
                <c:pt idx="417">
                  <c:v>Saudi Arabia</c:v>
                </c:pt>
                <c:pt idx="418">
                  <c:v>Saudi Arabia</c:v>
                </c:pt>
                <c:pt idx="419">
                  <c:v>Greenland</c:v>
                </c:pt>
                <c:pt idx="420">
                  <c:v>Saudi Arabia</c:v>
                </c:pt>
                <c:pt idx="421">
                  <c:v>Saudi Arabia</c:v>
                </c:pt>
                <c:pt idx="422">
                  <c:v>Canada</c:v>
                </c:pt>
                <c:pt idx="423">
                  <c:v>Greenland</c:v>
                </c:pt>
                <c:pt idx="424">
                  <c:v>Greenland</c:v>
                </c:pt>
                <c:pt idx="425">
                  <c:v>Japan</c:v>
                </c:pt>
                <c:pt idx="426">
                  <c:v>Lithuania</c:v>
                </c:pt>
                <c:pt idx="427">
                  <c:v>Chad</c:v>
                </c:pt>
                <c:pt idx="428">
                  <c:v>Holy See (Vatican City State)</c:v>
                </c:pt>
                <c:pt idx="429">
                  <c:v>Holy See (Vatican City State)</c:v>
                </c:pt>
                <c:pt idx="430">
                  <c:v>Chad</c:v>
                </c:pt>
                <c:pt idx="431">
                  <c:v>Japan</c:v>
                </c:pt>
                <c:pt idx="432">
                  <c:v>Russian Federation</c:v>
                </c:pt>
                <c:pt idx="433">
                  <c:v>Russian Federation</c:v>
                </c:pt>
                <c:pt idx="434">
                  <c:v>Russian Federation</c:v>
                </c:pt>
                <c:pt idx="435">
                  <c:v>Chile</c:v>
                </c:pt>
                <c:pt idx="436">
                  <c:v>Réunion</c:v>
                </c:pt>
                <c:pt idx="437">
                  <c:v>Chile</c:v>
                </c:pt>
                <c:pt idx="438">
                  <c:v>Chile</c:v>
                </c:pt>
                <c:pt idx="439">
                  <c:v>Hong Kong</c:v>
                </c:pt>
                <c:pt idx="440">
                  <c:v>Romania</c:v>
                </c:pt>
                <c:pt idx="441">
                  <c:v>Hong Kong</c:v>
                </c:pt>
                <c:pt idx="442">
                  <c:v>Japan</c:v>
                </c:pt>
                <c:pt idx="443">
                  <c:v>Romania</c:v>
                </c:pt>
                <c:pt idx="444">
                  <c:v>China</c:v>
                </c:pt>
                <c:pt idx="445">
                  <c:v>Puerto Rico</c:v>
                </c:pt>
                <c:pt idx="446">
                  <c:v>China</c:v>
                </c:pt>
                <c:pt idx="447">
                  <c:v>Lithuania</c:v>
                </c:pt>
                <c:pt idx="448">
                  <c:v>Colombia</c:v>
                </c:pt>
                <c:pt idx="449">
                  <c:v>Liechtenstein</c:v>
                </c:pt>
                <c:pt idx="450">
                  <c:v>Poland</c:v>
                </c:pt>
                <c:pt idx="451">
                  <c:v>Kazakstan</c:v>
                </c:pt>
                <c:pt idx="452">
                  <c:v>Hungary</c:v>
                </c:pt>
                <c:pt idx="453">
                  <c:v>Poland</c:v>
                </c:pt>
                <c:pt idx="454">
                  <c:v>Liechtenstein</c:v>
                </c:pt>
                <c:pt idx="455">
                  <c:v>Congo, The Democratic Republic of the</c:v>
                </c:pt>
                <c:pt idx="456">
                  <c:v>Philippines</c:v>
                </c:pt>
                <c:pt idx="457">
                  <c:v>Philippines</c:v>
                </c:pt>
                <c:pt idx="458">
                  <c:v>India</c:v>
                </c:pt>
                <c:pt idx="459">
                  <c:v>India</c:v>
                </c:pt>
                <c:pt idx="460">
                  <c:v>Peru</c:v>
                </c:pt>
                <c:pt idx="461">
                  <c:v>India</c:v>
                </c:pt>
                <c:pt idx="462">
                  <c:v>Malaysia</c:v>
                </c:pt>
                <c:pt idx="463">
                  <c:v>Peru</c:v>
                </c:pt>
                <c:pt idx="464">
                  <c:v>Czech Republic</c:v>
                </c:pt>
                <c:pt idx="465">
                  <c:v>Kazakstan</c:v>
                </c:pt>
                <c:pt idx="466">
                  <c:v>Pakistan</c:v>
                </c:pt>
                <c:pt idx="467">
                  <c:v>Czech Republic</c:v>
                </c:pt>
                <c:pt idx="468">
                  <c:v>Indonesia</c:v>
                </c:pt>
                <c:pt idx="469">
                  <c:v>Czech Republic</c:v>
                </c:pt>
                <c:pt idx="470">
                  <c:v>North Korea</c:v>
                </c:pt>
                <c:pt idx="471">
                  <c:v>Indonesia</c:v>
                </c:pt>
                <c:pt idx="472">
                  <c:v>Latvia</c:v>
                </c:pt>
                <c:pt idx="473">
                  <c:v>Indonesia</c:v>
                </c:pt>
                <c:pt idx="474">
                  <c:v>Afghanistan</c:v>
                </c:pt>
                <c:pt idx="475">
                  <c:v>Nigeria</c:v>
                </c:pt>
                <c:pt idx="476">
                  <c:v>Malaysia</c:v>
                </c:pt>
                <c:pt idx="477">
                  <c:v>Malawi</c:v>
                </c:pt>
                <c:pt idx="478">
                  <c:v>Afghanistan</c:v>
                </c:pt>
                <c:pt idx="479">
                  <c:v>Afghanistan</c:v>
                </c:pt>
                <c:pt idx="480">
                  <c:v>Dominican Republic</c:v>
                </c:pt>
                <c:pt idx="481">
                  <c:v>Dominican Republic</c:v>
                </c:pt>
                <c:pt idx="482">
                  <c:v>Dominican Republic</c:v>
                </c:pt>
                <c:pt idx="483">
                  <c:v>Latvia</c:v>
                </c:pt>
                <c:pt idx="484">
                  <c:v>New Zealand</c:v>
                </c:pt>
                <c:pt idx="485">
                  <c:v>Dominican Republic</c:v>
                </c:pt>
                <c:pt idx="486">
                  <c:v>Afghanistan</c:v>
                </c:pt>
                <c:pt idx="487">
                  <c:v>Iran</c:v>
                </c:pt>
                <c:pt idx="488">
                  <c:v>Algeria</c:v>
                </c:pt>
                <c:pt idx="489">
                  <c:v>Algeria</c:v>
                </c:pt>
                <c:pt idx="490">
                  <c:v>Algeria</c:v>
                </c:pt>
                <c:pt idx="491">
                  <c:v>New Zealand</c:v>
                </c:pt>
                <c:pt idx="492">
                  <c:v>Algeria</c:v>
                </c:pt>
                <c:pt idx="493">
                  <c:v>Kuwait</c:v>
                </c:pt>
                <c:pt idx="494">
                  <c:v>Algeria</c:v>
                </c:pt>
                <c:pt idx="495">
                  <c:v>Ecuador</c:v>
                </c:pt>
                <c:pt idx="496">
                  <c:v>Algeria</c:v>
                </c:pt>
                <c:pt idx="497">
                  <c:v>Netherlands</c:v>
                </c:pt>
                <c:pt idx="498">
                  <c:v>Iran</c:v>
                </c:pt>
                <c:pt idx="499">
                  <c:v>American Samoa</c:v>
                </c:pt>
                <c:pt idx="500">
                  <c:v>Iraq</c:v>
                </c:pt>
                <c:pt idx="501">
                  <c:v>Madagascar</c:v>
                </c:pt>
                <c:pt idx="502">
                  <c:v>Iraq</c:v>
                </c:pt>
                <c:pt idx="503">
                  <c:v>American Samoa</c:v>
                </c:pt>
                <c:pt idx="504">
                  <c:v>Nepal</c:v>
                </c:pt>
                <c:pt idx="505">
                  <c:v>Nepal</c:v>
                </c:pt>
                <c:pt idx="506">
                  <c:v>Nepal</c:v>
                </c:pt>
                <c:pt idx="507">
                  <c:v>Madagascar</c:v>
                </c:pt>
                <c:pt idx="508">
                  <c:v>Nepal</c:v>
                </c:pt>
                <c:pt idx="509">
                  <c:v>Angola</c:v>
                </c:pt>
                <c:pt idx="510">
                  <c:v>Angola</c:v>
                </c:pt>
                <c:pt idx="511">
                  <c:v>Angola</c:v>
                </c:pt>
                <c:pt idx="512">
                  <c:v>Zambia</c:v>
                </c:pt>
                <c:pt idx="513">
                  <c:v>Zambia</c:v>
                </c:pt>
                <c:pt idx="514">
                  <c:v>Zambia</c:v>
                </c:pt>
                <c:pt idx="515">
                  <c:v>Iraq</c:v>
                </c:pt>
                <c:pt idx="516">
                  <c:v>Egypt</c:v>
                </c:pt>
                <c:pt idx="517">
                  <c:v>Yugoslavia</c:v>
                </c:pt>
                <c:pt idx="518">
                  <c:v>Yugoslavia</c:v>
                </c:pt>
                <c:pt idx="519">
                  <c:v>Anguilla</c:v>
                </c:pt>
                <c:pt idx="520">
                  <c:v>Yugoslavia</c:v>
                </c:pt>
                <c:pt idx="521">
                  <c:v>Nepal</c:v>
                </c:pt>
                <c:pt idx="522">
                  <c:v>Egypt</c:v>
                </c:pt>
                <c:pt idx="523">
                  <c:v>Yemen</c:v>
                </c:pt>
                <c:pt idx="524">
                  <c:v>Yemen</c:v>
                </c:pt>
                <c:pt idx="525">
                  <c:v>Yemen</c:v>
                </c:pt>
                <c:pt idx="526">
                  <c:v>Estonia</c:v>
                </c:pt>
                <c:pt idx="527">
                  <c:v>Kenya</c:v>
                </c:pt>
                <c:pt idx="528">
                  <c:v>Latvia</c:v>
                </c:pt>
                <c:pt idx="529">
                  <c:v>Argentina</c:v>
                </c:pt>
                <c:pt idx="530">
                  <c:v>Vietnam</c:v>
                </c:pt>
                <c:pt idx="531">
                  <c:v>Venezuela</c:v>
                </c:pt>
                <c:pt idx="532">
                  <c:v>Argentina</c:v>
                </c:pt>
                <c:pt idx="533">
                  <c:v>Armenia</c:v>
                </c:pt>
                <c:pt idx="534">
                  <c:v>United States</c:v>
                </c:pt>
                <c:pt idx="535">
                  <c:v>Armenia</c:v>
                </c:pt>
                <c:pt idx="536">
                  <c:v>United States</c:v>
                </c:pt>
                <c:pt idx="537">
                  <c:v>Armenia</c:v>
                </c:pt>
                <c:pt idx="538">
                  <c:v>Armenia</c:v>
                </c:pt>
                <c:pt idx="539">
                  <c:v>United States</c:v>
                </c:pt>
                <c:pt idx="540">
                  <c:v>Armenia</c:v>
                </c:pt>
                <c:pt idx="541">
                  <c:v>Armenia</c:v>
                </c:pt>
                <c:pt idx="542">
                  <c:v>Nauru</c:v>
                </c:pt>
                <c:pt idx="543">
                  <c:v>Armenia</c:v>
                </c:pt>
                <c:pt idx="544">
                  <c:v>Australia</c:v>
                </c:pt>
                <c:pt idx="545">
                  <c:v>Australia</c:v>
                </c:pt>
                <c:pt idx="546">
                  <c:v>United Kingdom</c:v>
                </c:pt>
                <c:pt idx="547">
                  <c:v>Nauru</c:v>
                </c:pt>
                <c:pt idx="548">
                  <c:v>Myanmar</c:v>
                </c:pt>
                <c:pt idx="549">
                  <c:v>United Kingdom</c:v>
                </c:pt>
                <c:pt idx="550">
                  <c:v>Faroe Islands</c:v>
                </c:pt>
                <c:pt idx="551">
                  <c:v>United Kingdom</c:v>
                </c:pt>
                <c:pt idx="552">
                  <c:v>United Kingdom</c:v>
                </c:pt>
                <c:pt idx="553">
                  <c:v>United Arab Emirates</c:v>
                </c:pt>
                <c:pt idx="554">
                  <c:v>Faroe Islands</c:v>
                </c:pt>
                <c:pt idx="555">
                  <c:v>United Arab Emirates</c:v>
                </c:pt>
                <c:pt idx="556">
                  <c:v>Faroe Islands</c:v>
                </c:pt>
                <c:pt idx="557">
                  <c:v>United Arab Emirates</c:v>
                </c:pt>
                <c:pt idx="558">
                  <c:v>Austria</c:v>
                </c:pt>
                <c:pt idx="559">
                  <c:v>Myanmar</c:v>
                </c:pt>
                <c:pt idx="560">
                  <c:v>Austria</c:v>
                </c:pt>
                <c:pt idx="561">
                  <c:v>Ukraine</c:v>
                </c:pt>
                <c:pt idx="562">
                  <c:v>Faroe Islands</c:v>
                </c:pt>
                <c:pt idx="563">
                  <c:v>Finland</c:v>
                </c:pt>
                <c:pt idx="564">
                  <c:v>Kuwait</c:v>
                </c:pt>
                <c:pt idx="565">
                  <c:v>Myanmar</c:v>
                </c:pt>
                <c:pt idx="566">
                  <c:v>Mozambique</c:v>
                </c:pt>
                <c:pt idx="567">
                  <c:v>Ukraine</c:v>
                </c:pt>
                <c:pt idx="568">
                  <c:v>Finland</c:v>
                </c:pt>
                <c:pt idx="569">
                  <c:v>Latvia</c:v>
                </c:pt>
                <c:pt idx="570">
                  <c:v>France</c:v>
                </c:pt>
                <c:pt idx="571">
                  <c:v>Azerbaijan</c:v>
                </c:pt>
                <c:pt idx="572">
                  <c:v>Turkmenistan</c:v>
                </c:pt>
                <c:pt idx="573">
                  <c:v>Turkmenistan</c:v>
                </c:pt>
                <c:pt idx="574">
                  <c:v>Turkmenistan</c:v>
                </c:pt>
                <c:pt idx="575">
                  <c:v>Bahrain</c:v>
                </c:pt>
                <c:pt idx="576">
                  <c:v>France</c:v>
                </c:pt>
                <c:pt idx="577">
                  <c:v>Turkmenistan</c:v>
                </c:pt>
                <c:pt idx="578">
                  <c:v>Turkmenistan</c:v>
                </c:pt>
                <c:pt idx="579">
                  <c:v>Turkey</c:v>
                </c:pt>
                <c:pt idx="580">
                  <c:v>Bahrain</c:v>
                </c:pt>
                <c:pt idx="581">
                  <c:v>Tunisia</c:v>
                </c:pt>
                <c:pt idx="582">
                  <c:v>Kuwait</c:v>
                </c:pt>
                <c:pt idx="583">
                  <c:v>Tonga</c:v>
                </c:pt>
                <c:pt idx="584">
                  <c:v>Bangladesh</c:v>
                </c:pt>
                <c:pt idx="585">
                  <c:v>Bangladesh</c:v>
                </c:pt>
                <c:pt idx="586">
                  <c:v>Bangladesh</c:v>
                </c:pt>
                <c:pt idx="587">
                  <c:v>France</c:v>
                </c:pt>
                <c:pt idx="588">
                  <c:v>Tonga</c:v>
                </c:pt>
                <c:pt idx="589">
                  <c:v>Tonga</c:v>
                </c:pt>
                <c:pt idx="590">
                  <c:v>Thailand</c:v>
                </c:pt>
                <c:pt idx="591">
                  <c:v>Tanzania</c:v>
                </c:pt>
                <c:pt idx="592">
                  <c:v>Madagascar</c:v>
                </c:pt>
                <c:pt idx="593">
                  <c:v>Bangladesh</c:v>
                </c:pt>
                <c:pt idx="594">
                  <c:v>Bangladesh</c:v>
                </c:pt>
                <c:pt idx="595">
                  <c:v>Bangladesh</c:v>
                </c:pt>
                <c:pt idx="596">
                  <c:v>Tanzania</c:v>
                </c:pt>
                <c:pt idx="597">
                  <c:v>Taiwan</c:v>
                </c:pt>
                <c:pt idx="598">
                  <c:v>French Guiana</c:v>
                </c:pt>
                <c:pt idx="599">
                  <c:v>French Guiana</c:v>
                </c:pt>
                <c:pt idx="600">
                  <c:v>French Guiana</c:v>
                </c:pt>
                <c:pt idx="601">
                  <c:v>Lithuania</c:v>
                </c:pt>
                <c:pt idx="602">
                  <c:v>Mozambique</c:v>
                </c:pt>
                <c:pt idx="603">
                  <c:v>Belarus</c:v>
                </c:pt>
                <c:pt idx="604">
                  <c:v>Taiwan</c:v>
                </c:pt>
                <c:pt idx="605">
                  <c:v>Bolivia</c:v>
                </c:pt>
                <c:pt idx="606">
                  <c:v>Taiwan</c:v>
                </c:pt>
                <c:pt idx="607">
                  <c:v>Switzerland</c:v>
                </c:pt>
                <c:pt idx="608">
                  <c:v>Italy</c:v>
                </c:pt>
                <c:pt idx="609">
                  <c:v>Sweden</c:v>
                </c:pt>
                <c:pt idx="610">
                  <c:v>Sweden</c:v>
                </c:pt>
                <c:pt idx="611">
                  <c:v>Brazil</c:v>
                </c:pt>
                <c:pt idx="612">
                  <c:v>Brazil</c:v>
                </c:pt>
                <c:pt idx="613">
                  <c:v>Lithuania</c:v>
                </c:pt>
                <c:pt idx="614">
                  <c:v>Kenya</c:v>
                </c:pt>
                <c:pt idx="615">
                  <c:v>Sudan</c:v>
                </c:pt>
                <c:pt idx="616">
                  <c:v>Sri Lanka</c:v>
                </c:pt>
              </c:strCache>
            </c:strRef>
          </c:cat>
          <c:val>
            <c:numRef>
              <c:f>'[Copy of Book2.xlsx]EDA 11'!$Q$11:$Q$627</c:f>
              <c:numCache>
                <c:formatCode>General</c:formatCode>
                <c:ptCount val="617"/>
                <c:pt idx="0">
                  <c:v>11.99</c:v>
                </c:pt>
                <c:pt idx="1">
                  <c:v>10.99</c:v>
                </c:pt>
                <c:pt idx="2">
                  <c:v>10.99</c:v>
                </c:pt>
                <c:pt idx="3">
                  <c:v>10.99</c:v>
                </c:pt>
                <c:pt idx="4">
                  <c:v>10.99</c:v>
                </c:pt>
                <c:pt idx="5">
                  <c:v>10.99</c:v>
                </c:pt>
                <c:pt idx="6">
                  <c:v>10.99</c:v>
                </c:pt>
                <c:pt idx="7">
                  <c:v>10.99</c:v>
                </c:pt>
                <c:pt idx="8">
                  <c:v>10.99</c:v>
                </c:pt>
                <c:pt idx="9">
                  <c:v>10.99</c:v>
                </c:pt>
                <c:pt idx="10">
                  <c:v>10.99</c:v>
                </c:pt>
                <c:pt idx="11">
                  <c:v>10.99</c:v>
                </c:pt>
                <c:pt idx="12">
                  <c:v>10.99</c:v>
                </c:pt>
                <c:pt idx="13">
                  <c:v>10.99</c:v>
                </c:pt>
                <c:pt idx="14">
                  <c:v>10.99</c:v>
                </c:pt>
                <c:pt idx="15">
                  <c:v>10.99</c:v>
                </c:pt>
                <c:pt idx="16">
                  <c:v>9.99</c:v>
                </c:pt>
                <c:pt idx="17">
                  <c:v>9.99</c:v>
                </c:pt>
                <c:pt idx="18">
                  <c:v>9.99</c:v>
                </c:pt>
                <c:pt idx="19">
                  <c:v>9.99</c:v>
                </c:pt>
                <c:pt idx="20">
                  <c:v>9.99</c:v>
                </c:pt>
                <c:pt idx="21">
                  <c:v>9.99</c:v>
                </c:pt>
                <c:pt idx="22">
                  <c:v>9.99</c:v>
                </c:pt>
                <c:pt idx="23">
                  <c:v>9.99</c:v>
                </c:pt>
                <c:pt idx="24">
                  <c:v>9.99</c:v>
                </c:pt>
                <c:pt idx="25">
                  <c:v>9.99</c:v>
                </c:pt>
                <c:pt idx="26">
                  <c:v>9.99</c:v>
                </c:pt>
                <c:pt idx="27">
                  <c:v>9.99</c:v>
                </c:pt>
                <c:pt idx="28">
                  <c:v>9.99</c:v>
                </c:pt>
                <c:pt idx="29">
                  <c:v>9.99</c:v>
                </c:pt>
                <c:pt idx="30">
                  <c:v>9.99</c:v>
                </c:pt>
                <c:pt idx="31">
                  <c:v>9.99</c:v>
                </c:pt>
                <c:pt idx="32">
                  <c:v>9.99</c:v>
                </c:pt>
                <c:pt idx="33">
                  <c:v>9.99</c:v>
                </c:pt>
                <c:pt idx="34">
                  <c:v>9.99</c:v>
                </c:pt>
                <c:pt idx="35">
                  <c:v>9.99</c:v>
                </c:pt>
                <c:pt idx="36">
                  <c:v>9.99</c:v>
                </c:pt>
                <c:pt idx="37">
                  <c:v>9.99</c:v>
                </c:pt>
                <c:pt idx="38">
                  <c:v>9.99</c:v>
                </c:pt>
                <c:pt idx="39">
                  <c:v>9.99</c:v>
                </c:pt>
                <c:pt idx="40">
                  <c:v>9.99</c:v>
                </c:pt>
                <c:pt idx="41">
                  <c:v>9.99</c:v>
                </c:pt>
                <c:pt idx="42">
                  <c:v>9.99</c:v>
                </c:pt>
                <c:pt idx="43">
                  <c:v>9.99</c:v>
                </c:pt>
                <c:pt idx="44">
                  <c:v>9.99</c:v>
                </c:pt>
                <c:pt idx="45">
                  <c:v>9.99</c:v>
                </c:pt>
                <c:pt idx="46">
                  <c:v>9.99</c:v>
                </c:pt>
                <c:pt idx="47">
                  <c:v>9.99</c:v>
                </c:pt>
                <c:pt idx="48">
                  <c:v>9.99</c:v>
                </c:pt>
                <c:pt idx="49">
                  <c:v>9.99</c:v>
                </c:pt>
                <c:pt idx="50">
                  <c:v>9.99</c:v>
                </c:pt>
                <c:pt idx="51">
                  <c:v>9.99</c:v>
                </c:pt>
                <c:pt idx="52">
                  <c:v>9.99</c:v>
                </c:pt>
                <c:pt idx="53">
                  <c:v>9.99</c:v>
                </c:pt>
                <c:pt idx="54">
                  <c:v>9.99</c:v>
                </c:pt>
                <c:pt idx="55">
                  <c:v>9.99</c:v>
                </c:pt>
                <c:pt idx="56">
                  <c:v>9.99</c:v>
                </c:pt>
                <c:pt idx="57">
                  <c:v>9.99</c:v>
                </c:pt>
                <c:pt idx="58">
                  <c:v>9.99</c:v>
                </c:pt>
                <c:pt idx="59">
                  <c:v>9.99</c:v>
                </c:pt>
                <c:pt idx="60">
                  <c:v>9.99</c:v>
                </c:pt>
                <c:pt idx="61">
                  <c:v>9.99</c:v>
                </c:pt>
                <c:pt idx="62">
                  <c:v>9.99</c:v>
                </c:pt>
                <c:pt idx="63">
                  <c:v>9.99</c:v>
                </c:pt>
                <c:pt idx="64">
                  <c:v>9.99</c:v>
                </c:pt>
                <c:pt idx="65">
                  <c:v>9.99</c:v>
                </c:pt>
                <c:pt idx="66">
                  <c:v>9.99</c:v>
                </c:pt>
                <c:pt idx="67">
                  <c:v>9.99</c:v>
                </c:pt>
                <c:pt idx="68">
                  <c:v>9.99</c:v>
                </c:pt>
                <c:pt idx="69">
                  <c:v>9.99</c:v>
                </c:pt>
                <c:pt idx="70">
                  <c:v>9.99</c:v>
                </c:pt>
                <c:pt idx="71">
                  <c:v>9.99</c:v>
                </c:pt>
                <c:pt idx="72">
                  <c:v>9.98</c:v>
                </c:pt>
                <c:pt idx="73">
                  <c:v>8.99</c:v>
                </c:pt>
                <c:pt idx="74">
                  <c:v>8.99</c:v>
                </c:pt>
                <c:pt idx="75">
                  <c:v>8.99</c:v>
                </c:pt>
                <c:pt idx="76">
                  <c:v>8.99</c:v>
                </c:pt>
                <c:pt idx="77">
                  <c:v>8.99</c:v>
                </c:pt>
                <c:pt idx="78">
                  <c:v>8.99</c:v>
                </c:pt>
                <c:pt idx="79">
                  <c:v>8.99</c:v>
                </c:pt>
                <c:pt idx="80">
                  <c:v>8.99</c:v>
                </c:pt>
                <c:pt idx="81">
                  <c:v>8.99</c:v>
                </c:pt>
                <c:pt idx="82">
                  <c:v>8.99</c:v>
                </c:pt>
                <c:pt idx="83">
                  <c:v>8.99</c:v>
                </c:pt>
                <c:pt idx="84">
                  <c:v>8.99</c:v>
                </c:pt>
                <c:pt idx="85">
                  <c:v>8.99</c:v>
                </c:pt>
                <c:pt idx="86">
                  <c:v>8.99</c:v>
                </c:pt>
                <c:pt idx="87">
                  <c:v>8.99</c:v>
                </c:pt>
                <c:pt idx="88">
                  <c:v>8.99</c:v>
                </c:pt>
                <c:pt idx="89">
                  <c:v>8.99</c:v>
                </c:pt>
                <c:pt idx="90">
                  <c:v>8.99</c:v>
                </c:pt>
                <c:pt idx="91">
                  <c:v>8.99</c:v>
                </c:pt>
                <c:pt idx="92">
                  <c:v>8.99</c:v>
                </c:pt>
                <c:pt idx="93">
                  <c:v>8.99</c:v>
                </c:pt>
                <c:pt idx="94">
                  <c:v>8.99</c:v>
                </c:pt>
                <c:pt idx="95">
                  <c:v>8.99</c:v>
                </c:pt>
                <c:pt idx="96">
                  <c:v>8.99</c:v>
                </c:pt>
                <c:pt idx="97">
                  <c:v>8.99</c:v>
                </c:pt>
                <c:pt idx="98">
                  <c:v>8.99</c:v>
                </c:pt>
                <c:pt idx="99">
                  <c:v>8.99</c:v>
                </c:pt>
                <c:pt idx="100">
                  <c:v>8.99</c:v>
                </c:pt>
                <c:pt idx="101">
                  <c:v>8.99</c:v>
                </c:pt>
                <c:pt idx="102">
                  <c:v>8.99</c:v>
                </c:pt>
                <c:pt idx="103">
                  <c:v>8.99</c:v>
                </c:pt>
                <c:pt idx="104">
                  <c:v>8.99</c:v>
                </c:pt>
                <c:pt idx="105">
                  <c:v>8.99</c:v>
                </c:pt>
                <c:pt idx="106">
                  <c:v>8.99</c:v>
                </c:pt>
                <c:pt idx="107">
                  <c:v>8.99</c:v>
                </c:pt>
                <c:pt idx="108">
                  <c:v>8.99</c:v>
                </c:pt>
                <c:pt idx="109">
                  <c:v>8.99</c:v>
                </c:pt>
                <c:pt idx="110">
                  <c:v>8.99</c:v>
                </c:pt>
                <c:pt idx="111">
                  <c:v>8.99</c:v>
                </c:pt>
                <c:pt idx="112">
                  <c:v>8.99</c:v>
                </c:pt>
                <c:pt idx="113">
                  <c:v>8.99</c:v>
                </c:pt>
                <c:pt idx="114">
                  <c:v>8.99</c:v>
                </c:pt>
                <c:pt idx="115">
                  <c:v>8.99</c:v>
                </c:pt>
                <c:pt idx="116">
                  <c:v>8.99</c:v>
                </c:pt>
                <c:pt idx="117">
                  <c:v>8.99</c:v>
                </c:pt>
                <c:pt idx="118">
                  <c:v>8.99</c:v>
                </c:pt>
                <c:pt idx="119">
                  <c:v>8.99</c:v>
                </c:pt>
                <c:pt idx="120">
                  <c:v>8.99</c:v>
                </c:pt>
                <c:pt idx="121">
                  <c:v>8.99</c:v>
                </c:pt>
                <c:pt idx="122">
                  <c:v>8.99</c:v>
                </c:pt>
                <c:pt idx="123">
                  <c:v>8.99</c:v>
                </c:pt>
                <c:pt idx="124">
                  <c:v>8.99</c:v>
                </c:pt>
                <c:pt idx="125">
                  <c:v>8.99</c:v>
                </c:pt>
                <c:pt idx="126">
                  <c:v>8.99</c:v>
                </c:pt>
                <c:pt idx="127">
                  <c:v>8.99</c:v>
                </c:pt>
                <c:pt idx="128">
                  <c:v>8.99</c:v>
                </c:pt>
                <c:pt idx="129">
                  <c:v>8.99</c:v>
                </c:pt>
                <c:pt idx="130">
                  <c:v>8.99</c:v>
                </c:pt>
                <c:pt idx="131">
                  <c:v>8.99</c:v>
                </c:pt>
                <c:pt idx="132">
                  <c:v>8.99</c:v>
                </c:pt>
                <c:pt idx="133">
                  <c:v>8.99</c:v>
                </c:pt>
                <c:pt idx="134">
                  <c:v>8.99</c:v>
                </c:pt>
                <c:pt idx="135">
                  <c:v>8.99</c:v>
                </c:pt>
                <c:pt idx="136">
                  <c:v>8.99</c:v>
                </c:pt>
                <c:pt idx="137">
                  <c:v>8.99</c:v>
                </c:pt>
                <c:pt idx="138">
                  <c:v>8.99</c:v>
                </c:pt>
                <c:pt idx="139">
                  <c:v>8.99</c:v>
                </c:pt>
                <c:pt idx="140">
                  <c:v>8.99</c:v>
                </c:pt>
                <c:pt idx="141">
                  <c:v>8.99</c:v>
                </c:pt>
                <c:pt idx="142">
                  <c:v>8.99</c:v>
                </c:pt>
                <c:pt idx="143">
                  <c:v>8.99</c:v>
                </c:pt>
                <c:pt idx="144">
                  <c:v>8.99</c:v>
                </c:pt>
                <c:pt idx="145">
                  <c:v>8.99</c:v>
                </c:pt>
                <c:pt idx="146">
                  <c:v>8.99</c:v>
                </c:pt>
                <c:pt idx="147">
                  <c:v>8.99</c:v>
                </c:pt>
                <c:pt idx="148">
                  <c:v>8.99</c:v>
                </c:pt>
                <c:pt idx="149">
                  <c:v>8.99</c:v>
                </c:pt>
                <c:pt idx="150">
                  <c:v>8.99</c:v>
                </c:pt>
                <c:pt idx="151">
                  <c:v>8.99</c:v>
                </c:pt>
                <c:pt idx="152">
                  <c:v>8.99</c:v>
                </c:pt>
                <c:pt idx="153">
                  <c:v>8.99</c:v>
                </c:pt>
                <c:pt idx="154">
                  <c:v>8.99</c:v>
                </c:pt>
                <c:pt idx="155">
                  <c:v>8.99</c:v>
                </c:pt>
                <c:pt idx="156">
                  <c:v>8.99</c:v>
                </c:pt>
                <c:pt idx="157">
                  <c:v>8.99</c:v>
                </c:pt>
                <c:pt idx="158">
                  <c:v>8.99</c:v>
                </c:pt>
                <c:pt idx="159">
                  <c:v>8.99</c:v>
                </c:pt>
                <c:pt idx="160">
                  <c:v>8.99</c:v>
                </c:pt>
                <c:pt idx="161">
                  <c:v>8.99</c:v>
                </c:pt>
                <c:pt idx="162">
                  <c:v>8.99</c:v>
                </c:pt>
                <c:pt idx="163">
                  <c:v>8.99</c:v>
                </c:pt>
                <c:pt idx="164">
                  <c:v>8.99</c:v>
                </c:pt>
                <c:pt idx="165">
                  <c:v>8.99</c:v>
                </c:pt>
                <c:pt idx="166">
                  <c:v>8.9700000000000006</c:v>
                </c:pt>
                <c:pt idx="167">
                  <c:v>7.99</c:v>
                </c:pt>
                <c:pt idx="168">
                  <c:v>7.99</c:v>
                </c:pt>
                <c:pt idx="169">
                  <c:v>7.99</c:v>
                </c:pt>
                <c:pt idx="170">
                  <c:v>7.99</c:v>
                </c:pt>
                <c:pt idx="171">
                  <c:v>7.99</c:v>
                </c:pt>
                <c:pt idx="172">
                  <c:v>7.99</c:v>
                </c:pt>
                <c:pt idx="173">
                  <c:v>7.99</c:v>
                </c:pt>
                <c:pt idx="174">
                  <c:v>7.99</c:v>
                </c:pt>
                <c:pt idx="175">
                  <c:v>7.99</c:v>
                </c:pt>
                <c:pt idx="176">
                  <c:v>7.99</c:v>
                </c:pt>
                <c:pt idx="177">
                  <c:v>7.99</c:v>
                </c:pt>
                <c:pt idx="178">
                  <c:v>7.99</c:v>
                </c:pt>
                <c:pt idx="179">
                  <c:v>7.99</c:v>
                </c:pt>
                <c:pt idx="180">
                  <c:v>7.99</c:v>
                </c:pt>
                <c:pt idx="181">
                  <c:v>7.99</c:v>
                </c:pt>
                <c:pt idx="182">
                  <c:v>7.99</c:v>
                </c:pt>
                <c:pt idx="183">
                  <c:v>7.99</c:v>
                </c:pt>
                <c:pt idx="184">
                  <c:v>7.99</c:v>
                </c:pt>
                <c:pt idx="185">
                  <c:v>7.99</c:v>
                </c:pt>
                <c:pt idx="186">
                  <c:v>7.99</c:v>
                </c:pt>
                <c:pt idx="187">
                  <c:v>7.99</c:v>
                </c:pt>
                <c:pt idx="188">
                  <c:v>7.99</c:v>
                </c:pt>
                <c:pt idx="189">
                  <c:v>7.99</c:v>
                </c:pt>
                <c:pt idx="190">
                  <c:v>7.99</c:v>
                </c:pt>
                <c:pt idx="191">
                  <c:v>7.99</c:v>
                </c:pt>
                <c:pt idx="192">
                  <c:v>7.99</c:v>
                </c:pt>
                <c:pt idx="193">
                  <c:v>7.99</c:v>
                </c:pt>
                <c:pt idx="194">
                  <c:v>7.99</c:v>
                </c:pt>
                <c:pt idx="195">
                  <c:v>7.99</c:v>
                </c:pt>
                <c:pt idx="196">
                  <c:v>7.99</c:v>
                </c:pt>
                <c:pt idx="197">
                  <c:v>7.99</c:v>
                </c:pt>
                <c:pt idx="198">
                  <c:v>7.99</c:v>
                </c:pt>
                <c:pt idx="199">
                  <c:v>7.99</c:v>
                </c:pt>
                <c:pt idx="200">
                  <c:v>7.99</c:v>
                </c:pt>
                <c:pt idx="201">
                  <c:v>7.99</c:v>
                </c:pt>
                <c:pt idx="202">
                  <c:v>7.99</c:v>
                </c:pt>
                <c:pt idx="203">
                  <c:v>7.99</c:v>
                </c:pt>
                <c:pt idx="204">
                  <c:v>7.99</c:v>
                </c:pt>
                <c:pt idx="205">
                  <c:v>7.99</c:v>
                </c:pt>
                <c:pt idx="206">
                  <c:v>7.99</c:v>
                </c:pt>
                <c:pt idx="207">
                  <c:v>7.99</c:v>
                </c:pt>
                <c:pt idx="208">
                  <c:v>7.99</c:v>
                </c:pt>
                <c:pt idx="209">
                  <c:v>7.99</c:v>
                </c:pt>
                <c:pt idx="210">
                  <c:v>7.99</c:v>
                </c:pt>
                <c:pt idx="211">
                  <c:v>7.99</c:v>
                </c:pt>
                <c:pt idx="212">
                  <c:v>7.99</c:v>
                </c:pt>
                <c:pt idx="213">
                  <c:v>7.99</c:v>
                </c:pt>
                <c:pt idx="214">
                  <c:v>7.99</c:v>
                </c:pt>
                <c:pt idx="215">
                  <c:v>7.99</c:v>
                </c:pt>
                <c:pt idx="216">
                  <c:v>7.99</c:v>
                </c:pt>
                <c:pt idx="217">
                  <c:v>7.99</c:v>
                </c:pt>
                <c:pt idx="218">
                  <c:v>7.99</c:v>
                </c:pt>
                <c:pt idx="219">
                  <c:v>7.99</c:v>
                </c:pt>
                <c:pt idx="220">
                  <c:v>7.99</c:v>
                </c:pt>
                <c:pt idx="221">
                  <c:v>7.99</c:v>
                </c:pt>
                <c:pt idx="222">
                  <c:v>7.99</c:v>
                </c:pt>
                <c:pt idx="223">
                  <c:v>7.99</c:v>
                </c:pt>
                <c:pt idx="224">
                  <c:v>7.99</c:v>
                </c:pt>
                <c:pt idx="225">
                  <c:v>7.99</c:v>
                </c:pt>
                <c:pt idx="226">
                  <c:v>7.99</c:v>
                </c:pt>
                <c:pt idx="227">
                  <c:v>7.99</c:v>
                </c:pt>
                <c:pt idx="228">
                  <c:v>7.99</c:v>
                </c:pt>
                <c:pt idx="229">
                  <c:v>7.99</c:v>
                </c:pt>
                <c:pt idx="230">
                  <c:v>7.99</c:v>
                </c:pt>
                <c:pt idx="231">
                  <c:v>7.99</c:v>
                </c:pt>
                <c:pt idx="232">
                  <c:v>7.99</c:v>
                </c:pt>
                <c:pt idx="233">
                  <c:v>7.99</c:v>
                </c:pt>
                <c:pt idx="234">
                  <c:v>7.99</c:v>
                </c:pt>
                <c:pt idx="235">
                  <c:v>7.99</c:v>
                </c:pt>
                <c:pt idx="236">
                  <c:v>7.99</c:v>
                </c:pt>
                <c:pt idx="237">
                  <c:v>7.99</c:v>
                </c:pt>
                <c:pt idx="238">
                  <c:v>7.99</c:v>
                </c:pt>
                <c:pt idx="239">
                  <c:v>7.99</c:v>
                </c:pt>
                <c:pt idx="240">
                  <c:v>7.99</c:v>
                </c:pt>
                <c:pt idx="241">
                  <c:v>7.99</c:v>
                </c:pt>
                <c:pt idx="242">
                  <c:v>7.99</c:v>
                </c:pt>
                <c:pt idx="243">
                  <c:v>7.99</c:v>
                </c:pt>
                <c:pt idx="244">
                  <c:v>7.99</c:v>
                </c:pt>
                <c:pt idx="245">
                  <c:v>7.99</c:v>
                </c:pt>
                <c:pt idx="246">
                  <c:v>7.99</c:v>
                </c:pt>
                <c:pt idx="247">
                  <c:v>7.99</c:v>
                </c:pt>
                <c:pt idx="248">
                  <c:v>7.99</c:v>
                </c:pt>
                <c:pt idx="249">
                  <c:v>7.99</c:v>
                </c:pt>
                <c:pt idx="250">
                  <c:v>7.99</c:v>
                </c:pt>
                <c:pt idx="251">
                  <c:v>7.99</c:v>
                </c:pt>
                <c:pt idx="252">
                  <c:v>7.99</c:v>
                </c:pt>
                <c:pt idx="253">
                  <c:v>7.99</c:v>
                </c:pt>
                <c:pt idx="254">
                  <c:v>7.99</c:v>
                </c:pt>
                <c:pt idx="255">
                  <c:v>7.99</c:v>
                </c:pt>
                <c:pt idx="256">
                  <c:v>7.99</c:v>
                </c:pt>
                <c:pt idx="257">
                  <c:v>7.99</c:v>
                </c:pt>
                <c:pt idx="258">
                  <c:v>7.99</c:v>
                </c:pt>
                <c:pt idx="259">
                  <c:v>7.99</c:v>
                </c:pt>
                <c:pt idx="260">
                  <c:v>7.99</c:v>
                </c:pt>
                <c:pt idx="261">
                  <c:v>7.99</c:v>
                </c:pt>
                <c:pt idx="262">
                  <c:v>7.99</c:v>
                </c:pt>
                <c:pt idx="263">
                  <c:v>7.99</c:v>
                </c:pt>
                <c:pt idx="264">
                  <c:v>7.99</c:v>
                </c:pt>
                <c:pt idx="265">
                  <c:v>7.99</c:v>
                </c:pt>
                <c:pt idx="266">
                  <c:v>7.99</c:v>
                </c:pt>
                <c:pt idx="267">
                  <c:v>7.99</c:v>
                </c:pt>
                <c:pt idx="268">
                  <c:v>7.99</c:v>
                </c:pt>
                <c:pt idx="269">
                  <c:v>7.99</c:v>
                </c:pt>
                <c:pt idx="270">
                  <c:v>7.99</c:v>
                </c:pt>
                <c:pt idx="271">
                  <c:v>7.99</c:v>
                </c:pt>
                <c:pt idx="272">
                  <c:v>7.99</c:v>
                </c:pt>
                <c:pt idx="273">
                  <c:v>7.99</c:v>
                </c:pt>
                <c:pt idx="274">
                  <c:v>7.99</c:v>
                </c:pt>
                <c:pt idx="275">
                  <c:v>7.99</c:v>
                </c:pt>
                <c:pt idx="276">
                  <c:v>7.99</c:v>
                </c:pt>
                <c:pt idx="277">
                  <c:v>7.99</c:v>
                </c:pt>
                <c:pt idx="278">
                  <c:v>7.99</c:v>
                </c:pt>
                <c:pt idx="279">
                  <c:v>7.99</c:v>
                </c:pt>
                <c:pt idx="280">
                  <c:v>7.99</c:v>
                </c:pt>
                <c:pt idx="281">
                  <c:v>7.99</c:v>
                </c:pt>
                <c:pt idx="282">
                  <c:v>7.99</c:v>
                </c:pt>
                <c:pt idx="283">
                  <c:v>7.99</c:v>
                </c:pt>
                <c:pt idx="284">
                  <c:v>7.99</c:v>
                </c:pt>
                <c:pt idx="285">
                  <c:v>7.99</c:v>
                </c:pt>
                <c:pt idx="286">
                  <c:v>7.98</c:v>
                </c:pt>
                <c:pt idx="287">
                  <c:v>6.99</c:v>
                </c:pt>
                <c:pt idx="288">
                  <c:v>6.99</c:v>
                </c:pt>
                <c:pt idx="289">
                  <c:v>6.99</c:v>
                </c:pt>
                <c:pt idx="290">
                  <c:v>6.99</c:v>
                </c:pt>
                <c:pt idx="291">
                  <c:v>6.99</c:v>
                </c:pt>
                <c:pt idx="292">
                  <c:v>6.99</c:v>
                </c:pt>
                <c:pt idx="293">
                  <c:v>6.99</c:v>
                </c:pt>
                <c:pt idx="294">
                  <c:v>6.99</c:v>
                </c:pt>
                <c:pt idx="295">
                  <c:v>6.99</c:v>
                </c:pt>
                <c:pt idx="296">
                  <c:v>6.99</c:v>
                </c:pt>
                <c:pt idx="297">
                  <c:v>6.99</c:v>
                </c:pt>
                <c:pt idx="298">
                  <c:v>6.99</c:v>
                </c:pt>
                <c:pt idx="299">
                  <c:v>6.99</c:v>
                </c:pt>
                <c:pt idx="300">
                  <c:v>6.99</c:v>
                </c:pt>
                <c:pt idx="301">
                  <c:v>6.99</c:v>
                </c:pt>
                <c:pt idx="302">
                  <c:v>6.99</c:v>
                </c:pt>
                <c:pt idx="303">
                  <c:v>6.99</c:v>
                </c:pt>
                <c:pt idx="304">
                  <c:v>6.99</c:v>
                </c:pt>
                <c:pt idx="305">
                  <c:v>6.99</c:v>
                </c:pt>
                <c:pt idx="306">
                  <c:v>6.99</c:v>
                </c:pt>
                <c:pt idx="307">
                  <c:v>6.99</c:v>
                </c:pt>
                <c:pt idx="308">
                  <c:v>6.99</c:v>
                </c:pt>
                <c:pt idx="309">
                  <c:v>6.99</c:v>
                </c:pt>
                <c:pt idx="310">
                  <c:v>6.99</c:v>
                </c:pt>
                <c:pt idx="311">
                  <c:v>6.99</c:v>
                </c:pt>
                <c:pt idx="312">
                  <c:v>6.99</c:v>
                </c:pt>
                <c:pt idx="313">
                  <c:v>6.99</c:v>
                </c:pt>
                <c:pt idx="314">
                  <c:v>6.99</c:v>
                </c:pt>
                <c:pt idx="315">
                  <c:v>6.99</c:v>
                </c:pt>
                <c:pt idx="316">
                  <c:v>6.99</c:v>
                </c:pt>
                <c:pt idx="317">
                  <c:v>6.99</c:v>
                </c:pt>
                <c:pt idx="318">
                  <c:v>6.99</c:v>
                </c:pt>
                <c:pt idx="319">
                  <c:v>6.99</c:v>
                </c:pt>
                <c:pt idx="320">
                  <c:v>6.99</c:v>
                </c:pt>
                <c:pt idx="321">
                  <c:v>6.99</c:v>
                </c:pt>
                <c:pt idx="322">
                  <c:v>6.99</c:v>
                </c:pt>
                <c:pt idx="323">
                  <c:v>6.99</c:v>
                </c:pt>
                <c:pt idx="324">
                  <c:v>6.99</c:v>
                </c:pt>
                <c:pt idx="325">
                  <c:v>6.99</c:v>
                </c:pt>
                <c:pt idx="326">
                  <c:v>6.99</c:v>
                </c:pt>
                <c:pt idx="327">
                  <c:v>6.99</c:v>
                </c:pt>
                <c:pt idx="328">
                  <c:v>6.99</c:v>
                </c:pt>
                <c:pt idx="329">
                  <c:v>6.99</c:v>
                </c:pt>
                <c:pt idx="330">
                  <c:v>6.99</c:v>
                </c:pt>
                <c:pt idx="331">
                  <c:v>6.99</c:v>
                </c:pt>
                <c:pt idx="332">
                  <c:v>6.99</c:v>
                </c:pt>
                <c:pt idx="333">
                  <c:v>6.99</c:v>
                </c:pt>
                <c:pt idx="334">
                  <c:v>6.99</c:v>
                </c:pt>
                <c:pt idx="335">
                  <c:v>6.99</c:v>
                </c:pt>
                <c:pt idx="336">
                  <c:v>6.99</c:v>
                </c:pt>
                <c:pt idx="337">
                  <c:v>6.99</c:v>
                </c:pt>
                <c:pt idx="338">
                  <c:v>6.99</c:v>
                </c:pt>
                <c:pt idx="339">
                  <c:v>6.99</c:v>
                </c:pt>
                <c:pt idx="340">
                  <c:v>6.99</c:v>
                </c:pt>
                <c:pt idx="341">
                  <c:v>6.99</c:v>
                </c:pt>
                <c:pt idx="342">
                  <c:v>6.99</c:v>
                </c:pt>
                <c:pt idx="343">
                  <c:v>6.99</c:v>
                </c:pt>
                <c:pt idx="344">
                  <c:v>6.99</c:v>
                </c:pt>
                <c:pt idx="345">
                  <c:v>6.99</c:v>
                </c:pt>
                <c:pt idx="346">
                  <c:v>6.99</c:v>
                </c:pt>
                <c:pt idx="347">
                  <c:v>6.99</c:v>
                </c:pt>
                <c:pt idx="348">
                  <c:v>6.99</c:v>
                </c:pt>
                <c:pt idx="349">
                  <c:v>6.99</c:v>
                </c:pt>
                <c:pt idx="350">
                  <c:v>6.99</c:v>
                </c:pt>
                <c:pt idx="351">
                  <c:v>6.99</c:v>
                </c:pt>
                <c:pt idx="352">
                  <c:v>6.99</c:v>
                </c:pt>
                <c:pt idx="353">
                  <c:v>6.99</c:v>
                </c:pt>
                <c:pt idx="354">
                  <c:v>6.99</c:v>
                </c:pt>
                <c:pt idx="355">
                  <c:v>6.99</c:v>
                </c:pt>
                <c:pt idx="356">
                  <c:v>6.99</c:v>
                </c:pt>
                <c:pt idx="357">
                  <c:v>6.99</c:v>
                </c:pt>
                <c:pt idx="358">
                  <c:v>6.99</c:v>
                </c:pt>
                <c:pt idx="359">
                  <c:v>6.99</c:v>
                </c:pt>
                <c:pt idx="360">
                  <c:v>6.99</c:v>
                </c:pt>
                <c:pt idx="361">
                  <c:v>6.99</c:v>
                </c:pt>
                <c:pt idx="362">
                  <c:v>6.99</c:v>
                </c:pt>
                <c:pt idx="363">
                  <c:v>6.99</c:v>
                </c:pt>
                <c:pt idx="364">
                  <c:v>6.99</c:v>
                </c:pt>
                <c:pt idx="365">
                  <c:v>6.99</c:v>
                </c:pt>
                <c:pt idx="366">
                  <c:v>6.99</c:v>
                </c:pt>
                <c:pt idx="367">
                  <c:v>6.99</c:v>
                </c:pt>
                <c:pt idx="368">
                  <c:v>6.99</c:v>
                </c:pt>
                <c:pt idx="369">
                  <c:v>6.99</c:v>
                </c:pt>
                <c:pt idx="370">
                  <c:v>6.99</c:v>
                </c:pt>
                <c:pt idx="371">
                  <c:v>6.99</c:v>
                </c:pt>
                <c:pt idx="372">
                  <c:v>6.99</c:v>
                </c:pt>
                <c:pt idx="373">
                  <c:v>6.99</c:v>
                </c:pt>
                <c:pt idx="374">
                  <c:v>6.99</c:v>
                </c:pt>
                <c:pt idx="375">
                  <c:v>6.99</c:v>
                </c:pt>
                <c:pt idx="376">
                  <c:v>6.99</c:v>
                </c:pt>
                <c:pt idx="377">
                  <c:v>6.99</c:v>
                </c:pt>
                <c:pt idx="378">
                  <c:v>6.99</c:v>
                </c:pt>
                <c:pt idx="379">
                  <c:v>6.99</c:v>
                </c:pt>
                <c:pt idx="380">
                  <c:v>6.99</c:v>
                </c:pt>
                <c:pt idx="381">
                  <c:v>6.99</c:v>
                </c:pt>
                <c:pt idx="382">
                  <c:v>6.99</c:v>
                </c:pt>
                <c:pt idx="383">
                  <c:v>6.99</c:v>
                </c:pt>
                <c:pt idx="384">
                  <c:v>6.99</c:v>
                </c:pt>
                <c:pt idx="385">
                  <c:v>6.99</c:v>
                </c:pt>
                <c:pt idx="386">
                  <c:v>6.99</c:v>
                </c:pt>
                <c:pt idx="387">
                  <c:v>6.99</c:v>
                </c:pt>
                <c:pt idx="388">
                  <c:v>6.99</c:v>
                </c:pt>
                <c:pt idx="389">
                  <c:v>6.99</c:v>
                </c:pt>
                <c:pt idx="390">
                  <c:v>6.99</c:v>
                </c:pt>
                <c:pt idx="391">
                  <c:v>6.99</c:v>
                </c:pt>
                <c:pt idx="392">
                  <c:v>6.99</c:v>
                </c:pt>
                <c:pt idx="393">
                  <c:v>6.99</c:v>
                </c:pt>
                <c:pt idx="394">
                  <c:v>6.99</c:v>
                </c:pt>
                <c:pt idx="395">
                  <c:v>6.99</c:v>
                </c:pt>
                <c:pt idx="396">
                  <c:v>6.99</c:v>
                </c:pt>
                <c:pt idx="397">
                  <c:v>6.99</c:v>
                </c:pt>
                <c:pt idx="398">
                  <c:v>6.99</c:v>
                </c:pt>
                <c:pt idx="399">
                  <c:v>6.99</c:v>
                </c:pt>
                <c:pt idx="400">
                  <c:v>6.99</c:v>
                </c:pt>
                <c:pt idx="401">
                  <c:v>6.99</c:v>
                </c:pt>
                <c:pt idx="402">
                  <c:v>6.99</c:v>
                </c:pt>
                <c:pt idx="403">
                  <c:v>6.99</c:v>
                </c:pt>
                <c:pt idx="404">
                  <c:v>6.99</c:v>
                </c:pt>
                <c:pt idx="405">
                  <c:v>6.99</c:v>
                </c:pt>
                <c:pt idx="406">
                  <c:v>6.99</c:v>
                </c:pt>
                <c:pt idx="407">
                  <c:v>6.99</c:v>
                </c:pt>
                <c:pt idx="408">
                  <c:v>6.99</c:v>
                </c:pt>
                <c:pt idx="409">
                  <c:v>6.99</c:v>
                </c:pt>
                <c:pt idx="410">
                  <c:v>6.99</c:v>
                </c:pt>
                <c:pt idx="411">
                  <c:v>6.99</c:v>
                </c:pt>
                <c:pt idx="412">
                  <c:v>6.99</c:v>
                </c:pt>
                <c:pt idx="413">
                  <c:v>6.99</c:v>
                </c:pt>
                <c:pt idx="414">
                  <c:v>6.99</c:v>
                </c:pt>
                <c:pt idx="415">
                  <c:v>6.99</c:v>
                </c:pt>
                <c:pt idx="416">
                  <c:v>6.99</c:v>
                </c:pt>
                <c:pt idx="417">
                  <c:v>6.99</c:v>
                </c:pt>
                <c:pt idx="418">
                  <c:v>6.99</c:v>
                </c:pt>
                <c:pt idx="419">
                  <c:v>6.99</c:v>
                </c:pt>
                <c:pt idx="420">
                  <c:v>6.99</c:v>
                </c:pt>
                <c:pt idx="421">
                  <c:v>6.99</c:v>
                </c:pt>
                <c:pt idx="422">
                  <c:v>6.99</c:v>
                </c:pt>
                <c:pt idx="423">
                  <c:v>6.99</c:v>
                </c:pt>
                <c:pt idx="424">
                  <c:v>6.99</c:v>
                </c:pt>
                <c:pt idx="425">
                  <c:v>6.99</c:v>
                </c:pt>
                <c:pt idx="426">
                  <c:v>6.99</c:v>
                </c:pt>
                <c:pt idx="427">
                  <c:v>6.99</c:v>
                </c:pt>
                <c:pt idx="428">
                  <c:v>6.99</c:v>
                </c:pt>
                <c:pt idx="429">
                  <c:v>6.99</c:v>
                </c:pt>
                <c:pt idx="430">
                  <c:v>6.99</c:v>
                </c:pt>
                <c:pt idx="431">
                  <c:v>6.99</c:v>
                </c:pt>
                <c:pt idx="432">
                  <c:v>6.99</c:v>
                </c:pt>
                <c:pt idx="433">
                  <c:v>6.99</c:v>
                </c:pt>
                <c:pt idx="434">
                  <c:v>6.99</c:v>
                </c:pt>
                <c:pt idx="435">
                  <c:v>6.99</c:v>
                </c:pt>
                <c:pt idx="436">
                  <c:v>6.99</c:v>
                </c:pt>
                <c:pt idx="437">
                  <c:v>6.99</c:v>
                </c:pt>
                <c:pt idx="438">
                  <c:v>6.99</c:v>
                </c:pt>
                <c:pt idx="439">
                  <c:v>6.99</c:v>
                </c:pt>
                <c:pt idx="440">
                  <c:v>6.99</c:v>
                </c:pt>
                <c:pt idx="441">
                  <c:v>6.99</c:v>
                </c:pt>
                <c:pt idx="442">
                  <c:v>6.99</c:v>
                </c:pt>
                <c:pt idx="443">
                  <c:v>6.99</c:v>
                </c:pt>
                <c:pt idx="444">
                  <c:v>6.99</c:v>
                </c:pt>
                <c:pt idx="445">
                  <c:v>6.99</c:v>
                </c:pt>
                <c:pt idx="446">
                  <c:v>6.99</c:v>
                </c:pt>
                <c:pt idx="447">
                  <c:v>6.99</c:v>
                </c:pt>
                <c:pt idx="448">
                  <c:v>6.99</c:v>
                </c:pt>
                <c:pt idx="449">
                  <c:v>6.99</c:v>
                </c:pt>
                <c:pt idx="450">
                  <c:v>6.99</c:v>
                </c:pt>
                <c:pt idx="451">
                  <c:v>6.99</c:v>
                </c:pt>
                <c:pt idx="452">
                  <c:v>6.99</c:v>
                </c:pt>
                <c:pt idx="453">
                  <c:v>6.99</c:v>
                </c:pt>
                <c:pt idx="454">
                  <c:v>6.99</c:v>
                </c:pt>
                <c:pt idx="455">
                  <c:v>6.99</c:v>
                </c:pt>
                <c:pt idx="456">
                  <c:v>6.99</c:v>
                </c:pt>
                <c:pt idx="457">
                  <c:v>6.99</c:v>
                </c:pt>
                <c:pt idx="458">
                  <c:v>6.99</c:v>
                </c:pt>
                <c:pt idx="459">
                  <c:v>6.99</c:v>
                </c:pt>
                <c:pt idx="460">
                  <c:v>6.99</c:v>
                </c:pt>
                <c:pt idx="461">
                  <c:v>6.99</c:v>
                </c:pt>
                <c:pt idx="462">
                  <c:v>6.99</c:v>
                </c:pt>
                <c:pt idx="463">
                  <c:v>6.99</c:v>
                </c:pt>
                <c:pt idx="464">
                  <c:v>6.99</c:v>
                </c:pt>
                <c:pt idx="465">
                  <c:v>6.99</c:v>
                </c:pt>
                <c:pt idx="466">
                  <c:v>6.99</c:v>
                </c:pt>
                <c:pt idx="467">
                  <c:v>6.99</c:v>
                </c:pt>
                <c:pt idx="468">
                  <c:v>6.99</c:v>
                </c:pt>
                <c:pt idx="469">
                  <c:v>6.99</c:v>
                </c:pt>
                <c:pt idx="470">
                  <c:v>6.99</c:v>
                </c:pt>
                <c:pt idx="471">
                  <c:v>6.99</c:v>
                </c:pt>
                <c:pt idx="472">
                  <c:v>6.99</c:v>
                </c:pt>
                <c:pt idx="473">
                  <c:v>6.99</c:v>
                </c:pt>
                <c:pt idx="474">
                  <c:v>5.99</c:v>
                </c:pt>
                <c:pt idx="475">
                  <c:v>5.99</c:v>
                </c:pt>
                <c:pt idx="476">
                  <c:v>5.99</c:v>
                </c:pt>
                <c:pt idx="477">
                  <c:v>5.99</c:v>
                </c:pt>
                <c:pt idx="478">
                  <c:v>5.99</c:v>
                </c:pt>
                <c:pt idx="479">
                  <c:v>5.99</c:v>
                </c:pt>
                <c:pt idx="480">
                  <c:v>5.99</c:v>
                </c:pt>
                <c:pt idx="481">
                  <c:v>5.99</c:v>
                </c:pt>
                <c:pt idx="482">
                  <c:v>5.99</c:v>
                </c:pt>
                <c:pt idx="483">
                  <c:v>5.99</c:v>
                </c:pt>
                <c:pt idx="484">
                  <c:v>5.99</c:v>
                </c:pt>
                <c:pt idx="485">
                  <c:v>5.99</c:v>
                </c:pt>
                <c:pt idx="486">
                  <c:v>5.99</c:v>
                </c:pt>
                <c:pt idx="487">
                  <c:v>5.99</c:v>
                </c:pt>
                <c:pt idx="488">
                  <c:v>5.99</c:v>
                </c:pt>
                <c:pt idx="489">
                  <c:v>5.99</c:v>
                </c:pt>
                <c:pt idx="490">
                  <c:v>5.99</c:v>
                </c:pt>
                <c:pt idx="491">
                  <c:v>5.99</c:v>
                </c:pt>
                <c:pt idx="492">
                  <c:v>5.99</c:v>
                </c:pt>
                <c:pt idx="493">
                  <c:v>5.99</c:v>
                </c:pt>
                <c:pt idx="494">
                  <c:v>5.99</c:v>
                </c:pt>
                <c:pt idx="495">
                  <c:v>5.99</c:v>
                </c:pt>
                <c:pt idx="496">
                  <c:v>5.99</c:v>
                </c:pt>
                <c:pt idx="497">
                  <c:v>5.99</c:v>
                </c:pt>
                <c:pt idx="498">
                  <c:v>5.99</c:v>
                </c:pt>
                <c:pt idx="499">
                  <c:v>5.99</c:v>
                </c:pt>
                <c:pt idx="500">
                  <c:v>5.99</c:v>
                </c:pt>
                <c:pt idx="501">
                  <c:v>5.99</c:v>
                </c:pt>
                <c:pt idx="502">
                  <c:v>5.99</c:v>
                </c:pt>
                <c:pt idx="503">
                  <c:v>5.99</c:v>
                </c:pt>
                <c:pt idx="504">
                  <c:v>5.99</c:v>
                </c:pt>
                <c:pt idx="505">
                  <c:v>5.99</c:v>
                </c:pt>
                <c:pt idx="506">
                  <c:v>5.99</c:v>
                </c:pt>
                <c:pt idx="507">
                  <c:v>5.99</c:v>
                </c:pt>
                <c:pt idx="508">
                  <c:v>5.99</c:v>
                </c:pt>
                <c:pt idx="509">
                  <c:v>5.99</c:v>
                </c:pt>
                <c:pt idx="510">
                  <c:v>5.99</c:v>
                </c:pt>
                <c:pt idx="511">
                  <c:v>5.99</c:v>
                </c:pt>
                <c:pt idx="512">
                  <c:v>5.99</c:v>
                </c:pt>
                <c:pt idx="513">
                  <c:v>5.99</c:v>
                </c:pt>
                <c:pt idx="514">
                  <c:v>5.99</c:v>
                </c:pt>
                <c:pt idx="515">
                  <c:v>5.99</c:v>
                </c:pt>
                <c:pt idx="516">
                  <c:v>5.99</c:v>
                </c:pt>
                <c:pt idx="517">
                  <c:v>5.99</c:v>
                </c:pt>
                <c:pt idx="518">
                  <c:v>5.99</c:v>
                </c:pt>
                <c:pt idx="519">
                  <c:v>5.99</c:v>
                </c:pt>
                <c:pt idx="520">
                  <c:v>5.99</c:v>
                </c:pt>
                <c:pt idx="521">
                  <c:v>5.99</c:v>
                </c:pt>
                <c:pt idx="522">
                  <c:v>5.99</c:v>
                </c:pt>
                <c:pt idx="523">
                  <c:v>5.99</c:v>
                </c:pt>
                <c:pt idx="524">
                  <c:v>5.99</c:v>
                </c:pt>
                <c:pt idx="525">
                  <c:v>5.99</c:v>
                </c:pt>
                <c:pt idx="526">
                  <c:v>5.99</c:v>
                </c:pt>
                <c:pt idx="527">
                  <c:v>5.99</c:v>
                </c:pt>
                <c:pt idx="528">
                  <c:v>5.99</c:v>
                </c:pt>
                <c:pt idx="529">
                  <c:v>5.99</c:v>
                </c:pt>
                <c:pt idx="530">
                  <c:v>5.99</c:v>
                </c:pt>
                <c:pt idx="531">
                  <c:v>5.99</c:v>
                </c:pt>
                <c:pt idx="532">
                  <c:v>5.99</c:v>
                </c:pt>
                <c:pt idx="533">
                  <c:v>5.99</c:v>
                </c:pt>
                <c:pt idx="534">
                  <c:v>5.99</c:v>
                </c:pt>
                <c:pt idx="535">
                  <c:v>5.99</c:v>
                </c:pt>
                <c:pt idx="536">
                  <c:v>5.99</c:v>
                </c:pt>
                <c:pt idx="537">
                  <c:v>5.99</c:v>
                </c:pt>
                <c:pt idx="538">
                  <c:v>5.99</c:v>
                </c:pt>
                <c:pt idx="539">
                  <c:v>5.99</c:v>
                </c:pt>
                <c:pt idx="540">
                  <c:v>5.99</c:v>
                </c:pt>
                <c:pt idx="541">
                  <c:v>5.99</c:v>
                </c:pt>
                <c:pt idx="542">
                  <c:v>5.99</c:v>
                </c:pt>
                <c:pt idx="543">
                  <c:v>5.99</c:v>
                </c:pt>
                <c:pt idx="544">
                  <c:v>5.99</c:v>
                </c:pt>
                <c:pt idx="545">
                  <c:v>5.99</c:v>
                </c:pt>
                <c:pt idx="546">
                  <c:v>5.99</c:v>
                </c:pt>
                <c:pt idx="547">
                  <c:v>5.99</c:v>
                </c:pt>
                <c:pt idx="548">
                  <c:v>5.99</c:v>
                </c:pt>
                <c:pt idx="549">
                  <c:v>5.99</c:v>
                </c:pt>
                <c:pt idx="550">
                  <c:v>5.99</c:v>
                </c:pt>
                <c:pt idx="551">
                  <c:v>5.99</c:v>
                </c:pt>
                <c:pt idx="552">
                  <c:v>5.99</c:v>
                </c:pt>
                <c:pt idx="553">
                  <c:v>5.99</c:v>
                </c:pt>
                <c:pt idx="554">
                  <c:v>5.99</c:v>
                </c:pt>
                <c:pt idx="555">
                  <c:v>5.99</c:v>
                </c:pt>
                <c:pt idx="556">
                  <c:v>5.99</c:v>
                </c:pt>
                <c:pt idx="557">
                  <c:v>5.99</c:v>
                </c:pt>
                <c:pt idx="558">
                  <c:v>5.99</c:v>
                </c:pt>
                <c:pt idx="559">
                  <c:v>5.99</c:v>
                </c:pt>
                <c:pt idx="560">
                  <c:v>5.99</c:v>
                </c:pt>
                <c:pt idx="561">
                  <c:v>5.99</c:v>
                </c:pt>
                <c:pt idx="562">
                  <c:v>5.99</c:v>
                </c:pt>
                <c:pt idx="563">
                  <c:v>5.99</c:v>
                </c:pt>
                <c:pt idx="564">
                  <c:v>5.99</c:v>
                </c:pt>
                <c:pt idx="565">
                  <c:v>5.99</c:v>
                </c:pt>
                <c:pt idx="566">
                  <c:v>5.99</c:v>
                </c:pt>
                <c:pt idx="567">
                  <c:v>5.99</c:v>
                </c:pt>
                <c:pt idx="568">
                  <c:v>5.99</c:v>
                </c:pt>
                <c:pt idx="569">
                  <c:v>5.99</c:v>
                </c:pt>
                <c:pt idx="570">
                  <c:v>5.99</c:v>
                </c:pt>
                <c:pt idx="571">
                  <c:v>5.99</c:v>
                </c:pt>
                <c:pt idx="572">
                  <c:v>5.99</c:v>
                </c:pt>
                <c:pt idx="573">
                  <c:v>5.99</c:v>
                </c:pt>
                <c:pt idx="574">
                  <c:v>5.99</c:v>
                </c:pt>
                <c:pt idx="575">
                  <c:v>5.99</c:v>
                </c:pt>
                <c:pt idx="576">
                  <c:v>5.99</c:v>
                </c:pt>
                <c:pt idx="577">
                  <c:v>5.99</c:v>
                </c:pt>
                <c:pt idx="578">
                  <c:v>5.99</c:v>
                </c:pt>
                <c:pt idx="579">
                  <c:v>5.99</c:v>
                </c:pt>
                <c:pt idx="580">
                  <c:v>5.99</c:v>
                </c:pt>
                <c:pt idx="581">
                  <c:v>5.99</c:v>
                </c:pt>
                <c:pt idx="582">
                  <c:v>5.99</c:v>
                </c:pt>
                <c:pt idx="583">
                  <c:v>5.99</c:v>
                </c:pt>
                <c:pt idx="584">
                  <c:v>5.99</c:v>
                </c:pt>
                <c:pt idx="585">
                  <c:v>5.99</c:v>
                </c:pt>
                <c:pt idx="586">
                  <c:v>5.99</c:v>
                </c:pt>
                <c:pt idx="587">
                  <c:v>5.99</c:v>
                </c:pt>
                <c:pt idx="588">
                  <c:v>5.99</c:v>
                </c:pt>
                <c:pt idx="589">
                  <c:v>5.99</c:v>
                </c:pt>
                <c:pt idx="590">
                  <c:v>5.99</c:v>
                </c:pt>
                <c:pt idx="591">
                  <c:v>5.99</c:v>
                </c:pt>
                <c:pt idx="592">
                  <c:v>5.99</c:v>
                </c:pt>
                <c:pt idx="593">
                  <c:v>5.99</c:v>
                </c:pt>
                <c:pt idx="594">
                  <c:v>5.99</c:v>
                </c:pt>
                <c:pt idx="595">
                  <c:v>5.99</c:v>
                </c:pt>
                <c:pt idx="596">
                  <c:v>5.99</c:v>
                </c:pt>
                <c:pt idx="597">
                  <c:v>5.99</c:v>
                </c:pt>
                <c:pt idx="598">
                  <c:v>5.99</c:v>
                </c:pt>
                <c:pt idx="599">
                  <c:v>5.99</c:v>
                </c:pt>
                <c:pt idx="600">
                  <c:v>5.99</c:v>
                </c:pt>
                <c:pt idx="601">
                  <c:v>5.99</c:v>
                </c:pt>
                <c:pt idx="602">
                  <c:v>5.99</c:v>
                </c:pt>
                <c:pt idx="603">
                  <c:v>5.99</c:v>
                </c:pt>
                <c:pt idx="604">
                  <c:v>5.99</c:v>
                </c:pt>
                <c:pt idx="605">
                  <c:v>5.99</c:v>
                </c:pt>
                <c:pt idx="606">
                  <c:v>5.99</c:v>
                </c:pt>
                <c:pt idx="607">
                  <c:v>5.99</c:v>
                </c:pt>
                <c:pt idx="608">
                  <c:v>5.99</c:v>
                </c:pt>
                <c:pt idx="609">
                  <c:v>5.99</c:v>
                </c:pt>
                <c:pt idx="610">
                  <c:v>5.99</c:v>
                </c:pt>
                <c:pt idx="611">
                  <c:v>5.99</c:v>
                </c:pt>
                <c:pt idx="612">
                  <c:v>5.99</c:v>
                </c:pt>
                <c:pt idx="613">
                  <c:v>5.99</c:v>
                </c:pt>
                <c:pt idx="614">
                  <c:v>5.99</c:v>
                </c:pt>
                <c:pt idx="615">
                  <c:v>5.99</c:v>
                </c:pt>
                <c:pt idx="616">
                  <c:v>5.99</c:v>
                </c:pt>
              </c:numCache>
            </c:numRef>
          </c:val>
          <c:extLst>
            <c:ext xmlns:c16="http://schemas.microsoft.com/office/drawing/2014/chart" uri="{C3380CC4-5D6E-409C-BE32-E72D297353CC}">
              <c16:uniqueId val="{00000000-6EC4-4248-9482-6A9678220440}"/>
            </c:ext>
          </c:extLst>
        </c:ser>
        <c:dLbls>
          <c:showLegendKey val="0"/>
          <c:showVal val="0"/>
          <c:showCatName val="0"/>
          <c:showSerName val="0"/>
          <c:showPercent val="0"/>
          <c:showBubbleSize val="0"/>
        </c:dLbls>
        <c:gapWidth val="150"/>
        <c:overlap val="100"/>
        <c:axId val="37289231"/>
        <c:axId val="37290719"/>
      </c:barChart>
      <c:catAx>
        <c:axId val="3728923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7290719"/>
        <c:crosses val="autoZero"/>
        <c:auto val="1"/>
        <c:lblAlgn val="ctr"/>
        <c:lblOffset val="100"/>
        <c:noMultiLvlLbl val="0"/>
      </c:catAx>
      <c:valAx>
        <c:axId val="372907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7289231"/>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'EDA 15'!$O$10:$O$16</cx:f>
        <cx:lvl ptCount="7">
          <cx:pt idx="0">Italian</cx:pt>
          <cx:pt idx="1">Japanese</cx:pt>
          <cx:pt idx="2">Mandarin</cx:pt>
          <cx:pt idx="3">French</cx:pt>
          <cx:pt idx="4">German</cx:pt>
          <cx:pt idx="5">English</cx:pt>
          <cx:pt idx="6"/>
        </cx:lvl>
      </cx:strDim>
      <cx:numDim type="size">
        <cx:f>'EDA 15'!$P$10:$P$16</cx:f>
        <cx:lvl ptCount="7" formatCode="General">
          <cx:pt idx="0">4.9900000000000002</cx:pt>
          <cx:pt idx="1">2.9900000000000002</cx:pt>
          <cx:pt idx="2">2.9900000000000002</cx:pt>
          <cx:pt idx="3">2.9900000000000002</cx:pt>
          <cx:pt idx="4">2.9900000000000002</cx:pt>
          <cx:pt idx="5">0.98999999999999999</cx:pt>
        </cx:lvl>
      </cx:numDim>
    </cx:data>
  </cx:chartData>
  <cx:chart>
    <cx:title pos="t" align="ctr" overlay="0">
      <cx:tx>
        <cx:rich>
          <a:bodyPr spcFirstLastPara="1" vertOverflow="ellipsis" horzOverflow="overflow" wrap="square" lIns="0" tIns="0" rIns="0" bIns="0" anchor="ctr" anchorCtr="1"/>
          <a:lstStyle/>
          <a:p>
            <a:pPr algn="ctr" rtl="0">
              <a:defRPr/>
            </a:pPr>
            <a:r>
              <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panose="020F0502020204030204"/>
              </a:rPr>
              <a:t>RENTAL RATE FOR DIFEERENT LANGUAGES</a:t>
            </a:r>
          </a:p>
          <a:p>
            <a:pPr algn="ctr" rtl="0">
              <a:defRPr/>
            </a:pPr>
            <a:endPar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panose="020F0502020204030204"/>
            </a:endParaRPr>
          </a:p>
        </cx:rich>
      </cx:tx>
    </cx:title>
    <cx:plotArea>
      <cx:plotAreaRegion>
        <cx:series layoutId="treemap" uniqueId="{56A3A50A-6578-425B-858A-3C4F92B57ED1}">
          <cx:tx>
            <cx:txData>
              <cx:f>'EDA 15'!$P$9</cx:f>
              <cx:v>RENTAL RATE</cx:v>
            </cx:txData>
          </cx:tx>
          <cx:dataLabels pos="inEnd">
            <cx:visibility seriesName="0" categoryName="1" value="0"/>
          </cx:dataLabels>
          <cx:dataId val="0"/>
          <cx:layoutPr>
            <cx:parentLabelLayout val="overlapping"/>
          </cx:layoutPr>
        </cx:series>
      </cx:plotAreaRegion>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15">
  <cs:axisTitle>
    <cs:lnRef idx="0"/>
    <cs:fillRef idx="0"/>
    <cs:effectRef idx="0"/>
    <cs:fontRef idx="minor">
      <a:schemeClr val="lt1">
        <a:lumMod val="95000"/>
      </a:schemeClr>
    </cs:fontRef>
    <cs:spPr>
      <a:solidFill>
        <a:schemeClr val="bg1">
          <a:lumMod val="65000"/>
        </a:schemeClr>
      </a:solidFill>
      <a:ln>
        <a:solidFill>
          <a:schemeClr val="tx1"/>
        </a:solidFill>
      </a:ln>
    </cs:spPr>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184DA70-C731-4C70-880D-CCD4705E623C}" type="datetime1">
              <a:rPr lang="en-US" smtClean="0"/>
              <a:t>5/11/2024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288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25420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7895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75932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80960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92855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72287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5757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889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453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1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4078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029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28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938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200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5/11/2024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0393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5/11/2024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35584320"/>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4/relationships/chartEx" Target="../charts/chartEx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76287" y="1163763"/>
            <a:ext cx="4635316" cy="3522428"/>
          </a:xfrm>
        </p:spPr>
        <p:txBody>
          <a:bodyPr>
            <a:normAutofit/>
          </a:bodyPr>
          <a:lstStyle/>
          <a:p>
            <a:pPr algn="ctr"/>
            <a:r>
              <a:rPr lang="en-US" sz="3600" b="1" dirty="0"/>
              <a:t>CAPSTONE PROJECT</a:t>
            </a:r>
            <a:br>
              <a:rPr lang="en-US" sz="4000" b="1" dirty="0"/>
            </a:br>
            <a:r>
              <a:rPr lang="en-US" sz="2800" dirty="0"/>
              <a:t>MOVIE RENTAL ANALYSIS</a:t>
            </a:r>
            <a:br>
              <a:rPr lang="en-US" sz="8000"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172153" y="4469539"/>
            <a:ext cx="6269347" cy="1021498"/>
          </a:xfrm>
        </p:spPr>
        <p:txBody>
          <a:bodyPr>
            <a:normAutofit/>
          </a:bodyPr>
          <a:lstStyle/>
          <a:p>
            <a:r>
              <a:rPr lang="en-US" sz="2000" b="1" dirty="0">
                <a:solidFill>
                  <a:schemeClr val="tx1">
                    <a:lumMod val="85000"/>
                    <a:lumOff val="15000"/>
                  </a:schemeClr>
                </a:solidFill>
              </a:rPr>
              <a:t>MOHAMAD SOHIAL JAMADAR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33D6-29D0-7391-C868-2531C39F6385}"/>
              </a:ext>
            </a:extLst>
          </p:cNvPr>
          <p:cNvSpPr>
            <a:spLocks noGrp="1"/>
          </p:cNvSpPr>
          <p:nvPr>
            <p:ph type="title" idx="4294967295"/>
          </p:nvPr>
        </p:nvSpPr>
        <p:spPr>
          <a:xfrm>
            <a:off x="0" y="727075"/>
            <a:ext cx="9601200" cy="365125"/>
          </a:xfrm>
        </p:spPr>
        <p:txBody>
          <a:bodyPr>
            <a:normAutofit fontScale="90000"/>
          </a:bodyPr>
          <a:lstStyle/>
          <a:p>
            <a:r>
              <a:rPr lang="en-US" sz="2000" b="1" dirty="0">
                <a:solidFill>
                  <a:srgbClr val="24292E"/>
                </a:solidFill>
                <a:highlight>
                  <a:srgbClr val="FAFAFA"/>
                </a:highlight>
                <a:latin typeface="Plus Jakarta Sans"/>
              </a:rPr>
              <a:t>A</a:t>
            </a:r>
            <a:r>
              <a:rPr lang="en-US" sz="2000" b="1" i="0" dirty="0">
                <a:solidFill>
                  <a:srgbClr val="24292E"/>
                </a:solidFill>
                <a:effectLst/>
                <a:highlight>
                  <a:srgbClr val="FAFAFA"/>
                </a:highlight>
                <a:latin typeface="Plus Jakarta Sans"/>
              </a:rPr>
              <a:t>verage rental duration vary by film category?</a:t>
            </a:r>
            <a:endParaRPr lang="en-IN" sz="2000" b="1" dirty="0"/>
          </a:p>
        </p:txBody>
      </p:sp>
      <p:pic>
        <p:nvPicPr>
          <p:cNvPr id="4" name="Picture 3">
            <a:extLst>
              <a:ext uri="{FF2B5EF4-FFF2-40B4-BE49-F238E27FC236}">
                <a16:creationId xmlns:a16="http://schemas.microsoft.com/office/drawing/2014/main" id="{DC43990E-F4B5-7AF6-2FE8-8178E5DFE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740" y="1373380"/>
            <a:ext cx="5144495" cy="4232290"/>
          </a:xfrm>
          <a:prstGeom prst="rect">
            <a:avLst/>
          </a:prstGeom>
        </p:spPr>
      </p:pic>
      <p:sp>
        <p:nvSpPr>
          <p:cNvPr id="6" name="TextBox 5">
            <a:extLst>
              <a:ext uri="{FF2B5EF4-FFF2-40B4-BE49-F238E27FC236}">
                <a16:creationId xmlns:a16="http://schemas.microsoft.com/office/drawing/2014/main" id="{665AF11F-D628-0070-C183-1571CE663758}"/>
              </a:ext>
            </a:extLst>
          </p:cNvPr>
          <p:cNvSpPr txBox="1"/>
          <p:nvPr/>
        </p:nvSpPr>
        <p:spPr>
          <a:xfrm>
            <a:off x="6077448" y="1373380"/>
            <a:ext cx="5316771" cy="4247317"/>
          </a:xfrm>
          <a:prstGeom prst="rect">
            <a:avLst/>
          </a:prstGeom>
          <a:noFill/>
        </p:spPr>
        <p:txBody>
          <a:bodyPr wrap="square">
            <a:spAutoFit/>
          </a:bodyPr>
          <a:lstStyle/>
          <a:p>
            <a:pPr algn="l"/>
            <a:r>
              <a:rPr lang="en-US" b="1" i="0" dirty="0">
                <a:solidFill>
                  <a:srgbClr val="0D0D0D"/>
                </a:solidFill>
                <a:effectLst/>
                <a:highlight>
                  <a:srgbClr val="FFFFFF"/>
                </a:highlight>
                <a:latin typeface="Söhne"/>
              </a:rPr>
              <a:t>Gather Rental Duration Data:</a:t>
            </a:r>
            <a:r>
              <a:rPr lang="en-US" b="0" i="0" dirty="0">
                <a:solidFill>
                  <a:srgbClr val="0D0D0D"/>
                </a:solidFill>
                <a:effectLst/>
                <a:highlight>
                  <a:srgbClr val="FFFFFF"/>
                </a:highlight>
                <a:latin typeface="Söhne"/>
              </a:rPr>
              <a:t> Collect data on the rental duration for each film rental, categorized by film genre. This data could be obtained from rental transaction records or rental platform analytics.</a:t>
            </a:r>
          </a:p>
          <a:p>
            <a:pPr algn="l"/>
            <a:r>
              <a:rPr lang="en-US" b="1" i="0" dirty="0">
                <a:solidFill>
                  <a:srgbClr val="0D0D0D"/>
                </a:solidFill>
                <a:effectLst/>
                <a:highlight>
                  <a:srgbClr val="FFFFFF"/>
                </a:highlight>
                <a:latin typeface="Söhne"/>
              </a:rPr>
              <a:t>Calculate Average Rental Duration:</a:t>
            </a:r>
            <a:r>
              <a:rPr lang="en-US" b="0" i="0" dirty="0">
                <a:solidFill>
                  <a:srgbClr val="0D0D0D"/>
                </a:solidFill>
                <a:effectLst/>
                <a:highlight>
                  <a:srgbClr val="FFFFFF"/>
                </a:highlight>
                <a:latin typeface="Söhne"/>
              </a:rPr>
              <a:t> Calculate the average rental duration for each film category (genre) by taking the sum of all rental durations for films in that category and dividing it by the total number of rentals in that category.</a:t>
            </a:r>
          </a:p>
          <a:p>
            <a:pPr algn="l"/>
            <a:r>
              <a:rPr lang="en-US" b="1" i="0" dirty="0">
                <a:solidFill>
                  <a:srgbClr val="0D0D0D"/>
                </a:solidFill>
                <a:effectLst/>
                <a:highlight>
                  <a:srgbClr val="FFFFFF"/>
                </a:highlight>
                <a:latin typeface="Söhne"/>
              </a:rPr>
              <a:t>Analyze Variation:</a:t>
            </a:r>
            <a:r>
              <a:rPr lang="en-US" b="0" i="0" dirty="0">
                <a:solidFill>
                  <a:srgbClr val="0D0D0D"/>
                </a:solidFill>
                <a:effectLst/>
                <a:highlight>
                  <a:srgbClr val="FFFFFF"/>
                </a:highlight>
                <a:latin typeface="Söhne"/>
              </a:rPr>
              <a:t> Analyze how the average rental duration varies across different film categories. Look for any patterns or trends in the data. Are there certain genres for whic</a:t>
            </a:r>
            <a:r>
              <a:rPr lang="en-US" dirty="0">
                <a:solidFill>
                  <a:srgbClr val="0D0D0D"/>
                </a:solidFill>
                <a:highlight>
                  <a:srgbClr val="FFFFFF"/>
                </a:highlight>
                <a:latin typeface="Söhne"/>
              </a:rPr>
              <a:t>h</a:t>
            </a:r>
            <a:r>
              <a:rPr lang="en-US" b="0" i="0" dirty="0">
                <a:solidFill>
                  <a:srgbClr val="0D0D0D"/>
                </a:solidFill>
                <a:effectLst/>
                <a:highlight>
                  <a:srgbClr val="FFFFFF"/>
                </a:highlight>
                <a:latin typeface="Söhne"/>
              </a:rPr>
              <a:t> customers tend to rent films for longer </a:t>
            </a:r>
            <a:r>
              <a:rPr lang="en-US" b="0" i="0" dirty="0" err="1">
                <a:solidFill>
                  <a:srgbClr val="0D0D0D"/>
                </a:solidFill>
                <a:effectLst/>
                <a:highlight>
                  <a:srgbClr val="FFFFFF"/>
                </a:highlight>
                <a:latin typeface="Söhne"/>
              </a:rPr>
              <a:t>durations</a:t>
            </a:r>
            <a:r>
              <a:rPr lang="en-US" dirty="0" err="1">
                <a:solidFill>
                  <a:srgbClr val="0D0D0D"/>
                </a:solidFill>
                <a:highlight>
                  <a:srgbClr val="FFFFFF"/>
                </a:highlight>
                <a:latin typeface="Söhne"/>
              </a:rPr>
              <a:t>.</a:t>
            </a:r>
            <a:r>
              <a:rPr lang="en-US" b="0" i="0" dirty="0" err="1">
                <a:solidFill>
                  <a:srgbClr val="0D0D0D"/>
                </a:solidFill>
                <a:effectLst/>
                <a:highlight>
                  <a:srgbClr val="FFFFFF"/>
                </a:highlight>
                <a:latin typeface="Söhne"/>
              </a:rPr>
              <a:t>Are</a:t>
            </a:r>
            <a:r>
              <a:rPr lang="en-US" b="0" i="0" dirty="0">
                <a:solidFill>
                  <a:srgbClr val="0D0D0D"/>
                </a:solidFill>
                <a:effectLst/>
                <a:highlight>
                  <a:srgbClr val="FFFFFF"/>
                </a:highlight>
                <a:latin typeface="Söhne"/>
              </a:rPr>
              <a:t> there any genres where the rental duration is shorter</a:t>
            </a:r>
            <a:r>
              <a:rPr lang="en-US" dirty="0">
                <a:solidFill>
                  <a:srgbClr val="0D0D0D"/>
                </a:solidFill>
                <a:highlight>
                  <a:srgbClr val="FFFFFF"/>
                </a:highlight>
                <a:latin typeface="Söhne"/>
              </a:rPr>
              <a:t>.</a:t>
            </a: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737780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7D53-B173-1B32-86F2-B7552218E50E}"/>
              </a:ext>
            </a:extLst>
          </p:cNvPr>
          <p:cNvSpPr>
            <a:spLocks noGrp="1"/>
          </p:cNvSpPr>
          <p:nvPr>
            <p:ph type="title" idx="4294967295"/>
          </p:nvPr>
        </p:nvSpPr>
        <p:spPr>
          <a:xfrm>
            <a:off x="0" y="742950"/>
            <a:ext cx="9601200" cy="441325"/>
          </a:xfrm>
        </p:spPr>
        <p:txBody>
          <a:bodyPr>
            <a:normAutofit/>
          </a:bodyPr>
          <a:lstStyle/>
          <a:p>
            <a:r>
              <a:rPr lang="en-US" sz="2000" b="0" i="0" dirty="0">
                <a:solidFill>
                  <a:srgbClr val="24292E"/>
                </a:solidFill>
                <a:effectLst/>
                <a:highlight>
                  <a:srgbClr val="FAFAFA"/>
                </a:highlight>
                <a:latin typeface="Plus Jakarta Sans"/>
              </a:rPr>
              <a:t>What is the distribution of customers across different cities?</a:t>
            </a:r>
            <a:endParaRPr lang="en-IN" sz="2000" dirty="0"/>
          </a:p>
        </p:txBody>
      </p:sp>
      <p:pic>
        <p:nvPicPr>
          <p:cNvPr id="4" name="Picture 3">
            <a:extLst>
              <a:ext uri="{FF2B5EF4-FFF2-40B4-BE49-F238E27FC236}">
                <a16:creationId xmlns:a16="http://schemas.microsoft.com/office/drawing/2014/main" id="{92D96DD1-0730-3896-C963-A1A732BF2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97" y="1455089"/>
            <a:ext cx="4504580" cy="4373217"/>
          </a:xfrm>
          <a:prstGeom prst="rect">
            <a:avLst/>
          </a:prstGeom>
        </p:spPr>
      </p:pic>
      <p:sp>
        <p:nvSpPr>
          <p:cNvPr id="6" name="TextBox 5">
            <a:extLst>
              <a:ext uri="{FF2B5EF4-FFF2-40B4-BE49-F238E27FC236}">
                <a16:creationId xmlns:a16="http://schemas.microsoft.com/office/drawing/2014/main" id="{65C8E2A1-89BB-C8B3-087F-1CF96103BCCF}"/>
              </a:ext>
            </a:extLst>
          </p:cNvPr>
          <p:cNvSpPr txBox="1"/>
          <p:nvPr/>
        </p:nvSpPr>
        <p:spPr>
          <a:xfrm>
            <a:off x="5498326" y="1455089"/>
            <a:ext cx="5600700" cy="4247317"/>
          </a:xfrm>
          <a:prstGeom prst="rect">
            <a:avLst/>
          </a:prstGeom>
          <a:noFill/>
        </p:spPr>
        <p:txBody>
          <a:bodyPr wrap="square">
            <a:spAutoFit/>
          </a:bodyPr>
          <a:lstStyle/>
          <a:p>
            <a:pPr algn="l"/>
            <a:r>
              <a:rPr lang="en-US" b="1" i="0" dirty="0">
                <a:solidFill>
                  <a:srgbClr val="0D0D0D"/>
                </a:solidFill>
                <a:effectLst/>
                <a:highlight>
                  <a:srgbClr val="FFFFFF"/>
                </a:highlight>
                <a:latin typeface="Söhne"/>
              </a:rPr>
              <a:t>Collect Customer Data:</a:t>
            </a:r>
            <a:r>
              <a:rPr lang="en-US" b="0" i="0" dirty="0">
                <a:solidFill>
                  <a:srgbClr val="0D0D0D"/>
                </a:solidFill>
                <a:effectLst/>
                <a:highlight>
                  <a:srgbClr val="FFFFFF"/>
                </a:highlight>
                <a:latin typeface="Söhne"/>
              </a:rPr>
              <a:t> Gather data on the locations of customers who rent movies. This data could include customer addresses, ZIP codes, or city names. Ensure that the data is anonymized to protect customer privacy.</a:t>
            </a:r>
          </a:p>
          <a:p>
            <a:pPr algn="l"/>
            <a:r>
              <a:rPr lang="en-US" b="1" i="0" dirty="0">
                <a:solidFill>
                  <a:srgbClr val="0D0D0D"/>
                </a:solidFill>
                <a:effectLst/>
                <a:highlight>
                  <a:srgbClr val="FFFFFF"/>
                </a:highlight>
                <a:latin typeface="Söhne"/>
              </a:rPr>
              <a:t>Geocode Customer Locations:</a:t>
            </a:r>
            <a:r>
              <a:rPr lang="en-US" b="0" i="0" dirty="0">
                <a:solidFill>
                  <a:srgbClr val="0D0D0D"/>
                </a:solidFill>
                <a:effectLst/>
                <a:highlight>
                  <a:srgbClr val="FFFFFF"/>
                </a:highlight>
                <a:latin typeface="Söhne"/>
              </a:rPr>
              <a:t> If customer addresses are available, geocode the addresses to convert them into latitude and longitude coordinates. This will allow you to map the distribution of customers across different cities.</a:t>
            </a:r>
          </a:p>
          <a:p>
            <a:pPr algn="l"/>
            <a:r>
              <a:rPr lang="en-US" b="1" i="0" dirty="0">
                <a:solidFill>
                  <a:srgbClr val="0D0D0D"/>
                </a:solidFill>
                <a:effectLst/>
                <a:highlight>
                  <a:srgbClr val="FFFFFF"/>
                </a:highlight>
                <a:latin typeface="Söhne"/>
              </a:rPr>
              <a:t>Aggregate Customer Data:</a:t>
            </a:r>
            <a:r>
              <a:rPr lang="en-US" b="0" i="0" dirty="0">
                <a:solidFill>
                  <a:srgbClr val="0D0D0D"/>
                </a:solidFill>
                <a:effectLst/>
                <a:highlight>
                  <a:srgbClr val="FFFFFF"/>
                </a:highlight>
                <a:latin typeface="Söhne"/>
              </a:rPr>
              <a:t> Aggregate the customer data to calculate the number of customers in each city. You can use data visualization tools or geographic information systems (GIS) software to create maps and visualize the distribution.</a:t>
            </a:r>
          </a:p>
          <a:p>
            <a:pPr algn="l"/>
            <a:r>
              <a:rPr lang="en-US" b="1" i="0" dirty="0">
                <a:solidFill>
                  <a:srgbClr val="0D0D0D"/>
                </a:solidFill>
                <a:effectLst/>
                <a:highlight>
                  <a:srgbClr val="FFFFFF"/>
                </a:highlight>
                <a:latin typeface="Söhne"/>
              </a:rPr>
              <a:t>Analyze Distribution:</a:t>
            </a:r>
            <a:r>
              <a:rPr lang="en-US" b="0" i="0" dirty="0">
                <a:solidFill>
                  <a:srgbClr val="0D0D0D"/>
                </a:solidFill>
                <a:effectLst/>
                <a:highlight>
                  <a:srgbClr val="FFFFFF"/>
                </a:highlight>
                <a:latin typeface="Söhne"/>
              </a:rPr>
              <a:t> Analyze the distribution of customers across different cities. </a:t>
            </a:r>
          </a:p>
        </p:txBody>
      </p:sp>
    </p:spTree>
    <p:extLst>
      <p:ext uri="{BB962C8B-B14F-4D97-AF65-F5344CB8AC3E}">
        <p14:creationId xmlns:p14="http://schemas.microsoft.com/office/powerpoint/2010/main" val="251119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70B4-A893-6843-50E0-374F3935024A}"/>
              </a:ext>
            </a:extLst>
          </p:cNvPr>
          <p:cNvSpPr>
            <a:spLocks noGrp="1"/>
          </p:cNvSpPr>
          <p:nvPr>
            <p:ph type="title" idx="4294967295"/>
          </p:nvPr>
        </p:nvSpPr>
        <p:spPr>
          <a:xfrm>
            <a:off x="0" y="784225"/>
            <a:ext cx="9601200" cy="1303338"/>
          </a:xfrm>
        </p:spPr>
        <p:txBody>
          <a:bodyPr>
            <a:normAutofit/>
          </a:bodyPr>
          <a:lstStyle/>
          <a:p>
            <a:r>
              <a:rPr lang="en-US" sz="2200" b="0" i="0" dirty="0">
                <a:solidFill>
                  <a:srgbClr val="24292E"/>
                </a:solidFill>
                <a:effectLst/>
                <a:highlight>
                  <a:srgbClr val="FAFAFA"/>
                </a:highlight>
                <a:latin typeface="Plus Jakarta Sans"/>
              </a:rPr>
              <a:t>What is the distribution of films by rental duration?</a:t>
            </a:r>
            <a:br>
              <a:rPr lang="en-US" b="0" i="0" dirty="0">
                <a:solidFill>
                  <a:srgbClr val="24292E"/>
                </a:solidFill>
                <a:effectLst/>
                <a:highlight>
                  <a:srgbClr val="FAFAFA"/>
                </a:highlight>
                <a:latin typeface="Plus Jakarta Sans"/>
              </a:rPr>
            </a:br>
            <a:endParaRPr lang="en-IN" dirty="0"/>
          </a:p>
        </p:txBody>
      </p:sp>
      <p:pic>
        <p:nvPicPr>
          <p:cNvPr id="4" name="Picture 3">
            <a:extLst>
              <a:ext uri="{FF2B5EF4-FFF2-40B4-BE49-F238E27FC236}">
                <a16:creationId xmlns:a16="http://schemas.microsoft.com/office/drawing/2014/main" id="{81C1AB0C-3B70-24C7-E446-BD1D725B4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789" y="1435548"/>
            <a:ext cx="10520528" cy="4629150"/>
          </a:xfrm>
          <a:prstGeom prst="rect">
            <a:avLst/>
          </a:prstGeom>
        </p:spPr>
      </p:pic>
    </p:spTree>
    <p:extLst>
      <p:ext uri="{BB962C8B-B14F-4D97-AF65-F5344CB8AC3E}">
        <p14:creationId xmlns:p14="http://schemas.microsoft.com/office/powerpoint/2010/main" val="144834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A7B8DF-D37D-C2D9-FB61-A1026F602858}"/>
              </a:ext>
            </a:extLst>
          </p:cNvPr>
          <p:cNvSpPr txBox="1"/>
          <p:nvPr/>
        </p:nvSpPr>
        <p:spPr>
          <a:xfrm>
            <a:off x="852114" y="949999"/>
            <a:ext cx="10487771" cy="4524315"/>
          </a:xfrm>
          <a:prstGeom prst="rect">
            <a:avLst/>
          </a:prstGeom>
          <a:noFill/>
        </p:spPr>
        <p:txBody>
          <a:bodyPr wrap="square">
            <a:spAutoFit/>
          </a:bodyPr>
          <a:lstStyle/>
          <a:p>
            <a:pPr algn="l"/>
            <a:r>
              <a:rPr lang="en-US" b="1" i="0" dirty="0">
                <a:solidFill>
                  <a:srgbClr val="0D0D0D"/>
                </a:solidFill>
                <a:effectLst/>
                <a:highlight>
                  <a:srgbClr val="FFFFFF"/>
                </a:highlight>
                <a:latin typeface="Söhne"/>
              </a:rPr>
              <a:t>Collect Film Rental Duration Data:</a:t>
            </a:r>
            <a:r>
              <a:rPr lang="en-US" b="0" i="0" dirty="0">
                <a:solidFill>
                  <a:srgbClr val="0D0D0D"/>
                </a:solidFill>
                <a:effectLst/>
                <a:highlight>
                  <a:srgbClr val="FFFFFF"/>
                </a:highlight>
                <a:latin typeface="Söhne"/>
              </a:rPr>
              <a:t> Gather data on the rental durations for each film in the rental inventory. This data could include the duration for which each film is typically rented out, either in terms of days or hours.</a:t>
            </a:r>
          </a:p>
          <a:p>
            <a:pPr algn="l"/>
            <a:r>
              <a:rPr lang="en-US" b="1" i="0" dirty="0">
                <a:solidFill>
                  <a:srgbClr val="0D0D0D"/>
                </a:solidFill>
                <a:effectLst/>
                <a:highlight>
                  <a:srgbClr val="FFFFFF"/>
                </a:highlight>
                <a:latin typeface="Söhne"/>
              </a:rPr>
              <a:t>Group Rental Durations:</a:t>
            </a:r>
            <a:r>
              <a:rPr lang="en-US" b="0" i="0" dirty="0">
                <a:solidFill>
                  <a:srgbClr val="0D0D0D"/>
                </a:solidFill>
                <a:effectLst/>
                <a:highlight>
                  <a:srgbClr val="FFFFFF"/>
                </a:highlight>
                <a:latin typeface="Söhne"/>
              </a:rPr>
              <a:t> Group the films into categories based on their rental durations. You can define these categories based on predetermined time intervals (e.g., 1-2 days, 3-5 days, 1 week, etc.) or according to specific rental duration thresholds that are meaningful for your analysis.</a:t>
            </a:r>
          </a:p>
          <a:p>
            <a:pPr algn="l"/>
            <a:r>
              <a:rPr lang="en-US" b="1" i="0" dirty="0">
                <a:solidFill>
                  <a:srgbClr val="0D0D0D"/>
                </a:solidFill>
                <a:effectLst/>
                <a:highlight>
                  <a:srgbClr val="FFFFFF"/>
                </a:highlight>
                <a:latin typeface="Söhne"/>
              </a:rPr>
              <a:t>Calculate Distribution:</a:t>
            </a:r>
            <a:r>
              <a:rPr lang="en-US" b="0" i="0" dirty="0">
                <a:solidFill>
                  <a:srgbClr val="0D0D0D"/>
                </a:solidFill>
                <a:effectLst/>
                <a:highlight>
                  <a:srgbClr val="FFFFFF"/>
                </a:highlight>
                <a:latin typeface="Söhne"/>
              </a:rPr>
              <a:t> Calculate the distribution of films within each rental duration category. Determine the number or percentage of films that fall into each category relative to the total number of films in the inventory.</a:t>
            </a:r>
          </a:p>
          <a:p>
            <a:pPr algn="l"/>
            <a:r>
              <a:rPr lang="en-US" b="1" i="0" dirty="0">
                <a:solidFill>
                  <a:srgbClr val="0D0D0D"/>
                </a:solidFill>
                <a:effectLst/>
                <a:highlight>
                  <a:srgbClr val="FFFFFF"/>
                </a:highlight>
                <a:latin typeface="Söhne"/>
              </a:rPr>
              <a:t>Visualize Distribution:</a:t>
            </a:r>
            <a:r>
              <a:rPr lang="en-US" b="0" i="0" dirty="0">
                <a:solidFill>
                  <a:srgbClr val="0D0D0D"/>
                </a:solidFill>
                <a:effectLst/>
                <a:highlight>
                  <a:srgbClr val="FFFFFF"/>
                </a:highlight>
                <a:latin typeface="Söhne"/>
              </a:rPr>
              <a:t> Use data visualization techniques such as histograms, bar charts, or pie charts to visualize the distribution of films by rental duration. This will help you understand the frequency and proportion of films in each duration category.</a:t>
            </a:r>
          </a:p>
          <a:p>
            <a:pPr algn="l"/>
            <a:r>
              <a:rPr lang="en-US" b="1" i="0" dirty="0">
                <a:solidFill>
                  <a:srgbClr val="0D0D0D"/>
                </a:solidFill>
                <a:effectLst/>
                <a:highlight>
                  <a:srgbClr val="FFFFFF"/>
                </a:highlight>
                <a:latin typeface="Söhne"/>
              </a:rPr>
              <a:t>Analyze Trends:</a:t>
            </a:r>
            <a:r>
              <a:rPr lang="en-US" b="0" i="0" dirty="0">
                <a:solidFill>
                  <a:srgbClr val="0D0D0D"/>
                </a:solidFill>
                <a:effectLst/>
                <a:highlight>
                  <a:srgbClr val="FFFFFF"/>
                </a:highlight>
                <a:latin typeface="Söhne"/>
              </a:rPr>
              <a:t> Analyze the distribution of films by rental duration to identify any trends or patterns. Are there certain rental duration categories that are more common or popular among customers? Are there specific genres or types of films that tend to have longer or shorter rental durations.</a:t>
            </a:r>
          </a:p>
          <a:p>
            <a:pPr algn="l"/>
            <a:r>
              <a:rPr lang="en-US" b="1" i="0" dirty="0">
                <a:solidFill>
                  <a:srgbClr val="0D0D0D"/>
                </a:solidFill>
                <a:effectLst/>
                <a:highlight>
                  <a:srgbClr val="FFFFFF"/>
                </a:highlight>
                <a:latin typeface="Söhne"/>
              </a:rPr>
              <a:t>Identify Insights:</a:t>
            </a:r>
            <a:r>
              <a:rPr lang="en-US" b="0" i="0" dirty="0">
                <a:solidFill>
                  <a:srgbClr val="0D0D0D"/>
                </a:solidFill>
                <a:effectLst/>
                <a:highlight>
                  <a:srgbClr val="FFFFFF"/>
                </a:highlight>
                <a:latin typeface="Söhne"/>
              </a:rPr>
              <a:t> Based on the analysis, identify any insights or findings regarding the distribution of films by rental duration. For example, you might find that new releases have shorter rental durations compared to older or classic films, or that certain genres are associated with longer rental durations.</a:t>
            </a:r>
          </a:p>
        </p:txBody>
      </p:sp>
    </p:spTree>
    <p:extLst>
      <p:ext uri="{BB962C8B-B14F-4D97-AF65-F5344CB8AC3E}">
        <p14:creationId xmlns:p14="http://schemas.microsoft.com/office/powerpoint/2010/main" val="103575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B88B6A-58D7-7AEE-C32E-53D0B8367A1A}"/>
              </a:ext>
            </a:extLst>
          </p:cNvPr>
          <p:cNvSpPr>
            <a:spLocks noGrp="1"/>
          </p:cNvSpPr>
          <p:nvPr>
            <p:ph type="title" idx="4294967295"/>
          </p:nvPr>
        </p:nvSpPr>
        <p:spPr>
          <a:xfrm>
            <a:off x="0" y="668338"/>
            <a:ext cx="11553825" cy="539750"/>
          </a:xfrm>
        </p:spPr>
        <p:txBody>
          <a:bodyPr>
            <a:normAutofit/>
          </a:bodyPr>
          <a:lstStyle/>
          <a:p>
            <a:r>
              <a:rPr lang="en-US" sz="2000" b="0" i="0" dirty="0">
                <a:solidFill>
                  <a:srgbClr val="24292E"/>
                </a:solidFill>
                <a:effectLst/>
                <a:highlight>
                  <a:srgbClr val="FAFAFA"/>
                </a:highlight>
                <a:latin typeface="Plus Jakarta Sans"/>
              </a:rPr>
              <a:t>What is the average rental duration by staff member</a:t>
            </a:r>
            <a:endParaRPr lang="en-IN" sz="2000" dirty="0"/>
          </a:p>
        </p:txBody>
      </p:sp>
      <p:pic>
        <p:nvPicPr>
          <p:cNvPr id="6" name="Picture 5">
            <a:extLst>
              <a:ext uri="{FF2B5EF4-FFF2-40B4-BE49-F238E27FC236}">
                <a16:creationId xmlns:a16="http://schemas.microsoft.com/office/drawing/2014/main" id="{F20D2296-2770-4E09-1FA9-5B3F70649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638" y="1293805"/>
            <a:ext cx="7092564" cy="4270389"/>
          </a:xfrm>
          <a:prstGeom prst="rect">
            <a:avLst/>
          </a:prstGeom>
        </p:spPr>
      </p:pic>
    </p:spTree>
    <p:extLst>
      <p:ext uri="{BB962C8B-B14F-4D97-AF65-F5344CB8AC3E}">
        <p14:creationId xmlns:p14="http://schemas.microsoft.com/office/powerpoint/2010/main" val="219575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1603B6-7FEE-11CD-BA2B-022F69F32BBF}"/>
              </a:ext>
            </a:extLst>
          </p:cNvPr>
          <p:cNvSpPr txBox="1"/>
          <p:nvPr/>
        </p:nvSpPr>
        <p:spPr>
          <a:xfrm>
            <a:off x="947351" y="1437144"/>
            <a:ext cx="10297298" cy="3139321"/>
          </a:xfrm>
          <a:prstGeom prst="rect">
            <a:avLst/>
          </a:prstGeom>
          <a:noFill/>
        </p:spPr>
        <p:txBody>
          <a:bodyPr wrap="square">
            <a:spAutoFit/>
          </a:bodyPr>
          <a:lstStyle/>
          <a:p>
            <a:pPr algn="l"/>
            <a:r>
              <a:rPr lang="en-US" b="1" i="0" dirty="0">
                <a:solidFill>
                  <a:srgbClr val="0D0D0D"/>
                </a:solidFill>
                <a:effectLst/>
                <a:highlight>
                  <a:srgbClr val="FFFFFF"/>
                </a:highlight>
                <a:latin typeface="Söhne"/>
              </a:rPr>
              <a:t>Data Collection:</a:t>
            </a:r>
            <a:r>
              <a:rPr lang="en-US" b="0" i="0" dirty="0">
                <a:solidFill>
                  <a:srgbClr val="0D0D0D"/>
                </a:solidFill>
                <a:effectLst/>
                <a:highlight>
                  <a:srgbClr val="FFFFFF"/>
                </a:highlight>
                <a:latin typeface="Söhne"/>
              </a:rPr>
              <a:t> Gather data on the rental duration for each film in your inventory. This data could be in terms of the number of days or hours for which each film is typically rented out.</a:t>
            </a:r>
          </a:p>
          <a:p>
            <a:pPr algn="l"/>
            <a:r>
              <a:rPr lang="en-US" b="1" i="0" dirty="0">
                <a:solidFill>
                  <a:srgbClr val="0D0D0D"/>
                </a:solidFill>
                <a:effectLst/>
                <a:highlight>
                  <a:srgbClr val="FFFFFF"/>
                </a:highlight>
                <a:latin typeface="Söhne"/>
              </a:rPr>
              <a:t>Grouping Rental Durations:</a:t>
            </a:r>
            <a:r>
              <a:rPr lang="en-US" b="0" i="0" dirty="0">
                <a:solidFill>
                  <a:srgbClr val="0D0D0D"/>
                </a:solidFill>
                <a:effectLst/>
                <a:highlight>
                  <a:srgbClr val="FFFFFF"/>
                </a:highlight>
                <a:latin typeface="Söhne"/>
              </a:rPr>
              <a:t> Group films into categories based on their rental durations. You can define these categories based on time intervals that make sense for your analysis, such as 1-2 days, 3-5 days, 1 week, etc.</a:t>
            </a:r>
          </a:p>
          <a:p>
            <a:pPr algn="l"/>
            <a:r>
              <a:rPr lang="en-US" b="1" i="0" dirty="0">
                <a:solidFill>
                  <a:srgbClr val="0D0D0D"/>
                </a:solidFill>
                <a:effectLst/>
                <a:highlight>
                  <a:srgbClr val="FFFFFF"/>
                </a:highlight>
                <a:latin typeface="Söhne"/>
              </a:rPr>
              <a:t>Calculate Film Counts:</a:t>
            </a:r>
            <a:r>
              <a:rPr lang="en-US" b="0" i="0" dirty="0">
                <a:solidFill>
                  <a:srgbClr val="0D0D0D"/>
                </a:solidFill>
                <a:effectLst/>
                <a:highlight>
                  <a:srgbClr val="FFFFFF"/>
                </a:highlight>
                <a:latin typeface="Söhne"/>
              </a:rPr>
              <a:t> Count the number of films in each rental duration category. This will give you the distribution of films across different rental duration ranges.</a:t>
            </a:r>
          </a:p>
          <a:p>
            <a:pPr algn="l"/>
            <a:r>
              <a:rPr lang="en-US" b="1" i="0" dirty="0">
                <a:solidFill>
                  <a:srgbClr val="0D0D0D"/>
                </a:solidFill>
                <a:effectLst/>
                <a:highlight>
                  <a:srgbClr val="FFFFFF"/>
                </a:highlight>
                <a:latin typeface="Söhne"/>
              </a:rPr>
              <a:t>Calculate Percentages:</a:t>
            </a:r>
            <a:r>
              <a:rPr lang="en-US" b="0" i="0" dirty="0">
                <a:solidFill>
                  <a:srgbClr val="0D0D0D"/>
                </a:solidFill>
                <a:effectLst/>
                <a:highlight>
                  <a:srgbClr val="FFFFFF"/>
                </a:highlight>
                <a:latin typeface="Söhne"/>
              </a:rPr>
              <a:t> Calculate the percentage of films in each rental duration category relative to the total number of films in your inventory. This will help you understand the proportion of films in each duration range.</a:t>
            </a:r>
          </a:p>
          <a:p>
            <a:pPr algn="l"/>
            <a:r>
              <a:rPr lang="en-US" b="1" i="0" dirty="0">
                <a:solidFill>
                  <a:srgbClr val="0D0D0D"/>
                </a:solidFill>
                <a:effectLst/>
                <a:highlight>
                  <a:srgbClr val="FFFFFF"/>
                </a:highlight>
                <a:latin typeface="Söhne"/>
              </a:rPr>
              <a:t>Visualize the Distribution:</a:t>
            </a:r>
            <a:r>
              <a:rPr lang="en-US" b="0" i="0" dirty="0">
                <a:solidFill>
                  <a:srgbClr val="0D0D0D"/>
                </a:solidFill>
                <a:effectLst/>
                <a:highlight>
                  <a:srgbClr val="FFFFFF"/>
                </a:highlight>
                <a:latin typeface="Söhne"/>
              </a:rPr>
              <a:t> Use visualizations such as histograms, bar charts, or pie charts to represent the distribution of films by rental duration. Visualizations make it easier to grasp patterns and trends in the data.</a:t>
            </a:r>
          </a:p>
        </p:txBody>
      </p:sp>
    </p:spTree>
    <p:extLst>
      <p:ext uri="{BB962C8B-B14F-4D97-AF65-F5344CB8AC3E}">
        <p14:creationId xmlns:p14="http://schemas.microsoft.com/office/powerpoint/2010/main" val="301592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44EAAE-F922-EBB1-741F-1F5277FFD921}"/>
              </a:ext>
            </a:extLst>
          </p:cNvPr>
          <p:cNvSpPr txBox="1"/>
          <p:nvPr/>
        </p:nvSpPr>
        <p:spPr>
          <a:xfrm>
            <a:off x="1003852" y="745636"/>
            <a:ext cx="6094674" cy="369332"/>
          </a:xfrm>
          <a:prstGeom prst="rect">
            <a:avLst/>
          </a:prstGeom>
          <a:noFill/>
        </p:spPr>
        <p:txBody>
          <a:bodyPr wrap="square">
            <a:spAutoFit/>
          </a:bodyPr>
          <a:lstStyle/>
          <a:p>
            <a:r>
              <a:rPr lang="en-US" b="0" i="0" dirty="0">
                <a:solidFill>
                  <a:srgbClr val="24292E"/>
                </a:solidFill>
                <a:effectLst/>
                <a:highlight>
                  <a:srgbClr val="FAFAFA"/>
                </a:highlight>
                <a:latin typeface="Plus Jakarta Sans"/>
              </a:rPr>
              <a:t>How does the inventory vary by film rating</a:t>
            </a:r>
            <a:endParaRPr lang="en-IN" dirty="0"/>
          </a:p>
        </p:txBody>
      </p:sp>
      <p:pic>
        <p:nvPicPr>
          <p:cNvPr id="5" name="Picture 4">
            <a:extLst>
              <a:ext uri="{FF2B5EF4-FFF2-40B4-BE49-F238E27FC236}">
                <a16:creationId xmlns:a16="http://schemas.microsoft.com/office/drawing/2014/main" id="{01A3A39A-316A-3D79-5F2A-7FBFF278C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940" y="1323975"/>
            <a:ext cx="4339563" cy="4210050"/>
          </a:xfrm>
          <a:prstGeom prst="rect">
            <a:avLst/>
          </a:prstGeom>
        </p:spPr>
      </p:pic>
      <p:sp>
        <p:nvSpPr>
          <p:cNvPr id="7" name="TextBox 6">
            <a:extLst>
              <a:ext uri="{FF2B5EF4-FFF2-40B4-BE49-F238E27FC236}">
                <a16:creationId xmlns:a16="http://schemas.microsoft.com/office/drawing/2014/main" id="{159FD619-EA69-CF8C-5ACD-B24CB4EF564C}"/>
              </a:ext>
            </a:extLst>
          </p:cNvPr>
          <p:cNvSpPr txBox="1"/>
          <p:nvPr/>
        </p:nvSpPr>
        <p:spPr>
          <a:xfrm>
            <a:off x="5346358" y="1199153"/>
            <a:ext cx="6260756" cy="4524315"/>
          </a:xfrm>
          <a:prstGeom prst="rect">
            <a:avLst/>
          </a:prstGeom>
          <a:noFill/>
        </p:spPr>
        <p:txBody>
          <a:bodyPr wrap="square">
            <a:spAutoFit/>
          </a:bodyPr>
          <a:lstStyle/>
          <a:p>
            <a:r>
              <a:rPr lang="en-US" b="0" i="0" dirty="0">
                <a:solidFill>
                  <a:srgbClr val="0D0D0D"/>
                </a:solidFill>
                <a:effectLst/>
                <a:highlight>
                  <a:srgbClr val="FFFFFF"/>
                </a:highlight>
                <a:latin typeface="Söhne"/>
              </a:rPr>
              <a:t>In a movie rental analysis, understanding how the inventory varies by film rating is essential for optimizing customer satisfaction and inventory management strategies. To conduct this analysis, start by collecting data on the films available in your inventory, including their respective ratings, such as MPAA ratings (G, PG, PG-13, R, etc.) or IMDb ratings. Categorize the films into rating groups and calculate the inventory counts and percentages for each category. Visualize the distribution using charts to easily compare the inventory across different rating levels. Analyze variations in the inventory to identify any imbalances or trends. For instance, you might find that your inventory is skewed towards PG-13-rated films, indicating a preference among your customers. Use these insights to optimize inventory management, such as adjusting purchasing decisions or promoting specific rating categories to better cater to customer preferences. </a:t>
            </a:r>
            <a:endParaRPr lang="en-IN" dirty="0"/>
          </a:p>
        </p:txBody>
      </p:sp>
    </p:spTree>
    <p:extLst>
      <p:ext uri="{BB962C8B-B14F-4D97-AF65-F5344CB8AC3E}">
        <p14:creationId xmlns:p14="http://schemas.microsoft.com/office/powerpoint/2010/main" val="3384369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6F39-9114-345E-2DA3-6A3812896C11}"/>
              </a:ext>
            </a:extLst>
          </p:cNvPr>
          <p:cNvSpPr>
            <a:spLocks noGrp="1"/>
          </p:cNvSpPr>
          <p:nvPr>
            <p:ph type="title"/>
          </p:nvPr>
        </p:nvSpPr>
        <p:spPr/>
        <p:txBody>
          <a:bodyPr>
            <a:normAutofit fontScale="90000"/>
          </a:bodyPr>
          <a:lstStyle/>
          <a:p>
            <a:r>
              <a:rPr lang="en-IN" b="1" dirty="0"/>
              <a:t>EDA PROBLEM STATEMENTS</a:t>
            </a:r>
            <a:br>
              <a:rPr lang="en-IN" dirty="0"/>
            </a:br>
            <a:endParaRPr lang="en-IN" dirty="0"/>
          </a:p>
        </p:txBody>
      </p:sp>
      <p:sp>
        <p:nvSpPr>
          <p:cNvPr id="4" name="Text Placeholder 3">
            <a:extLst>
              <a:ext uri="{FF2B5EF4-FFF2-40B4-BE49-F238E27FC236}">
                <a16:creationId xmlns:a16="http://schemas.microsoft.com/office/drawing/2014/main" id="{FD730C2D-E139-29EC-1C8B-B330BF11AB72}"/>
              </a:ext>
            </a:extLst>
          </p:cNvPr>
          <p:cNvSpPr>
            <a:spLocks noGrp="1"/>
          </p:cNvSpPr>
          <p:nvPr>
            <p:ph type="body" sz="half" idx="4294967295"/>
          </p:nvPr>
        </p:nvSpPr>
        <p:spPr>
          <a:xfrm>
            <a:off x="5949950" y="3057525"/>
            <a:ext cx="6242050" cy="1916113"/>
          </a:xfrm>
        </p:spPr>
        <p:txBody>
          <a:bodyPr/>
          <a:lstStyle/>
          <a:p>
            <a:pPr marL="0" indent="0">
              <a:buNone/>
            </a:pPr>
            <a:r>
              <a:rPr lang="en-IN" dirty="0"/>
              <a:t>                 MOVIE RENTAL ANALYSIS</a:t>
            </a:r>
          </a:p>
        </p:txBody>
      </p:sp>
    </p:spTree>
    <p:extLst>
      <p:ext uri="{BB962C8B-B14F-4D97-AF65-F5344CB8AC3E}">
        <p14:creationId xmlns:p14="http://schemas.microsoft.com/office/powerpoint/2010/main" val="189633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7B81-BF4E-90DF-277A-5595167D7352}"/>
              </a:ext>
            </a:extLst>
          </p:cNvPr>
          <p:cNvSpPr>
            <a:spLocks noGrp="1"/>
          </p:cNvSpPr>
          <p:nvPr>
            <p:ph type="title" idx="4294967295"/>
          </p:nvPr>
        </p:nvSpPr>
        <p:spPr>
          <a:xfrm>
            <a:off x="0" y="355600"/>
            <a:ext cx="9601200" cy="1239838"/>
          </a:xfrm>
        </p:spPr>
        <p:txBody>
          <a:bodyPr>
            <a:normAutofit/>
          </a:bodyPr>
          <a:lstStyle/>
          <a:p>
            <a:r>
              <a:rPr lang="en-US" sz="2000" dirty="0"/>
              <a:t>Are certain film categories more popular in specific locations?</a:t>
            </a:r>
            <a:endParaRPr lang="en-IN" sz="2000" dirty="0"/>
          </a:p>
        </p:txBody>
      </p:sp>
      <p:graphicFrame>
        <p:nvGraphicFramePr>
          <p:cNvPr id="3" name="Chart 2">
            <a:extLst>
              <a:ext uri="{FF2B5EF4-FFF2-40B4-BE49-F238E27FC236}">
                <a16:creationId xmlns:a16="http://schemas.microsoft.com/office/drawing/2014/main" id="{DEA4A0A7-0E82-C5E8-BF24-3C70BCE4D641}"/>
              </a:ext>
            </a:extLst>
          </p:cNvPr>
          <p:cNvGraphicFramePr>
            <a:graphicFrameLocks/>
          </p:cNvGraphicFramePr>
          <p:nvPr>
            <p:extLst>
              <p:ext uri="{D42A27DB-BD31-4B8C-83A1-F6EECF244321}">
                <p14:modId xmlns:p14="http://schemas.microsoft.com/office/powerpoint/2010/main" val="904066263"/>
              </p:ext>
            </p:extLst>
          </p:nvPr>
        </p:nvGraphicFramePr>
        <p:xfrm>
          <a:off x="863600" y="1595438"/>
          <a:ext cx="4358640" cy="397764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167D803-725B-06D5-8FEC-98715DA8BAF7}"/>
              </a:ext>
            </a:extLst>
          </p:cNvPr>
          <p:cNvSpPr txBox="1"/>
          <p:nvPr/>
        </p:nvSpPr>
        <p:spPr>
          <a:xfrm>
            <a:off x="5415280" y="1502688"/>
            <a:ext cx="5781040" cy="3970318"/>
          </a:xfrm>
          <a:prstGeom prst="rect">
            <a:avLst/>
          </a:prstGeom>
          <a:noFill/>
        </p:spPr>
        <p:txBody>
          <a:bodyPr wrap="square">
            <a:spAutoFit/>
          </a:bodyPr>
          <a:lstStyle/>
          <a:p>
            <a:pPr algn="l"/>
            <a:r>
              <a:rPr lang="en-US" b="1" i="0" dirty="0">
                <a:solidFill>
                  <a:srgbClr val="0D0D0D"/>
                </a:solidFill>
                <a:effectLst/>
                <a:highlight>
                  <a:srgbClr val="FFFFFF"/>
                </a:highlight>
                <a:latin typeface="Söhne"/>
              </a:rPr>
              <a:t>Hollywood Blockbusters</a:t>
            </a:r>
            <a:r>
              <a:rPr lang="en-US" b="0" i="0" dirty="0">
                <a:solidFill>
                  <a:srgbClr val="0D0D0D"/>
                </a:solidFill>
                <a:effectLst/>
                <a:highlight>
                  <a:srgbClr val="FFFFFF"/>
                </a:highlight>
                <a:latin typeface="Söhne"/>
              </a:rPr>
              <a:t>: These are popular worldwide, but particularly dominant in North America and many Western countries. The United States, in particular, has a long history of producing and consuming blockbuster action, adventure, and superhero films.</a:t>
            </a:r>
          </a:p>
          <a:p>
            <a:pPr algn="l"/>
            <a:r>
              <a:rPr lang="en-US" b="1" i="0" dirty="0">
                <a:solidFill>
                  <a:srgbClr val="0D0D0D"/>
                </a:solidFill>
                <a:effectLst/>
                <a:highlight>
                  <a:srgbClr val="FFFFFF"/>
                </a:highlight>
                <a:latin typeface="Söhne"/>
              </a:rPr>
              <a:t>Bollywood</a:t>
            </a:r>
            <a:r>
              <a:rPr lang="en-US" b="0" i="0" dirty="0">
                <a:solidFill>
                  <a:srgbClr val="0D0D0D"/>
                </a:solidFill>
                <a:effectLst/>
                <a:highlight>
                  <a:srgbClr val="FFFFFF"/>
                </a:highlight>
                <a:latin typeface="Söhne"/>
              </a:rPr>
              <a:t>: India has a massive film industry centered in Mumbai, known as Bollywood. Bollywood films often feature elements of romance, drama, and musical numbers, catering to the tastes of Indian audiences and the Indian diaspora worldwide.</a:t>
            </a:r>
          </a:p>
          <a:p>
            <a:pPr algn="l"/>
            <a:r>
              <a:rPr lang="en-US" b="1" i="0" dirty="0">
                <a:solidFill>
                  <a:srgbClr val="0D0D0D"/>
                </a:solidFill>
                <a:effectLst/>
                <a:highlight>
                  <a:srgbClr val="FFFFFF"/>
                </a:highlight>
                <a:latin typeface="Söhne"/>
              </a:rPr>
              <a:t>Nollywood</a:t>
            </a:r>
            <a:r>
              <a:rPr lang="en-US" b="0" i="0" dirty="0">
                <a:solidFill>
                  <a:srgbClr val="0D0D0D"/>
                </a:solidFill>
                <a:effectLst/>
                <a:highlight>
                  <a:srgbClr val="FFFFFF"/>
                </a:highlight>
                <a:latin typeface="Söhne"/>
              </a:rPr>
              <a:t>: Nigeria's film industry, known as Nollywood, is one of the largest in the world. Nollywood films typically focus on themes relevant to Nigerian society, including family dynamics, spirituality, and societal issues.</a:t>
            </a:r>
          </a:p>
        </p:txBody>
      </p:sp>
    </p:spTree>
    <p:extLst>
      <p:ext uri="{BB962C8B-B14F-4D97-AF65-F5344CB8AC3E}">
        <p14:creationId xmlns:p14="http://schemas.microsoft.com/office/powerpoint/2010/main" val="3266960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E1C028-7207-EA36-53CE-FD489F7973FC}"/>
              </a:ext>
            </a:extLst>
          </p:cNvPr>
          <p:cNvSpPr txBox="1"/>
          <p:nvPr/>
        </p:nvSpPr>
        <p:spPr>
          <a:xfrm>
            <a:off x="1371600" y="1305341"/>
            <a:ext cx="9022080" cy="4247317"/>
          </a:xfrm>
          <a:prstGeom prst="rect">
            <a:avLst/>
          </a:prstGeom>
          <a:noFill/>
        </p:spPr>
        <p:txBody>
          <a:bodyPr wrap="square">
            <a:spAutoFit/>
          </a:bodyPr>
          <a:lstStyle/>
          <a:p>
            <a:pPr algn="l"/>
            <a:r>
              <a:rPr lang="en-US" b="1" i="0" dirty="0">
                <a:solidFill>
                  <a:srgbClr val="0D0D0D"/>
                </a:solidFill>
                <a:effectLst/>
                <a:highlight>
                  <a:srgbClr val="FFFFFF"/>
                </a:highlight>
                <a:latin typeface="Söhne"/>
              </a:rPr>
              <a:t>Data Collection</a:t>
            </a:r>
            <a:r>
              <a:rPr lang="en-US" b="0" i="0" dirty="0">
                <a:solidFill>
                  <a:srgbClr val="0D0D0D"/>
                </a:solidFill>
                <a:effectLst/>
                <a:highlight>
                  <a:srgbClr val="FFFFFF"/>
                </a:highlight>
                <a:latin typeface="Söhne"/>
              </a:rPr>
              <a:t>: Gather rental data from a movie rental service or store. This dataset should include information such as movie titles, genres, rental dates, customer demographics (if available), and rental frequency.</a:t>
            </a:r>
          </a:p>
          <a:p>
            <a:pPr algn="l"/>
            <a:r>
              <a:rPr lang="en-US" b="1" i="0" dirty="0">
                <a:solidFill>
                  <a:srgbClr val="0D0D0D"/>
                </a:solidFill>
                <a:effectLst/>
                <a:highlight>
                  <a:srgbClr val="FFFFFF"/>
                </a:highlight>
                <a:latin typeface="Söhne"/>
              </a:rPr>
              <a:t>Initial Exploration</a:t>
            </a:r>
            <a:r>
              <a:rPr lang="en-US" b="0" i="0" dirty="0">
                <a:solidFill>
                  <a:srgbClr val="0D0D0D"/>
                </a:solidFill>
                <a:effectLst/>
                <a:highlight>
                  <a:srgbClr val="FFFFFF"/>
                </a:highlight>
                <a:latin typeface="Söhne"/>
              </a:rPr>
              <a:t>: Start by examining basic statistics and visualizations to understand the overall distribution of movie genres in the dataset. Plotting histograms or bar charts of genre frequencies can provide insights into which genres are most prevalent.</a:t>
            </a:r>
          </a:p>
          <a:p>
            <a:pPr algn="l"/>
            <a:r>
              <a:rPr lang="en-US" b="1" i="0" dirty="0">
                <a:solidFill>
                  <a:srgbClr val="0D0D0D"/>
                </a:solidFill>
                <a:effectLst/>
                <a:highlight>
                  <a:srgbClr val="FFFFFF"/>
                </a:highlight>
                <a:latin typeface="Söhne"/>
              </a:rPr>
              <a:t>Geographical Analysis</a:t>
            </a:r>
            <a:r>
              <a:rPr lang="en-US" b="0" i="0" dirty="0">
                <a:solidFill>
                  <a:srgbClr val="0D0D0D"/>
                </a:solidFill>
                <a:effectLst/>
                <a:highlight>
                  <a:srgbClr val="FFFFFF"/>
                </a:highlight>
                <a:latin typeface="Söhne"/>
              </a:rPr>
              <a:t>: If the dataset includes location information (such as customer addresses or rental store locations), segment the data by geographical regions. Analyze genre preferences within each region to identify any regional differences in movie category popularity.</a:t>
            </a:r>
          </a:p>
          <a:p>
            <a:pPr algn="l"/>
            <a:r>
              <a:rPr lang="en-US" b="1" i="0" dirty="0">
                <a:solidFill>
                  <a:srgbClr val="0D0D0D"/>
                </a:solidFill>
                <a:effectLst/>
                <a:highlight>
                  <a:srgbClr val="FFFFFF"/>
                </a:highlight>
                <a:latin typeface="Söhne"/>
              </a:rPr>
              <a:t>Genre Distribution by Region</a:t>
            </a:r>
            <a:r>
              <a:rPr lang="en-US" b="0" i="0" dirty="0">
                <a:solidFill>
                  <a:srgbClr val="0D0D0D"/>
                </a:solidFill>
                <a:effectLst/>
                <a:highlight>
                  <a:srgbClr val="FFFFFF"/>
                </a:highlight>
                <a:latin typeface="Söhne"/>
              </a:rPr>
              <a:t>: Create visualizations, such as heatmaps or stacked bar charts, to compare the distribution of movie genres across different regions. Look for patterns or clusters indicating that certain genres are more popular in specific locations.</a:t>
            </a:r>
          </a:p>
          <a:p>
            <a:br>
              <a:rPr lang="en-US" dirty="0"/>
            </a:br>
            <a:endParaRPr lang="en-IN" dirty="0"/>
          </a:p>
        </p:txBody>
      </p:sp>
    </p:spTree>
    <p:extLst>
      <p:ext uri="{BB962C8B-B14F-4D97-AF65-F5344CB8AC3E}">
        <p14:creationId xmlns:p14="http://schemas.microsoft.com/office/powerpoint/2010/main" val="289987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8256-292C-894A-4BA3-8910A3C139C4}"/>
              </a:ext>
            </a:extLst>
          </p:cNvPr>
          <p:cNvSpPr>
            <a:spLocks noGrp="1"/>
          </p:cNvSpPr>
          <p:nvPr>
            <p:ph type="title"/>
          </p:nvPr>
        </p:nvSpPr>
        <p:spPr/>
        <p:txBody>
          <a:bodyPr/>
          <a:lstStyle/>
          <a:p>
            <a:r>
              <a:rPr lang="en-IN" b="1" dirty="0"/>
              <a:t>MECE BREAKDOWN</a:t>
            </a:r>
          </a:p>
        </p:txBody>
      </p:sp>
      <p:sp>
        <p:nvSpPr>
          <p:cNvPr id="3" name="Text Placeholder 2">
            <a:extLst>
              <a:ext uri="{FF2B5EF4-FFF2-40B4-BE49-F238E27FC236}">
                <a16:creationId xmlns:a16="http://schemas.microsoft.com/office/drawing/2014/main" id="{6F47A3B8-44CE-F3A7-6C66-273A0A30F343}"/>
              </a:ext>
            </a:extLst>
          </p:cNvPr>
          <p:cNvSpPr>
            <a:spLocks noGrp="1"/>
          </p:cNvSpPr>
          <p:nvPr>
            <p:ph type="body" idx="1"/>
          </p:nvPr>
        </p:nvSpPr>
        <p:spPr/>
        <p:txBody>
          <a:bodyPr/>
          <a:lstStyle/>
          <a:p>
            <a:r>
              <a:rPr lang="en-IN" dirty="0"/>
              <a:t>MOVIE RENTAL ANALYSIS</a:t>
            </a:r>
          </a:p>
          <a:p>
            <a:endParaRPr lang="en-IN" dirty="0"/>
          </a:p>
        </p:txBody>
      </p:sp>
    </p:spTree>
    <p:extLst>
      <p:ext uri="{BB962C8B-B14F-4D97-AF65-F5344CB8AC3E}">
        <p14:creationId xmlns:p14="http://schemas.microsoft.com/office/powerpoint/2010/main" val="1323159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0F65A4-8370-4CD2-45B1-E518383CE4F1}"/>
              </a:ext>
            </a:extLst>
          </p:cNvPr>
          <p:cNvSpPr txBox="1"/>
          <p:nvPr/>
        </p:nvSpPr>
        <p:spPr>
          <a:xfrm>
            <a:off x="1981200" y="799515"/>
            <a:ext cx="8392160" cy="369332"/>
          </a:xfrm>
          <a:prstGeom prst="rect">
            <a:avLst/>
          </a:prstGeom>
          <a:noFill/>
        </p:spPr>
        <p:txBody>
          <a:bodyPr wrap="square">
            <a:spAutoFit/>
          </a:bodyPr>
          <a:lstStyle/>
          <a:p>
            <a:r>
              <a:rPr lang="en-IN" dirty="0"/>
              <a:t>What are the demographics and preferences of the highest-spending customers?</a:t>
            </a:r>
          </a:p>
        </p:txBody>
      </p:sp>
      <p:graphicFrame>
        <p:nvGraphicFramePr>
          <p:cNvPr id="4" name="Chart 3">
            <a:extLst>
              <a:ext uri="{FF2B5EF4-FFF2-40B4-BE49-F238E27FC236}">
                <a16:creationId xmlns:a16="http://schemas.microsoft.com/office/drawing/2014/main" id="{6C333422-3367-4C10-949B-145A9613B84F}"/>
              </a:ext>
            </a:extLst>
          </p:cNvPr>
          <p:cNvGraphicFramePr>
            <a:graphicFrameLocks/>
          </p:cNvGraphicFramePr>
          <p:nvPr>
            <p:extLst>
              <p:ext uri="{D42A27DB-BD31-4B8C-83A1-F6EECF244321}">
                <p14:modId xmlns:p14="http://schemas.microsoft.com/office/powerpoint/2010/main" val="370518474"/>
              </p:ext>
            </p:extLst>
          </p:nvPr>
        </p:nvGraphicFramePr>
        <p:xfrm>
          <a:off x="706120" y="1473200"/>
          <a:ext cx="5273040" cy="39827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0CAD1C59-AC3B-18EC-7C3B-6F0672E9F237}"/>
              </a:ext>
            </a:extLst>
          </p:cNvPr>
          <p:cNvSpPr txBox="1"/>
          <p:nvPr/>
        </p:nvSpPr>
        <p:spPr>
          <a:xfrm>
            <a:off x="6177280" y="1290320"/>
            <a:ext cx="5273038" cy="4524315"/>
          </a:xfrm>
          <a:prstGeom prst="rect">
            <a:avLst/>
          </a:prstGeom>
          <a:noFill/>
        </p:spPr>
        <p:txBody>
          <a:bodyPr wrap="square">
            <a:spAutoFit/>
          </a:bodyPr>
          <a:lstStyle/>
          <a:p>
            <a:pPr algn="l"/>
            <a:r>
              <a:rPr lang="en-US" b="1" i="0" dirty="0">
                <a:solidFill>
                  <a:srgbClr val="0D0D0D"/>
                </a:solidFill>
                <a:effectLst/>
                <a:highlight>
                  <a:srgbClr val="FFFFFF"/>
                </a:highlight>
                <a:latin typeface="Söhne"/>
              </a:rPr>
              <a:t>Identify High-Spending Customers</a:t>
            </a:r>
            <a:r>
              <a:rPr lang="en-US" b="0" i="0" dirty="0">
                <a:solidFill>
                  <a:srgbClr val="0D0D0D"/>
                </a:solidFill>
                <a:effectLst/>
                <a:highlight>
                  <a:srgbClr val="FFFFFF"/>
                </a:highlight>
                <a:latin typeface="Söhne"/>
              </a:rPr>
              <a:t>: Start by segmenting your customer base based on their rental spending. Calculate the total rental expenditure for each customer over a specific time period (e.g., monthly or annually) to identify the top spenders.</a:t>
            </a:r>
          </a:p>
          <a:p>
            <a:pPr algn="l"/>
            <a:r>
              <a:rPr lang="en-US" b="1" i="0" dirty="0">
                <a:solidFill>
                  <a:srgbClr val="0D0D0D"/>
                </a:solidFill>
                <a:effectLst/>
                <a:highlight>
                  <a:srgbClr val="FFFFFF"/>
                </a:highlight>
                <a:latin typeface="Söhne"/>
              </a:rPr>
              <a:t>Demographic Analysis</a:t>
            </a:r>
            <a:r>
              <a:rPr lang="en-US" b="0" i="0" dirty="0">
                <a:solidFill>
                  <a:srgbClr val="0D0D0D"/>
                </a:solidFill>
                <a:effectLst/>
                <a:highlight>
                  <a:srgbClr val="FFFFFF"/>
                </a:highlight>
                <a:latin typeface="Söhne"/>
              </a:rPr>
              <a:t>: Gather demographic information about these high-spending customers. This may include age, gender, income level, marital status, and location. Analyze the demographic profile of high-spending customers to identify any common characteristics or trends.</a:t>
            </a:r>
          </a:p>
          <a:p>
            <a:pPr algn="l"/>
            <a:r>
              <a:rPr lang="en-US" b="1" i="0" dirty="0">
                <a:solidFill>
                  <a:srgbClr val="0D0D0D"/>
                </a:solidFill>
                <a:effectLst/>
                <a:highlight>
                  <a:srgbClr val="FFFFFF"/>
                </a:highlight>
                <a:latin typeface="Söhne"/>
              </a:rPr>
              <a:t>Preference Analysis</a:t>
            </a:r>
            <a:r>
              <a:rPr lang="en-US" b="0" i="0" dirty="0">
                <a:solidFill>
                  <a:srgbClr val="0D0D0D"/>
                </a:solidFill>
                <a:effectLst/>
                <a:highlight>
                  <a:srgbClr val="FFFFFF"/>
                </a:highlight>
                <a:latin typeface="Söhne"/>
              </a:rPr>
              <a:t>: Examine the rental history of high-spending customers to understand their movie preferences. This involves analyzing the genres, directors, actors, release years, and other attributes of the movies they frequently rent.</a:t>
            </a:r>
          </a:p>
        </p:txBody>
      </p:sp>
    </p:spTree>
    <p:extLst>
      <p:ext uri="{BB962C8B-B14F-4D97-AF65-F5344CB8AC3E}">
        <p14:creationId xmlns:p14="http://schemas.microsoft.com/office/powerpoint/2010/main" val="730331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CFC527-F175-17D4-E584-B7BCDFB72BFB}"/>
              </a:ext>
            </a:extLst>
          </p:cNvPr>
          <p:cNvSpPr txBox="1"/>
          <p:nvPr/>
        </p:nvSpPr>
        <p:spPr>
          <a:xfrm>
            <a:off x="660400" y="751344"/>
            <a:ext cx="10871200" cy="5078313"/>
          </a:xfrm>
          <a:prstGeom prst="rect">
            <a:avLst/>
          </a:prstGeom>
          <a:noFill/>
        </p:spPr>
        <p:txBody>
          <a:bodyPr wrap="square">
            <a:spAutoFit/>
          </a:bodyPr>
          <a:lstStyle/>
          <a:p>
            <a:pPr algn="l"/>
            <a:r>
              <a:rPr lang="en-US" b="1" i="0" dirty="0">
                <a:solidFill>
                  <a:srgbClr val="0D0D0D"/>
                </a:solidFill>
                <a:effectLst/>
                <a:highlight>
                  <a:srgbClr val="FFFFFF"/>
                </a:highlight>
                <a:latin typeface="Söhne"/>
              </a:rPr>
              <a:t>Genre Preferences</a:t>
            </a:r>
            <a:r>
              <a:rPr lang="en-US" b="0" i="0" dirty="0">
                <a:solidFill>
                  <a:srgbClr val="0D0D0D"/>
                </a:solidFill>
                <a:effectLst/>
                <a:highlight>
                  <a:srgbClr val="FFFFFF"/>
                </a:highlight>
                <a:latin typeface="Söhne"/>
              </a:rPr>
              <a:t>: Determine which movie genres are most popular among high-spending customers. You can analyze genre distribution, frequency of rentals per genre, and any correlations between spending levels and genre preferences.</a:t>
            </a:r>
          </a:p>
          <a:p>
            <a:pPr algn="l"/>
            <a:r>
              <a:rPr lang="en-US" b="1" i="0" dirty="0">
                <a:solidFill>
                  <a:srgbClr val="0D0D0D"/>
                </a:solidFill>
                <a:effectLst/>
                <a:highlight>
                  <a:srgbClr val="FFFFFF"/>
                </a:highlight>
                <a:latin typeface="Söhne"/>
              </a:rPr>
              <a:t>Director/Actor Preferences</a:t>
            </a:r>
            <a:r>
              <a:rPr lang="en-US" b="0" i="0" dirty="0">
                <a:solidFill>
                  <a:srgbClr val="0D0D0D"/>
                </a:solidFill>
                <a:effectLst/>
                <a:highlight>
                  <a:srgbClr val="FFFFFF"/>
                </a:highlight>
                <a:latin typeface="Söhne"/>
              </a:rPr>
              <a:t>: Identify the directors, actors, or film franchises that high-spending customers prefer. Analyze whether certain directors or actors have a significant impact on rental spending.</a:t>
            </a:r>
          </a:p>
          <a:p>
            <a:pPr algn="l"/>
            <a:r>
              <a:rPr lang="en-US" b="1" i="0" dirty="0">
                <a:solidFill>
                  <a:srgbClr val="0D0D0D"/>
                </a:solidFill>
                <a:effectLst/>
                <a:highlight>
                  <a:srgbClr val="FFFFFF"/>
                </a:highlight>
                <a:latin typeface="Söhne"/>
              </a:rPr>
              <a:t>Temporal Analysis</a:t>
            </a:r>
            <a:r>
              <a:rPr lang="en-US" b="0" i="0" dirty="0">
                <a:solidFill>
                  <a:srgbClr val="0D0D0D"/>
                </a:solidFill>
                <a:effectLst/>
                <a:highlight>
                  <a:srgbClr val="FFFFFF"/>
                </a:highlight>
                <a:latin typeface="Söhne"/>
              </a:rPr>
              <a:t>: Examine rental patterns over time to identify any seasonal or temporal trends among high-spending customers. For example, do they tend to rent more movies during certain months or around specific events?</a:t>
            </a:r>
          </a:p>
          <a:p>
            <a:pPr algn="l"/>
            <a:r>
              <a:rPr lang="en-US" b="1" i="0" dirty="0">
                <a:solidFill>
                  <a:srgbClr val="0D0D0D"/>
                </a:solidFill>
                <a:effectLst/>
                <a:highlight>
                  <a:srgbClr val="FFFFFF"/>
                </a:highlight>
                <a:latin typeface="Söhne"/>
              </a:rPr>
              <a:t>Recommendation Analysis</a:t>
            </a:r>
            <a:r>
              <a:rPr lang="en-US" b="0" i="0" dirty="0">
                <a:solidFill>
                  <a:srgbClr val="0D0D0D"/>
                </a:solidFill>
                <a:effectLst/>
                <a:highlight>
                  <a:srgbClr val="FFFFFF"/>
                </a:highlight>
                <a:latin typeface="Söhne"/>
              </a:rPr>
              <a:t>: Explore how movie recommendations influence the rental behavior of high-spending customers. Analyze whether they are more likely to rent movies recommended by the rental service or through personalized recommendation algorithms.</a:t>
            </a:r>
          </a:p>
          <a:p>
            <a:pPr algn="l"/>
            <a:r>
              <a:rPr lang="en-US" b="1" i="0" dirty="0">
                <a:solidFill>
                  <a:srgbClr val="0D0D0D"/>
                </a:solidFill>
                <a:effectLst/>
                <a:highlight>
                  <a:srgbClr val="FFFFFF"/>
                </a:highlight>
                <a:latin typeface="Söhne"/>
              </a:rPr>
              <a:t>Customer Satisfaction</a:t>
            </a:r>
            <a:r>
              <a:rPr lang="en-US" b="0" i="0" dirty="0">
                <a:solidFill>
                  <a:srgbClr val="0D0D0D"/>
                </a:solidFill>
                <a:effectLst/>
                <a:highlight>
                  <a:srgbClr val="FFFFFF"/>
                </a:highlight>
                <a:latin typeface="Söhne"/>
              </a:rPr>
              <a:t>: Measure customer satisfaction among high-spending customers through surveys or feedback mechanisms. Understand what aspects of the rental service they appreciate the most and what improvements they suggest.</a:t>
            </a:r>
          </a:p>
          <a:p>
            <a:pPr algn="l"/>
            <a:r>
              <a:rPr lang="en-US" b="1" i="0" dirty="0">
                <a:solidFill>
                  <a:srgbClr val="0D0D0D"/>
                </a:solidFill>
                <a:effectLst/>
                <a:highlight>
                  <a:srgbClr val="FFFFFF"/>
                </a:highlight>
                <a:latin typeface="Söhne"/>
              </a:rPr>
              <a:t>Segmentation Analysis</a:t>
            </a:r>
            <a:r>
              <a:rPr lang="en-US" b="0" i="0" dirty="0">
                <a:solidFill>
                  <a:srgbClr val="0D0D0D"/>
                </a:solidFill>
                <a:effectLst/>
                <a:highlight>
                  <a:srgbClr val="FFFFFF"/>
                </a:highlight>
                <a:latin typeface="Söhne"/>
              </a:rPr>
              <a:t>: Consider segmenting high-spending customers into subgroups based on their preferences and behaviors. This can help tailor marketing strategies and rental offerings to better meet their needs.</a:t>
            </a:r>
          </a:p>
          <a:p>
            <a:pPr algn="l"/>
            <a:r>
              <a:rPr lang="en-US" b="1" i="0" dirty="0">
                <a:solidFill>
                  <a:srgbClr val="0D0D0D"/>
                </a:solidFill>
                <a:effectLst/>
                <a:highlight>
                  <a:srgbClr val="FFFFFF"/>
                </a:highlight>
                <a:latin typeface="Söhne"/>
              </a:rPr>
              <a:t>Comparison with General Customer Base</a:t>
            </a:r>
            <a:r>
              <a:rPr lang="en-US" b="0" i="0" dirty="0">
                <a:solidFill>
                  <a:srgbClr val="0D0D0D"/>
                </a:solidFill>
                <a:effectLst/>
                <a:highlight>
                  <a:srgbClr val="FFFFFF"/>
                </a:highlight>
                <a:latin typeface="Söhne"/>
              </a:rPr>
              <a:t>: Compare the demographics and preferences of high-spending customers with those of the general customer base to identify any distinct differences or similarities.</a:t>
            </a:r>
          </a:p>
        </p:txBody>
      </p:sp>
    </p:spTree>
    <p:extLst>
      <p:ext uri="{BB962C8B-B14F-4D97-AF65-F5344CB8AC3E}">
        <p14:creationId xmlns:p14="http://schemas.microsoft.com/office/powerpoint/2010/main" val="139758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8A60B6-53AA-D0D6-5319-3503F737FA25}"/>
              </a:ext>
            </a:extLst>
          </p:cNvPr>
          <p:cNvSpPr txBox="1"/>
          <p:nvPr/>
        </p:nvSpPr>
        <p:spPr>
          <a:xfrm>
            <a:off x="1219200" y="850315"/>
            <a:ext cx="9916160" cy="369332"/>
          </a:xfrm>
          <a:prstGeom prst="rect">
            <a:avLst/>
          </a:prstGeom>
          <a:noFill/>
        </p:spPr>
        <p:txBody>
          <a:bodyPr wrap="square">
            <a:spAutoFit/>
          </a:bodyPr>
          <a:lstStyle/>
          <a:p>
            <a:r>
              <a:rPr lang="en-IN" dirty="0"/>
              <a:t>.How does the availability of films in different languages impact customer satisfaction and rental frequency?</a:t>
            </a:r>
          </a:p>
        </p:txBody>
      </p:sp>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8486AFAA-3ED3-E1AE-B994-FF27A29CB2FB}"/>
                  </a:ext>
                </a:extLst>
              </p:cNvPr>
              <p:cNvGraphicFramePr/>
              <p:nvPr>
                <p:extLst>
                  <p:ext uri="{D42A27DB-BD31-4B8C-83A1-F6EECF244321}">
                    <p14:modId xmlns:p14="http://schemas.microsoft.com/office/powerpoint/2010/main" val="1180685689"/>
                  </p:ext>
                </p:extLst>
              </p:nvPr>
            </p:nvGraphicFramePr>
            <p:xfrm>
              <a:off x="863600" y="1432560"/>
              <a:ext cx="4572000" cy="424688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8486AFAA-3ED3-E1AE-B994-FF27A29CB2FB}"/>
                  </a:ext>
                </a:extLst>
              </p:cNvPr>
              <p:cNvPicPr>
                <a:picLocks noGrp="1" noRot="1" noChangeAspect="1" noMove="1" noResize="1" noEditPoints="1" noAdjustHandles="1" noChangeArrowheads="1" noChangeShapeType="1"/>
              </p:cNvPicPr>
              <p:nvPr/>
            </p:nvPicPr>
            <p:blipFill>
              <a:blip r:embed="rId3"/>
              <a:stretch>
                <a:fillRect/>
              </a:stretch>
            </p:blipFill>
            <p:spPr>
              <a:xfrm>
                <a:off x="863600" y="1432560"/>
                <a:ext cx="4572000" cy="4246880"/>
              </a:xfrm>
              <a:prstGeom prst="rect">
                <a:avLst/>
              </a:prstGeom>
            </p:spPr>
          </p:pic>
        </mc:Fallback>
      </mc:AlternateContent>
    </p:spTree>
    <p:extLst>
      <p:ext uri="{BB962C8B-B14F-4D97-AF65-F5344CB8AC3E}">
        <p14:creationId xmlns:p14="http://schemas.microsoft.com/office/powerpoint/2010/main" val="1385694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89022B-4C26-616E-9D36-C7795043BCEA}"/>
              </a:ext>
            </a:extLst>
          </p:cNvPr>
          <p:cNvSpPr txBox="1"/>
          <p:nvPr/>
        </p:nvSpPr>
        <p:spPr>
          <a:xfrm>
            <a:off x="1386840" y="1194644"/>
            <a:ext cx="9418320" cy="3693319"/>
          </a:xfrm>
          <a:prstGeom prst="rect">
            <a:avLst/>
          </a:prstGeom>
          <a:noFill/>
        </p:spPr>
        <p:txBody>
          <a:bodyPr wrap="square">
            <a:spAutoFit/>
          </a:bodyPr>
          <a:lstStyle/>
          <a:p>
            <a:pPr algn="l"/>
            <a:r>
              <a:rPr lang="en-US" b="1" i="0" dirty="0">
                <a:solidFill>
                  <a:srgbClr val="0D0D0D"/>
                </a:solidFill>
                <a:effectLst/>
                <a:highlight>
                  <a:srgbClr val="FFFFFF"/>
                </a:highlight>
                <a:latin typeface="Söhne"/>
              </a:rPr>
              <a:t>Language Availability</a:t>
            </a:r>
            <a:r>
              <a:rPr lang="en-US" b="0" i="0" dirty="0">
                <a:solidFill>
                  <a:srgbClr val="0D0D0D"/>
                </a:solidFill>
                <a:effectLst/>
                <a:highlight>
                  <a:srgbClr val="FFFFFF"/>
                </a:highlight>
                <a:latin typeface="Söhne"/>
              </a:rPr>
              <a:t>: Start by categorizing the available films based on the languages they are offered in. Consider both the original language of the film and any dubbed or subtitled versions that may be available.</a:t>
            </a:r>
          </a:p>
          <a:p>
            <a:pPr algn="l"/>
            <a:r>
              <a:rPr lang="en-US" b="1" i="0" dirty="0">
                <a:solidFill>
                  <a:srgbClr val="0D0D0D"/>
                </a:solidFill>
                <a:effectLst/>
                <a:highlight>
                  <a:srgbClr val="FFFFFF"/>
                </a:highlight>
                <a:latin typeface="Söhne"/>
              </a:rPr>
              <a:t>Customer Segmentation</a:t>
            </a:r>
            <a:r>
              <a:rPr lang="en-US" b="0" i="0" dirty="0">
                <a:solidFill>
                  <a:srgbClr val="0D0D0D"/>
                </a:solidFill>
                <a:effectLst/>
                <a:highlight>
                  <a:srgbClr val="FFFFFF"/>
                </a:highlight>
                <a:latin typeface="Söhne"/>
              </a:rPr>
              <a:t>: Segment your customer base based on language preferences, if this information is available. Identify groups of customers who prefer films in different languages and analyze their rental behavior separately.</a:t>
            </a:r>
          </a:p>
          <a:p>
            <a:pPr algn="l"/>
            <a:r>
              <a:rPr lang="en-US" b="1" i="0" dirty="0">
                <a:solidFill>
                  <a:srgbClr val="0D0D0D"/>
                </a:solidFill>
                <a:effectLst/>
                <a:highlight>
                  <a:srgbClr val="FFFFFF"/>
                </a:highlight>
                <a:latin typeface="Söhne"/>
              </a:rPr>
              <a:t>Rental Frequency</a:t>
            </a:r>
            <a:r>
              <a:rPr lang="en-US" b="0" i="0" dirty="0">
                <a:solidFill>
                  <a:srgbClr val="0D0D0D"/>
                </a:solidFill>
                <a:effectLst/>
                <a:highlight>
                  <a:srgbClr val="FFFFFF"/>
                </a:highlight>
                <a:latin typeface="Söhne"/>
              </a:rPr>
              <a:t>: Analyze the rental frequency of films in different languages. Determine which languages have the highest demand and which films are rented most frequently within each language category.</a:t>
            </a:r>
          </a:p>
          <a:p>
            <a:pPr algn="l"/>
            <a:r>
              <a:rPr lang="en-US" b="1" i="0" dirty="0">
                <a:solidFill>
                  <a:srgbClr val="0D0D0D"/>
                </a:solidFill>
                <a:effectLst/>
                <a:highlight>
                  <a:srgbClr val="FFFFFF"/>
                </a:highlight>
                <a:latin typeface="Söhne"/>
              </a:rPr>
              <a:t>Customer Satisfaction Surveys</a:t>
            </a:r>
            <a:r>
              <a:rPr lang="en-US" b="0" i="0" dirty="0">
                <a:solidFill>
                  <a:srgbClr val="0D0D0D"/>
                </a:solidFill>
                <a:effectLst/>
                <a:highlight>
                  <a:srgbClr val="FFFFFF"/>
                </a:highlight>
                <a:latin typeface="Söhne"/>
              </a:rPr>
              <a:t>: Conduct customer satisfaction surveys to gather feedback on the availability of films in different languages. Ask customers about their preferences, whether they find the current selection satisfactory, and if there are any languages they would like to see more films in.</a:t>
            </a:r>
          </a:p>
        </p:txBody>
      </p:sp>
    </p:spTree>
    <p:extLst>
      <p:ext uri="{BB962C8B-B14F-4D97-AF65-F5344CB8AC3E}">
        <p14:creationId xmlns:p14="http://schemas.microsoft.com/office/powerpoint/2010/main" val="3999574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857DA2-5F92-C9AA-B776-7286C29CA943}"/>
              </a:ext>
            </a:extLst>
          </p:cNvPr>
          <p:cNvSpPr txBox="1"/>
          <p:nvPr/>
        </p:nvSpPr>
        <p:spPr>
          <a:xfrm>
            <a:off x="1341120" y="1545441"/>
            <a:ext cx="9103360" cy="3970318"/>
          </a:xfrm>
          <a:prstGeom prst="rect">
            <a:avLst/>
          </a:prstGeom>
          <a:noFill/>
        </p:spPr>
        <p:txBody>
          <a:bodyPr wrap="square">
            <a:spAutoFit/>
          </a:bodyPr>
          <a:lstStyle/>
          <a:p>
            <a:pPr algn="l">
              <a:buFont typeface="+mj-lt"/>
              <a:buAutoNum type="arabicPeriod"/>
            </a:pPr>
            <a:r>
              <a:rPr lang="en-US" b="0" i="0" dirty="0">
                <a:solidFill>
                  <a:srgbClr val="24292E"/>
                </a:solidFill>
                <a:effectLst/>
                <a:highlight>
                  <a:srgbClr val="FAFAFA"/>
                </a:highlight>
                <a:latin typeface="Plus Jakarta Sans"/>
              </a:rPr>
              <a:t>What are the purchasing patterns of new customers versus repeat customers?</a:t>
            </a:r>
          </a:p>
          <a:p>
            <a:pPr algn="l">
              <a:buFont typeface="+mj-lt"/>
              <a:buAutoNum type="arabicPeriod"/>
            </a:pPr>
            <a:r>
              <a:rPr lang="en-US" b="0" i="0" dirty="0">
                <a:solidFill>
                  <a:srgbClr val="24292E"/>
                </a:solidFill>
                <a:effectLst/>
                <a:highlight>
                  <a:srgbClr val="FAFAFA"/>
                </a:highlight>
                <a:latin typeface="Plus Jakarta Sans"/>
              </a:rPr>
              <a:t>Which films have the highest rental rates and are most in demand?</a:t>
            </a:r>
          </a:p>
          <a:p>
            <a:pPr algn="l">
              <a:buFont typeface="+mj-lt"/>
              <a:buAutoNum type="arabicPeriod"/>
            </a:pPr>
            <a:r>
              <a:rPr lang="en-US" b="0" i="0" dirty="0">
                <a:solidFill>
                  <a:srgbClr val="24292E"/>
                </a:solidFill>
                <a:effectLst/>
                <a:highlight>
                  <a:srgbClr val="FAFAFA"/>
                </a:highlight>
                <a:latin typeface="Plus Jakarta Sans"/>
              </a:rPr>
              <a:t>Are there correlations between staff performance and customer satisfaction?</a:t>
            </a:r>
          </a:p>
          <a:p>
            <a:pPr algn="l">
              <a:buFont typeface="+mj-lt"/>
              <a:buAutoNum type="arabicPeriod"/>
            </a:pPr>
            <a:r>
              <a:rPr lang="en-US" b="0" i="0" dirty="0">
                <a:solidFill>
                  <a:srgbClr val="24292E"/>
                </a:solidFill>
                <a:effectLst/>
                <a:highlight>
                  <a:srgbClr val="FAFAFA"/>
                </a:highlight>
                <a:latin typeface="Plus Jakarta Sans"/>
              </a:rPr>
              <a:t>Are there seasonal trends in customer behavior across different locations?</a:t>
            </a:r>
          </a:p>
          <a:p>
            <a:pPr algn="l">
              <a:buFont typeface="+mj-lt"/>
              <a:buAutoNum type="arabicPeriod"/>
            </a:pPr>
            <a:r>
              <a:rPr lang="en-US" b="0" i="0" dirty="0">
                <a:solidFill>
                  <a:srgbClr val="24292E"/>
                </a:solidFill>
                <a:effectLst/>
                <a:highlight>
                  <a:srgbClr val="FAFAFA"/>
                </a:highlight>
                <a:latin typeface="Plus Jakarta Sans"/>
              </a:rPr>
              <a:t>Are certain language films more popular among specific customer segments?</a:t>
            </a:r>
          </a:p>
          <a:p>
            <a:pPr algn="l">
              <a:buFont typeface="+mj-lt"/>
              <a:buAutoNum type="arabicPeriod"/>
            </a:pPr>
            <a:r>
              <a:rPr lang="en-US" b="0" i="0" dirty="0">
                <a:solidFill>
                  <a:srgbClr val="24292E"/>
                </a:solidFill>
                <a:effectLst/>
                <a:highlight>
                  <a:srgbClr val="FAFAFA"/>
                </a:highlight>
                <a:latin typeface="Plus Jakarta Sans"/>
              </a:rPr>
              <a:t>How does customer loyalty impact sales revenue over time?</a:t>
            </a:r>
          </a:p>
          <a:p>
            <a:pPr algn="l">
              <a:buFont typeface="+mj-lt"/>
              <a:buAutoNum type="arabicPeriod"/>
            </a:pPr>
            <a:r>
              <a:rPr lang="en-US" b="0" i="0" dirty="0">
                <a:solidFill>
                  <a:srgbClr val="24292E"/>
                </a:solidFill>
                <a:effectLst/>
                <a:highlight>
                  <a:srgbClr val="FAFAFA"/>
                </a:highlight>
                <a:latin typeface="Plus Jakarta Sans"/>
              </a:rPr>
              <a:t>Are certain film categories more popular in specific locations?</a:t>
            </a:r>
          </a:p>
          <a:p>
            <a:pPr algn="l">
              <a:buFont typeface="+mj-lt"/>
              <a:buAutoNum type="arabicPeriod"/>
            </a:pPr>
            <a:r>
              <a:rPr lang="en-US" b="0" i="0" dirty="0">
                <a:solidFill>
                  <a:srgbClr val="24292E"/>
                </a:solidFill>
                <a:effectLst/>
                <a:highlight>
                  <a:srgbClr val="FAFAFA"/>
                </a:highlight>
                <a:latin typeface="Plus Jakarta Sans"/>
              </a:rPr>
              <a:t>How does the availability and knowledge of staff affect customer ratings?</a:t>
            </a:r>
          </a:p>
          <a:p>
            <a:pPr algn="l">
              <a:buFont typeface="+mj-lt"/>
              <a:buAutoNum type="arabicPeriod"/>
            </a:pPr>
            <a:r>
              <a:rPr lang="en-US" b="0" i="0" dirty="0">
                <a:solidFill>
                  <a:srgbClr val="24292E"/>
                </a:solidFill>
                <a:effectLst/>
                <a:highlight>
                  <a:srgbClr val="FAFAFA"/>
                </a:highlight>
                <a:latin typeface="Plus Jakarta Sans"/>
              </a:rPr>
              <a:t>How does the proximity of stores to customers impact rental frequency?</a:t>
            </a:r>
          </a:p>
          <a:p>
            <a:pPr algn="l">
              <a:buFont typeface="+mj-lt"/>
              <a:buAutoNum type="arabicPeriod"/>
            </a:pPr>
            <a:r>
              <a:rPr lang="en-US" b="0" i="0" dirty="0">
                <a:solidFill>
                  <a:srgbClr val="24292E"/>
                </a:solidFill>
                <a:effectLst/>
                <a:highlight>
                  <a:srgbClr val="FAFAFA"/>
                </a:highlight>
                <a:latin typeface="Plus Jakarta Sans"/>
              </a:rPr>
              <a:t>Do specific film categories attract different age groups of customers?</a:t>
            </a:r>
          </a:p>
          <a:p>
            <a:pPr algn="l">
              <a:buFont typeface="+mj-lt"/>
              <a:buAutoNum type="arabicPeriod"/>
            </a:pPr>
            <a:r>
              <a:rPr lang="en-US" b="0" i="0" dirty="0">
                <a:solidFill>
                  <a:srgbClr val="24292E"/>
                </a:solidFill>
                <a:effectLst/>
                <a:highlight>
                  <a:srgbClr val="FAFAFA"/>
                </a:highlight>
                <a:latin typeface="Plus Jakarta Sans"/>
              </a:rPr>
              <a:t>What are the demographics and preferences of the highest-spending customers?</a:t>
            </a:r>
          </a:p>
          <a:p>
            <a:pPr algn="l">
              <a:buFont typeface="+mj-lt"/>
              <a:buAutoNum type="arabicPeriod"/>
            </a:pPr>
            <a:r>
              <a:rPr lang="en-US" b="0" i="0" dirty="0">
                <a:solidFill>
                  <a:srgbClr val="24292E"/>
                </a:solidFill>
                <a:effectLst/>
                <a:highlight>
                  <a:srgbClr val="FAFAFA"/>
                </a:highlight>
                <a:latin typeface="Plus Jakarta Sans"/>
              </a:rPr>
              <a:t>How does the availability of inventory impact customer satisfaction and repeat business?</a:t>
            </a:r>
          </a:p>
          <a:p>
            <a:pPr algn="l">
              <a:buFont typeface="+mj-lt"/>
              <a:buAutoNum type="arabicPeriod"/>
            </a:pPr>
            <a:r>
              <a:rPr lang="en-US" b="0" i="0" dirty="0">
                <a:solidFill>
                  <a:srgbClr val="24292E"/>
                </a:solidFill>
                <a:effectLst/>
                <a:highlight>
                  <a:srgbClr val="FAFAFA"/>
                </a:highlight>
                <a:latin typeface="Plus Jakarta Sans"/>
              </a:rPr>
              <a:t>What are the busiest hours or days for each store location, and how does it impact staffing requirements?</a:t>
            </a:r>
          </a:p>
        </p:txBody>
      </p:sp>
      <p:sp>
        <p:nvSpPr>
          <p:cNvPr id="5" name="TextBox 4">
            <a:extLst>
              <a:ext uri="{FF2B5EF4-FFF2-40B4-BE49-F238E27FC236}">
                <a16:creationId xmlns:a16="http://schemas.microsoft.com/office/drawing/2014/main" id="{C969457A-8267-5E74-40AF-77A7B210A933}"/>
              </a:ext>
            </a:extLst>
          </p:cNvPr>
          <p:cNvSpPr txBox="1"/>
          <p:nvPr/>
        </p:nvSpPr>
        <p:spPr>
          <a:xfrm>
            <a:off x="1341120" y="810349"/>
            <a:ext cx="3139440" cy="369332"/>
          </a:xfrm>
          <a:prstGeom prst="rect">
            <a:avLst/>
          </a:prstGeom>
          <a:noFill/>
        </p:spPr>
        <p:txBody>
          <a:bodyPr wrap="square">
            <a:spAutoFit/>
          </a:bodyPr>
          <a:lstStyle/>
          <a:p>
            <a:r>
              <a:rPr lang="en-IN" b="1" dirty="0"/>
              <a:t>PROBLEM STATEMENTS</a:t>
            </a:r>
            <a:endParaRPr lang="en-IN" dirty="0"/>
          </a:p>
        </p:txBody>
      </p:sp>
    </p:spTree>
    <p:extLst>
      <p:ext uri="{BB962C8B-B14F-4D97-AF65-F5344CB8AC3E}">
        <p14:creationId xmlns:p14="http://schemas.microsoft.com/office/powerpoint/2010/main" val="1549358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A98B96-9EE3-DB5E-4F42-2685ED2DAB7B}"/>
              </a:ext>
            </a:extLst>
          </p:cNvPr>
          <p:cNvSpPr txBox="1"/>
          <p:nvPr/>
        </p:nvSpPr>
        <p:spPr>
          <a:xfrm>
            <a:off x="863600" y="913398"/>
            <a:ext cx="10322560" cy="1754326"/>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Söhne"/>
              </a:rPr>
              <a:t>Purchasing Patterns of New vs. Repeat Customers</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Segment customers into new and repeat categories.</a:t>
            </a:r>
          </a:p>
          <a:p>
            <a:pPr marL="742950" lvl="1" indent="-285750" algn="l">
              <a:buFont typeface="+mj-lt"/>
              <a:buAutoNum type="arabicPeriod"/>
            </a:pPr>
            <a:r>
              <a:rPr lang="en-US" b="0" i="0" dirty="0">
                <a:solidFill>
                  <a:srgbClr val="0D0D0D"/>
                </a:solidFill>
                <a:effectLst/>
                <a:highlight>
                  <a:srgbClr val="FFFFFF"/>
                </a:highlight>
                <a:latin typeface="Söhne"/>
              </a:rPr>
              <a:t>Analyze metrics such as rental frequency, rental duration, and total spending for each group.</a:t>
            </a:r>
          </a:p>
          <a:p>
            <a:pPr marL="742950" lvl="1" indent="-285750" algn="l">
              <a:buFont typeface="+mj-lt"/>
              <a:buAutoNum type="arabicPeriod"/>
            </a:pPr>
            <a:r>
              <a:rPr lang="en-US" b="0" i="0" dirty="0">
                <a:solidFill>
                  <a:srgbClr val="0D0D0D"/>
                </a:solidFill>
                <a:effectLst/>
                <a:highlight>
                  <a:srgbClr val="FFFFFF"/>
                </a:highlight>
                <a:latin typeface="Söhne"/>
              </a:rPr>
              <a:t>Compare conversion rates and customer lifetime value between new and repeat customers.</a:t>
            </a:r>
          </a:p>
          <a:p>
            <a:br>
              <a:rPr lang="en-US" dirty="0"/>
            </a:br>
            <a:endParaRPr lang="en-IN" dirty="0"/>
          </a:p>
        </p:txBody>
      </p:sp>
      <p:sp>
        <p:nvSpPr>
          <p:cNvPr id="5" name="TextBox 4">
            <a:extLst>
              <a:ext uri="{FF2B5EF4-FFF2-40B4-BE49-F238E27FC236}">
                <a16:creationId xmlns:a16="http://schemas.microsoft.com/office/drawing/2014/main" id="{442E4821-DB62-0A86-1DFC-20FA08F16016}"/>
              </a:ext>
            </a:extLst>
          </p:cNvPr>
          <p:cNvSpPr txBox="1"/>
          <p:nvPr/>
        </p:nvSpPr>
        <p:spPr>
          <a:xfrm>
            <a:off x="863600" y="2375376"/>
            <a:ext cx="9712960" cy="1200329"/>
          </a:xfrm>
          <a:prstGeom prst="rect">
            <a:avLst/>
          </a:prstGeom>
          <a:noFill/>
        </p:spPr>
        <p:txBody>
          <a:bodyPr wrap="square">
            <a:spAutoFit/>
          </a:bodyPr>
          <a:lstStyle/>
          <a:p>
            <a:pPr algn="l"/>
            <a:r>
              <a:rPr lang="en-US" b="1" i="0" dirty="0">
                <a:solidFill>
                  <a:srgbClr val="0D0D0D"/>
                </a:solidFill>
                <a:effectLst/>
                <a:highlight>
                  <a:srgbClr val="FFFFFF"/>
                </a:highlight>
                <a:latin typeface="Söhne"/>
              </a:rPr>
              <a:t>2. Films with Highest Rental Rates and Demand</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Analyze rental frequency and revenue generated by each film.</a:t>
            </a:r>
          </a:p>
          <a:p>
            <a:pPr marL="742950" lvl="1" indent="-285750" algn="l">
              <a:buFont typeface="+mj-lt"/>
              <a:buAutoNum type="arabicPeriod"/>
            </a:pPr>
            <a:r>
              <a:rPr lang="en-US" b="0" i="0" dirty="0">
                <a:solidFill>
                  <a:srgbClr val="0D0D0D"/>
                </a:solidFill>
                <a:effectLst/>
                <a:highlight>
                  <a:srgbClr val="FFFFFF"/>
                </a:highlight>
                <a:latin typeface="Söhne"/>
              </a:rPr>
              <a:t>Identify films with the highest rental rates and demand based on rental frequency and revenue.</a:t>
            </a:r>
          </a:p>
        </p:txBody>
      </p:sp>
      <p:sp>
        <p:nvSpPr>
          <p:cNvPr id="7" name="TextBox 6">
            <a:extLst>
              <a:ext uri="{FF2B5EF4-FFF2-40B4-BE49-F238E27FC236}">
                <a16:creationId xmlns:a16="http://schemas.microsoft.com/office/drawing/2014/main" id="{FEA0F099-043A-8B0F-E680-3AAE72DE1675}"/>
              </a:ext>
            </a:extLst>
          </p:cNvPr>
          <p:cNvSpPr txBox="1"/>
          <p:nvPr/>
        </p:nvSpPr>
        <p:spPr>
          <a:xfrm>
            <a:off x="782320" y="3836461"/>
            <a:ext cx="10485120" cy="1754326"/>
          </a:xfrm>
          <a:prstGeom prst="rect">
            <a:avLst/>
          </a:prstGeom>
          <a:noFill/>
        </p:spPr>
        <p:txBody>
          <a:bodyPr wrap="square">
            <a:spAutoFit/>
          </a:bodyPr>
          <a:lstStyle/>
          <a:p>
            <a:pPr algn="l"/>
            <a:r>
              <a:rPr lang="en-US" b="1" i="0" dirty="0">
                <a:solidFill>
                  <a:srgbClr val="0D0D0D"/>
                </a:solidFill>
                <a:effectLst/>
                <a:highlight>
                  <a:srgbClr val="FFFFFF"/>
                </a:highlight>
                <a:latin typeface="Söhne"/>
              </a:rPr>
              <a:t>3.Correlation Between Staff Performance and Customer Satisfaction</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Collect customer satisfaction ratings and evaluate staff performance metrics.</a:t>
            </a:r>
          </a:p>
          <a:p>
            <a:pPr marL="742950" lvl="1" indent="-285750" algn="l">
              <a:buFont typeface="+mj-lt"/>
              <a:buAutoNum type="arabicPeriod"/>
            </a:pPr>
            <a:r>
              <a:rPr lang="en-US" b="0" i="0" dirty="0">
                <a:solidFill>
                  <a:srgbClr val="0D0D0D"/>
                </a:solidFill>
                <a:effectLst/>
                <a:highlight>
                  <a:srgbClr val="FFFFFF"/>
                </a:highlight>
                <a:latin typeface="Söhne"/>
              </a:rPr>
              <a:t>Analyze correlations between staff performance (e.g., helpfulness, knowledge) and customer satisfaction ratings.</a:t>
            </a:r>
          </a:p>
          <a:p>
            <a:br>
              <a:rPr lang="en-US" dirty="0"/>
            </a:br>
            <a:endParaRPr lang="en-IN" dirty="0"/>
          </a:p>
        </p:txBody>
      </p:sp>
    </p:spTree>
    <p:extLst>
      <p:ext uri="{BB962C8B-B14F-4D97-AF65-F5344CB8AC3E}">
        <p14:creationId xmlns:p14="http://schemas.microsoft.com/office/powerpoint/2010/main" val="874653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CD5C87-81E3-FC7B-5F2A-1B17019912B6}"/>
              </a:ext>
            </a:extLst>
          </p:cNvPr>
          <p:cNvSpPr txBox="1"/>
          <p:nvPr/>
        </p:nvSpPr>
        <p:spPr>
          <a:xfrm>
            <a:off x="721360" y="889338"/>
            <a:ext cx="10932160" cy="1477328"/>
          </a:xfrm>
          <a:prstGeom prst="rect">
            <a:avLst/>
          </a:prstGeom>
          <a:noFill/>
        </p:spPr>
        <p:txBody>
          <a:bodyPr wrap="square">
            <a:spAutoFit/>
          </a:bodyPr>
          <a:lstStyle/>
          <a:p>
            <a:pPr algn="l"/>
            <a:r>
              <a:rPr lang="en-US" b="1" dirty="0">
                <a:solidFill>
                  <a:srgbClr val="0D0D0D"/>
                </a:solidFill>
                <a:highlight>
                  <a:srgbClr val="FFFFFF"/>
                </a:highlight>
                <a:latin typeface="Söhne"/>
              </a:rPr>
              <a:t>4.</a:t>
            </a:r>
            <a:r>
              <a:rPr lang="en-US" b="1" i="0" dirty="0">
                <a:solidFill>
                  <a:srgbClr val="0D0D0D"/>
                </a:solidFill>
                <a:effectLst/>
                <a:highlight>
                  <a:srgbClr val="FFFFFF"/>
                </a:highlight>
                <a:latin typeface="Söhne"/>
              </a:rPr>
              <a:t>Language Films Popular Among Specific Customer Segments</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Segment customers based on language preferences.</a:t>
            </a:r>
          </a:p>
          <a:p>
            <a:pPr marL="742950" lvl="1" indent="-285750" algn="l">
              <a:buFont typeface="+mj-lt"/>
              <a:buAutoNum type="arabicPeriod"/>
            </a:pPr>
            <a:r>
              <a:rPr lang="en-US" b="0" i="0" dirty="0">
                <a:solidFill>
                  <a:srgbClr val="0D0D0D"/>
                </a:solidFill>
                <a:effectLst/>
                <a:highlight>
                  <a:srgbClr val="FFFFFF"/>
                </a:highlight>
                <a:latin typeface="Söhne"/>
              </a:rPr>
              <a:t>Analyze rental frequency of films in different languages among each customer segment.</a:t>
            </a:r>
          </a:p>
          <a:p>
            <a:br>
              <a:rPr lang="en-US" dirty="0"/>
            </a:br>
            <a:endParaRPr lang="en-IN" dirty="0"/>
          </a:p>
        </p:txBody>
      </p:sp>
      <p:sp>
        <p:nvSpPr>
          <p:cNvPr id="5" name="TextBox 4">
            <a:extLst>
              <a:ext uri="{FF2B5EF4-FFF2-40B4-BE49-F238E27FC236}">
                <a16:creationId xmlns:a16="http://schemas.microsoft.com/office/drawing/2014/main" id="{77100BEA-6E83-C8B1-308A-47A6E58820C2}"/>
              </a:ext>
            </a:extLst>
          </p:cNvPr>
          <p:cNvSpPr txBox="1"/>
          <p:nvPr/>
        </p:nvSpPr>
        <p:spPr>
          <a:xfrm>
            <a:off x="721360" y="2223845"/>
            <a:ext cx="9773920" cy="1754326"/>
          </a:xfrm>
          <a:prstGeom prst="rect">
            <a:avLst/>
          </a:prstGeom>
          <a:noFill/>
        </p:spPr>
        <p:txBody>
          <a:bodyPr wrap="square">
            <a:spAutoFit/>
          </a:bodyPr>
          <a:lstStyle/>
          <a:p>
            <a:pPr algn="l"/>
            <a:r>
              <a:rPr lang="en-US" b="1" i="0" dirty="0">
                <a:solidFill>
                  <a:srgbClr val="0D0D0D"/>
                </a:solidFill>
                <a:effectLst/>
                <a:highlight>
                  <a:srgbClr val="FFFFFF"/>
                </a:highlight>
                <a:latin typeface="Söhne"/>
              </a:rPr>
              <a:t>5.Impact of Customer Loyalty on Sales Revenue Over Time</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Track sales revenue over time and analyze customer retention rates.</a:t>
            </a:r>
          </a:p>
          <a:p>
            <a:pPr marL="742950" lvl="1" indent="-285750" algn="l">
              <a:buFont typeface="+mj-lt"/>
              <a:buAutoNum type="arabicPeriod"/>
            </a:pPr>
            <a:r>
              <a:rPr lang="en-US" b="0" i="0" dirty="0">
                <a:solidFill>
                  <a:srgbClr val="0D0D0D"/>
                </a:solidFill>
                <a:effectLst/>
                <a:highlight>
                  <a:srgbClr val="FFFFFF"/>
                </a:highlight>
                <a:latin typeface="Söhne"/>
              </a:rPr>
              <a:t>Evaluate the relationship between customer loyalty metrics (e.g., repeat purchase rate, churn rate) and sales revenue.</a:t>
            </a:r>
          </a:p>
          <a:p>
            <a:br>
              <a:rPr lang="en-US" dirty="0"/>
            </a:br>
            <a:endParaRPr lang="en-IN" dirty="0"/>
          </a:p>
        </p:txBody>
      </p:sp>
      <p:sp>
        <p:nvSpPr>
          <p:cNvPr id="7" name="TextBox 6">
            <a:extLst>
              <a:ext uri="{FF2B5EF4-FFF2-40B4-BE49-F238E27FC236}">
                <a16:creationId xmlns:a16="http://schemas.microsoft.com/office/drawing/2014/main" id="{CB1BEBC8-EC91-1530-A930-D1FA143C332B}"/>
              </a:ext>
            </a:extLst>
          </p:cNvPr>
          <p:cNvSpPr txBox="1"/>
          <p:nvPr/>
        </p:nvSpPr>
        <p:spPr>
          <a:xfrm>
            <a:off x="721360" y="3792613"/>
            <a:ext cx="9133840" cy="923330"/>
          </a:xfrm>
          <a:prstGeom prst="rect">
            <a:avLst/>
          </a:prstGeom>
          <a:noFill/>
        </p:spPr>
        <p:txBody>
          <a:bodyPr wrap="square">
            <a:spAutoFit/>
          </a:bodyPr>
          <a:lstStyle/>
          <a:p>
            <a:pPr algn="l"/>
            <a:r>
              <a:rPr lang="en-US" b="1" i="0" dirty="0">
                <a:solidFill>
                  <a:srgbClr val="0D0D0D"/>
                </a:solidFill>
                <a:effectLst/>
                <a:highlight>
                  <a:srgbClr val="FFFFFF"/>
                </a:highlight>
                <a:latin typeface="Söhne"/>
              </a:rPr>
              <a:t>6.Proximity of Stores to Customers' Impact on Rental Frequency</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Analyze rental frequency based on the proximity of stores to customers.</a:t>
            </a:r>
          </a:p>
          <a:p>
            <a:pPr marL="742950" lvl="1" indent="-285750" algn="l">
              <a:buFont typeface="+mj-lt"/>
              <a:buAutoNum type="arabicPeriod"/>
            </a:pPr>
            <a:r>
              <a:rPr lang="en-US" b="0" i="0" dirty="0">
                <a:solidFill>
                  <a:srgbClr val="0D0D0D"/>
                </a:solidFill>
                <a:effectLst/>
                <a:highlight>
                  <a:srgbClr val="FFFFFF"/>
                </a:highlight>
                <a:latin typeface="Söhne"/>
              </a:rPr>
              <a:t>Evaluate whether closer store proximity correlates with higher rental frequency.</a:t>
            </a:r>
          </a:p>
        </p:txBody>
      </p:sp>
    </p:spTree>
    <p:extLst>
      <p:ext uri="{BB962C8B-B14F-4D97-AF65-F5344CB8AC3E}">
        <p14:creationId xmlns:p14="http://schemas.microsoft.com/office/powerpoint/2010/main" val="3863940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6FEF38C-1171-B67A-03F2-628E10CE88A4}"/>
              </a:ext>
            </a:extLst>
          </p:cNvPr>
          <p:cNvSpPr txBox="1"/>
          <p:nvPr/>
        </p:nvSpPr>
        <p:spPr>
          <a:xfrm>
            <a:off x="4323080" y="948174"/>
            <a:ext cx="3545840" cy="584775"/>
          </a:xfrm>
          <a:prstGeom prst="rect">
            <a:avLst/>
          </a:prstGeom>
          <a:noFill/>
        </p:spPr>
        <p:txBody>
          <a:bodyPr wrap="square">
            <a:spAutoFit/>
          </a:bodyPr>
          <a:lstStyle/>
          <a:p>
            <a:pPr algn="ctr"/>
            <a:r>
              <a:rPr lang="en-IN" sz="3200" dirty="0">
                <a:solidFill>
                  <a:srgbClr val="0D0D0D"/>
                </a:solidFill>
                <a:highlight>
                  <a:srgbClr val="FFFFFF"/>
                </a:highlight>
                <a:latin typeface="Söhne"/>
              </a:rPr>
              <a:t>RESULT</a:t>
            </a:r>
            <a:endParaRPr lang="en-IN" sz="3200" dirty="0"/>
          </a:p>
        </p:txBody>
      </p:sp>
      <p:sp>
        <p:nvSpPr>
          <p:cNvPr id="11" name="TextBox 10">
            <a:extLst>
              <a:ext uri="{FF2B5EF4-FFF2-40B4-BE49-F238E27FC236}">
                <a16:creationId xmlns:a16="http://schemas.microsoft.com/office/drawing/2014/main" id="{45AC4A1B-F510-3111-1C8D-B54D6DF74A14}"/>
              </a:ext>
            </a:extLst>
          </p:cNvPr>
          <p:cNvSpPr txBox="1"/>
          <p:nvPr/>
        </p:nvSpPr>
        <p:spPr>
          <a:xfrm>
            <a:off x="1122680" y="1786949"/>
            <a:ext cx="9946640" cy="3139321"/>
          </a:xfrm>
          <a:prstGeom prst="rect">
            <a:avLst/>
          </a:prstGeom>
          <a:noFill/>
        </p:spPr>
        <p:txBody>
          <a:bodyPr wrap="square">
            <a:spAutoFit/>
          </a:bodyPr>
          <a:lstStyle/>
          <a:p>
            <a:br>
              <a:rPr lang="en-US" dirty="0"/>
            </a:br>
            <a:r>
              <a:rPr lang="en-US" b="0" i="0" dirty="0">
                <a:solidFill>
                  <a:srgbClr val="0D0D0D"/>
                </a:solidFill>
                <a:effectLst/>
                <a:highlight>
                  <a:srgbClr val="FFFFFF"/>
                </a:highlight>
                <a:latin typeface="Söhne"/>
              </a:rPr>
              <a:t>The movie rental analysis conducted through SQL, Excel, and Power BI offers a comprehensive understanding of customer behavior, film performance, and operational dynamics within the rental business. By leveraging SQL queries, analysts segmented customers, identified purchasing patterns, and evaluated staff performance metrics. Excel served as a versatile tool for visualizing data, from tracking seasonal trends and language preferences to monitoring inventory management and customer loyalty impact on revenue. Power BI, with its interactive dashboards and reports, provided insightful visualizations for exploring geographical and demographic factors influencing customer preferences and rental behaviors. Ultimately, these analyses equip the rental business with actionable insights to optimize inventory selection, enhance customer satisfaction, and improve operational efficiency, ultimately driving growth and success in the competitive movie rental market.</a:t>
            </a:r>
            <a:endParaRPr lang="en-IN" dirty="0"/>
          </a:p>
        </p:txBody>
      </p:sp>
    </p:spTree>
    <p:extLst>
      <p:ext uri="{BB962C8B-B14F-4D97-AF65-F5344CB8AC3E}">
        <p14:creationId xmlns:p14="http://schemas.microsoft.com/office/powerpoint/2010/main" val="295252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75F0-D1D2-6D33-0FDC-22FC85C3D036}"/>
              </a:ext>
            </a:extLst>
          </p:cNvPr>
          <p:cNvSpPr>
            <a:spLocks noGrp="1"/>
          </p:cNvSpPr>
          <p:nvPr>
            <p:ph type="title"/>
          </p:nvPr>
        </p:nvSpPr>
        <p:spPr>
          <a:xfrm>
            <a:off x="1366522" y="2431139"/>
            <a:ext cx="9609668" cy="997861"/>
          </a:xfrm>
        </p:spPr>
        <p:txBody>
          <a:bodyPr>
            <a:normAutofit fontScale="90000"/>
          </a:bodyPr>
          <a:lstStyle/>
          <a:p>
            <a:pPr algn="ctr"/>
            <a:r>
              <a:rPr lang="en-IN" sz="6000" dirty="0"/>
              <a:t>THANK YOU</a:t>
            </a:r>
          </a:p>
        </p:txBody>
      </p:sp>
    </p:spTree>
    <p:extLst>
      <p:ext uri="{BB962C8B-B14F-4D97-AF65-F5344CB8AC3E}">
        <p14:creationId xmlns:p14="http://schemas.microsoft.com/office/powerpoint/2010/main" val="345241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461065-E0BC-F6D9-F833-E21375C35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280" y="965200"/>
            <a:ext cx="10698480" cy="4937759"/>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88E2AA-DB26-0FFB-AA85-FB59DA0A8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1314450"/>
            <a:ext cx="9641840" cy="4229100"/>
          </a:xfrm>
          <a:prstGeom prst="rect">
            <a:avLst/>
          </a:prstGeom>
        </p:spPr>
      </p:pic>
    </p:spTree>
    <p:extLst>
      <p:ext uri="{BB962C8B-B14F-4D97-AF65-F5344CB8AC3E}">
        <p14:creationId xmlns:p14="http://schemas.microsoft.com/office/powerpoint/2010/main" val="269797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8C66D0-E8DA-AC8A-1B64-B0AA8B443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20" y="660400"/>
            <a:ext cx="11013440" cy="5567680"/>
          </a:xfrm>
          <a:prstGeom prst="rect">
            <a:avLst/>
          </a:prstGeom>
        </p:spPr>
      </p:pic>
    </p:spTree>
    <p:extLst>
      <p:ext uri="{BB962C8B-B14F-4D97-AF65-F5344CB8AC3E}">
        <p14:creationId xmlns:p14="http://schemas.microsoft.com/office/powerpoint/2010/main" val="1390195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B95C-A918-A375-3B0D-FA29DD61B56F}"/>
              </a:ext>
            </a:extLst>
          </p:cNvPr>
          <p:cNvSpPr>
            <a:spLocks noGrp="1"/>
          </p:cNvSpPr>
          <p:nvPr>
            <p:ph type="title" idx="4294967295"/>
          </p:nvPr>
        </p:nvSpPr>
        <p:spPr>
          <a:xfrm>
            <a:off x="111760" y="690880"/>
            <a:ext cx="3444875" cy="771525"/>
          </a:xfrm>
        </p:spPr>
        <p:txBody>
          <a:bodyPr>
            <a:normAutofit/>
          </a:bodyPr>
          <a:lstStyle/>
          <a:p>
            <a:r>
              <a:rPr lang="en-IN" sz="2000" b="1" dirty="0"/>
              <a:t>OBJECTIVE</a:t>
            </a:r>
          </a:p>
        </p:txBody>
      </p:sp>
      <p:sp>
        <p:nvSpPr>
          <p:cNvPr id="4" name="TextBox 3">
            <a:extLst>
              <a:ext uri="{FF2B5EF4-FFF2-40B4-BE49-F238E27FC236}">
                <a16:creationId xmlns:a16="http://schemas.microsoft.com/office/drawing/2014/main" id="{CAAA1555-DC91-8E42-F089-50F6362F9DED}"/>
              </a:ext>
            </a:extLst>
          </p:cNvPr>
          <p:cNvSpPr txBox="1"/>
          <p:nvPr/>
        </p:nvSpPr>
        <p:spPr>
          <a:xfrm>
            <a:off x="985520" y="1462405"/>
            <a:ext cx="10007600" cy="1477328"/>
          </a:xfrm>
          <a:prstGeom prst="rect">
            <a:avLst/>
          </a:prstGeom>
          <a:noFill/>
        </p:spPr>
        <p:txBody>
          <a:bodyPr wrap="square">
            <a:spAutoFit/>
          </a:bodyPr>
          <a:lstStyle/>
          <a:p>
            <a:r>
              <a:rPr lang="en-US" b="0" i="0" dirty="0">
                <a:solidFill>
                  <a:srgbClr val="0D0D0D"/>
                </a:solidFill>
                <a:effectLst/>
                <a:highlight>
                  <a:srgbClr val="FFFFFF"/>
                </a:highlight>
                <a:latin typeface="Söhne"/>
              </a:rPr>
              <a:t>The objective of the movie rental analysis project is to leverage data analytics techniques to gain insights into various aspects of the movie rental business. This includes understanding customer behavior, identifying trends in film preferences, optimizing inventory management, enhancing customer satisfaction, and improving operational efficiency. By analyzing rental data using tools like SQL, Excel, and Power BI, the project aims to achieve the following objectives:</a:t>
            </a:r>
            <a:endParaRPr lang="en-IN" dirty="0"/>
          </a:p>
        </p:txBody>
      </p:sp>
      <p:sp>
        <p:nvSpPr>
          <p:cNvPr id="6" name="TextBox 5">
            <a:extLst>
              <a:ext uri="{FF2B5EF4-FFF2-40B4-BE49-F238E27FC236}">
                <a16:creationId xmlns:a16="http://schemas.microsoft.com/office/drawing/2014/main" id="{BF2C6AAE-C501-FF5D-BE31-3A871A342CD2}"/>
              </a:ext>
            </a:extLst>
          </p:cNvPr>
          <p:cNvSpPr txBox="1"/>
          <p:nvPr/>
        </p:nvSpPr>
        <p:spPr>
          <a:xfrm>
            <a:off x="1137920" y="3244334"/>
            <a:ext cx="1991360" cy="400110"/>
          </a:xfrm>
          <a:prstGeom prst="rect">
            <a:avLst/>
          </a:prstGeom>
          <a:noFill/>
        </p:spPr>
        <p:txBody>
          <a:bodyPr wrap="square">
            <a:spAutoFit/>
          </a:bodyPr>
          <a:lstStyle/>
          <a:p>
            <a:r>
              <a:rPr lang="en-IN" sz="2000" b="1" dirty="0"/>
              <a:t>GOAL</a:t>
            </a:r>
            <a:endParaRPr lang="en-IN" b="1" dirty="0"/>
          </a:p>
        </p:txBody>
      </p:sp>
      <p:sp>
        <p:nvSpPr>
          <p:cNvPr id="8" name="TextBox 7">
            <a:extLst>
              <a:ext uri="{FF2B5EF4-FFF2-40B4-BE49-F238E27FC236}">
                <a16:creationId xmlns:a16="http://schemas.microsoft.com/office/drawing/2014/main" id="{4E854769-79DD-59B6-0F49-F8B128725B43}"/>
              </a:ext>
            </a:extLst>
          </p:cNvPr>
          <p:cNvSpPr txBox="1"/>
          <p:nvPr/>
        </p:nvSpPr>
        <p:spPr>
          <a:xfrm>
            <a:off x="1137920" y="3711258"/>
            <a:ext cx="9855200" cy="1200329"/>
          </a:xfrm>
          <a:prstGeom prst="rect">
            <a:avLst/>
          </a:prstGeom>
          <a:noFill/>
        </p:spPr>
        <p:txBody>
          <a:bodyPr wrap="square">
            <a:spAutoFit/>
          </a:bodyPr>
          <a:lstStyle/>
          <a:p>
            <a:br>
              <a:rPr lang="en-US" dirty="0"/>
            </a:br>
            <a:r>
              <a:rPr lang="en-US" b="0" i="0" dirty="0">
                <a:solidFill>
                  <a:srgbClr val="0D0D0D"/>
                </a:solidFill>
                <a:effectLst/>
                <a:highlight>
                  <a:srgbClr val="FFFFFF"/>
                </a:highlight>
                <a:latin typeface="Söhne"/>
              </a:rPr>
              <a:t>The goal of the movie rental analysis project is to leverage data analytics to drive strategic decision-making and improve overall business performance in the movie rental industry. Through comprehensive analysis of rental data using SQL, Excel, and Power BI,</a:t>
            </a:r>
            <a:endParaRPr lang="en-IN" dirty="0"/>
          </a:p>
        </p:txBody>
      </p:sp>
    </p:spTree>
    <p:extLst>
      <p:ext uri="{BB962C8B-B14F-4D97-AF65-F5344CB8AC3E}">
        <p14:creationId xmlns:p14="http://schemas.microsoft.com/office/powerpoint/2010/main" val="61010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A49905-EFD3-F788-BE4D-14A892D43A77}"/>
              </a:ext>
            </a:extLst>
          </p:cNvPr>
          <p:cNvSpPr>
            <a:spLocks noGrp="1"/>
          </p:cNvSpPr>
          <p:nvPr>
            <p:ph type="title"/>
          </p:nvPr>
        </p:nvSpPr>
        <p:spPr/>
        <p:txBody>
          <a:bodyPr>
            <a:normAutofit fontScale="90000"/>
          </a:bodyPr>
          <a:lstStyle/>
          <a:p>
            <a:br>
              <a:rPr lang="en-US" sz="4000" b="1" dirty="0"/>
            </a:br>
            <a:br>
              <a:rPr lang="en-US" sz="4000" b="1" dirty="0"/>
            </a:br>
            <a:br>
              <a:rPr lang="en-US" sz="4000" b="1" dirty="0"/>
            </a:br>
            <a:br>
              <a:rPr lang="en-US" sz="4000" b="1" dirty="0"/>
            </a:br>
            <a:br>
              <a:rPr lang="en-US" sz="4000" b="1" dirty="0"/>
            </a:br>
            <a:r>
              <a:rPr lang="en-US" sz="5300" b="1" dirty="0"/>
              <a:t>POWER BI REPORT</a:t>
            </a:r>
            <a:br>
              <a:rPr lang="en-US" dirty="0"/>
            </a:br>
            <a:br>
              <a:rPr lang="en-US" dirty="0"/>
            </a:br>
            <a:endParaRPr lang="en-IN" dirty="0"/>
          </a:p>
        </p:txBody>
      </p:sp>
      <p:pic>
        <p:nvPicPr>
          <p:cNvPr id="10" name="Picture Placeholder 9">
            <a:extLst>
              <a:ext uri="{FF2B5EF4-FFF2-40B4-BE49-F238E27FC236}">
                <a16:creationId xmlns:a16="http://schemas.microsoft.com/office/drawing/2014/main" id="{0BE1696E-4292-CA88-B3D6-C3D530DC4B1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8698" r="28698"/>
          <a:stretch>
            <a:fillRect/>
          </a:stretch>
        </p:blipFill>
        <p:spPr/>
      </p:pic>
      <p:sp>
        <p:nvSpPr>
          <p:cNvPr id="6" name="Text Placeholder 5">
            <a:extLst>
              <a:ext uri="{FF2B5EF4-FFF2-40B4-BE49-F238E27FC236}">
                <a16:creationId xmlns:a16="http://schemas.microsoft.com/office/drawing/2014/main" id="{4EA516E8-186E-CAFF-B279-C03B8CB6962D}"/>
              </a:ext>
            </a:extLst>
          </p:cNvPr>
          <p:cNvSpPr>
            <a:spLocks noGrp="1"/>
          </p:cNvSpPr>
          <p:nvPr>
            <p:ph type="body" sz="half" idx="2"/>
          </p:nvPr>
        </p:nvSpPr>
        <p:spPr/>
        <p:txBody>
          <a:bodyPr/>
          <a:lstStyle/>
          <a:p>
            <a:endParaRPr lang="en-US" dirty="0"/>
          </a:p>
          <a:p>
            <a:endParaRPr lang="en-US" dirty="0"/>
          </a:p>
          <a:p>
            <a:r>
              <a:rPr lang="en-US" b="1" dirty="0"/>
              <a:t>MOVIE RENTAL ANALYSIS</a:t>
            </a:r>
            <a:endParaRPr lang="en-IN" b="1" dirty="0"/>
          </a:p>
        </p:txBody>
      </p:sp>
    </p:spTree>
    <p:extLst>
      <p:ext uri="{BB962C8B-B14F-4D97-AF65-F5344CB8AC3E}">
        <p14:creationId xmlns:p14="http://schemas.microsoft.com/office/powerpoint/2010/main" val="100360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74FBED5-ED4F-E430-CFE8-B4935D968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921" y="1030032"/>
            <a:ext cx="5823079" cy="4371130"/>
          </a:xfrm>
          <a:prstGeom prst="rect">
            <a:avLst/>
          </a:prstGeom>
        </p:spPr>
      </p:pic>
      <p:sp>
        <p:nvSpPr>
          <p:cNvPr id="12" name="TextBox 11">
            <a:extLst>
              <a:ext uri="{FF2B5EF4-FFF2-40B4-BE49-F238E27FC236}">
                <a16:creationId xmlns:a16="http://schemas.microsoft.com/office/drawing/2014/main" id="{D6445E8A-5422-DF1E-6192-9331778E48F6}"/>
              </a:ext>
            </a:extLst>
          </p:cNvPr>
          <p:cNvSpPr txBox="1"/>
          <p:nvPr/>
        </p:nvSpPr>
        <p:spPr>
          <a:xfrm>
            <a:off x="7165910" y="821094"/>
            <a:ext cx="4058818" cy="5078313"/>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Söhne"/>
              </a:rPr>
              <a:t>Demographic Segmentation:</a:t>
            </a:r>
            <a:r>
              <a:rPr lang="en-US" b="0" i="0" dirty="0">
                <a:solidFill>
                  <a:srgbClr val="0D0D0D"/>
                </a:solidFill>
                <a:effectLst/>
                <a:highlight>
                  <a:srgbClr val="FFFFFF"/>
                </a:highlight>
                <a:latin typeface="Söhne"/>
              </a:rPr>
              <a:t> This includes factors such as age, gender, income level, education level, occupation, marital status, etc.</a:t>
            </a:r>
          </a:p>
          <a:p>
            <a:pPr algn="l">
              <a:buFont typeface="+mj-lt"/>
              <a:buAutoNum type="arabicPeriod"/>
            </a:pPr>
            <a:r>
              <a:rPr lang="en-US" b="1" i="0" dirty="0">
                <a:solidFill>
                  <a:srgbClr val="0D0D0D"/>
                </a:solidFill>
                <a:effectLst/>
                <a:highlight>
                  <a:srgbClr val="FFFFFF"/>
                </a:highlight>
                <a:latin typeface="Söhne"/>
              </a:rPr>
              <a:t>Psychographic Segmentation:</a:t>
            </a:r>
            <a:r>
              <a:rPr lang="en-US" b="0" i="0" dirty="0">
                <a:solidFill>
                  <a:srgbClr val="0D0D0D"/>
                </a:solidFill>
                <a:effectLst/>
                <a:highlight>
                  <a:srgbClr val="FFFFFF"/>
                </a:highlight>
                <a:latin typeface="Söhne"/>
              </a:rPr>
              <a:t> This includes factors such as lifestyle, values, attitudes, interests, personality traits, etc.</a:t>
            </a:r>
          </a:p>
          <a:p>
            <a:pPr algn="l">
              <a:buFont typeface="+mj-lt"/>
              <a:buAutoNum type="arabicPeriod"/>
            </a:pPr>
            <a:r>
              <a:rPr lang="en-US" b="1" i="0" dirty="0">
                <a:solidFill>
                  <a:srgbClr val="0D0D0D"/>
                </a:solidFill>
                <a:effectLst/>
                <a:highlight>
                  <a:srgbClr val="FFFFFF"/>
                </a:highlight>
                <a:latin typeface="Söhne"/>
              </a:rPr>
              <a:t>Behavioral Segmentation:</a:t>
            </a:r>
            <a:r>
              <a:rPr lang="en-US" b="0" i="0" dirty="0">
                <a:solidFill>
                  <a:srgbClr val="0D0D0D"/>
                </a:solidFill>
                <a:effectLst/>
                <a:highlight>
                  <a:srgbClr val="FFFFFF"/>
                </a:highlight>
                <a:latin typeface="Söhne"/>
              </a:rPr>
              <a:t> This includes factors such as purchasing behavior, usage rate, brand loyalty, benefits sought, etc.</a:t>
            </a:r>
          </a:p>
          <a:p>
            <a:pPr algn="l">
              <a:buFont typeface="+mj-lt"/>
              <a:buAutoNum type="arabicPeriod"/>
            </a:pPr>
            <a:r>
              <a:rPr lang="en-US" b="1" i="0" dirty="0">
                <a:solidFill>
                  <a:srgbClr val="0D0D0D"/>
                </a:solidFill>
                <a:effectLst/>
                <a:highlight>
                  <a:srgbClr val="FFFFFF"/>
                </a:highlight>
                <a:latin typeface="Söhne"/>
              </a:rPr>
              <a:t>Geographic Segmentation:</a:t>
            </a:r>
            <a:r>
              <a:rPr lang="en-US" b="0" i="0" dirty="0">
                <a:solidFill>
                  <a:srgbClr val="0D0D0D"/>
                </a:solidFill>
                <a:effectLst/>
                <a:highlight>
                  <a:srgbClr val="FFFFFF"/>
                </a:highlight>
                <a:latin typeface="Söhne"/>
              </a:rPr>
              <a:t> This includes factors such as location, climate, population density, etc.</a:t>
            </a:r>
          </a:p>
          <a:p>
            <a:pPr algn="l">
              <a:buFont typeface="+mj-lt"/>
              <a:buAutoNum type="arabicPeriod"/>
            </a:pPr>
            <a:r>
              <a:rPr lang="en-US" b="1" i="0" dirty="0">
                <a:solidFill>
                  <a:srgbClr val="0D0D0D"/>
                </a:solidFill>
                <a:effectLst/>
                <a:highlight>
                  <a:srgbClr val="FFFFFF"/>
                </a:highlight>
                <a:latin typeface="Söhne"/>
              </a:rPr>
              <a:t>Firmographic Segmentation:</a:t>
            </a:r>
            <a:r>
              <a:rPr lang="en-US" b="0" i="0" dirty="0">
                <a:solidFill>
                  <a:srgbClr val="0D0D0D"/>
                </a:solidFill>
                <a:effectLst/>
                <a:highlight>
                  <a:srgbClr val="FFFFFF"/>
                </a:highlight>
                <a:latin typeface="Söhne"/>
              </a:rPr>
              <a:t> This is more common in B2B businesses and includes factors such as industry, company size, revenue, location, etc.</a:t>
            </a:r>
          </a:p>
        </p:txBody>
      </p:sp>
    </p:spTree>
    <p:extLst>
      <p:ext uri="{BB962C8B-B14F-4D97-AF65-F5344CB8AC3E}">
        <p14:creationId xmlns:p14="http://schemas.microsoft.com/office/powerpoint/2010/main" val="683624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F6BC-9C2D-A7AB-2AD1-F2DE06CD7C60}"/>
              </a:ext>
            </a:extLst>
          </p:cNvPr>
          <p:cNvSpPr>
            <a:spLocks noGrp="1"/>
          </p:cNvSpPr>
          <p:nvPr>
            <p:ph type="title" idx="4294967295"/>
          </p:nvPr>
        </p:nvSpPr>
        <p:spPr>
          <a:xfrm>
            <a:off x="0" y="1063625"/>
            <a:ext cx="9601200" cy="317500"/>
          </a:xfrm>
        </p:spPr>
        <p:txBody>
          <a:bodyPr>
            <a:normAutofit fontScale="90000"/>
          </a:bodyPr>
          <a:lstStyle/>
          <a:p>
            <a:r>
              <a:rPr lang="en-US" sz="2200" b="1" i="0" dirty="0">
                <a:solidFill>
                  <a:srgbClr val="24292E"/>
                </a:solidFill>
                <a:effectLst/>
                <a:highlight>
                  <a:srgbClr val="FAFAFA"/>
                </a:highlight>
                <a:latin typeface="Plus Jakarta Sans"/>
              </a:rPr>
              <a:t>Which film categories have the highest rental rates</a:t>
            </a:r>
            <a:r>
              <a:rPr lang="en-US" sz="2200" b="0" i="0" dirty="0">
                <a:solidFill>
                  <a:srgbClr val="24292E"/>
                </a:solidFill>
                <a:effectLst/>
                <a:highlight>
                  <a:srgbClr val="FAFAFA"/>
                </a:highlight>
                <a:latin typeface="Plus Jakarta Sans"/>
              </a:rPr>
              <a:t>?</a:t>
            </a:r>
            <a:br>
              <a:rPr lang="en-US" b="0" i="0" dirty="0">
                <a:solidFill>
                  <a:srgbClr val="24292E"/>
                </a:solidFill>
                <a:effectLst/>
                <a:highlight>
                  <a:srgbClr val="FAFAFA"/>
                </a:highlight>
                <a:latin typeface="Plus Jakarta Sans"/>
              </a:rPr>
            </a:br>
            <a:endParaRPr lang="en-IN" dirty="0"/>
          </a:p>
        </p:txBody>
      </p:sp>
      <p:pic>
        <p:nvPicPr>
          <p:cNvPr id="7" name="Picture 6">
            <a:extLst>
              <a:ext uri="{FF2B5EF4-FFF2-40B4-BE49-F238E27FC236}">
                <a16:creationId xmlns:a16="http://schemas.microsoft.com/office/drawing/2014/main" id="{C9F7B81D-F334-5BC1-8BD5-D0885A55B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96" y="1380931"/>
            <a:ext cx="4562475" cy="4162425"/>
          </a:xfrm>
          <a:prstGeom prst="rect">
            <a:avLst/>
          </a:prstGeom>
        </p:spPr>
      </p:pic>
      <p:sp>
        <p:nvSpPr>
          <p:cNvPr id="9" name="TextBox 8">
            <a:extLst>
              <a:ext uri="{FF2B5EF4-FFF2-40B4-BE49-F238E27FC236}">
                <a16:creationId xmlns:a16="http://schemas.microsoft.com/office/drawing/2014/main" id="{FB21A94F-E1B1-950D-2E9B-7D7C19662CA2}"/>
              </a:ext>
            </a:extLst>
          </p:cNvPr>
          <p:cNvSpPr txBox="1"/>
          <p:nvPr/>
        </p:nvSpPr>
        <p:spPr>
          <a:xfrm>
            <a:off x="5579707" y="1720840"/>
            <a:ext cx="5902973" cy="3416320"/>
          </a:xfrm>
          <a:prstGeom prst="rect">
            <a:avLst/>
          </a:prstGeom>
          <a:noFill/>
        </p:spPr>
        <p:txBody>
          <a:bodyPr wrap="square">
            <a:spAutoFit/>
          </a:bodyPr>
          <a:lstStyle/>
          <a:p>
            <a:pPr algn="l">
              <a:buFont typeface="+mj-lt"/>
              <a:buAutoNum type="arabicPeriod"/>
            </a:pPr>
            <a:r>
              <a:rPr lang="en-US" b="1" i="0" dirty="0">
                <a:solidFill>
                  <a:srgbClr val="0D0D0D"/>
                </a:solidFill>
                <a:effectLst/>
                <a:highlight>
                  <a:srgbClr val="FFFFFF"/>
                </a:highlight>
                <a:latin typeface="Söhne"/>
              </a:rPr>
              <a:t>Aggregate Rental Data:</a:t>
            </a:r>
            <a:r>
              <a:rPr lang="en-US" b="0" i="0" dirty="0">
                <a:solidFill>
                  <a:srgbClr val="0D0D0D"/>
                </a:solidFill>
                <a:effectLst/>
                <a:highlight>
                  <a:srgbClr val="FFFFFF"/>
                </a:highlight>
                <a:latin typeface="Söhne"/>
              </a:rPr>
              <a:t> Gather data on the number of rentals for each film, broken down by genre. This data could come from rental transaction records, customer surveys, or rental platforms.</a:t>
            </a:r>
          </a:p>
          <a:p>
            <a:pPr algn="l">
              <a:buFont typeface="+mj-lt"/>
              <a:buAutoNum type="arabicPeriod"/>
            </a:pPr>
            <a:r>
              <a:rPr lang="en-US" b="1" i="0" dirty="0">
                <a:solidFill>
                  <a:srgbClr val="0D0D0D"/>
                </a:solidFill>
                <a:effectLst/>
                <a:highlight>
                  <a:srgbClr val="FFFFFF"/>
                </a:highlight>
                <a:latin typeface="Söhne"/>
              </a:rPr>
              <a:t>Calculate Rental Rates:</a:t>
            </a:r>
            <a:r>
              <a:rPr lang="en-US" b="0" i="0" dirty="0">
                <a:solidFill>
                  <a:srgbClr val="0D0D0D"/>
                </a:solidFill>
                <a:effectLst/>
                <a:highlight>
                  <a:srgbClr val="FFFFFF"/>
                </a:highlight>
                <a:latin typeface="Söhne"/>
              </a:rPr>
              <a:t> Calculate the rental rate for each genre by dividing the total number of rentals for films in that genre by the total number of films in that genre.</a:t>
            </a:r>
          </a:p>
          <a:p>
            <a:pPr algn="l">
              <a:buFont typeface="+mj-lt"/>
              <a:buAutoNum type="arabicPeriod"/>
            </a:pPr>
            <a:r>
              <a:rPr lang="en-US" b="1" i="0" dirty="0">
                <a:solidFill>
                  <a:srgbClr val="0D0D0D"/>
                </a:solidFill>
                <a:effectLst/>
                <a:highlight>
                  <a:srgbClr val="FFFFFF"/>
                </a:highlight>
                <a:latin typeface="Söhne"/>
              </a:rPr>
              <a:t>Rank Genres by Rental Rate:</a:t>
            </a:r>
            <a:r>
              <a:rPr lang="en-US" b="0" i="0" dirty="0">
                <a:solidFill>
                  <a:srgbClr val="0D0D0D"/>
                </a:solidFill>
                <a:effectLst/>
                <a:highlight>
                  <a:srgbClr val="FFFFFF"/>
                </a:highlight>
                <a:latin typeface="Söhne"/>
              </a:rPr>
              <a:t> Rank the genres based on their rental rates, from highest to lowest.</a:t>
            </a:r>
          </a:p>
          <a:p>
            <a:pPr algn="l">
              <a:buFont typeface="+mj-lt"/>
              <a:buAutoNum type="arabicPeriod"/>
            </a:pPr>
            <a:r>
              <a:rPr lang="en-US" b="1" i="0" dirty="0">
                <a:solidFill>
                  <a:srgbClr val="0D0D0D"/>
                </a:solidFill>
                <a:effectLst/>
                <a:highlight>
                  <a:srgbClr val="FFFFFF"/>
                </a:highlight>
                <a:latin typeface="Söhne"/>
              </a:rPr>
              <a:t>Analyze Trends:</a:t>
            </a:r>
            <a:r>
              <a:rPr lang="en-US" b="0" i="0" dirty="0">
                <a:solidFill>
                  <a:srgbClr val="0D0D0D"/>
                </a:solidFill>
                <a:effectLst/>
                <a:highlight>
                  <a:srgbClr val="FFFFFF"/>
                </a:highlight>
                <a:latin typeface="Söhne"/>
              </a:rPr>
              <a:t> Look for patterns or trends in the data. Are there certain genres that consistently have higher rental rates than others</a:t>
            </a:r>
            <a:r>
              <a:rPr lang="en-US" dirty="0">
                <a:solidFill>
                  <a:srgbClr val="0D0D0D"/>
                </a:solidFill>
                <a:highlight>
                  <a:srgbClr val="FFFFFF"/>
                </a:highlight>
                <a:latin typeface="Söhne"/>
              </a:rPr>
              <a:t> .</a:t>
            </a:r>
          </a:p>
        </p:txBody>
      </p:sp>
    </p:spTree>
    <p:extLst>
      <p:ext uri="{BB962C8B-B14F-4D97-AF65-F5344CB8AC3E}">
        <p14:creationId xmlns:p14="http://schemas.microsoft.com/office/powerpoint/2010/main" val="24308369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283</TotalTime>
  <Words>2708</Words>
  <Application>Microsoft Office PowerPoint</Application>
  <PresentationFormat>Widescreen</PresentationFormat>
  <Paragraphs>114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Garamond</vt:lpstr>
      <vt:lpstr>Plus Jakarta Sans</vt:lpstr>
      <vt:lpstr>Söhne</vt:lpstr>
      <vt:lpstr>Organic</vt:lpstr>
      <vt:lpstr>CAPSTONE PROJECT MOVIE RENTAL ANALYSIS </vt:lpstr>
      <vt:lpstr>MECE BREAKDOWN</vt:lpstr>
      <vt:lpstr>PowerPoint Presentation</vt:lpstr>
      <vt:lpstr>PowerPoint Presentation</vt:lpstr>
      <vt:lpstr>PowerPoint Presentation</vt:lpstr>
      <vt:lpstr>OBJECTIVE</vt:lpstr>
      <vt:lpstr>     POWER BI REPORT  </vt:lpstr>
      <vt:lpstr>PowerPoint Presentation</vt:lpstr>
      <vt:lpstr>Which film categories have the highest rental rates? </vt:lpstr>
      <vt:lpstr>Average rental duration vary by film category?</vt:lpstr>
      <vt:lpstr>What is the distribution of customers across different cities?</vt:lpstr>
      <vt:lpstr>What is the distribution of films by rental duration? </vt:lpstr>
      <vt:lpstr>PowerPoint Presentation</vt:lpstr>
      <vt:lpstr>What is the average rental duration by staff member</vt:lpstr>
      <vt:lpstr>PowerPoint Presentation</vt:lpstr>
      <vt:lpstr>PowerPoint Presentation</vt:lpstr>
      <vt:lpstr>EDA PROBLEM STATEMENTS </vt:lpstr>
      <vt:lpstr>Are certain film categories more popular in specific locations?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MOVIE RENTAL ANALYSIS</dc:title>
  <dc:creator>Sohail jamadar</dc:creator>
  <cp:lastModifiedBy>Sohail jamadar</cp:lastModifiedBy>
  <cp:revision>3</cp:revision>
  <dcterms:created xsi:type="dcterms:W3CDTF">2024-05-11T05:33:52Z</dcterms:created>
  <dcterms:modified xsi:type="dcterms:W3CDTF">2024-05-11T10:17:04Z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