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94b22dd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94b22dd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797501b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797501b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97501b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97501b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797501b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797501b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97501bb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797501b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797501b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797501b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797501b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797501b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797501b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797501b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4b22dde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94b22dde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4b22dde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4b22dde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94b22dde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94b22dde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4b22dde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94b22dde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4b22dde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4b22dde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94b22dde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94b22dde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794eb6c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794eb6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797501b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797501b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83400" y="803725"/>
            <a:ext cx="7913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Ensemble Theory Bagging/Boosting</a:t>
            </a:r>
            <a:endParaRPr sz="37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17800"/>
            <a:ext cx="53613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Sohail Dua</a:t>
            </a:r>
            <a:endParaRPr sz="2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1322512</a:t>
            </a:r>
            <a:endParaRPr sz="2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High Integrity Systems</a:t>
            </a:r>
            <a:endParaRPr sz="2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Frankfurt University of Applied Sciences</a:t>
            </a:r>
            <a:endParaRPr sz="2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250"/>
              <a:t>sohail.dua@stud.fra-uas.de</a:t>
            </a:r>
            <a:endParaRPr sz="210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623450"/>
            <a:ext cx="75057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Boosting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282850"/>
            <a:ext cx="75057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400"/>
              <a:buChar char="➔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Light GBM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400"/>
              <a:buFont typeface="Roboto"/>
              <a:buChar char="◆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Beats all the other algorithms when the dataset is extremely large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◆"/>
            </a:pPr>
            <a:r>
              <a:rPr lang="en-GB" sz="14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Follows leaf-wise approach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➔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CatBoost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◆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GB" sz="14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deal with categorical variables </a:t>
            </a:r>
            <a:endParaRPr sz="14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400"/>
              <a:buFont typeface="Roboto"/>
              <a:buChar char="◆"/>
            </a:pPr>
            <a:r>
              <a:rPr lang="en-GB" sz="14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does not require extensive data preprocessing</a:t>
            </a:r>
            <a:endParaRPr sz="14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Stacking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714525"/>
            <a:ext cx="37530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-GB" sz="1600"/>
              <a:t>Idea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-GB" sz="1600"/>
              <a:t>Heterogeneous weak learners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-GB" sz="1600"/>
              <a:t>Use k-fold cross validation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-GB" sz="1600"/>
              <a:t>Train several models, usually with different algorithm types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-GB" sz="1600"/>
              <a:t>Picking the best model, all the models are aggregated/fronted using another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-GB" sz="1600"/>
              <a:t>make the final prediction</a:t>
            </a:r>
            <a:endParaRPr sz="1600"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25" y="1714525"/>
            <a:ext cx="4388024" cy="2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551525"/>
            <a:ext cx="75057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Blending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330825"/>
            <a:ext cx="75057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Idea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help us to improve performance and increase accuracy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Steps</a:t>
            </a:r>
            <a:endParaRPr b="1" sz="1400"/>
          </a:p>
          <a:p>
            <a:pPr indent="-317500" lvl="1" marL="9144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◆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train set is split into two parts, viz-training and validation sets.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◆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Model(s) are fit on the training set.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◆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predictions are made on the validation set and the test set.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◆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validation set and its predictions are used as features to build a new model.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◆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model is used to make final predictions on the test and meta-features.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635450"/>
            <a:ext cx="75057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 Classifier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306850"/>
            <a:ext cx="75057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A statistical classifier: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performs probabilistic prediction, i.e., predicts class membership probabilities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Foundation: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 Based on Bayes’ Theorem.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Performance: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A simple Bayesian classifier, naïve Bayesian classifier, has comparable performance with decision tree and selected neural network classifiers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Incremental: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Each training example can incrementally increase/decrease the probability that a hypothesis is correct — prior knowledge can be combined with observed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Standard: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Even when Bayesian methods are computationally intractable, they can provide a standard of optimal decision making against which other methods can be measured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1966275"/>
            <a:ext cx="75057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FOR CODE</a:t>
            </a:r>
            <a:endParaRPr/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671425"/>
            <a:ext cx="750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19150" y="1570625"/>
            <a:ext cx="75057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GB" sz="1900"/>
              <a:t>It is</a:t>
            </a:r>
            <a:r>
              <a:rPr lang="en-GB" sz="1900"/>
              <a:t> employed to train numerous learning machines and combining their outputs to obtain a better composite global model with more accurate and reliable decisions than can be accomplished through a single model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GB" sz="1900"/>
              <a:t>It  has been used across various disciplines to improve the predictive performance of single models such as: bioinformatics, medicine, finance, manufacturing, information security, information retrieval and image retrieval</a:t>
            </a:r>
            <a:endParaRPr sz="1900"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819150" y="1594600"/>
            <a:ext cx="75057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THANKS AND ANY QUESTIONS</a:t>
            </a:r>
            <a:endParaRPr sz="4300"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438750"/>
            <a:ext cx="37530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729"/>
              <a:t>What is Ensemble Theory                                                      </a:t>
            </a:r>
            <a:endParaRPr sz="5729"/>
          </a:p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ct val="102688"/>
              <a:buChar char="●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 Ensemble Techniques</a:t>
            </a:r>
            <a:endParaRPr sz="5729"/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Max Voting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Averaging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Weighted Average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729"/>
              <a:t>Bagging</a:t>
            </a:r>
            <a:endParaRPr sz="5729"/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Bagging meta-estimator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95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729"/>
              <a:t>Boosting</a:t>
            </a:r>
            <a:endParaRPr sz="5729"/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AdaBoost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GBM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XGB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Light GBM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6374" lvl="1" marL="914400" rtl="0" algn="l">
              <a:spcBef>
                <a:spcPts val="0"/>
              </a:spcBef>
              <a:spcAft>
                <a:spcPts val="0"/>
              </a:spcAft>
              <a:buSzPct val="99103"/>
              <a:buChar char="○"/>
            </a:pPr>
            <a:r>
              <a:rPr lang="en-GB" sz="5579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CatBoost</a:t>
            </a:r>
            <a:endParaRPr sz="5579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724250" y="1438750"/>
            <a:ext cx="37530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Stacking</a:t>
            </a:r>
            <a:endParaRPr sz="13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Blending</a:t>
            </a:r>
            <a:endParaRPr sz="13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Naive Bayes Classifier</a:t>
            </a:r>
            <a:endParaRPr sz="13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Live Demo for Codes</a:t>
            </a:r>
            <a:endParaRPr sz="13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3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677725"/>
            <a:ext cx="7505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Ensemble Theory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306825"/>
            <a:ext cx="75057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GB" sz="1900"/>
              <a:t>Idea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-GB" sz="1700"/>
              <a:t>Combine the classifiers to improve the performance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-GB" sz="1700"/>
              <a:t>Do not learn a single classifier but learn a set of classifiers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GB" sz="1700"/>
              <a:t>Motivation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-GB" sz="1700"/>
              <a:t>reduce variance</a:t>
            </a:r>
            <a:r>
              <a:rPr b="1" lang="en-GB" sz="1700"/>
              <a:t>: </a:t>
            </a:r>
            <a:r>
              <a:rPr lang="en-GB" sz="1700"/>
              <a:t>results are less dependent on peculiarities of a single training set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-GB" sz="1700"/>
              <a:t>reduce bias</a:t>
            </a:r>
            <a:r>
              <a:rPr b="1" lang="en-GB" sz="1700"/>
              <a:t>: </a:t>
            </a:r>
            <a:r>
              <a:rPr lang="en-GB" sz="1700"/>
              <a:t>a combination of multiple classifiers may learn amore expressive concept class than a single classifier</a:t>
            </a:r>
            <a:endParaRPr b="1" sz="1700"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755350"/>
            <a:ext cx="750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Ensemble Theory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75" y="1390750"/>
            <a:ext cx="6287060" cy="34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635450"/>
            <a:ext cx="75057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Ensemble Techniques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270900"/>
            <a:ext cx="7505700" cy="31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400"/>
              <a:buChar char="➔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Voting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3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for classification problems</a:t>
            </a:r>
            <a:endParaRPr sz="13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00"/>
              <a:buFont typeface="Roboto"/>
              <a:buChar char="◆"/>
            </a:pPr>
            <a:r>
              <a:rPr lang="en-GB" sz="13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 models are used to make predictions for each data point</a:t>
            </a:r>
            <a:endParaRPr sz="13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00"/>
              <a:buFont typeface="Roboto"/>
              <a:buChar char="◆"/>
            </a:pPr>
            <a:r>
              <a:rPr lang="en-GB" sz="13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Predictions which we get from the majority of the models are used as the final prediction.</a:t>
            </a:r>
            <a:endParaRPr sz="13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Averaging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◆"/>
            </a:pPr>
            <a:r>
              <a:rPr lang="en-GB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 predictions are made for each data point</a:t>
            </a:r>
            <a:endParaRPr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250"/>
              <a:buFont typeface="Roboto"/>
              <a:buChar char="◆"/>
            </a:pPr>
            <a:r>
              <a:rPr lang="en-GB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for making predictions in regression problems  or classification problems</a:t>
            </a:r>
            <a:endParaRPr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Weighted Average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◆"/>
            </a:pPr>
            <a:r>
              <a:rPr lang="en-GB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models are assigned different weights defining the importance of each model for prediction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563500"/>
            <a:ext cx="75057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Bagging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402775"/>
            <a:ext cx="75057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0"/>
              <a:buChar char="●"/>
            </a:pPr>
            <a:r>
              <a:rPr lang="en-GB" sz="127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combining the results of multiple models (for instance, all decision trees) to get a generalized result</a:t>
            </a:r>
            <a:endParaRPr sz="127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270"/>
              <a:buFont typeface="Roboto"/>
              <a:buChar char="●"/>
            </a:pPr>
            <a:r>
              <a:rPr lang="en-GB" sz="127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subsets of observations from the original dataset, </a:t>
            </a:r>
            <a:r>
              <a:rPr b="1" lang="en-GB" sz="127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replacement</a:t>
            </a:r>
            <a:r>
              <a:rPr lang="en-GB" sz="127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7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7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50" y="2134350"/>
            <a:ext cx="4807800" cy="27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497900"/>
            <a:ext cx="75057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Bagging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402775"/>
            <a:ext cx="75057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600"/>
              <a:buChar char="➔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Bagging meta-estimator: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4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for both classification (BaggingClassifier) and regression (BaggingRegressor) problems</a:t>
            </a:r>
            <a:endParaRPr sz="14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Font typeface="Roboto"/>
              <a:buChar char="◆"/>
            </a:pPr>
            <a:r>
              <a:rPr lang="en-GB" sz="14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user-specified base estimator  is used</a:t>
            </a:r>
            <a:endParaRPr sz="14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Forest: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4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Extension of the bagging estimator algorithm</a:t>
            </a:r>
            <a:endParaRPr sz="14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50"/>
              <a:buFont typeface="Roboto"/>
              <a:buChar char="◆"/>
            </a:pPr>
            <a:r>
              <a:rPr lang="en-GB" sz="14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base estimators in random forest are decision trees</a:t>
            </a:r>
            <a:endParaRPr sz="14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747225" y="707375"/>
            <a:ext cx="75057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Boosting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67600" y="1318775"/>
            <a:ext cx="36687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Idea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subsequent model attempts to correct the errors of the previous model</a:t>
            </a:r>
            <a:endParaRPr sz="14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Steps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base algorithm reads the data and assigns equal weight to each sample observation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predictions that are actually false are identified by the base learner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false predictions are then assigned to the next base learner with a higher weightage on these incorrect predictions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repeating step 2 until this algorithm can correctly classify the output</a:t>
            </a:r>
            <a:endParaRPr sz="14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300" y="1318775"/>
            <a:ext cx="4640027" cy="345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587475"/>
            <a:ext cx="75057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Boosting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342825"/>
            <a:ext cx="75057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➔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AdaBoost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are used for modelling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 sequential models are created, each correcting the errors from the last model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assigns weights to the observations which are incorrectly predicted and the subsequent model works to predict these values correctly.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➔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GBM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that works for both regression and classification problems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Combining a number of weak learners to form a strong learner	 	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➔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XGBM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implementation of the gradient boosting algorithm.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predictive power and is almost 10 times faster than the other gradient boosting techniques.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ct val="100000"/>
              <a:buFont typeface="Roboto"/>
              <a:buChar char="◆"/>
            </a:pPr>
            <a:r>
              <a:rPr lang="en-GB" sz="56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Reduces overfitting and improves overall performance.</a:t>
            </a:r>
            <a:endParaRPr sz="56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