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8" r:id="rId1"/>
  </p:sldMasterIdLst>
  <p:notesMasterIdLst>
    <p:notesMasterId r:id="rId22"/>
  </p:notesMasterIdLst>
  <p:sldIdLst>
    <p:sldId id="304" r:id="rId2"/>
    <p:sldId id="338" r:id="rId3"/>
    <p:sldId id="326" r:id="rId4"/>
    <p:sldId id="328" r:id="rId5"/>
    <p:sldId id="325" r:id="rId6"/>
    <p:sldId id="339" r:id="rId7"/>
    <p:sldId id="322" r:id="rId8"/>
    <p:sldId id="323" r:id="rId9"/>
    <p:sldId id="306" r:id="rId10"/>
    <p:sldId id="337" r:id="rId11"/>
    <p:sldId id="312" r:id="rId12"/>
    <p:sldId id="329" r:id="rId13"/>
    <p:sldId id="330" r:id="rId14"/>
    <p:sldId id="331" r:id="rId15"/>
    <p:sldId id="333" r:id="rId16"/>
    <p:sldId id="334" r:id="rId17"/>
    <p:sldId id="335" r:id="rId18"/>
    <p:sldId id="336" r:id="rId19"/>
    <p:sldId id="320" r:id="rId20"/>
    <p:sldId id="30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my mwaniki" initials="sm" lastIdx="1" clrIdx="0">
    <p:extLst>
      <p:ext uri="{19B8F6BF-5375-455C-9EA6-DF929625EA0E}">
        <p15:presenceInfo xmlns:p15="http://schemas.microsoft.com/office/powerpoint/2012/main" userId="cf024679563d047d" providerId="Windows Live"/>
      </p:ext>
    </p:extLst>
  </p:cmAuthor>
  <p:cmAuthor id="2" name="Sohail Khan" initials="SK" lastIdx="1" clrIdx="1">
    <p:extLst>
      <p:ext uri="{19B8F6BF-5375-455C-9EA6-DF929625EA0E}">
        <p15:presenceInfo xmlns:p15="http://schemas.microsoft.com/office/powerpoint/2012/main" userId="e95f79faa19195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3" d="100"/>
          <a:sy n="73" d="100"/>
        </p:scale>
        <p:origin x="107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644AE-51D6-4357-A7D6-737EC28FA99B}" type="datetimeFigureOut">
              <a:rPr lang="en-US" smtClean="0"/>
              <a:t>5/10/2023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44A86-0BCF-475A-9881-6F7E5EED0517}" type="slidenum">
              <a:rPr lang="en-US" smtClean="0"/>
              <a:t>‹#›</a:t>
            </a:fld>
            <a:endParaRPr lang="en-US"/>
          </a:p>
        </p:txBody>
      </p:sp>
    </p:spTree>
    <p:extLst>
      <p:ext uri="{BB962C8B-B14F-4D97-AF65-F5344CB8AC3E}">
        <p14:creationId xmlns:p14="http://schemas.microsoft.com/office/powerpoint/2010/main" val="4078306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244A86-0BCF-475A-9881-6F7E5EED0517}" type="slidenum">
              <a:rPr lang="en-US" smtClean="0"/>
              <a:t>4</a:t>
            </a:fld>
            <a:endParaRPr lang="en-US"/>
          </a:p>
        </p:txBody>
      </p:sp>
    </p:spTree>
    <p:extLst>
      <p:ext uri="{BB962C8B-B14F-4D97-AF65-F5344CB8AC3E}">
        <p14:creationId xmlns:p14="http://schemas.microsoft.com/office/powerpoint/2010/main" val="128596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078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436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3757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4747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25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7169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9387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39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5857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rgbClr val="FFFFFF"/>
        </a:solidFill>
        <a:effectLst/>
      </p:bgPr>
    </p:bg>
    <p:spTree>
      <p:nvGrpSpPr>
        <p:cNvPr id="1" name="Shape 13"/>
        <p:cNvGrpSpPr/>
        <p:nvPr/>
      </p:nvGrpSpPr>
      <p:grpSpPr>
        <a:xfrm>
          <a:off x="0" y="0"/>
          <a:ext cx="0" cy="0"/>
          <a:chOff x="0" y="0"/>
          <a:chExt cx="0" cy="0"/>
        </a:xfrm>
      </p:grpSpPr>
      <p:sp>
        <p:nvSpPr>
          <p:cNvPr id="15" name="Google Shape;15;p3"/>
          <p:cNvSpPr txBox="1">
            <a:spLocks noGrp="1"/>
          </p:cNvSpPr>
          <p:nvPr>
            <p:ph type="title"/>
          </p:nvPr>
        </p:nvSpPr>
        <p:spPr>
          <a:xfrm>
            <a:off x="6096000" y="3489800"/>
            <a:ext cx="5145200" cy="1213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3600"/>
              <a:buNone/>
              <a:defRPr sz="6400">
                <a:solidFill>
                  <a:schemeClr val="lt2"/>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6" name="Google Shape;16;p3"/>
          <p:cNvSpPr txBox="1">
            <a:spLocks noGrp="1"/>
          </p:cNvSpPr>
          <p:nvPr>
            <p:ph type="title" idx="2" hasCustomPrompt="1"/>
          </p:nvPr>
        </p:nvSpPr>
        <p:spPr>
          <a:xfrm>
            <a:off x="6573548" y="1994500"/>
            <a:ext cx="4190000" cy="1549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12000"/>
              <a:buNone/>
              <a:defRPr sz="96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3009194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rgbClr val="FFFFFF"/>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950967" y="1596133"/>
            <a:ext cx="10345600" cy="4572000"/>
          </a:xfrm>
          <a:prstGeom prst="rect">
            <a:avLst/>
          </a:prstGeom>
        </p:spPr>
        <p:txBody>
          <a:bodyPr spcFirstLastPara="1" wrap="square" lIns="91425" tIns="91425" rIns="91425" bIns="91425" anchor="ctr" anchorCtr="0">
            <a:noAutofit/>
          </a:bodyPr>
          <a:lstStyle>
            <a:lvl1pPr marL="609585" lvl="0" indent="-406390">
              <a:lnSpc>
                <a:spcPct val="100000"/>
              </a:lnSpc>
              <a:spcBef>
                <a:spcPts val="0"/>
              </a:spcBef>
              <a:spcAft>
                <a:spcPts val="0"/>
              </a:spcAft>
              <a:buSzPts val="1200"/>
              <a:buAutoNum type="arabicPeriod"/>
              <a:defRPr sz="1600"/>
            </a:lvl1pPr>
            <a:lvl2pPr marL="1219170" lvl="1" indent="-406390">
              <a:spcBef>
                <a:spcPts val="93"/>
              </a:spcBef>
              <a:spcAft>
                <a:spcPts val="0"/>
              </a:spcAft>
              <a:buSzPts val="1200"/>
              <a:buFont typeface="Roboto Condensed Light"/>
              <a:buAutoNum type="alphaLcPeriod"/>
              <a:defRPr/>
            </a:lvl2pPr>
            <a:lvl3pPr marL="1828754" lvl="2" indent="-406390">
              <a:spcBef>
                <a:spcPts val="2133"/>
              </a:spcBef>
              <a:spcAft>
                <a:spcPts val="0"/>
              </a:spcAft>
              <a:buSzPts val="1200"/>
              <a:buFont typeface="Roboto Condensed Light"/>
              <a:buAutoNum type="romanLcPeriod"/>
              <a:defRPr/>
            </a:lvl3pPr>
            <a:lvl4pPr marL="2438339" lvl="3" indent="-406390">
              <a:spcBef>
                <a:spcPts val="2133"/>
              </a:spcBef>
              <a:spcAft>
                <a:spcPts val="0"/>
              </a:spcAft>
              <a:buSzPts val="1200"/>
              <a:buFont typeface="Roboto Condensed Light"/>
              <a:buAutoNum type="arabicPeriod"/>
              <a:defRPr/>
            </a:lvl4pPr>
            <a:lvl5pPr marL="3047924" lvl="4" indent="-406390">
              <a:spcBef>
                <a:spcPts val="2133"/>
              </a:spcBef>
              <a:spcAft>
                <a:spcPts val="0"/>
              </a:spcAft>
              <a:buSzPts val="1200"/>
              <a:buFont typeface="Roboto Condensed Light"/>
              <a:buAutoNum type="alphaLcPeriod"/>
              <a:defRPr/>
            </a:lvl5pPr>
            <a:lvl6pPr marL="3657509" lvl="5" indent="-406390">
              <a:spcBef>
                <a:spcPts val="2133"/>
              </a:spcBef>
              <a:spcAft>
                <a:spcPts val="0"/>
              </a:spcAft>
              <a:buSzPts val="1200"/>
              <a:buFont typeface="Roboto Condensed Light"/>
              <a:buAutoNum type="romanLcPeriod"/>
              <a:defRPr/>
            </a:lvl6pPr>
            <a:lvl7pPr marL="4267093" lvl="6" indent="-406390">
              <a:spcBef>
                <a:spcPts val="2133"/>
              </a:spcBef>
              <a:spcAft>
                <a:spcPts val="0"/>
              </a:spcAft>
              <a:buSzPts val="1200"/>
              <a:buFont typeface="Roboto Condensed Light"/>
              <a:buAutoNum type="arabicPeriod"/>
              <a:defRPr/>
            </a:lvl7pPr>
            <a:lvl8pPr marL="4876678" lvl="7" indent="-406390">
              <a:spcBef>
                <a:spcPts val="2133"/>
              </a:spcBef>
              <a:spcAft>
                <a:spcPts val="0"/>
              </a:spcAft>
              <a:buSzPts val="1200"/>
              <a:buFont typeface="Roboto Condensed Light"/>
              <a:buAutoNum type="alphaLcPeriod"/>
              <a:defRPr/>
            </a:lvl8pPr>
            <a:lvl9pPr marL="5486263" lvl="8" indent="-406390">
              <a:spcBef>
                <a:spcPts val="2133"/>
              </a:spcBef>
              <a:spcAft>
                <a:spcPts val="2133"/>
              </a:spcAft>
              <a:buSzPts val="1200"/>
              <a:buFont typeface="Roboto Condensed Light"/>
              <a:buAutoNum type="romanLcPeriod"/>
              <a:defRPr/>
            </a:lvl9pPr>
          </a:lstStyle>
          <a:p>
            <a:endParaRPr/>
          </a:p>
        </p:txBody>
      </p:sp>
      <p:sp>
        <p:nvSpPr>
          <p:cNvPr id="20" name="Google Shape;20;p4"/>
          <p:cNvSpPr txBox="1">
            <a:spLocks noGrp="1"/>
          </p:cNvSpPr>
          <p:nvPr>
            <p:ph type="title"/>
          </p:nvPr>
        </p:nvSpPr>
        <p:spPr>
          <a:xfrm>
            <a:off x="950967" y="719333"/>
            <a:ext cx="10345600" cy="817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204214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68935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36048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470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192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0476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5231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688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3070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74529304"/>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ciencedirect.com/science/article/pii/S0010482520301736" TargetMode="External"/><Relationship Id="rId2" Type="http://schemas.openxmlformats.org/officeDocument/2006/relationships/hyperlink" Target="https://link.springer.com/article/10.1007/s00521-021-05758-5"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7977003/" TargetMode="External"/><Relationship Id="rId5" Type="http://schemas.openxmlformats.org/officeDocument/2006/relationships/hyperlink" Target="https://www.sciencedirect.com/science/article/pii/S1568494610003261" TargetMode="External"/><Relationship Id="rId4" Type="http://schemas.openxmlformats.org/officeDocument/2006/relationships/hyperlink" Target="https://www.sciencedirect.com/science/article/pii/S016516841630352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BF7F-D8D6-34D2-B165-9460D715AA22}"/>
              </a:ext>
            </a:extLst>
          </p:cNvPr>
          <p:cNvSpPr>
            <a:spLocks noGrp="1"/>
          </p:cNvSpPr>
          <p:nvPr>
            <p:ph type="title"/>
          </p:nvPr>
        </p:nvSpPr>
        <p:spPr>
          <a:xfrm>
            <a:off x="387927" y="1205346"/>
            <a:ext cx="12302837" cy="3006436"/>
          </a:xfrm>
        </p:spPr>
        <p:txBody>
          <a:bodyPr/>
          <a:lstStyle/>
          <a:p>
            <a:br>
              <a:rPr lang="en-US" sz="2400" b="1" u="sng" dirty="0">
                <a:solidFill>
                  <a:schemeClr val="tx1"/>
                </a:solidFill>
                <a:latin typeface="Times New Roman" panose="02020603050405020304" pitchFamily="18" charset="0"/>
                <a:cs typeface="Times New Roman" panose="02020603050405020304" pitchFamily="18" charset="0"/>
              </a:rPr>
            </a:br>
            <a:r>
              <a:rPr lang="en-US" sz="3000" b="1" u="sng" dirty="0">
                <a:solidFill>
                  <a:schemeClr val="tx1"/>
                </a:solidFill>
                <a:latin typeface="Times New Roman" panose="02020603050405020304" pitchFamily="18" charset="0"/>
                <a:cs typeface="Times New Roman" panose="02020603050405020304" pitchFamily="18" charset="0"/>
              </a:rPr>
              <a:t>School of Computing and Computer Engineering</a:t>
            </a:r>
            <a:br>
              <a:rPr lang="en-US" sz="3000" b="1" u="sng" dirty="0">
                <a:solidFill>
                  <a:schemeClr val="tx1"/>
                </a:solidFill>
                <a:latin typeface="Times New Roman" panose="02020603050405020304" pitchFamily="18" charset="0"/>
                <a:cs typeface="Times New Roman" panose="02020603050405020304" pitchFamily="18" charset="0"/>
              </a:rPr>
            </a:br>
            <a:br>
              <a:rPr lang="en-US" sz="3000" b="1" u="sng" dirty="0">
                <a:solidFill>
                  <a:schemeClr val="tx1"/>
                </a:solidFill>
                <a:latin typeface="Times New Roman" panose="02020603050405020304" pitchFamily="18" charset="0"/>
                <a:cs typeface="Times New Roman" panose="02020603050405020304" pitchFamily="18" charset="0"/>
              </a:rPr>
            </a:br>
            <a:br>
              <a:rPr lang="en-US" sz="2400" b="0" dirty="0">
                <a:solidFill>
                  <a:schemeClr val="tx1"/>
                </a:solidFill>
                <a:latin typeface="Times New Roman" panose="02020603050405020304" pitchFamily="18" charset="0"/>
                <a:cs typeface="Times New Roman" panose="02020603050405020304" pitchFamily="18" charset="0"/>
              </a:rPr>
            </a:br>
            <a:br>
              <a:rPr lang="en-US" sz="2400" b="0" dirty="0">
                <a:solidFill>
                  <a:schemeClr val="tx1"/>
                </a:solidFill>
                <a:latin typeface="Times New Roman" panose="02020603050405020304" pitchFamily="18" charset="0"/>
                <a:cs typeface="Times New Roman" panose="02020603050405020304" pitchFamily="18" charset="0"/>
              </a:rPr>
            </a:br>
            <a:br>
              <a:rPr lang="en-US" sz="2400" b="0" dirty="0">
                <a:solidFill>
                  <a:schemeClr val="tx1"/>
                </a:solidFill>
                <a:latin typeface="Times New Roman" panose="02020603050405020304" pitchFamily="18" charset="0"/>
                <a:cs typeface="Times New Roman" panose="02020603050405020304" pitchFamily="18" charset="0"/>
              </a:rPr>
            </a:br>
            <a:br>
              <a:rPr lang="en-US" sz="2400" b="0" dirty="0">
                <a:solidFill>
                  <a:schemeClr val="tx1"/>
                </a:solidFill>
                <a:latin typeface="Times New Roman" panose="02020603050405020304" pitchFamily="18" charset="0"/>
                <a:cs typeface="Times New Roman" panose="02020603050405020304" pitchFamily="18" charset="0"/>
              </a:rPr>
            </a:br>
            <a:br>
              <a:rPr lang="en-US" sz="2400" b="0" dirty="0">
                <a:solidFill>
                  <a:schemeClr val="tx1"/>
                </a:solidFill>
                <a:latin typeface="Times New Roman" panose="02020603050405020304" pitchFamily="18" charset="0"/>
                <a:cs typeface="Times New Roman" panose="02020603050405020304" pitchFamily="18" charset="0"/>
              </a:rPr>
            </a:br>
            <a:br>
              <a:rPr lang="en-US" sz="2400" b="0" dirty="0">
                <a:solidFill>
                  <a:schemeClr val="tx1"/>
                </a:solidFill>
                <a:latin typeface="Times New Roman" panose="02020603050405020304" pitchFamily="18" charset="0"/>
                <a:cs typeface="Times New Roman" panose="02020603050405020304" pitchFamily="18" charset="0"/>
              </a:rPr>
            </a:br>
            <a:br>
              <a:rPr lang="en-US" sz="2400" b="0" dirty="0">
                <a:solidFill>
                  <a:schemeClr val="tx1"/>
                </a:solidFill>
                <a:latin typeface="Times New Roman" panose="02020603050405020304" pitchFamily="18" charset="0"/>
                <a:cs typeface="Times New Roman" panose="02020603050405020304" pitchFamily="18" charset="0"/>
              </a:rPr>
            </a:br>
            <a:r>
              <a:rPr lang="en-US" sz="2400" b="0" dirty="0">
                <a:solidFill>
                  <a:schemeClr val="tx1"/>
                </a:solidFill>
                <a:latin typeface="Times New Roman" panose="02020603050405020304" pitchFamily="18" charset="0"/>
                <a:cs typeface="Times New Roman" panose="02020603050405020304" pitchFamily="18" charset="0"/>
              </a:rPr>
              <a:t>CSC 691 PROJECT ON MACHINE LEARNING</a:t>
            </a:r>
            <a:br>
              <a:rPr lang="en-US" sz="2400" b="0" dirty="0">
                <a:solidFill>
                  <a:schemeClr val="tx1"/>
                </a:solidFill>
                <a:latin typeface="Times New Roman" panose="02020603050405020304" pitchFamily="18" charset="0"/>
                <a:cs typeface="Times New Roman" panose="02020603050405020304" pitchFamily="18" charset="0"/>
              </a:rPr>
            </a:br>
            <a:r>
              <a:rPr lang="en-US" sz="2400" b="0" dirty="0">
                <a:solidFill>
                  <a:schemeClr val="tx1"/>
                </a:solidFill>
                <a:latin typeface="Times New Roman" panose="02020603050405020304" pitchFamily="18" charset="0"/>
                <a:cs typeface="Times New Roman" panose="02020603050405020304" pitchFamily="18" charset="0"/>
              </a:rPr>
              <a:t>FUZZY </a:t>
            </a:r>
            <a:r>
              <a:rPr lang="en-US" sz="2400" dirty="0">
                <a:solidFill>
                  <a:schemeClr val="tx1"/>
                </a:solidFill>
                <a:latin typeface="Times New Roman" panose="02020603050405020304" pitchFamily="18" charset="0"/>
                <a:cs typeface="Times New Roman" panose="02020603050405020304" pitchFamily="18" charset="0"/>
              </a:rPr>
              <a:t>COLOR IMAGE PREDICTION USING FUZZY ALGORITHMS</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INSTRUCTOR: DR. ANDREW SUNG</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STUDENT: SOHAIL KHAN</a:t>
            </a:r>
            <a:br>
              <a:rPr lang="en-US" sz="2400" dirty="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3" name="Picture 3">
            <a:extLst>
              <a:ext uri="{FF2B5EF4-FFF2-40B4-BE49-F238E27FC236}">
                <a16:creationId xmlns:a16="http://schemas.microsoft.com/office/drawing/2014/main" id="{C0F4F7A0-AEB1-D5A7-781B-CB22B887058A}"/>
              </a:ext>
            </a:extLst>
          </p:cNvPr>
          <p:cNvPicPr/>
          <p:nvPr/>
        </p:nvPicPr>
        <p:blipFill>
          <a:blip r:embed="rId2"/>
          <a:stretch/>
        </p:blipFill>
        <p:spPr>
          <a:xfrm>
            <a:off x="4974420" y="1205346"/>
            <a:ext cx="2243160" cy="2090880"/>
          </a:xfrm>
          <a:prstGeom prst="rect">
            <a:avLst/>
          </a:prstGeom>
          <a:ln w="0">
            <a:noFill/>
          </a:ln>
        </p:spPr>
      </p:pic>
      <p:sp>
        <p:nvSpPr>
          <p:cNvPr id="4" name="TextBox 3">
            <a:extLst>
              <a:ext uri="{FF2B5EF4-FFF2-40B4-BE49-F238E27FC236}">
                <a16:creationId xmlns:a16="http://schemas.microsoft.com/office/drawing/2014/main" id="{BE95C731-78E5-58BF-F250-EA4DE79000F3}"/>
              </a:ext>
            </a:extLst>
          </p:cNvPr>
          <p:cNvSpPr txBox="1"/>
          <p:nvPr/>
        </p:nvSpPr>
        <p:spPr>
          <a:xfrm>
            <a:off x="11161986" y="6488668"/>
            <a:ext cx="125073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PAGE:</a:t>
            </a:r>
            <a:r>
              <a:rPr lang="en-IN" dirty="0"/>
              <a:t> </a:t>
            </a:r>
            <a:r>
              <a:rPr lang="en-IN"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936414665"/>
      </p:ext>
    </p:extLst>
  </p:cSld>
  <p:clrMapOvr>
    <a:masterClrMapping/>
  </p:clrMapOvr>
  <mc:AlternateContent xmlns:mc="http://schemas.openxmlformats.org/markup-compatibility/2006" xmlns:p14="http://schemas.microsoft.com/office/powerpoint/2010/main">
    <mc:Choice Requires="p14">
      <p:transition spd="slow" p14:dur="2000" advTm="28348"/>
    </mc:Choice>
    <mc:Fallback xmlns="">
      <p:transition spd="slow" advTm="2834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4E26-2E16-6376-B1EA-B75C20660206}"/>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EF748A47-1816-D42B-7BBC-625EBC56C37C}"/>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The dataset was taken from Kaggle.</a:t>
            </a:r>
          </a:p>
          <a:p>
            <a:r>
              <a:rPr lang="en-US" sz="1600" dirty="0">
                <a:latin typeface="Times New Roman" panose="02020603050405020304" pitchFamily="18" charset="0"/>
                <a:cs typeface="Times New Roman" panose="02020603050405020304" pitchFamily="18" charset="0"/>
              </a:rPr>
              <a:t>The dataset had a collection of pictures which were poorly defined and were ambiguous objects.</a:t>
            </a:r>
          </a:p>
          <a:p>
            <a:r>
              <a:rPr lang="en-US" sz="1600" dirty="0">
                <a:latin typeface="Times New Roman" panose="02020603050405020304" pitchFamily="18" charset="0"/>
                <a:cs typeface="Times New Roman" panose="02020603050405020304" pitchFamily="18" charset="0"/>
              </a:rPr>
              <a:t> The actual color values of the objects in each image and level of fuzziness needed to be annotated.</a:t>
            </a:r>
          </a:p>
          <a:p>
            <a:r>
              <a:rPr lang="en-US" sz="1600" dirty="0">
                <a:latin typeface="Times New Roman" panose="02020603050405020304" pitchFamily="18" charset="0"/>
                <a:cs typeface="Times New Roman" panose="02020603050405020304" pitchFamily="18" charset="0"/>
              </a:rPr>
              <a:t>The dataset was directed into training, validating, and testing data.</a:t>
            </a:r>
          </a:p>
          <a:p>
            <a:r>
              <a:rPr lang="en-US" sz="1600" dirty="0">
                <a:latin typeface="Times New Roman" panose="02020603050405020304" pitchFamily="18" charset="0"/>
                <a:cs typeface="Times New Roman" panose="02020603050405020304" pitchFamily="18" charset="0"/>
              </a:rPr>
              <a:t>We trained the data with the purpose of teaching the algorithm. Validating of data was done to tune the algorithm with parameters and to prevent overfitting.</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D68758C-D83A-D47E-ECD6-835855A1A4B5}"/>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917381561"/>
      </p:ext>
    </p:extLst>
  </p:cSld>
  <p:clrMapOvr>
    <a:masterClrMapping/>
  </p:clrMapOvr>
  <mc:AlternateContent xmlns:mc="http://schemas.openxmlformats.org/markup-compatibility/2006" xmlns:p14="http://schemas.microsoft.com/office/powerpoint/2010/main">
    <mc:Choice Requires="p14">
      <p:transition spd="slow" p14:dur="2000" advTm="51109"/>
    </mc:Choice>
    <mc:Fallback xmlns="">
      <p:transition spd="slow" advTm="5110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A30C-504D-6C79-D48F-0307B45DC18B}"/>
              </a:ext>
            </a:extLst>
          </p:cNvPr>
          <p:cNvSpPr>
            <a:spLocks noGrp="1"/>
          </p:cNvSpPr>
          <p:nvPr>
            <p:ph type="title"/>
          </p:nvPr>
        </p:nvSpPr>
        <p:spPr>
          <a:xfrm>
            <a:off x="1013610" y="-102476"/>
            <a:ext cx="10018713" cy="1752599"/>
          </a:xfrm>
        </p:spPr>
        <p:txBody>
          <a:bodyPr>
            <a:normAutofit/>
          </a:bodyPr>
          <a:lstStyle/>
          <a:p>
            <a:r>
              <a:rPr lang="en-US" sz="3000" b="1" dirty="0">
                <a:latin typeface="Times New Roman" panose="02020603050405020304" pitchFamily="18" charset="0"/>
                <a:cs typeface="Times New Roman" panose="02020603050405020304" pitchFamily="18" charset="0"/>
              </a:rPr>
              <a:t>Loading dataset</a:t>
            </a:r>
          </a:p>
        </p:txBody>
      </p:sp>
      <p:sp>
        <p:nvSpPr>
          <p:cNvPr id="3" name="Content Placeholder 2">
            <a:extLst>
              <a:ext uri="{FF2B5EF4-FFF2-40B4-BE49-F238E27FC236}">
                <a16:creationId xmlns:a16="http://schemas.microsoft.com/office/drawing/2014/main" id="{E7746A7D-D4AA-5F25-7490-38567E1CF7D4}"/>
              </a:ext>
            </a:extLst>
          </p:cNvPr>
          <p:cNvSpPr>
            <a:spLocks noGrp="1"/>
          </p:cNvSpPr>
          <p:nvPr>
            <p:ph sz="half" idx="1"/>
          </p:nvPr>
        </p:nvSpPr>
        <p:spPr>
          <a:xfrm>
            <a:off x="1069848" y="1858780"/>
            <a:ext cx="4754880" cy="4313420"/>
          </a:xfrm>
        </p:spPr>
        <p:txBody>
          <a:bodyPr>
            <a:normAutofit/>
          </a:bodyPr>
          <a:lstStyle/>
          <a:p>
            <a:r>
              <a:rPr lang="en-US" sz="1600" dirty="0">
                <a:latin typeface="Times New Roman" panose="02020603050405020304" pitchFamily="18" charset="0"/>
                <a:cs typeface="Times New Roman" panose="02020603050405020304" pitchFamily="18" charset="0"/>
              </a:rPr>
              <a:t>The first thing we did was to look for a dataset at Kaggle.</a:t>
            </a:r>
          </a:p>
          <a:p>
            <a:r>
              <a:rPr lang="en-US" sz="1600" dirty="0">
                <a:latin typeface="Times New Roman" panose="02020603050405020304" pitchFamily="18" charset="0"/>
                <a:cs typeface="Times New Roman" panose="02020603050405020304" pitchFamily="18" charset="0"/>
              </a:rPr>
              <a:t>The open() method that is included in Python, allowed me to read and write the files. The Python CSV library's writer() and </a:t>
            </a:r>
            <a:r>
              <a:rPr lang="en-US" sz="1600" dirty="0" err="1">
                <a:latin typeface="Times New Roman" panose="02020603050405020304" pitchFamily="18" charset="0"/>
                <a:cs typeface="Times New Roman" panose="02020603050405020304" pitchFamily="18" charset="0"/>
              </a:rPr>
              <a:t>DictReader</a:t>
            </a:r>
            <a:r>
              <a:rPr lang="en-US" sz="1600" dirty="0">
                <a:latin typeface="Times New Roman" panose="02020603050405020304" pitchFamily="18" charset="0"/>
                <a:cs typeface="Times New Roman" panose="02020603050405020304" pitchFamily="18" charset="0"/>
              </a:rPr>
              <a:t>() methods made it even simpler to work with CSV files in programs.</a:t>
            </a:r>
          </a:p>
          <a:p>
            <a:r>
              <a:rPr lang="en-US" sz="1600" dirty="0">
                <a:latin typeface="Times New Roman" panose="02020603050405020304" pitchFamily="18" charset="0"/>
                <a:cs typeface="Times New Roman" panose="02020603050405020304" pitchFamily="18" charset="0"/>
              </a:rPr>
              <a:t>Python offers a variety of libraries and tools for working with datasets, including Scikit-learn, Pandas, and NumPy. These libraries include functions for loading numerous dataset types such as CSV, Excel, JSON, and so on. For instance, you can use the </a:t>
            </a:r>
            <a:r>
              <a:rPr lang="en-US" sz="1600" dirty="0" err="1">
                <a:latin typeface="Times New Roman" panose="02020603050405020304" pitchFamily="18" charset="0"/>
                <a:cs typeface="Times New Roman" panose="02020603050405020304" pitchFamily="18" charset="0"/>
              </a:rPr>
              <a:t>read_csv</a:t>
            </a:r>
            <a:r>
              <a:rPr lang="en-US" sz="1600" dirty="0">
                <a:latin typeface="Times New Roman" panose="02020603050405020304" pitchFamily="18" charset="0"/>
                <a:cs typeface="Times New Roman" panose="02020603050405020304" pitchFamily="18" charset="0"/>
              </a:rPr>
              <a:t>() function of the Pandas library to load a CSV dataset. </a:t>
            </a:r>
          </a:p>
        </p:txBody>
      </p:sp>
      <p:pic>
        <p:nvPicPr>
          <p:cNvPr id="8" name="Content Placeholder 7">
            <a:extLst>
              <a:ext uri="{FF2B5EF4-FFF2-40B4-BE49-F238E27FC236}">
                <a16:creationId xmlns:a16="http://schemas.microsoft.com/office/drawing/2014/main" id="{4152EE7F-5342-0711-A7BD-C57E60A9D7E3}"/>
              </a:ext>
            </a:extLst>
          </p:cNvPr>
          <p:cNvPicPr>
            <a:picLocks noGrp="1" noChangeAspect="1"/>
          </p:cNvPicPr>
          <p:nvPr>
            <p:ph sz="half" idx="2"/>
          </p:nvPr>
        </p:nvPicPr>
        <p:blipFill rotWithShape="1">
          <a:blip r:embed="rId2"/>
          <a:srcRect l="1239" t="4254"/>
          <a:stretch/>
        </p:blipFill>
        <p:spPr>
          <a:xfrm>
            <a:off x="6095999" y="2133600"/>
            <a:ext cx="5821487" cy="4498093"/>
          </a:xfrm>
        </p:spPr>
      </p:pic>
      <p:sp>
        <p:nvSpPr>
          <p:cNvPr id="6" name="Slide Number Placeholder 5">
            <a:extLst>
              <a:ext uri="{FF2B5EF4-FFF2-40B4-BE49-F238E27FC236}">
                <a16:creationId xmlns:a16="http://schemas.microsoft.com/office/drawing/2014/main" id="{70845FDA-1D1C-F909-5E43-DA52B19547F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543476722"/>
      </p:ext>
    </p:extLst>
  </p:cSld>
  <p:clrMapOvr>
    <a:masterClrMapping/>
  </p:clrMapOvr>
  <mc:AlternateContent xmlns:mc="http://schemas.openxmlformats.org/markup-compatibility/2006" xmlns:p14="http://schemas.microsoft.com/office/powerpoint/2010/main">
    <mc:Choice Requires="p14">
      <p:transition spd="slow" p14:dur="2000" advTm="74940"/>
    </mc:Choice>
    <mc:Fallback xmlns="">
      <p:transition spd="slow" advTm="7494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BC67-70C6-73BD-0860-E1C511FAF17A}"/>
              </a:ext>
            </a:extLst>
          </p:cNvPr>
          <p:cNvSpPr>
            <a:spLocks noGrp="1"/>
          </p:cNvSpPr>
          <p:nvPr>
            <p:ph type="title"/>
          </p:nvPr>
        </p:nvSpPr>
        <p:spPr>
          <a:xfrm>
            <a:off x="1086643" y="244365"/>
            <a:ext cx="10018713" cy="1752599"/>
          </a:xfrm>
        </p:spPr>
        <p:txBody>
          <a:bodyPr>
            <a:normAutofit fontScale="90000"/>
          </a:bodyPr>
          <a:lstStyle/>
          <a:p>
            <a:r>
              <a:rPr lang="en-US" sz="3000" b="1" dirty="0">
                <a:latin typeface="Times New Roman" panose="02020603050405020304" pitchFamily="18" charset="0"/>
                <a:cs typeface="Times New Roman" panose="02020603050405020304" pitchFamily="18" charset="0"/>
              </a:rPr>
              <a:t>STEP: 1</a:t>
            </a:r>
            <a:br>
              <a:rPr lang="en-US" sz="3000" b="1"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2000" dirty="0">
                <a:latin typeface="Arial" panose="020B0604020202020204" pitchFamily="34" charset="0"/>
                <a:cs typeface="Arial" panose="020B0604020202020204" pitchFamily="34" charset="0"/>
              </a:rPr>
              <a:t>The first step is to convert the image to gray level space, (if it is RGB, we need to convert every channel and work on one channel at once and then eventually, re-merge them).</a:t>
            </a:r>
            <a:br>
              <a:rPr lang="en-US" sz="2400" dirty="0"/>
            </a:br>
            <a:endParaRPr lang="en-US" sz="2400" dirty="0"/>
          </a:p>
        </p:txBody>
      </p:sp>
      <p:pic>
        <p:nvPicPr>
          <p:cNvPr id="5" name="Content Placeholder 4">
            <a:extLst>
              <a:ext uri="{FF2B5EF4-FFF2-40B4-BE49-F238E27FC236}">
                <a16:creationId xmlns:a16="http://schemas.microsoft.com/office/drawing/2014/main" id="{EE16A8C1-6C3A-6B52-0B53-46DBF9496D6A}"/>
              </a:ext>
            </a:extLst>
          </p:cNvPr>
          <p:cNvPicPr>
            <a:picLocks noGrp="1" noChangeAspect="1"/>
          </p:cNvPicPr>
          <p:nvPr>
            <p:ph idx="1"/>
          </p:nvPr>
        </p:nvPicPr>
        <p:blipFill>
          <a:blip r:embed="rId2"/>
          <a:stretch>
            <a:fillRect/>
          </a:stretch>
        </p:blipFill>
        <p:spPr>
          <a:xfrm>
            <a:off x="1362269" y="2120900"/>
            <a:ext cx="9106678" cy="4051300"/>
          </a:xfrm>
        </p:spPr>
      </p:pic>
      <p:sp>
        <p:nvSpPr>
          <p:cNvPr id="6" name="Slide Number Placeholder 5">
            <a:extLst>
              <a:ext uri="{FF2B5EF4-FFF2-40B4-BE49-F238E27FC236}">
                <a16:creationId xmlns:a16="http://schemas.microsoft.com/office/drawing/2014/main" id="{A49FBE27-9C2D-EA5C-F39C-4224F7A7E850}"/>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73563319"/>
      </p:ext>
    </p:extLst>
  </p:cSld>
  <p:clrMapOvr>
    <a:masterClrMapping/>
  </p:clrMapOvr>
  <mc:AlternateContent xmlns:mc="http://schemas.openxmlformats.org/markup-compatibility/2006" xmlns:p14="http://schemas.microsoft.com/office/powerpoint/2010/main">
    <mc:Choice Requires="p14">
      <p:transition spd="slow" p14:dur="2000" advTm="29848"/>
    </mc:Choice>
    <mc:Fallback xmlns="">
      <p:transition spd="slow" advTm="2984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0BA26-356C-5C5C-B107-1C22F84BDD21}"/>
              </a:ext>
            </a:extLst>
          </p:cNvPr>
          <p:cNvSpPr>
            <a:spLocks noGrp="1"/>
          </p:cNvSpPr>
          <p:nvPr>
            <p:ph type="title"/>
          </p:nvPr>
        </p:nvSpPr>
        <p:spPr>
          <a:xfrm>
            <a:off x="1484310" y="423473"/>
            <a:ext cx="10018713" cy="2243527"/>
          </a:xfrm>
        </p:spPr>
        <p:txBody>
          <a:bodyPr>
            <a:noAutofit/>
          </a:bodyPr>
          <a:lstStyle/>
          <a:p>
            <a:r>
              <a:rPr lang="en-US" sz="3000" b="1" dirty="0">
                <a:latin typeface="Times New Roman" panose="02020603050405020304" pitchFamily="18" charset="0"/>
                <a:cs typeface="Times New Roman" panose="02020603050405020304" pitchFamily="18" charset="0"/>
              </a:rPr>
              <a:t>Step 2</a:t>
            </a:r>
            <a:br>
              <a:rPr lang="en-US"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1600" dirty="0">
                <a:latin typeface="Times New Roman" panose="02020603050405020304" pitchFamily="18" charset="0"/>
                <a:cs typeface="Times New Roman" panose="02020603050405020304" pitchFamily="18" charset="0"/>
              </a:rPr>
              <a:t>In this step, we calculate the weight of every pixel in the window.</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image below shows how the step was implemented.</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pic>
        <p:nvPicPr>
          <p:cNvPr id="10" name="Picture Placeholder 9">
            <a:extLst>
              <a:ext uri="{FF2B5EF4-FFF2-40B4-BE49-F238E27FC236}">
                <a16:creationId xmlns:a16="http://schemas.microsoft.com/office/drawing/2014/main" id="{1AA0E376-7AB9-6BFD-6739-1F54A21DC04F}"/>
              </a:ext>
            </a:extLst>
          </p:cNvPr>
          <p:cNvPicPr>
            <a:picLocks noGrp="1" noChangeAspect="1"/>
          </p:cNvPicPr>
          <p:nvPr>
            <p:ph idx="1"/>
          </p:nvPr>
        </p:nvPicPr>
        <p:blipFill rotWithShape="1">
          <a:blip r:embed="rId2"/>
          <a:srcRect l="-444" t="6225"/>
          <a:stretch/>
        </p:blipFill>
        <p:spPr>
          <a:xfrm>
            <a:off x="2701159" y="2667000"/>
            <a:ext cx="7551628" cy="3641964"/>
          </a:xfrm>
        </p:spPr>
      </p:pic>
      <p:sp>
        <p:nvSpPr>
          <p:cNvPr id="5" name="Slide Number Placeholder 4">
            <a:extLst>
              <a:ext uri="{FF2B5EF4-FFF2-40B4-BE49-F238E27FC236}">
                <a16:creationId xmlns:a16="http://schemas.microsoft.com/office/drawing/2014/main" id="{418E9723-030A-E79F-7F01-5E1C7B90352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513337304"/>
      </p:ext>
    </p:extLst>
  </p:cSld>
  <p:clrMapOvr>
    <a:masterClrMapping/>
  </p:clrMapOvr>
  <mc:AlternateContent xmlns:mc="http://schemas.openxmlformats.org/markup-compatibility/2006" xmlns:p14="http://schemas.microsoft.com/office/powerpoint/2010/main">
    <mc:Choice Requires="p14">
      <p:transition spd="slow" p14:dur="2000" advTm="23438"/>
    </mc:Choice>
    <mc:Fallback xmlns="">
      <p:transition spd="slow" advTm="2343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992C-01D4-D85D-4D8C-35916708BE24}"/>
              </a:ext>
            </a:extLst>
          </p:cNvPr>
          <p:cNvSpPr>
            <a:spLocks noGrp="1"/>
          </p:cNvSpPr>
          <p:nvPr>
            <p:ph type="title"/>
          </p:nvPr>
        </p:nvSpPr>
        <p:spPr/>
        <p:txBody>
          <a:bodyPr>
            <a:noAutofit/>
          </a:bodyPr>
          <a:lstStyle/>
          <a:p>
            <a:r>
              <a:rPr lang="en-US" sz="3000" b="1" dirty="0">
                <a:latin typeface="Times New Roman" panose="02020603050405020304" pitchFamily="18" charset="0"/>
                <a:cs typeface="Times New Roman" panose="02020603050405020304" pitchFamily="18" charset="0"/>
              </a:rPr>
              <a:t>Step 3</a:t>
            </a:r>
            <a:br>
              <a:rPr lang="en-US" sz="3000" b="1" dirty="0">
                <a:latin typeface="Times New Roman" panose="02020603050405020304" pitchFamily="18" charset="0"/>
                <a:cs typeface="Times New Roman" panose="02020603050405020304" pitchFamily="18" charset="0"/>
              </a:rPr>
            </a:br>
            <a:br>
              <a:rPr lang="en-US" sz="2800" dirty="0">
                <a:latin typeface="Arial" panose="020B0604020202020204" pitchFamily="34" charset="0"/>
                <a:cs typeface="Arial" panose="020B0604020202020204" pitchFamily="34" charset="0"/>
              </a:rPr>
            </a:br>
            <a:r>
              <a:rPr lang="en-US" sz="1600" dirty="0">
                <a:latin typeface="Times New Roman" panose="02020603050405020304" pitchFamily="18" charset="0"/>
                <a:cs typeface="Times New Roman" panose="02020603050405020304" pitchFamily="18" charset="0"/>
              </a:rPr>
              <a:t>This is the step of </a:t>
            </a:r>
            <a:r>
              <a:rPr lang="en-US" sz="1600" dirty="0">
                <a:solidFill>
                  <a:schemeClr val="tx1"/>
                </a:solidFill>
                <a:latin typeface="Times New Roman" panose="02020603050405020304" pitchFamily="18" charset="0"/>
                <a:cs typeface="Times New Roman" panose="02020603050405020304" pitchFamily="18" charset="0"/>
              </a:rPr>
              <a:t>Calculating window’s means and variances in a weighted way.</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The image below shows how the step was implemented</a:t>
            </a:r>
            <a:br>
              <a:rPr lang="en-US" sz="1600" dirty="0">
                <a:solidFill>
                  <a:schemeClr val="tx1"/>
                </a:solidFill>
                <a:latin typeface="Times New Roman" panose="02020603050405020304" pitchFamily="18" charset="0"/>
                <a:cs typeface="Times New Roman" panose="02020603050405020304" pitchFamily="18" charset="0"/>
              </a:rPr>
            </a:br>
            <a:br>
              <a:rPr lang="en-US" sz="1600" dirty="0">
                <a:solidFill>
                  <a:schemeClr val="tx1"/>
                </a:solidFill>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26CCE5B7-090A-D47D-B798-E0288648E726}"/>
              </a:ext>
            </a:extLst>
          </p:cNvPr>
          <p:cNvPicPr>
            <a:picLocks noGrp="1" noChangeAspect="1"/>
          </p:cNvPicPr>
          <p:nvPr>
            <p:ph idx="1"/>
          </p:nvPr>
        </p:nvPicPr>
        <p:blipFill rotWithShape="1">
          <a:blip r:embed="rId2"/>
          <a:srcRect t="4326"/>
          <a:stretch/>
        </p:blipFill>
        <p:spPr>
          <a:xfrm>
            <a:off x="1554550" y="2438399"/>
            <a:ext cx="9878233" cy="4009697"/>
          </a:xfrm>
        </p:spPr>
      </p:pic>
      <p:sp>
        <p:nvSpPr>
          <p:cNvPr id="5" name="Slide Number Placeholder 4">
            <a:extLst>
              <a:ext uri="{FF2B5EF4-FFF2-40B4-BE49-F238E27FC236}">
                <a16:creationId xmlns:a16="http://schemas.microsoft.com/office/drawing/2014/main" id="{649FC5A8-B8A4-A1CE-2C4B-88EE8C5151A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334149727"/>
      </p:ext>
    </p:extLst>
  </p:cSld>
  <p:clrMapOvr>
    <a:masterClrMapping/>
  </p:clrMapOvr>
  <mc:AlternateContent xmlns:mc="http://schemas.openxmlformats.org/markup-compatibility/2006" xmlns:p14="http://schemas.microsoft.com/office/powerpoint/2010/main">
    <mc:Choice Requires="p14">
      <p:transition spd="slow" p14:dur="2000" advTm="23740"/>
    </mc:Choice>
    <mc:Fallback xmlns="">
      <p:transition spd="slow" advTm="2374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3281-AFC0-63C6-6341-DFEFAA4710B3}"/>
              </a:ext>
            </a:extLst>
          </p:cNvPr>
          <p:cNvSpPr>
            <a:spLocks noGrp="1"/>
          </p:cNvSpPr>
          <p:nvPr>
            <p:ph type="title"/>
          </p:nvPr>
        </p:nvSpPr>
        <p:spPr>
          <a:xfrm>
            <a:off x="1484311" y="685801"/>
            <a:ext cx="10018713" cy="1352862"/>
          </a:xfrm>
        </p:spPr>
        <p:txBody>
          <a:bodyPr>
            <a:noAutofit/>
          </a:bodyPr>
          <a:lstStyle/>
          <a:p>
            <a:r>
              <a:rPr lang="en-US" sz="3000" b="1" dirty="0">
                <a:latin typeface="Times New Roman" panose="02020603050405020304" pitchFamily="18" charset="0"/>
                <a:cs typeface="Times New Roman" panose="02020603050405020304" pitchFamily="18" charset="0"/>
              </a:rPr>
              <a:t>Step 4</a:t>
            </a:r>
            <a:br>
              <a:rPr lang="en-US" sz="3000" b="1" dirty="0">
                <a:latin typeface="Times New Roman" panose="02020603050405020304" pitchFamily="18" charset="0"/>
                <a:cs typeface="Times New Roman" panose="02020603050405020304" pitchFamily="18" charset="0"/>
              </a:rPr>
            </a:br>
            <a:br>
              <a:rPr lang="en-US" sz="2800" dirty="0">
                <a:latin typeface="Arial" panose="020B0604020202020204" pitchFamily="34" charset="0"/>
                <a:cs typeface="Arial" panose="020B0604020202020204" pitchFamily="34" charset="0"/>
              </a:rPr>
            </a:br>
            <a:r>
              <a:rPr lang="en-US" sz="1600" dirty="0">
                <a:solidFill>
                  <a:schemeClr val="tx1"/>
                </a:solidFill>
                <a:latin typeface="Times New Roman" panose="02020603050405020304" pitchFamily="18" charset="0"/>
                <a:cs typeface="Times New Roman" panose="02020603050405020304" pitchFamily="18" charset="0"/>
              </a:rPr>
              <a:t>Summing up the images of every fuzzy window in a weighted way.</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The image on the right shows how the step was implemented.</a:t>
            </a:r>
            <a:br>
              <a:rPr lang="en-US" sz="1600" dirty="0">
                <a:solidFill>
                  <a:schemeClr val="tx1"/>
                </a:solidFill>
                <a:latin typeface="Times New Roman" panose="02020603050405020304" pitchFamily="18" charset="0"/>
                <a:cs typeface="Times New Roman" panose="02020603050405020304" pitchFamily="18" charset="0"/>
              </a:rPr>
            </a:br>
            <a:br>
              <a:rPr lang="en-US" sz="1600" dirty="0">
                <a:solidFill>
                  <a:schemeClr val="tx1"/>
                </a:solidFill>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2DF5F9E5-5575-7DE8-1308-48B113AD58C2}"/>
              </a:ext>
            </a:extLst>
          </p:cNvPr>
          <p:cNvPicPr>
            <a:picLocks noGrp="1" noChangeAspect="1"/>
          </p:cNvPicPr>
          <p:nvPr>
            <p:ph idx="1"/>
          </p:nvPr>
        </p:nvPicPr>
        <p:blipFill rotWithShape="1">
          <a:blip r:embed="rId2"/>
          <a:srcRect l="523" t="4326" r="-1"/>
          <a:stretch/>
        </p:blipFill>
        <p:spPr>
          <a:xfrm>
            <a:off x="2228879" y="2396357"/>
            <a:ext cx="8529575" cy="4009697"/>
          </a:xfrm>
        </p:spPr>
      </p:pic>
      <p:sp>
        <p:nvSpPr>
          <p:cNvPr id="5" name="Slide Number Placeholder 4">
            <a:extLst>
              <a:ext uri="{FF2B5EF4-FFF2-40B4-BE49-F238E27FC236}">
                <a16:creationId xmlns:a16="http://schemas.microsoft.com/office/drawing/2014/main" id="{8A461D05-78CD-108E-ED5B-005775AE6C29}"/>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684876632"/>
      </p:ext>
    </p:extLst>
  </p:cSld>
  <p:clrMapOvr>
    <a:masterClrMapping/>
  </p:clrMapOvr>
  <mc:AlternateContent xmlns:mc="http://schemas.openxmlformats.org/markup-compatibility/2006" xmlns:p14="http://schemas.microsoft.com/office/powerpoint/2010/main">
    <mc:Choice Requires="p14">
      <p:transition spd="slow" p14:dur="2000" advTm="23973"/>
    </mc:Choice>
    <mc:Fallback xmlns="">
      <p:transition spd="slow" advTm="2397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0C03-E89F-93CB-86C9-A70919AEC638}"/>
              </a:ext>
            </a:extLst>
          </p:cNvPr>
          <p:cNvSpPr>
            <a:spLocks noGrp="1"/>
          </p:cNvSpPr>
          <p:nvPr>
            <p:ph type="title"/>
          </p:nvPr>
        </p:nvSpPr>
        <p:spPr>
          <a:xfrm>
            <a:off x="1484311" y="344774"/>
            <a:ext cx="10018713" cy="2093625"/>
          </a:xfrm>
        </p:spPr>
        <p:txBody>
          <a:bodyPr>
            <a:noAutofit/>
          </a:bodyPr>
          <a:lstStyle/>
          <a:p>
            <a:r>
              <a:rPr lang="en-US" sz="3000" b="1" dirty="0">
                <a:latin typeface="Times New Roman" panose="02020603050405020304" pitchFamily="18" charset="0"/>
                <a:cs typeface="Times New Roman" panose="02020603050405020304" pitchFamily="18" charset="0"/>
              </a:rPr>
              <a:t>Result</a:t>
            </a:r>
            <a:br>
              <a:rPr lang="en-US" sz="3000" b="1" dirty="0">
                <a:latin typeface="Times New Roman" panose="02020603050405020304" pitchFamily="18" charset="0"/>
                <a:cs typeface="Times New Roman" panose="02020603050405020304" pitchFamily="18" charset="0"/>
              </a:rPr>
            </a:br>
            <a:br>
              <a:rPr lang="en-US" sz="2800" dirty="0"/>
            </a:br>
            <a:r>
              <a:rPr lang="en-US" sz="1600" dirty="0">
                <a:solidFill>
                  <a:schemeClr val="tx1"/>
                </a:solidFill>
                <a:latin typeface="Times New Roman" panose="02020603050405020304" pitchFamily="18" charset="0"/>
                <a:cs typeface="Times New Roman" panose="02020603050405020304" pitchFamily="18" charset="0"/>
              </a:rPr>
              <a:t>Here, the Image has been enhanced. The RGB Color Space Image enhancement has not been done on it yet.</a:t>
            </a:r>
            <a:r>
              <a:rPr lang="en-US" sz="1600" dirty="0">
                <a:latin typeface="Times New Roman" panose="02020603050405020304" pitchFamily="18" charset="0"/>
                <a:cs typeface="Times New Roman" panose="02020603050405020304" pitchFamily="18" charset="0"/>
              </a:rPr>
              <a:t> O</a:t>
            </a:r>
            <a:r>
              <a:rPr lang="en-US" sz="1600" dirty="0">
                <a:solidFill>
                  <a:schemeClr val="tx1"/>
                </a:solidFill>
                <a:latin typeface="Times New Roman" panose="02020603050405020304" pitchFamily="18" charset="0"/>
                <a:cs typeface="Times New Roman" panose="02020603050405020304" pitchFamily="18" charset="0"/>
              </a:rPr>
              <a:t>nly one layer enhancement has </a:t>
            </a:r>
            <a:r>
              <a:rPr lang="en-US" sz="1600" dirty="0">
                <a:latin typeface="Times New Roman" panose="02020603050405020304" pitchFamily="18" charset="0"/>
                <a:cs typeface="Times New Roman" panose="02020603050405020304" pitchFamily="18" charset="0"/>
              </a:rPr>
              <a:t>done.</a:t>
            </a:r>
            <a:br>
              <a:rPr lang="en-US" sz="1600" dirty="0">
                <a:solidFill>
                  <a:schemeClr val="tx1"/>
                </a:solidFill>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81838E31-F075-C2B5-C2A5-6A20A1BD9E78}"/>
              </a:ext>
            </a:extLst>
          </p:cNvPr>
          <p:cNvPicPr>
            <a:picLocks noGrp="1" noChangeAspect="1"/>
          </p:cNvPicPr>
          <p:nvPr>
            <p:ph idx="1"/>
          </p:nvPr>
        </p:nvPicPr>
        <p:blipFill rotWithShape="1">
          <a:blip r:embed="rId2"/>
          <a:srcRect l="145" t="3961" r="-1"/>
          <a:stretch/>
        </p:blipFill>
        <p:spPr>
          <a:xfrm>
            <a:off x="3163614" y="2690648"/>
            <a:ext cx="6669795" cy="3606642"/>
          </a:xfrm>
        </p:spPr>
      </p:pic>
      <p:sp>
        <p:nvSpPr>
          <p:cNvPr id="5" name="Slide Number Placeholder 4">
            <a:extLst>
              <a:ext uri="{FF2B5EF4-FFF2-40B4-BE49-F238E27FC236}">
                <a16:creationId xmlns:a16="http://schemas.microsoft.com/office/drawing/2014/main" id="{2277D31F-0BF2-0A94-CBE5-9B407F6EF73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80808314"/>
      </p:ext>
    </p:extLst>
  </p:cSld>
  <p:clrMapOvr>
    <a:masterClrMapping/>
  </p:clrMapOvr>
  <mc:AlternateContent xmlns:mc="http://schemas.openxmlformats.org/markup-compatibility/2006" xmlns:p14="http://schemas.microsoft.com/office/powerpoint/2010/main">
    <mc:Choice Requires="p14">
      <p:transition spd="slow" p14:dur="2000" advTm="19329"/>
    </mc:Choice>
    <mc:Fallback xmlns="">
      <p:transition spd="slow" advTm="1932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55ED-89B0-73CD-829E-C6FD6AA11184}"/>
              </a:ext>
            </a:extLst>
          </p:cNvPr>
          <p:cNvSpPr>
            <a:spLocks noGrp="1"/>
          </p:cNvSpPr>
          <p:nvPr>
            <p:ph type="title"/>
          </p:nvPr>
        </p:nvSpPr>
        <p:spPr>
          <a:xfrm>
            <a:off x="1484311" y="0"/>
            <a:ext cx="10018713" cy="2438399"/>
          </a:xfrm>
        </p:spPr>
        <p:txBody>
          <a:bodyPr>
            <a:noAutofit/>
          </a:bodyPr>
          <a:lstStyle/>
          <a:p>
            <a:r>
              <a:rPr lang="en-US" sz="3000" b="1" dirty="0">
                <a:latin typeface="Times New Roman" panose="02020603050405020304" pitchFamily="18" charset="0"/>
                <a:cs typeface="Times New Roman" panose="02020603050405020304" pitchFamily="18" charset="0"/>
              </a:rPr>
              <a:t>Result continued</a:t>
            </a:r>
            <a:br>
              <a:rPr lang="en-US" sz="3000" b="1" dirty="0">
                <a:latin typeface="Times New Roman" panose="02020603050405020304" pitchFamily="18" charset="0"/>
                <a:cs typeface="Times New Roman" panose="02020603050405020304" pitchFamily="18" charset="0"/>
              </a:rPr>
            </a:br>
            <a:br>
              <a:rPr lang="en-US" sz="2800" dirty="0">
                <a:latin typeface="Arial" panose="020B0604020202020204" pitchFamily="34" charset="0"/>
                <a:cs typeface="Arial" panose="020B0604020202020204" pitchFamily="34" charset="0"/>
              </a:rPr>
            </a:br>
            <a:r>
              <a:rPr lang="en-US" sz="1600" dirty="0">
                <a:solidFill>
                  <a:schemeClr val="tx1"/>
                </a:solidFill>
                <a:latin typeface="Times New Roman" panose="02020603050405020304" pitchFamily="18" charset="0"/>
                <a:cs typeface="Times New Roman" panose="02020603050405020304" pitchFamily="18" charset="0"/>
              </a:rPr>
              <a:t>The image </a:t>
            </a:r>
            <a:r>
              <a:rPr lang="en-US" sz="1600" dirty="0">
                <a:latin typeface="Times New Roman" panose="02020603050405020304" pitchFamily="18" charset="0"/>
                <a:cs typeface="Times New Roman" panose="02020603050405020304" pitchFamily="18" charset="0"/>
              </a:rPr>
              <a:t>below</a:t>
            </a:r>
            <a:r>
              <a:rPr lang="en-US" sz="1600" dirty="0">
                <a:solidFill>
                  <a:schemeClr val="tx1"/>
                </a:solidFill>
                <a:latin typeface="Times New Roman" panose="02020603050405020304" pitchFamily="18" charset="0"/>
                <a:cs typeface="Times New Roman" panose="02020603050405020304" pitchFamily="18" charset="0"/>
              </a:rPr>
              <a:t> shows the enhanced image. </a:t>
            </a:r>
            <a:r>
              <a:rPr lang="en-US" sz="1600" dirty="0">
                <a:latin typeface="Times New Roman" panose="02020603050405020304" pitchFamily="18" charset="0"/>
                <a:cs typeface="Times New Roman" panose="02020603050405020304" pitchFamily="18" charset="0"/>
              </a:rPr>
              <a:t>Hence,</a:t>
            </a:r>
            <a:r>
              <a:rPr lang="en-US" sz="1600" dirty="0">
                <a:solidFill>
                  <a:schemeClr val="tx1"/>
                </a:solidFill>
                <a:latin typeface="Times New Roman" panose="02020603050405020304" pitchFamily="18" charset="0"/>
                <a:cs typeface="Times New Roman" panose="02020603050405020304" pitchFamily="18" charset="0"/>
              </a:rPr>
              <a:t> RGB Color Space Image Enhancement</a:t>
            </a:r>
            <a:r>
              <a:rPr lang="en-US" sz="1600" dirty="0">
                <a:latin typeface="Times New Roman" panose="02020603050405020304" pitchFamily="18" charset="0"/>
                <a:cs typeface="Times New Roman" panose="02020603050405020304" pitchFamily="18" charset="0"/>
              </a:rPr>
              <a:t> has been done.</a:t>
            </a:r>
            <a:br>
              <a:rPr lang="en-US" sz="2800" dirty="0">
                <a:solidFill>
                  <a:schemeClr val="tx1"/>
                </a:solidFill>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pic>
        <p:nvPicPr>
          <p:cNvPr id="6" name="Picture Placeholder 5">
            <a:extLst>
              <a:ext uri="{FF2B5EF4-FFF2-40B4-BE49-F238E27FC236}">
                <a16:creationId xmlns:a16="http://schemas.microsoft.com/office/drawing/2014/main" id="{C7F9A468-777D-63AA-7CC4-70F6829133BE}"/>
              </a:ext>
            </a:extLst>
          </p:cNvPr>
          <p:cNvPicPr>
            <a:picLocks noGrp="1" noChangeAspect="1"/>
          </p:cNvPicPr>
          <p:nvPr>
            <p:ph idx="1"/>
          </p:nvPr>
        </p:nvPicPr>
        <p:blipFill>
          <a:blip r:embed="rId2"/>
          <a:stretch>
            <a:fillRect/>
          </a:stretch>
        </p:blipFill>
        <p:spPr>
          <a:xfrm>
            <a:off x="1644348" y="1723869"/>
            <a:ext cx="9698637" cy="4660598"/>
          </a:xfrm>
        </p:spPr>
      </p:pic>
      <p:sp>
        <p:nvSpPr>
          <p:cNvPr id="5" name="Slide Number Placeholder 4">
            <a:extLst>
              <a:ext uri="{FF2B5EF4-FFF2-40B4-BE49-F238E27FC236}">
                <a16:creationId xmlns:a16="http://schemas.microsoft.com/office/drawing/2014/main" id="{CAB357EE-F33E-70C2-95A7-5108504A315E}"/>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36697028"/>
      </p:ext>
    </p:extLst>
  </p:cSld>
  <p:clrMapOvr>
    <a:masterClrMapping/>
  </p:clrMapOvr>
  <mc:AlternateContent xmlns:mc="http://schemas.openxmlformats.org/markup-compatibility/2006" xmlns:p14="http://schemas.microsoft.com/office/powerpoint/2010/main">
    <mc:Choice Requires="p14">
      <p:transition spd="slow" p14:dur="2000" advTm="20722"/>
    </mc:Choice>
    <mc:Fallback xmlns="">
      <p:transition spd="slow" advTm="2072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54BEE6-45F3-5A51-08FE-2CEC2E0E5C81}"/>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Conclusion</a:t>
            </a:r>
          </a:p>
        </p:txBody>
      </p:sp>
      <p:sp>
        <p:nvSpPr>
          <p:cNvPr id="4" name="Content Placeholder 3">
            <a:extLst>
              <a:ext uri="{FF2B5EF4-FFF2-40B4-BE49-F238E27FC236}">
                <a16:creationId xmlns:a16="http://schemas.microsoft.com/office/drawing/2014/main" id="{D148621F-334B-9ED2-B038-9FED16988826}"/>
              </a:ext>
            </a:extLst>
          </p:cNvPr>
          <p:cNvSpPr>
            <a:spLocks noGrp="1"/>
          </p:cNvSpPr>
          <p:nvPr>
            <p:ph idx="1"/>
          </p:nvPr>
        </p:nvSpPr>
        <p:spPr>
          <a:xfrm>
            <a:off x="1484310" y="2188565"/>
            <a:ext cx="10018713" cy="3602636"/>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We </a:t>
            </a:r>
            <a:r>
              <a:rPr lang="en-US" sz="1600" dirty="0">
                <a:latin typeface="Times New Roman" panose="02020603050405020304" pitchFamily="18" charset="0"/>
                <a:cs typeface="Times New Roman" panose="02020603050405020304" pitchFamily="18" charset="0"/>
              </a:rPr>
              <a:t>created a fuzzy color image prediction model that can correctly forecast the colors of individual pixels in a picture based on their surrounding environment</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Moreover, it has high accuracy and stability. Throughout the project, I learned a lot of new skills which would help me in the near future.</a:t>
            </a:r>
            <a:endParaRPr lang="en-IN" sz="1600" dirty="0">
              <a:latin typeface="Times New Roman" panose="02020603050405020304" pitchFamily="18" charset="0"/>
              <a:cs typeface="Times New Roman" panose="02020603050405020304" pitchFamily="18" charset="0"/>
            </a:endParaRPr>
          </a:p>
          <a:p>
            <a:endParaRPr lang="en-US"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4EFB59C8-D9F1-D694-75B5-9ECD72FB346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2625735"/>
      </p:ext>
    </p:extLst>
  </p:cSld>
  <p:clrMapOvr>
    <a:masterClrMapping/>
  </p:clrMapOvr>
  <mc:AlternateContent xmlns:mc="http://schemas.openxmlformats.org/markup-compatibility/2006" xmlns:p14="http://schemas.microsoft.com/office/powerpoint/2010/main">
    <mc:Choice Requires="p14">
      <p:transition spd="slow" p14:dur="2000" advTm="28059"/>
    </mc:Choice>
    <mc:Fallback xmlns="">
      <p:transition spd="slow" advTm="2805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CD41-E00B-6A29-EE94-A3EA66825FE4}"/>
              </a:ext>
            </a:extLst>
          </p:cNvPr>
          <p:cNvSpPr>
            <a:spLocks noGrp="1"/>
          </p:cNvSpPr>
          <p:nvPr>
            <p:ph type="title"/>
          </p:nvPr>
        </p:nvSpPr>
        <p:spPr>
          <a:xfrm>
            <a:off x="1334409" y="202366"/>
            <a:ext cx="10018713" cy="682054"/>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A300A9ED-41BF-4934-D223-8127FCD8A20D}"/>
              </a:ext>
            </a:extLst>
          </p:cNvPr>
          <p:cNvSpPr>
            <a:spLocks noGrp="1"/>
          </p:cNvSpPr>
          <p:nvPr>
            <p:ph idx="1"/>
          </p:nvPr>
        </p:nvSpPr>
        <p:spPr>
          <a:xfrm>
            <a:off x="1069848" y="1049311"/>
            <a:ext cx="10058400" cy="5122890"/>
          </a:xfrm>
        </p:spPr>
        <p:txBody>
          <a:bodyPr>
            <a:normAutofit fontScale="85000" lnSpcReduction="20000"/>
          </a:bodyPr>
          <a:lstStyle/>
          <a:p>
            <a:pPr marL="342900" indent="-342900">
              <a:buFont typeface="+mj-lt"/>
              <a:buAutoNum type="arabicPeriod"/>
            </a:pPr>
            <a:r>
              <a:rPr lang="en-US" sz="1900" b="0" i="0" dirty="0" err="1">
                <a:solidFill>
                  <a:srgbClr val="222222"/>
                </a:solidFill>
                <a:effectLst/>
                <a:latin typeface="Times New Roman" panose="02020603050405020304" pitchFamily="18" charset="0"/>
                <a:cs typeface="Times New Roman" panose="02020603050405020304" pitchFamily="18" charset="0"/>
              </a:rPr>
              <a:t>Toğaçar</a:t>
            </a:r>
            <a:r>
              <a:rPr lang="en-US" sz="1900" b="0" i="0" dirty="0">
                <a:solidFill>
                  <a:srgbClr val="222222"/>
                </a:solidFill>
                <a:effectLst/>
                <a:latin typeface="Times New Roman" panose="02020603050405020304" pitchFamily="18" charset="0"/>
                <a:cs typeface="Times New Roman" panose="02020603050405020304" pitchFamily="18" charset="0"/>
              </a:rPr>
              <a:t>, (2021). Enhancing of dataset using </a:t>
            </a:r>
            <a:r>
              <a:rPr lang="en-US" sz="1900" b="0" i="0" dirty="0" err="1">
                <a:solidFill>
                  <a:srgbClr val="222222"/>
                </a:solidFill>
                <a:effectLst/>
                <a:latin typeface="Times New Roman" panose="02020603050405020304" pitchFamily="18" charset="0"/>
                <a:cs typeface="Times New Roman" panose="02020603050405020304" pitchFamily="18" charset="0"/>
              </a:rPr>
              <a:t>DeepDream</a:t>
            </a:r>
            <a:r>
              <a:rPr lang="en-US" sz="1900" b="0" i="0" dirty="0">
                <a:solidFill>
                  <a:srgbClr val="222222"/>
                </a:solidFill>
                <a:effectLst/>
                <a:latin typeface="Times New Roman" panose="02020603050405020304" pitchFamily="18" charset="0"/>
                <a:cs typeface="Times New Roman" panose="02020603050405020304" pitchFamily="18" charset="0"/>
              </a:rPr>
              <a:t>, fuzzy color image enhancement and </a:t>
            </a:r>
            <a:r>
              <a:rPr lang="en-US" sz="1900" b="0" i="0" dirty="0" err="1">
                <a:solidFill>
                  <a:srgbClr val="222222"/>
                </a:solidFill>
                <a:effectLst/>
                <a:latin typeface="Times New Roman" panose="02020603050405020304" pitchFamily="18" charset="0"/>
                <a:cs typeface="Times New Roman" panose="02020603050405020304" pitchFamily="18" charset="0"/>
              </a:rPr>
              <a:t>hypercolumn</a:t>
            </a:r>
            <a:r>
              <a:rPr lang="en-US" sz="1900" b="0" i="0" dirty="0">
                <a:solidFill>
                  <a:srgbClr val="222222"/>
                </a:solidFill>
                <a:effectLst/>
                <a:latin typeface="Times New Roman" panose="02020603050405020304" pitchFamily="18" charset="0"/>
                <a:cs typeface="Times New Roman" panose="02020603050405020304" pitchFamily="18" charset="0"/>
              </a:rPr>
              <a:t> techniques to detection of the Alzheimer's disease stages by deep learning model. </a:t>
            </a:r>
            <a:r>
              <a:rPr lang="en-US" sz="1900" b="0" i="1" dirty="0">
                <a:solidFill>
                  <a:srgbClr val="222222"/>
                </a:solidFill>
                <a:effectLst/>
                <a:latin typeface="Times New Roman" panose="02020603050405020304" pitchFamily="18" charset="0"/>
                <a:cs typeface="Times New Roman" panose="02020603050405020304" pitchFamily="18" charset="0"/>
              </a:rPr>
              <a:t>Neural Computing and Applications</a:t>
            </a:r>
            <a:r>
              <a:rPr lang="en-US" sz="1900" b="0" i="0" dirty="0">
                <a:solidFill>
                  <a:srgbClr val="222222"/>
                </a:solidFill>
                <a:effectLst/>
                <a:latin typeface="Times New Roman" panose="02020603050405020304" pitchFamily="18" charset="0"/>
                <a:cs typeface="Times New Roman" panose="02020603050405020304" pitchFamily="18" charset="0"/>
              </a:rPr>
              <a:t>, </a:t>
            </a:r>
            <a:r>
              <a:rPr lang="en-US" sz="1900" b="0" i="1" dirty="0">
                <a:solidFill>
                  <a:srgbClr val="222222"/>
                </a:solidFill>
                <a:effectLst/>
                <a:latin typeface="Times New Roman" panose="02020603050405020304" pitchFamily="18" charset="0"/>
                <a:cs typeface="Times New Roman" panose="02020603050405020304" pitchFamily="18" charset="0"/>
              </a:rPr>
              <a:t>33</a:t>
            </a:r>
            <a:r>
              <a:rPr lang="en-US" sz="1900" b="0" i="0" dirty="0">
                <a:solidFill>
                  <a:srgbClr val="222222"/>
                </a:solidFill>
                <a:effectLst/>
                <a:latin typeface="Times New Roman" panose="02020603050405020304" pitchFamily="18" charset="0"/>
                <a:cs typeface="Times New Roman" panose="02020603050405020304" pitchFamily="18" charset="0"/>
              </a:rPr>
              <a:t>(16), 9877-9889, </a:t>
            </a:r>
            <a:r>
              <a:rPr lang="en-US" sz="1900" dirty="0">
                <a:latin typeface="Times New Roman" panose="02020603050405020304" pitchFamily="18" charset="0"/>
                <a:cs typeface="Times New Roman" panose="02020603050405020304" pitchFamily="18" charset="0"/>
                <a:hlinkClick r:id="rId2"/>
              </a:rPr>
              <a:t>https://link.springer.com/article/10.1007/s00521-021-05758-5</a:t>
            </a:r>
            <a:r>
              <a:rPr lang="en-US" sz="1900" b="0" i="0" dirty="0">
                <a:solidFill>
                  <a:srgbClr val="222222"/>
                </a:solidFill>
                <a:effectLst/>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900" b="0" i="0" dirty="0" err="1">
                <a:solidFill>
                  <a:srgbClr val="222222"/>
                </a:solidFill>
                <a:effectLst/>
                <a:latin typeface="Times New Roman" panose="02020603050405020304" pitchFamily="18" charset="0"/>
                <a:cs typeface="Times New Roman" panose="02020603050405020304" pitchFamily="18" charset="0"/>
              </a:rPr>
              <a:t>Ergen</a:t>
            </a:r>
            <a:r>
              <a:rPr lang="en-US" sz="1900" b="0" i="0" dirty="0">
                <a:solidFill>
                  <a:srgbClr val="222222"/>
                </a:solidFill>
                <a:effectLst/>
                <a:latin typeface="Times New Roman" panose="02020603050405020304" pitchFamily="18" charset="0"/>
                <a:cs typeface="Times New Roman" panose="02020603050405020304" pitchFamily="18" charset="0"/>
              </a:rPr>
              <a:t>, B</a:t>
            </a:r>
            <a:r>
              <a:rPr lang="en-US" sz="1900" dirty="0">
                <a:solidFill>
                  <a:srgbClr val="222222"/>
                </a:solidFill>
                <a:latin typeface="Times New Roman" panose="02020603050405020304" pitchFamily="18" charset="0"/>
                <a:cs typeface="Times New Roman" panose="02020603050405020304" pitchFamily="18" charset="0"/>
              </a:rPr>
              <a:t>,</a:t>
            </a:r>
            <a:r>
              <a:rPr lang="en-US" sz="1900" b="0" i="0" dirty="0">
                <a:solidFill>
                  <a:srgbClr val="222222"/>
                </a:solidFill>
                <a:effectLst/>
                <a:latin typeface="Times New Roman" panose="02020603050405020304" pitchFamily="18" charset="0"/>
                <a:cs typeface="Times New Roman" panose="02020603050405020304" pitchFamily="18" charset="0"/>
              </a:rPr>
              <a:t> (2020). COVID-19 detection using deep learning models to exploit Social Mimic Optimization and structured chest X-ray images using fuzzy color and stacking approaches. </a:t>
            </a:r>
            <a:r>
              <a:rPr lang="en-US" sz="1900" b="0" i="1" dirty="0">
                <a:solidFill>
                  <a:srgbClr val="222222"/>
                </a:solidFill>
                <a:effectLst/>
                <a:latin typeface="Times New Roman" panose="02020603050405020304" pitchFamily="18" charset="0"/>
                <a:cs typeface="Times New Roman" panose="02020603050405020304" pitchFamily="18" charset="0"/>
              </a:rPr>
              <a:t>Computers in biology and medicine</a:t>
            </a:r>
            <a:r>
              <a:rPr lang="en-US" sz="1900" b="0" i="0" dirty="0">
                <a:solidFill>
                  <a:srgbClr val="222222"/>
                </a:solidFill>
                <a:effectLst/>
                <a:latin typeface="Times New Roman" panose="02020603050405020304" pitchFamily="18" charset="0"/>
                <a:cs typeface="Times New Roman" panose="02020603050405020304" pitchFamily="18" charset="0"/>
              </a:rPr>
              <a:t>, </a:t>
            </a:r>
            <a:r>
              <a:rPr lang="en-US" sz="1900" b="0" i="1" dirty="0">
                <a:solidFill>
                  <a:srgbClr val="222222"/>
                </a:solidFill>
                <a:effectLst/>
                <a:latin typeface="Times New Roman" panose="02020603050405020304" pitchFamily="18" charset="0"/>
                <a:cs typeface="Times New Roman" panose="02020603050405020304" pitchFamily="18" charset="0"/>
              </a:rPr>
              <a:t>121</a:t>
            </a:r>
            <a:r>
              <a:rPr lang="en-US" sz="1900" b="0" i="0" dirty="0">
                <a:solidFill>
                  <a:srgbClr val="222222"/>
                </a:solidFill>
                <a:effectLst/>
                <a:latin typeface="Times New Roman" panose="02020603050405020304" pitchFamily="18" charset="0"/>
                <a:cs typeface="Times New Roman" panose="02020603050405020304" pitchFamily="18" charset="0"/>
              </a:rPr>
              <a:t>, 103805 </a:t>
            </a:r>
            <a:r>
              <a:rPr lang="en-US" sz="1900" dirty="0">
                <a:latin typeface="Times New Roman" panose="02020603050405020304" pitchFamily="18" charset="0"/>
                <a:cs typeface="Times New Roman" panose="02020603050405020304" pitchFamily="18" charset="0"/>
                <a:hlinkClick r:id="rId2"/>
              </a:rPr>
              <a:t>https://link.springer.com/article/10.1007/s00521-021-05758-5</a:t>
            </a:r>
            <a:endParaRPr lang="en-US" sz="1900" dirty="0">
              <a:solidFill>
                <a:srgbClr val="222222"/>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900" b="0" i="0" dirty="0">
                <a:solidFill>
                  <a:srgbClr val="222222"/>
                </a:solidFill>
                <a:effectLst/>
                <a:latin typeface="Times New Roman" panose="02020603050405020304" pitchFamily="18" charset="0"/>
                <a:cs typeface="Times New Roman" panose="02020603050405020304" pitchFamily="18" charset="0"/>
              </a:rPr>
              <a:t>Sibiya M, (2021). Automatic fuzzy logic-based maize common rust disease severity predictions with thresholding and deep learning. </a:t>
            </a:r>
            <a:r>
              <a:rPr lang="en-US" sz="1900" b="0" i="1" dirty="0">
                <a:solidFill>
                  <a:srgbClr val="222222"/>
                </a:solidFill>
                <a:effectLst/>
                <a:latin typeface="Times New Roman" panose="02020603050405020304" pitchFamily="18" charset="0"/>
                <a:cs typeface="Times New Roman" panose="02020603050405020304" pitchFamily="18" charset="0"/>
              </a:rPr>
              <a:t>Pathogens</a:t>
            </a:r>
            <a:r>
              <a:rPr lang="en-US" sz="1900" b="0" i="0" dirty="0">
                <a:solidFill>
                  <a:srgbClr val="222222"/>
                </a:solidFill>
                <a:effectLst/>
                <a:latin typeface="Times New Roman" panose="02020603050405020304" pitchFamily="18" charset="0"/>
                <a:cs typeface="Times New Roman" panose="02020603050405020304" pitchFamily="18" charset="0"/>
              </a:rPr>
              <a:t>, </a:t>
            </a:r>
            <a:r>
              <a:rPr lang="en-US" sz="1900" b="0" i="1" dirty="0">
                <a:solidFill>
                  <a:srgbClr val="222222"/>
                </a:solidFill>
                <a:effectLst/>
                <a:latin typeface="Times New Roman" panose="02020603050405020304" pitchFamily="18" charset="0"/>
                <a:cs typeface="Times New Roman" panose="02020603050405020304" pitchFamily="18" charset="0"/>
              </a:rPr>
              <a:t>10</a:t>
            </a:r>
            <a:r>
              <a:rPr lang="en-US" sz="1900" b="0" i="0" dirty="0">
                <a:solidFill>
                  <a:srgbClr val="222222"/>
                </a:solidFill>
                <a:effectLst/>
                <a:latin typeface="Times New Roman" panose="02020603050405020304" pitchFamily="18" charset="0"/>
                <a:cs typeface="Times New Roman" panose="02020603050405020304" pitchFamily="18" charset="0"/>
              </a:rPr>
              <a:t>(2), 131 </a:t>
            </a:r>
            <a:r>
              <a:rPr lang="en-US" sz="1900" dirty="0">
                <a:latin typeface="Times New Roman" panose="02020603050405020304" pitchFamily="18" charset="0"/>
                <a:cs typeface="Times New Roman" panose="02020603050405020304" pitchFamily="18" charset="0"/>
                <a:hlinkClick r:id="rId3"/>
              </a:rPr>
              <a:t>https://www.sciencedirect.com/science/article/pii/S0010482520301736</a:t>
            </a:r>
            <a:r>
              <a:rPr lang="en-US" sz="1900" b="0" i="0" dirty="0">
                <a:solidFill>
                  <a:srgbClr val="222222"/>
                </a:solidFill>
                <a:effectLst/>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900" b="0" i="0" dirty="0">
                <a:solidFill>
                  <a:srgbClr val="222222"/>
                </a:solidFill>
                <a:effectLst/>
                <a:latin typeface="Times New Roman" panose="02020603050405020304" pitchFamily="18" charset="0"/>
                <a:cs typeface="Times New Roman" panose="02020603050405020304" pitchFamily="18" charset="0"/>
              </a:rPr>
              <a:t>Sibiya, M, (2021). Automatic fuzzy logic-based maize common rust disease severity predictions with thresholding and deep learning. </a:t>
            </a:r>
            <a:r>
              <a:rPr lang="en-US" sz="1900" b="0" i="1" dirty="0">
                <a:solidFill>
                  <a:srgbClr val="222222"/>
                </a:solidFill>
                <a:effectLst/>
                <a:latin typeface="Times New Roman" panose="02020603050405020304" pitchFamily="18" charset="0"/>
                <a:cs typeface="Times New Roman" panose="02020603050405020304" pitchFamily="18" charset="0"/>
              </a:rPr>
              <a:t>Pathogens</a:t>
            </a:r>
            <a:r>
              <a:rPr lang="en-US" sz="1900" b="0" i="0" dirty="0">
                <a:solidFill>
                  <a:srgbClr val="222222"/>
                </a:solidFill>
                <a:effectLst/>
                <a:latin typeface="Times New Roman" panose="02020603050405020304" pitchFamily="18" charset="0"/>
                <a:cs typeface="Times New Roman" panose="02020603050405020304" pitchFamily="18" charset="0"/>
              </a:rPr>
              <a:t>, </a:t>
            </a:r>
            <a:r>
              <a:rPr lang="en-US" sz="1900" b="0" i="1" dirty="0">
                <a:solidFill>
                  <a:srgbClr val="222222"/>
                </a:solidFill>
                <a:effectLst/>
                <a:latin typeface="Times New Roman" panose="02020603050405020304" pitchFamily="18" charset="0"/>
                <a:cs typeface="Times New Roman" panose="02020603050405020304" pitchFamily="18" charset="0"/>
              </a:rPr>
              <a:t>10</a:t>
            </a:r>
            <a:r>
              <a:rPr lang="en-US" sz="1900" b="0" i="0" dirty="0">
                <a:solidFill>
                  <a:srgbClr val="222222"/>
                </a:solidFill>
                <a:effectLst/>
                <a:latin typeface="Times New Roman" panose="02020603050405020304" pitchFamily="18" charset="0"/>
                <a:cs typeface="Times New Roman" panose="02020603050405020304" pitchFamily="18" charset="0"/>
              </a:rPr>
              <a:t>(2), 131. </a:t>
            </a:r>
            <a:r>
              <a:rPr lang="en-US" sz="1900" b="0" i="0" dirty="0" err="1">
                <a:solidFill>
                  <a:srgbClr val="222222"/>
                </a:solidFill>
                <a:effectLst/>
                <a:latin typeface="Times New Roman" panose="02020603050405020304" pitchFamily="18" charset="0"/>
                <a:cs typeface="Times New Roman" panose="02020603050405020304" pitchFamily="18" charset="0"/>
              </a:rPr>
              <a:t>Pegalajar</a:t>
            </a:r>
            <a:r>
              <a:rPr lang="en-US" sz="1900" b="0" i="0" dirty="0">
                <a:solidFill>
                  <a:srgbClr val="222222"/>
                </a:solidFill>
                <a:effectLst/>
                <a:latin typeface="Times New Roman" panose="02020603050405020304" pitchFamily="18" charset="0"/>
                <a:cs typeface="Times New Roman" panose="02020603050405020304" pitchFamily="18" charset="0"/>
              </a:rPr>
              <a:t>, M. C., </a:t>
            </a:r>
            <a:r>
              <a:rPr lang="en-US" sz="1900" b="0" i="0" dirty="0" err="1">
                <a:solidFill>
                  <a:srgbClr val="222222"/>
                </a:solidFill>
                <a:effectLst/>
                <a:latin typeface="Times New Roman" panose="02020603050405020304" pitchFamily="18" charset="0"/>
                <a:cs typeface="Times New Roman" panose="02020603050405020304" pitchFamily="18" charset="0"/>
              </a:rPr>
              <a:t>Ruíz</a:t>
            </a:r>
            <a:r>
              <a:rPr lang="en-US" sz="1900" b="0" i="0" dirty="0">
                <a:solidFill>
                  <a:srgbClr val="222222"/>
                </a:solidFill>
                <a:effectLst/>
                <a:latin typeface="Times New Roman" panose="02020603050405020304" pitchFamily="18" charset="0"/>
                <a:cs typeface="Times New Roman" panose="02020603050405020304" pitchFamily="18" charset="0"/>
              </a:rPr>
              <a:t>, L. G. B., Sánchez-</a:t>
            </a:r>
            <a:r>
              <a:rPr lang="en-US" sz="1900" b="0" i="0" dirty="0" err="1">
                <a:solidFill>
                  <a:srgbClr val="222222"/>
                </a:solidFill>
                <a:effectLst/>
                <a:latin typeface="Times New Roman" panose="02020603050405020304" pitchFamily="18" charset="0"/>
                <a:cs typeface="Times New Roman" panose="02020603050405020304" pitchFamily="18" charset="0"/>
              </a:rPr>
              <a:t>Marañón</a:t>
            </a:r>
            <a:r>
              <a:rPr lang="en-US" sz="1900" b="0" i="0" dirty="0">
                <a:solidFill>
                  <a:srgbClr val="222222"/>
                </a:solidFill>
                <a:effectLst/>
                <a:latin typeface="Times New Roman" panose="02020603050405020304" pitchFamily="18" charset="0"/>
                <a:cs typeface="Times New Roman" panose="02020603050405020304" pitchFamily="18" charset="0"/>
              </a:rPr>
              <a:t>, M., &amp; </a:t>
            </a:r>
            <a:r>
              <a:rPr lang="en-US" sz="1900" b="0" i="0" dirty="0" err="1">
                <a:solidFill>
                  <a:srgbClr val="222222"/>
                </a:solidFill>
                <a:effectLst/>
                <a:latin typeface="Times New Roman" panose="02020603050405020304" pitchFamily="18" charset="0"/>
                <a:cs typeface="Times New Roman" panose="02020603050405020304" pitchFamily="18" charset="0"/>
              </a:rPr>
              <a:t>Mansilla</a:t>
            </a:r>
            <a:r>
              <a:rPr lang="en-US" sz="1900" b="0" i="0" dirty="0">
                <a:solidFill>
                  <a:srgbClr val="222222"/>
                </a:solidFill>
                <a:effectLst/>
                <a:latin typeface="Times New Roman" panose="02020603050405020304" pitchFamily="18" charset="0"/>
                <a:cs typeface="Times New Roman" panose="02020603050405020304" pitchFamily="18" charset="0"/>
              </a:rPr>
              <a:t>, L. (2020). A Munsell </a:t>
            </a:r>
            <a:r>
              <a:rPr lang="en-US" sz="1900" b="0" i="0" dirty="0" err="1">
                <a:solidFill>
                  <a:srgbClr val="222222"/>
                </a:solidFill>
                <a:effectLst/>
                <a:latin typeface="Times New Roman" panose="02020603050405020304" pitchFamily="18" charset="0"/>
                <a:cs typeface="Times New Roman" panose="02020603050405020304" pitchFamily="18" charset="0"/>
              </a:rPr>
              <a:t>colour</a:t>
            </a:r>
            <a:r>
              <a:rPr lang="en-US" sz="1900" b="0" i="0" dirty="0">
                <a:solidFill>
                  <a:srgbClr val="222222"/>
                </a:solidFill>
                <a:effectLst/>
                <a:latin typeface="Times New Roman" panose="02020603050405020304" pitchFamily="18" charset="0"/>
                <a:cs typeface="Times New Roman" panose="02020603050405020304" pitchFamily="18" charset="0"/>
              </a:rPr>
              <a:t>-based approach for soil classification using Fuzzy Logic and Artificial Neural Networks. </a:t>
            </a:r>
            <a:r>
              <a:rPr lang="en-US" sz="1900" b="0" i="1" dirty="0">
                <a:solidFill>
                  <a:srgbClr val="222222"/>
                </a:solidFill>
                <a:effectLst/>
                <a:latin typeface="Times New Roman" panose="02020603050405020304" pitchFamily="18" charset="0"/>
                <a:cs typeface="Times New Roman" panose="02020603050405020304" pitchFamily="18" charset="0"/>
              </a:rPr>
              <a:t>FUZZY sets and systems</a:t>
            </a:r>
            <a:r>
              <a:rPr lang="en-US" sz="1900" b="0" i="0" dirty="0">
                <a:solidFill>
                  <a:srgbClr val="222222"/>
                </a:solidFill>
                <a:effectLst/>
                <a:latin typeface="Times New Roman" panose="02020603050405020304" pitchFamily="18" charset="0"/>
                <a:cs typeface="Times New Roman" panose="02020603050405020304" pitchFamily="18" charset="0"/>
              </a:rPr>
              <a:t>, </a:t>
            </a:r>
            <a:r>
              <a:rPr lang="en-US" sz="1900" b="0" i="1" dirty="0">
                <a:solidFill>
                  <a:srgbClr val="222222"/>
                </a:solidFill>
                <a:effectLst/>
                <a:latin typeface="Times New Roman" panose="02020603050405020304" pitchFamily="18" charset="0"/>
                <a:cs typeface="Times New Roman" panose="02020603050405020304" pitchFamily="18" charset="0"/>
              </a:rPr>
              <a:t>401</a:t>
            </a:r>
            <a:r>
              <a:rPr lang="en-US" sz="1900" b="0" i="0" dirty="0">
                <a:solidFill>
                  <a:srgbClr val="222222"/>
                </a:solidFill>
                <a:effectLst/>
                <a:latin typeface="Times New Roman" panose="02020603050405020304" pitchFamily="18" charset="0"/>
                <a:cs typeface="Times New Roman" panose="02020603050405020304" pitchFamily="18" charset="0"/>
              </a:rPr>
              <a:t>, 38-54 </a:t>
            </a:r>
            <a:r>
              <a:rPr lang="en-US" sz="1900" dirty="0">
                <a:latin typeface="Times New Roman" panose="02020603050405020304" pitchFamily="18" charset="0"/>
                <a:cs typeface="Times New Roman" panose="02020603050405020304" pitchFamily="18" charset="0"/>
                <a:hlinkClick r:id="rId3"/>
              </a:rPr>
              <a:t>https://www.sciencedirect.com/science/article/pii/S0010482520301736</a:t>
            </a:r>
            <a:endParaRPr lang="en-US" sz="1900" b="0" i="0" dirty="0">
              <a:solidFill>
                <a:srgbClr val="222222"/>
              </a:solidFill>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900" b="0" i="0" dirty="0">
                <a:solidFill>
                  <a:srgbClr val="222222"/>
                </a:solidFill>
                <a:effectLst/>
                <a:latin typeface="Times New Roman" panose="02020603050405020304" pitchFamily="18" charset="0"/>
                <a:cs typeface="Times New Roman" panose="02020603050405020304" pitchFamily="18" charset="0"/>
              </a:rPr>
              <a:t>Al Mamun, A., </a:t>
            </a:r>
            <a:r>
              <a:rPr lang="en-US" sz="1900" b="0" i="0" dirty="0" err="1">
                <a:solidFill>
                  <a:srgbClr val="222222"/>
                </a:solidFill>
                <a:effectLst/>
                <a:latin typeface="Times New Roman" panose="02020603050405020304" pitchFamily="18" charset="0"/>
                <a:cs typeface="Times New Roman" panose="02020603050405020304" pitchFamily="18" charset="0"/>
              </a:rPr>
              <a:t>Em</a:t>
            </a:r>
            <a:r>
              <a:rPr lang="en-US" sz="1900" b="0" i="0" dirty="0">
                <a:solidFill>
                  <a:srgbClr val="222222"/>
                </a:solidFill>
                <a:effectLst/>
                <a:latin typeface="Times New Roman" panose="02020603050405020304" pitchFamily="18" charset="0"/>
                <a:cs typeface="Times New Roman" panose="02020603050405020304" pitchFamily="18" charset="0"/>
              </a:rPr>
              <a:t>, P. P., Ghosh, T., Hossain, M. M., Hasan, M. G., &amp; </a:t>
            </a:r>
            <a:r>
              <a:rPr lang="en-US" sz="1900" b="0" i="0" dirty="0" err="1">
                <a:solidFill>
                  <a:srgbClr val="222222"/>
                </a:solidFill>
                <a:effectLst/>
                <a:latin typeface="Times New Roman" panose="02020603050405020304" pitchFamily="18" charset="0"/>
                <a:cs typeface="Times New Roman" panose="02020603050405020304" pitchFamily="18" charset="0"/>
              </a:rPr>
              <a:t>Sadeque</a:t>
            </a:r>
            <a:r>
              <a:rPr lang="en-US" sz="1900" b="0" i="0" dirty="0">
                <a:solidFill>
                  <a:srgbClr val="222222"/>
                </a:solidFill>
                <a:effectLst/>
                <a:latin typeface="Times New Roman" panose="02020603050405020304" pitchFamily="18" charset="0"/>
                <a:cs typeface="Times New Roman" panose="02020603050405020304" pitchFamily="18" charset="0"/>
              </a:rPr>
              <a:t>, M. G. (2021). Bleeding recognition technique in wireless capsule endoscopy images using fuzzy logic and principal component analysis. </a:t>
            </a:r>
            <a:r>
              <a:rPr lang="en-US" sz="1900" b="0" i="1" dirty="0">
                <a:solidFill>
                  <a:srgbClr val="222222"/>
                </a:solidFill>
                <a:effectLst/>
                <a:latin typeface="Times New Roman" panose="02020603050405020304" pitchFamily="18" charset="0"/>
                <a:cs typeface="Times New Roman" panose="02020603050405020304" pitchFamily="18" charset="0"/>
              </a:rPr>
              <a:t>International Journal of Electrical and Computer Engineering (IJECE)</a:t>
            </a:r>
            <a:r>
              <a:rPr lang="en-US" sz="1900" b="0" i="0" dirty="0">
                <a:solidFill>
                  <a:srgbClr val="222222"/>
                </a:solidFill>
                <a:effectLst/>
                <a:latin typeface="Times New Roman" panose="02020603050405020304" pitchFamily="18" charset="0"/>
                <a:cs typeface="Times New Roman" panose="02020603050405020304" pitchFamily="18" charset="0"/>
              </a:rPr>
              <a:t>, </a:t>
            </a:r>
            <a:r>
              <a:rPr lang="en-US" sz="1900" b="0" i="1" dirty="0">
                <a:solidFill>
                  <a:srgbClr val="222222"/>
                </a:solidFill>
                <a:effectLst/>
                <a:latin typeface="Times New Roman" panose="02020603050405020304" pitchFamily="18" charset="0"/>
                <a:cs typeface="Times New Roman" panose="02020603050405020304" pitchFamily="18" charset="0"/>
              </a:rPr>
              <a:t>11</a:t>
            </a:r>
            <a:r>
              <a:rPr lang="en-US" sz="1900" b="0" i="0" dirty="0">
                <a:solidFill>
                  <a:srgbClr val="222222"/>
                </a:solidFill>
                <a:effectLst/>
                <a:latin typeface="Times New Roman" panose="02020603050405020304" pitchFamily="18" charset="0"/>
                <a:cs typeface="Times New Roman" panose="02020603050405020304" pitchFamily="18" charset="0"/>
              </a:rPr>
              <a:t>(3), 2688-2695 </a:t>
            </a:r>
            <a:r>
              <a:rPr lang="en-US" sz="1900" dirty="0">
                <a:latin typeface="Times New Roman" panose="02020603050405020304" pitchFamily="18" charset="0"/>
                <a:cs typeface="Times New Roman" panose="02020603050405020304" pitchFamily="18" charset="0"/>
                <a:hlinkClick r:id="rId4"/>
              </a:rPr>
              <a:t>https://www.sciencedirect.com/science/article/pii/S0165168416303528</a:t>
            </a:r>
            <a:r>
              <a:rPr lang="en-US" sz="1900" b="0" i="0" dirty="0">
                <a:solidFill>
                  <a:srgbClr val="222222"/>
                </a:solidFill>
                <a:effectLst/>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900" b="0" i="0" dirty="0">
                <a:solidFill>
                  <a:srgbClr val="222222"/>
                </a:solidFill>
                <a:effectLst/>
                <a:latin typeface="Times New Roman" panose="02020603050405020304" pitchFamily="18" charset="0"/>
                <a:cs typeface="Times New Roman" panose="02020603050405020304" pitchFamily="18" charset="0"/>
                <a:hlinkClick r:id="rId5"/>
              </a:rPr>
              <a:t>https://www.sciencedirect.com/science/article/pii/S1568494610003261</a:t>
            </a:r>
            <a:endParaRPr lang="en-US" sz="1900" b="0" i="0" dirty="0">
              <a:solidFill>
                <a:srgbClr val="222222"/>
              </a:solidFill>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900" b="0" i="0" dirty="0">
                <a:solidFill>
                  <a:srgbClr val="222222"/>
                </a:solidFill>
                <a:effectLst/>
                <a:latin typeface="Times New Roman" panose="02020603050405020304" pitchFamily="18" charset="0"/>
                <a:cs typeface="Times New Roman" panose="02020603050405020304" pitchFamily="18" charset="0"/>
                <a:hlinkClick r:id="rId6"/>
              </a:rPr>
              <a:t>https://ieeexplore.ieee.org/abstract/document/7977003/</a:t>
            </a:r>
            <a:endParaRPr lang="en-US" sz="1900" b="0" i="0" dirty="0">
              <a:solidFill>
                <a:srgbClr val="222222"/>
              </a:solidFill>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900" dirty="0">
                <a:latin typeface="Times New Roman" panose="02020603050405020304" pitchFamily="18" charset="0"/>
                <a:cs typeface="Times New Roman" panose="02020603050405020304" pitchFamily="18" charset="0"/>
                <a:hlinkClick r:id="rId6"/>
              </a:rPr>
              <a:t>https://ieeexplore.ieee.org/abstract/document/7977003/</a:t>
            </a:r>
            <a:endParaRPr lang="en-US" sz="1900" b="0" i="0" dirty="0">
              <a:solidFill>
                <a:srgbClr val="222222"/>
              </a:solidFill>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0" i="0" dirty="0">
              <a:solidFill>
                <a:srgbClr val="222222"/>
              </a:solidFill>
              <a:effectLst/>
              <a:latin typeface="Arial" panose="020B0604020202020204" pitchFamily="34" charset="0"/>
            </a:endParaRPr>
          </a:p>
          <a:p>
            <a:endParaRPr lang="en-US" sz="1800" dirty="0"/>
          </a:p>
        </p:txBody>
      </p:sp>
      <p:sp>
        <p:nvSpPr>
          <p:cNvPr id="6" name="Slide Number Placeholder 5">
            <a:extLst>
              <a:ext uri="{FF2B5EF4-FFF2-40B4-BE49-F238E27FC236}">
                <a16:creationId xmlns:a16="http://schemas.microsoft.com/office/drawing/2014/main" id="{3076CBB6-B77D-0FCF-DA40-514CFD65EDBC}"/>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24924766"/>
      </p:ext>
    </p:extLst>
  </p:cSld>
  <p:clrMapOvr>
    <a:masterClrMapping/>
  </p:clrMapOvr>
  <mc:AlternateContent xmlns:mc="http://schemas.openxmlformats.org/markup-compatibility/2006" xmlns:p14="http://schemas.microsoft.com/office/powerpoint/2010/main">
    <mc:Choice Requires="p14">
      <p:transition spd="slow" p14:dur="2000" advTm="15414"/>
    </mc:Choice>
    <mc:Fallback xmlns="">
      <p:transition spd="slow" advTm="1541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EC2488-027A-E781-5609-00F8508C34C7}"/>
              </a:ext>
            </a:extLst>
          </p:cNvPr>
          <p:cNvSpPr>
            <a:spLocks noGrp="1"/>
          </p:cNvSpPr>
          <p:nvPr>
            <p:ph type="title" idx="2"/>
          </p:nvPr>
        </p:nvSpPr>
        <p:spPr>
          <a:xfrm>
            <a:off x="4001000" y="270804"/>
            <a:ext cx="4190000" cy="832782"/>
          </a:xfrm>
        </p:spPr>
        <p:txBody>
          <a:bodyPr/>
          <a:lstStyle/>
          <a:p>
            <a:r>
              <a:rPr lang="en-IN" sz="3000" b="1" dirty="0">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A447B0C9-61D5-C5D7-CAF5-447A5F4401BA}"/>
              </a:ext>
            </a:extLst>
          </p:cNvPr>
          <p:cNvSpPr txBox="1"/>
          <p:nvPr/>
        </p:nvSpPr>
        <p:spPr>
          <a:xfrm>
            <a:off x="1397876" y="1413064"/>
            <a:ext cx="10068910" cy="4770537"/>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Objectives.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Libraries.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Importance of libraries.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Dataset.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Loading of dataset.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Steps.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Result Continued.</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References.</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F64B3E1-E4BF-D435-1F6C-482D96D5CC43}"/>
              </a:ext>
            </a:extLst>
          </p:cNvPr>
          <p:cNvSpPr txBox="1"/>
          <p:nvPr/>
        </p:nvSpPr>
        <p:spPr>
          <a:xfrm>
            <a:off x="11119944" y="6510692"/>
            <a:ext cx="1660635"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PAGE: 2</a:t>
            </a:r>
          </a:p>
        </p:txBody>
      </p:sp>
    </p:spTree>
    <p:extLst>
      <p:ext uri="{BB962C8B-B14F-4D97-AF65-F5344CB8AC3E}">
        <p14:creationId xmlns:p14="http://schemas.microsoft.com/office/powerpoint/2010/main" val="3343858201"/>
      </p:ext>
    </p:extLst>
  </p:cSld>
  <p:clrMapOvr>
    <a:masterClrMapping/>
  </p:clrMapOvr>
  <mc:AlternateContent xmlns:mc="http://schemas.openxmlformats.org/markup-compatibility/2006" xmlns:p14="http://schemas.microsoft.com/office/powerpoint/2010/main">
    <mc:Choice Requires="p14">
      <p:transition spd="slow" p14:dur="2000" advTm="28338"/>
    </mc:Choice>
    <mc:Fallback xmlns="">
      <p:transition spd="slow" advTm="2833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38;p74">
            <a:extLst>
              <a:ext uri="{FF2B5EF4-FFF2-40B4-BE49-F238E27FC236}">
                <a16:creationId xmlns:a16="http://schemas.microsoft.com/office/drawing/2014/main" id="{2ED6F75A-4476-1B99-26C6-6DA699C2DD69}"/>
              </a:ext>
            </a:extLst>
          </p:cNvPr>
          <p:cNvSpPr txBox="1">
            <a:spLocks/>
          </p:cNvSpPr>
          <p:nvPr/>
        </p:nvSpPr>
        <p:spPr>
          <a:xfrm>
            <a:off x="4864336" y="2128603"/>
            <a:ext cx="3140412" cy="16039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Impact"/>
              <a:buNone/>
              <a:defRPr sz="4800" b="1" i="0" u="none" strike="noStrike" cap="none">
                <a:solidFill>
                  <a:schemeClr val="lt1"/>
                </a:solidFill>
                <a:latin typeface="Impact"/>
                <a:ea typeface="Impact"/>
                <a:cs typeface="Impact"/>
                <a:sym typeface="Impact"/>
              </a:defRPr>
            </a:lvl1pPr>
            <a:lvl2pPr marR="0" lvl="1" algn="l" rtl="0">
              <a:lnSpc>
                <a:spcPct val="100000"/>
              </a:lnSpc>
              <a:spcBef>
                <a:spcPts val="0"/>
              </a:spcBef>
              <a:spcAft>
                <a:spcPts val="0"/>
              </a:spcAft>
              <a:buClr>
                <a:schemeClr val="accent5"/>
              </a:buClr>
              <a:buSzPts val="2800"/>
              <a:buFont typeface="Arial"/>
              <a:buNone/>
              <a:defRPr sz="2800" b="0" i="0" u="none" strike="noStrike" cap="none">
                <a:solidFill>
                  <a:schemeClr val="accent5"/>
                </a:solidFill>
                <a:latin typeface="Roboto"/>
                <a:ea typeface="Roboto"/>
                <a:cs typeface="Roboto"/>
                <a:sym typeface="Roboto"/>
              </a:defRPr>
            </a:lvl2pPr>
            <a:lvl3pPr marR="0" lvl="2" algn="l" rtl="0">
              <a:lnSpc>
                <a:spcPct val="100000"/>
              </a:lnSpc>
              <a:spcBef>
                <a:spcPts val="0"/>
              </a:spcBef>
              <a:spcAft>
                <a:spcPts val="0"/>
              </a:spcAft>
              <a:buClr>
                <a:schemeClr val="accent5"/>
              </a:buClr>
              <a:buSzPts val="2800"/>
              <a:buFont typeface="Arial"/>
              <a:buNone/>
              <a:defRPr sz="2800" b="0" i="0" u="none" strike="noStrike" cap="none">
                <a:solidFill>
                  <a:schemeClr val="accent5"/>
                </a:solidFill>
                <a:latin typeface="Roboto"/>
                <a:ea typeface="Roboto"/>
                <a:cs typeface="Roboto"/>
                <a:sym typeface="Roboto"/>
              </a:defRPr>
            </a:lvl3pPr>
            <a:lvl4pPr marR="0" lvl="3" algn="l" rtl="0">
              <a:lnSpc>
                <a:spcPct val="100000"/>
              </a:lnSpc>
              <a:spcBef>
                <a:spcPts val="0"/>
              </a:spcBef>
              <a:spcAft>
                <a:spcPts val="0"/>
              </a:spcAft>
              <a:buClr>
                <a:schemeClr val="accent5"/>
              </a:buClr>
              <a:buSzPts val="2800"/>
              <a:buFont typeface="Arial"/>
              <a:buNone/>
              <a:defRPr sz="2800" b="0" i="0" u="none" strike="noStrike" cap="none">
                <a:solidFill>
                  <a:schemeClr val="accent5"/>
                </a:solidFill>
                <a:latin typeface="Roboto"/>
                <a:ea typeface="Roboto"/>
                <a:cs typeface="Roboto"/>
                <a:sym typeface="Roboto"/>
              </a:defRPr>
            </a:lvl4pPr>
            <a:lvl5pPr marR="0" lvl="4" algn="l" rtl="0">
              <a:lnSpc>
                <a:spcPct val="100000"/>
              </a:lnSpc>
              <a:spcBef>
                <a:spcPts val="0"/>
              </a:spcBef>
              <a:spcAft>
                <a:spcPts val="0"/>
              </a:spcAft>
              <a:buClr>
                <a:schemeClr val="accent5"/>
              </a:buClr>
              <a:buSzPts val="2800"/>
              <a:buFont typeface="Arial"/>
              <a:buNone/>
              <a:defRPr sz="2800" b="0" i="0" u="none" strike="noStrike" cap="none">
                <a:solidFill>
                  <a:schemeClr val="accent5"/>
                </a:solidFill>
                <a:latin typeface="Roboto"/>
                <a:ea typeface="Roboto"/>
                <a:cs typeface="Roboto"/>
                <a:sym typeface="Roboto"/>
              </a:defRPr>
            </a:lvl5pPr>
            <a:lvl6pPr marR="0" lvl="5" algn="l" rtl="0">
              <a:lnSpc>
                <a:spcPct val="100000"/>
              </a:lnSpc>
              <a:spcBef>
                <a:spcPts val="0"/>
              </a:spcBef>
              <a:spcAft>
                <a:spcPts val="0"/>
              </a:spcAft>
              <a:buClr>
                <a:schemeClr val="accent5"/>
              </a:buClr>
              <a:buSzPts val="2800"/>
              <a:buFont typeface="Arial"/>
              <a:buNone/>
              <a:defRPr sz="2800" b="0" i="0" u="none" strike="noStrike" cap="none">
                <a:solidFill>
                  <a:schemeClr val="accent5"/>
                </a:solidFill>
                <a:latin typeface="Roboto"/>
                <a:ea typeface="Roboto"/>
                <a:cs typeface="Roboto"/>
                <a:sym typeface="Roboto"/>
              </a:defRPr>
            </a:lvl6pPr>
            <a:lvl7pPr marR="0" lvl="6" algn="l" rtl="0">
              <a:lnSpc>
                <a:spcPct val="100000"/>
              </a:lnSpc>
              <a:spcBef>
                <a:spcPts val="0"/>
              </a:spcBef>
              <a:spcAft>
                <a:spcPts val="0"/>
              </a:spcAft>
              <a:buClr>
                <a:schemeClr val="accent5"/>
              </a:buClr>
              <a:buSzPts val="2800"/>
              <a:buFont typeface="Arial"/>
              <a:buNone/>
              <a:defRPr sz="2800" b="0" i="0" u="none" strike="noStrike" cap="none">
                <a:solidFill>
                  <a:schemeClr val="accent5"/>
                </a:solidFill>
                <a:latin typeface="Roboto"/>
                <a:ea typeface="Roboto"/>
                <a:cs typeface="Roboto"/>
                <a:sym typeface="Roboto"/>
              </a:defRPr>
            </a:lvl7pPr>
            <a:lvl8pPr marR="0" lvl="7" algn="l" rtl="0">
              <a:lnSpc>
                <a:spcPct val="100000"/>
              </a:lnSpc>
              <a:spcBef>
                <a:spcPts val="0"/>
              </a:spcBef>
              <a:spcAft>
                <a:spcPts val="0"/>
              </a:spcAft>
              <a:buClr>
                <a:schemeClr val="accent5"/>
              </a:buClr>
              <a:buSzPts val="2800"/>
              <a:buFont typeface="Arial"/>
              <a:buNone/>
              <a:defRPr sz="2800" b="0" i="0" u="none" strike="noStrike" cap="none">
                <a:solidFill>
                  <a:schemeClr val="accent5"/>
                </a:solidFill>
                <a:latin typeface="Roboto"/>
                <a:ea typeface="Roboto"/>
                <a:cs typeface="Roboto"/>
                <a:sym typeface="Roboto"/>
              </a:defRPr>
            </a:lvl8pPr>
            <a:lvl9pPr marR="0" lvl="8" algn="l" rtl="0">
              <a:lnSpc>
                <a:spcPct val="100000"/>
              </a:lnSpc>
              <a:spcBef>
                <a:spcPts val="0"/>
              </a:spcBef>
              <a:spcAft>
                <a:spcPts val="0"/>
              </a:spcAft>
              <a:buClr>
                <a:schemeClr val="accent5"/>
              </a:buClr>
              <a:buSzPts val="2800"/>
              <a:buFont typeface="Arial"/>
              <a:buNone/>
              <a:defRPr sz="2800" b="0" i="0" u="none" strike="noStrike" cap="none">
                <a:solidFill>
                  <a:schemeClr val="accent5"/>
                </a:solidFill>
                <a:latin typeface="Roboto"/>
                <a:ea typeface="Roboto"/>
                <a:cs typeface="Roboto"/>
                <a:sym typeface="Roboto"/>
              </a:defRPr>
            </a:lvl9pPr>
          </a:lstStyle>
          <a:p>
            <a:endParaRPr lang="en-GB" sz="4400" dirty="0">
              <a:solidFill>
                <a:schemeClr val="tx1"/>
              </a:solidFill>
              <a:latin typeface="Times New Roman" panose="02020603050405020304" pitchFamily="18" charset="0"/>
              <a:cs typeface="Times New Roman" panose="02020603050405020304" pitchFamily="18" charset="0"/>
            </a:endParaRPr>
          </a:p>
          <a:p>
            <a:r>
              <a:rPr lang="en-GB" sz="4400" dirty="0">
                <a:solidFill>
                  <a:schemeClr val="tx1"/>
                </a:solidFill>
                <a:latin typeface="Times New Roman" panose="02020603050405020304" pitchFamily="18" charset="0"/>
                <a:cs typeface="Times New Roman" panose="02020603050405020304" pitchFamily="18" charset="0"/>
              </a:rPr>
              <a:t>Thank You!</a:t>
            </a:r>
          </a:p>
        </p:txBody>
      </p:sp>
      <p:sp>
        <p:nvSpPr>
          <p:cNvPr id="5" name="Slide Number Placeholder 4">
            <a:extLst>
              <a:ext uri="{FF2B5EF4-FFF2-40B4-BE49-F238E27FC236}">
                <a16:creationId xmlns:a16="http://schemas.microsoft.com/office/drawing/2014/main" id="{7E50DAAC-0432-F315-30D9-D7C5BB5152B5}"/>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190024393"/>
      </p:ext>
    </p:extLst>
  </p:cSld>
  <p:clrMapOvr>
    <a:masterClrMapping/>
  </p:clrMapOvr>
  <mc:AlternateContent xmlns:mc="http://schemas.openxmlformats.org/markup-compatibility/2006" xmlns:p14="http://schemas.microsoft.com/office/powerpoint/2010/main">
    <mc:Choice Requires="p14">
      <p:transition spd="slow" p14:dur="2000" advTm="10501"/>
    </mc:Choice>
    <mc:Fallback xmlns="">
      <p:transition spd="slow" advTm="1050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4C638C-799B-161D-4D7C-6613D1994CAB}"/>
              </a:ext>
            </a:extLst>
          </p:cNvPr>
          <p:cNvSpPr>
            <a:spLocks noGrp="1"/>
          </p:cNvSpPr>
          <p:nvPr>
            <p:ph type="body" idx="1"/>
          </p:nvPr>
        </p:nvSpPr>
        <p:spPr/>
        <p:txBody>
          <a:bodyPr/>
          <a:lstStyle/>
          <a:p>
            <a:pPr marL="488945"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Digital images are modified during the process of image enhancement to provide outcomes that are better suited for display or additional image analysis. To make it simpler to spot important details, you can eliminate the noise of the image, sharpen, or brighten an image</a:t>
            </a:r>
            <a:r>
              <a:rPr lang="en-US" b="0" i="0" dirty="0">
                <a:solidFill>
                  <a:srgbClr val="222222"/>
                </a:solidFill>
                <a:effectLst/>
                <a:latin typeface="Times New Roman" panose="02020603050405020304" pitchFamily="18" charset="0"/>
                <a:cs typeface="Times New Roman" panose="02020603050405020304" pitchFamily="18" charset="0"/>
              </a:rPr>
              <a:t> </a:t>
            </a:r>
            <a:r>
              <a:rPr lang="en-US" dirty="0">
                <a:solidFill>
                  <a:srgbClr val="222222"/>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p>
          <a:p>
            <a:pPr marL="488945"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key component of visual perception is color, which is also very crucial in many computer vision applications. Therefore, one of the most important tasks in computer vision and image processing is the, accurate prediction of color in images. The complexity and variety of real-world images are difficult to understand for traditional color prediction models which rely on deterministic algorithms. </a:t>
            </a:r>
          </a:p>
          <a:p>
            <a:pPr marL="488945"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Contrarily, fuzzy algorithms allow a more subtle approach to color prediction by taking into consideration the inherent ambiguities and uncertainties included in visual data. </a:t>
            </a:r>
          </a:p>
          <a:p>
            <a:pPr marL="488945"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project's main objective is the creation of a fuzzy color image prediction model, that can correctly forecast the colors of individual pixels in a picture based on their surrounding environment. The proposed model will utilize a variety of machine learning approaches to enhance its performance and will be based on fuzzy logic principles, which allow for partial truths and uncertainty [2].</a:t>
            </a:r>
          </a:p>
        </p:txBody>
      </p:sp>
      <p:sp>
        <p:nvSpPr>
          <p:cNvPr id="3" name="Title 2">
            <a:extLst>
              <a:ext uri="{FF2B5EF4-FFF2-40B4-BE49-F238E27FC236}">
                <a16:creationId xmlns:a16="http://schemas.microsoft.com/office/drawing/2014/main" id="{C2085604-9F29-7674-4CB0-12EC572B5EFF}"/>
              </a:ext>
            </a:extLst>
          </p:cNvPr>
          <p:cNvSpPr>
            <a:spLocks noGrp="1"/>
          </p:cNvSpPr>
          <p:nvPr>
            <p:ph type="title"/>
          </p:nvPr>
        </p:nvSpPr>
        <p:spPr>
          <a:xfrm>
            <a:off x="923200" y="689867"/>
            <a:ext cx="10345600" cy="817200"/>
          </a:xfrm>
        </p:spPr>
        <p:txBody>
          <a:bodyPr/>
          <a:lstStyle/>
          <a:p>
            <a:r>
              <a:rPr lang="en-US" sz="3000" b="1" dirty="0">
                <a:latin typeface="Times New Roman" panose="02020603050405020304" pitchFamily="18" charset="0"/>
                <a:cs typeface="Times New Roman" panose="02020603050405020304" pitchFamily="18" charset="0"/>
              </a:rPr>
              <a:t>Methodology</a:t>
            </a:r>
          </a:p>
        </p:txBody>
      </p:sp>
      <p:sp>
        <p:nvSpPr>
          <p:cNvPr id="7" name="TextBox 6">
            <a:extLst>
              <a:ext uri="{FF2B5EF4-FFF2-40B4-BE49-F238E27FC236}">
                <a16:creationId xmlns:a16="http://schemas.microsoft.com/office/drawing/2014/main" id="{3D55C41C-AD6F-A7E8-EE33-E3861BA162A2}"/>
              </a:ext>
            </a:extLst>
          </p:cNvPr>
          <p:cNvSpPr txBox="1"/>
          <p:nvPr/>
        </p:nvSpPr>
        <p:spPr>
          <a:xfrm flipH="1">
            <a:off x="11268800" y="6519446"/>
            <a:ext cx="1309593"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PAGE: 3</a:t>
            </a:r>
          </a:p>
        </p:txBody>
      </p:sp>
    </p:spTree>
    <p:extLst>
      <p:ext uri="{BB962C8B-B14F-4D97-AF65-F5344CB8AC3E}">
        <p14:creationId xmlns:p14="http://schemas.microsoft.com/office/powerpoint/2010/main" val="1560074067"/>
      </p:ext>
    </p:extLst>
  </p:cSld>
  <p:clrMapOvr>
    <a:masterClrMapping/>
  </p:clrMapOvr>
  <mc:AlternateContent xmlns:mc="http://schemas.openxmlformats.org/markup-compatibility/2006" xmlns:p14="http://schemas.microsoft.com/office/powerpoint/2010/main">
    <mc:Choice Requires="p14">
      <p:transition spd="slow" p14:dur="2000" advTm="116063"/>
    </mc:Choice>
    <mc:Fallback xmlns="">
      <p:transition spd="slow" advTm="11606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EF6F4A-47B1-BBC7-426B-ED26365FBAAA}"/>
              </a:ext>
            </a:extLst>
          </p:cNvPr>
          <p:cNvSpPr>
            <a:spLocks noGrp="1"/>
          </p:cNvSpPr>
          <p:nvPr>
            <p:ph type="body" idx="1"/>
          </p:nvPr>
        </p:nvSpPr>
        <p:spPr>
          <a:xfrm>
            <a:off x="950967" y="824460"/>
            <a:ext cx="10345600" cy="5726242"/>
          </a:xfrm>
        </p:spPr>
        <p:txBody>
          <a:bodyPr/>
          <a:lstStyle/>
          <a:p>
            <a:pPr marL="488945"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gathering and preprocessing: We will compile a sizable color image dataset and preprocess it using resizing, cropping, and normalization. Fuzzy membership functions, rules, and inference systems are used to create a fuzzy logic-based color prediction model that can take into account the uncertainties and ambiguities in image data.</a:t>
            </a:r>
          </a:p>
          <a:p>
            <a:pPr marL="488945"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optimization: we will use few machine learning methods such as, including decision trees, support vector machines, and artificial neural networks, to improve the suggested model.</a:t>
            </a:r>
          </a:p>
          <a:p>
            <a:pPr marL="488945"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 assessment: Using suitable metrics like mean squared error, accuracy, and precision-recall curves, we will evaluate how well the suggested fuzzy color image prediction model performs [3].</a:t>
            </a:r>
          </a:p>
          <a:p>
            <a:pPr marL="488945"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Comparison with conventional models: To evaluate how well the proposed model predicts colors compared to conventional models based on categorization and regression.</a:t>
            </a:r>
          </a:p>
          <a:p>
            <a:pPr marL="488945"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Comparison with conventional models: To evaluate how well the proposed model predicts colors compared to conventional models based on categorization and regression.</a:t>
            </a:r>
          </a:p>
          <a:p>
            <a:pPr marL="488945"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Analysis of the strengths and shortcomings of the suggested model: We will look for areas that could use more analysis and development. Examine the possible uses of the suggested fuzzy color image prediction model in areas including picture segmentation, object recognition, and scene comprehension.</a:t>
            </a:r>
          </a:p>
          <a:p>
            <a:pPr marL="488945"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overall goal of this model is to create a fuzzy logic-based color prediction model that can precisely forecast the colors of pixels in an image based on their surrounding context while taking into consideration the ambiguities and uncertainties in picture data [4]. </a:t>
            </a:r>
          </a:p>
        </p:txBody>
      </p:sp>
      <p:sp>
        <p:nvSpPr>
          <p:cNvPr id="3" name="Title 2">
            <a:extLst>
              <a:ext uri="{FF2B5EF4-FFF2-40B4-BE49-F238E27FC236}">
                <a16:creationId xmlns:a16="http://schemas.microsoft.com/office/drawing/2014/main" id="{953E12A6-A3D9-59A3-5683-996C9FBA6BF2}"/>
              </a:ext>
            </a:extLst>
          </p:cNvPr>
          <p:cNvSpPr>
            <a:spLocks noGrp="1"/>
          </p:cNvSpPr>
          <p:nvPr>
            <p:ph type="title"/>
          </p:nvPr>
        </p:nvSpPr>
        <p:spPr>
          <a:xfrm>
            <a:off x="950967" y="307298"/>
            <a:ext cx="10345600" cy="817200"/>
          </a:xfrm>
        </p:spPr>
        <p:txBody>
          <a:bodyPr/>
          <a:lstStyle/>
          <a:p>
            <a:r>
              <a:rPr lang="en-US" sz="3000" b="1" dirty="0">
                <a:latin typeface="Times New Roman" panose="02020603050405020304" pitchFamily="18" charset="0"/>
                <a:cs typeface="Times New Roman" panose="02020603050405020304" pitchFamily="18" charset="0"/>
              </a:rPr>
              <a:t>Objectives</a:t>
            </a:r>
          </a:p>
        </p:txBody>
      </p:sp>
      <p:sp>
        <p:nvSpPr>
          <p:cNvPr id="6" name="TextBox 5">
            <a:extLst>
              <a:ext uri="{FF2B5EF4-FFF2-40B4-BE49-F238E27FC236}">
                <a16:creationId xmlns:a16="http://schemas.microsoft.com/office/drawing/2014/main" id="{558288E7-D506-3318-C52B-CB4CED61B265}"/>
              </a:ext>
            </a:extLst>
          </p:cNvPr>
          <p:cNvSpPr txBox="1"/>
          <p:nvPr/>
        </p:nvSpPr>
        <p:spPr>
          <a:xfrm>
            <a:off x="11034835" y="6519446"/>
            <a:ext cx="1418897"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PAGE: 4</a:t>
            </a:r>
          </a:p>
        </p:txBody>
      </p:sp>
    </p:spTree>
    <p:extLst>
      <p:ext uri="{BB962C8B-B14F-4D97-AF65-F5344CB8AC3E}">
        <p14:creationId xmlns:p14="http://schemas.microsoft.com/office/powerpoint/2010/main" val="2180910105"/>
      </p:ext>
    </p:extLst>
  </p:cSld>
  <p:clrMapOvr>
    <a:masterClrMapping/>
  </p:clrMapOvr>
  <mc:AlternateContent xmlns:mc="http://schemas.openxmlformats.org/markup-compatibility/2006" xmlns:p14="http://schemas.microsoft.com/office/powerpoint/2010/main">
    <mc:Choice Requires="p14">
      <p:transition spd="slow" p14:dur="2000" advTm="145227"/>
    </mc:Choice>
    <mc:Fallback xmlns="">
      <p:transition spd="slow" advTm="14522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11A0DF-3327-BF95-57D8-C31887791482}"/>
              </a:ext>
            </a:extLst>
          </p:cNvPr>
          <p:cNvSpPr>
            <a:spLocks noGrp="1"/>
          </p:cNvSpPr>
          <p:nvPr>
            <p:ph type="body" idx="1"/>
          </p:nvPr>
        </p:nvSpPr>
        <p:spPr/>
        <p:txBody>
          <a:bodyPr/>
          <a:lstStyle/>
          <a:p>
            <a:pPr marL="203195" indent="0">
              <a:buNone/>
            </a:pPr>
            <a:r>
              <a:rPr lang="en-US" dirty="0">
                <a:latin typeface="Times New Roman" panose="02020603050405020304" pitchFamily="18" charset="0"/>
                <a:cs typeface="Times New Roman" panose="02020603050405020304" pitchFamily="18" charset="0"/>
              </a:rPr>
              <a:t>The goal of "Fuzzy Color Image Prediction Using Fuzzy Algorithm in Machine Learning" is to create a model that can precisely forecast the colors of pixels in an image based on their surroundings. Because color perception is subjective and can vary depending on personal preferences and cultural backgrounds.</a:t>
            </a:r>
          </a:p>
          <a:p>
            <a:pPr marL="203195" indent="0">
              <a:buNone/>
            </a:pPr>
            <a:r>
              <a:rPr lang="en-US" dirty="0">
                <a:latin typeface="Times New Roman" panose="02020603050405020304" pitchFamily="18" charset="0"/>
                <a:cs typeface="Times New Roman" panose="02020603050405020304" pitchFamily="18" charset="0"/>
              </a:rPr>
              <a:t>Fuzzy logic allows partial truths and uncertainty. The objective is to build a robust model capable of correctly predicting the colors of pixels in images even in the presence of unclear or missing data. This approach is used in a variety of industries, such as machine learning, computer vision, and image processing [5].</a:t>
            </a:r>
          </a:p>
          <a:p>
            <a:pPr marL="203195" indent="0">
              <a:buNone/>
            </a:pPr>
            <a:r>
              <a:rPr lang="en-US" dirty="0">
                <a:latin typeface="Times New Roman" panose="02020603050405020304" pitchFamily="18" charset="0"/>
                <a:cs typeface="Times New Roman" panose="02020603050405020304" pitchFamily="18" charset="0"/>
              </a:rPr>
              <a:t> In order to fully clarify the issue statement, it should be noted that color prediction is a crucial step in a number of computer vision applications, scene understanding, object recognition, and image segmentation. </a:t>
            </a:r>
          </a:p>
          <a:p>
            <a:pPr marL="203195" indent="0">
              <a:buNone/>
            </a:pPr>
            <a:r>
              <a:rPr lang="en-US" dirty="0">
                <a:latin typeface="Times New Roman" panose="02020603050405020304" pitchFamily="18" charset="0"/>
                <a:cs typeface="Times New Roman" panose="02020603050405020304" pitchFamily="18" charset="0"/>
              </a:rPr>
              <a:t>The complexity and variety of real-world images might be difficult for traditional color prediction models to take into consideration because they frequently rely on deterministic algorithms. Contrarily, fuzzy algorithms enable a more suitable approach to color prediction by taking into consideration the inherent ambiguities and uncertainties included in visual data.</a:t>
            </a:r>
          </a:p>
        </p:txBody>
      </p:sp>
      <p:sp>
        <p:nvSpPr>
          <p:cNvPr id="3" name="Title 2">
            <a:extLst>
              <a:ext uri="{FF2B5EF4-FFF2-40B4-BE49-F238E27FC236}">
                <a16:creationId xmlns:a16="http://schemas.microsoft.com/office/drawing/2014/main" id="{4940A949-A584-5700-1048-CD8D546A4060}"/>
              </a:ext>
            </a:extLst>
          </p:cNvPr>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rPr>
              <a:t>Problem statement</a:t>
            </a:r>
          </a:p>
        </p:txBody>
      </p:sp>
      <p:sp>
        <p:nvSpPr>
          <p:cNvPr id="7" name="TextBox 6">
            <a:extLst>
              <a:ext uri="{FF2B5EF4-FFF2-40B4-BE49-F238E27FC236}">
                <a16:creationId xmlns:a16="http://schemas.microsoft.com/office/drawing/2014/main" id="{AF0102ED-3831-2767-5892-19E16159927B}"/>
              </a:ext>
            </a:extLst>
          </p:cNvPr>
          <p:cNvSpPr txBox="1"/>
          <p:nvPr/>
        </p:nvSpPr>
        <p:spPr>
          <a:xfrm>
            <a:off x="11088414" y="6509688"/>
            <a:ext cx="140838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PAGE: 5</a:t>
            </a:r>
          </a:p>
        </p:txBody>
      </p:sp>
    </p:spTree>
    <p:extLst>
      <p:ext uri="{BB962C8B-B14F-4D97-AF65-F5344CB8AC3E}">
        <p14:creationId xmlns:p14="http://schemas.microsoft.com/office/powerpoint/2010/main" val="1562273138"/>
      </p:ext>
    </p:extLst>
  </p:cSld>
  <p:clrMapOvr>
    <a:masterClrMapping/>
  </p:clrMapOvr>
  <mc:AlternateContent xmlns:mc="http://schemas.openxmlformats.org/markup-compatibility/2006" xmlns:p14="http://schemas.microsoft.com/office/powerpoint/2010/main">
    <mc:Choice Requires="p14">
      <p:transition spd="slow" p14:dur="2000" advTm="121496"/>
    </mc:Choice>
    <mc:Fallback xmlns="">
      <p:transition spd="slow" advTm="12149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172BA3-DC4A-37B5-240E-5FFAA7DD5EC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3" name="TextBox 2">
            <a:extLst>
              <a:ext uri="{FF2B5EF4-FFF2-40B4-BE49-F238E27FC236}">
                <a16:creationId xmlns:a16="http://schemas.microsoft.com/office/drawing/2014/main" id="{12073768-4FCF-D0C6-4AF9-03CA79E164BA}"/>
              </a:ext>
            </a:extLst>
          </p:cNvPr>
          <p:cNvSpPr txBox="1"/>
          <p:nvPr/>
        </p:nvSpPr>
        <p:spPr>
          <a:xfrm>
            <a:off x="1124606" y="903890"/>
            <a:ext cx="9942787" cy="4124206"/>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Fuzzy Algorithm</a:t>
            </a:r>
          </a:p>
          <a:p>
            <a:pPr algn="ctr"/>
            <a:endParaRPr lang="en-IN" sz="3000" b="1" dirty="0">
              <a:latin typeface="Times New Roman" panose="02020603050405020304" pitchFamily="18" charset="0"/>
              <a:cs typeface="Times New Roman" panose="02020603050405020304" pitchFamily="18" charset="0"/>
            </a:endParaRPr>
          </a:p>
          <a:p>
            <a:pPr algn="ctr"/>
            <a:endParaRPr lang="en-IN" sz="3000" b="1" dirty="0">
              <a:latin typeface="Times New Roman" panose="02020603050405020304" pitchFamily="18"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basic idea of fuzzy logic is that truth can be expressed as a continual, in other words, an event can be partially true or partially false rather than absolutely true or false. As regions of interest in a data collection, fuzzy logic allows values of system variables to be described using language phrases like ‘high’, ‘low’, and ‘medium’. Fuzzy sets (or areas) are the name given to these language expressions. Therefore, fuzzification offers a way whereby each observation is given a level of affiliation with each of the fuzzy sets. This enables us to create a language summary of a set of numerical data and generate a sense of the underlying patterns.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algn="ct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32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CA93-FC10-36EC-3228-A57C3E52FFDA}"/>
              </a:ext>
            </a:extLst>
          </p:cNvPr>
          <p:cNvSpPr>
            <a:spLocks noGrp="1"/>
          </p:cNvSpPr>
          <p:nvPr>
            <p:ph type="title"/>
          </p:nvPr>
        </p:nvSpPr>
        <p:spPr>
          <a:xfrm>
            <a:off x="1484311" y="685801"/>
            <a:ext cx="10018713" cy="1157990"/>
          </a:xfrm>
        </p:spPr>
        <p:txBody>
          <a:bodyPr>
            <a:normAutofit/>
          </a:bodyPr>
          <a:lstStyle/>
          <a:p>
            <a:r>
              <a:rPr lang="en-US" sz="3000" b="1" dirty="0">
                <a:latin typeface="Times New Roman" panose="02020603050405020304" pitchFamily="18" charset="0"/>
                <a:cs typeface="Times New Roman" panose="02020603050405020304" pitchFamily="18" charset="0"/>
              </a:rPr>
              <a:t>Libraries</a:t>
            </a:r>
          </a:p>
        </p:txBody>
      </p:sp>
      <p:sp>
        <p:nvSpPr>
          <p:cNvPr id="3" name="Content Placeholder 2">
            <a:extLst>
              <a:ext uri="{FF2B5EF4-FFF2-40B4-BE49-F238E27FC236}">
                <a16:creationId xmlns:a16="http://schemas.microsoft.com/office/drawing/2014/main" id="{738A526F-9189-3EC7-CAE2-326D64CD81FA}"/>
              </a:ext>
            </a:extLst>
          </p:cNvPr>
          <p:cNvSpPr>
            <a:spLocks noGrp="1"/>
          </p:cNvSpPr>
          <p:nvPr>
            <p:ph idx="1"/>
          </p:nvPr>
        </p:nvSpPr>
        <p:spPr/>
        <p:txBody>
          <a:bodyPr>
            <a:noAutofit/>
          </a:bodyPr>
          <a:lstStyle/>
          <a:p>
            <a:r>
              <a:rPr lang="en-US" sz="1600" dirty="0">
                <a:latin typeface="Times New Roman" panose="02020603050405020304" pitchFamily="18" charset="0"/>
                <a:cs typeface="Times New Roman" panose="02020603050405020304" pitchFamily="18" charset="0"/>
              </a:rPr>
              <a:t>Python library is a collection of linked modules. It includes code bundles that can be applied to numerous programs. This makes Python programming easier and more convenient for programmers. Since we don’t have to create the same code for various programs repeatedly [6].</a:t>
            </a:r>
            <a:r>
              <a:rPr lang="en-US" sz="1600" b="0" i="0" dirty="0">
                <a:solidFill>
                  <a:srgbClr val="222222"/>
                </a:solidFill>
                <a:effectLst/>
                <a:latin typeface="Times New Roman" panose="02020603050405020304" pitchFamily="18" charset="0"/>
                <a:cs typeface="Times New Roman" panose="02020603050405020304" pitchFamily="18" charset="0"/>
              </a:rPr>
              <a:t> Below are few examples of libraries,</a:t>
            </a:r>
            <a:endParaRPr 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202124"/>
                </a:solidFill>
                <a:effectLst/>
                <a:latin typeface="Times New Roman" panose="02020603050405020304" pitchFamily="18" charset="0"/>
                <a:cs typeface="Times New Roman" panose="02020603050405020304" pitchFamily="18" charset="0"/>
              </a:rPr>
              <a:t>Pandas.</a:t>
            </a:r>
          </a:p>
          <a:p>
            <a:pPr algn="l">
              <a:buFont typeface="Arial" panose="020B0604020202020204" pitchFamily="34" charset="0"/>
              <a:buChar char="•"/>
            </a:pPr>
            <a:r>
              <a:rPr lang="en-US" sz="1600" b="0" i="0" dirty="0">
                <a:solidFill>
                  <a:srgbClr val="202124"/>
                </a:solidFill>
                <a:effectLst/>
                <a:latin typeface="Times New Roman" panose="02020603050405020304" pitchFamily="18" charset="0"/>
                <a:cs typeface="Times New Roman" panose="02020603050405020304" pitchFamily="18" charset="0"/>
              </a:rPr>
              <a:t>NumPy.</a:t>
            </a:r>
          </a:p>
          <a:p>
            <a:pPr algn="l">
              <a:buFont typeface="Arial" panose="020B0604020202020204" pitchFamily="34" charset="0"/>
              <a:buChar char="•"/>
            </a:pPr>
            <a:r>
              <a:rPr lang="en-US" sz="1600" b="0" i="0" dirty="0" err="1">
                <a:solidFill>
                  <a:srgbClr val="202124"/>
                </a:solidFill>
                <a:effectLst/>
                <a:latin typeface="Times New Roman" panose="02020603050405020304" pitchFamily="18" charset="0"/>
                <a:cs typeface="Times New Roman" panose="02020603050405020304" pitchFamily="18" charset="0"/>
              </a:rPr>
              <a:t>Keras</a:t>
            </a:r>
            <a:r>
              <a:rPr lang="en-US" sz="1600" b="0" i="0" dirty="0">
                <a:solidFill>
                  <a:srgbClr val="202124"/>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0" i="0" dirty="0">
                <a:solidFill>
                  <a:srgbClr val="202124"/>
                </a:solidFill>
                <a:effectLst/>
                <a:latin typeface="Times New Roman" panose="02020603050405020304" pitchFamily="18" charset="0"/>
                <a:cs typeface="Times New Roman" panose="02020603050405020304" pitchFamily="18" charset="0"/>
              </a:rPr>
              <a:t>TensorFlow.</a:t>
            </a:r>
          </a:p>
          <a:p>
            <a:pPr algn="l">
              <a:buFont typeface="Arial" panose="020B0604020202020204" pitchFamily="34" charset="0"/>
              <a:buChar char="•"/>
            </a:pPr>
            <a:r>
              <a:rPr lang="en-US" sz="1600" b="0" i="0" dirty="0">
                <a:solidFill>
                  <a:srgbClr val="202124"/>
                </a:solidFill>
                <a:effectLst/>
                <a:latin typeface="Times New Roman" panose="02020603050405020304" pitchFamily="18" charset="0"/>
                <a:cs typeface="Times New Roman" panose="02020603050405020304" pitchFamily="18" charset="0"/>
              </a:rPr>
              <a:t>Scikit Learn.</a:t>
            </a:r>
          </a:p>
          <a:p>
            <a:pPr algn="l">
              <a:buFont typeface="Arial" panose="020B0604020202020204" pitchFamily="34" charset="0"/>
              <a:buChar char="•"/>
            </a:pPr>
            <a:r>
              <a:rPr lang="en-US" sz="1600" b="0" i="0" dirty="0">
                <a:solidFill>
                  <a:srgbClr val="202124"/>
                </a:solidFill>
                <a:effectLst/>
                <a:latin typeface="Times New Roman" panose="02020603050405020304" pitchFamily="18" charset="0"/>
                <a:cs typeface="Times New Roman" panose="02020603050405020304" pitchFamily="18" charset="0"/>
              </a:rPr>
              <a:t>Eli5.</a:t>
            </a:r>
          </a:p>
          <a:p>
            <a:pPr algn="l">
              <a:buFont typeface="Arial" panose="020B0604020202020204" pitchFamily="34" charset="0"/>
              <a:buChar char="•"/>
            </a:pPr>
            <a:r>
              <a:rPr lang="en-US" sz="1600" b="0" i="0" dirty="0">
                <a:solidFill>
                  <a:srgbClr val="202124"/>
                </a:solidFill>
                <a:effectLst/>
                <a:latin typeface="Times New Roman" panose="02020603050405020304" pitchFamily="18" charset="0"/>
                <a:cs typeface="Times New Roman" panose="02020603050405020304" pitchFamily="18" charset="0"/>
              </a:rPr>
              <a:t>SciPy.</a:t>
            </a:r>
          </a:p>
          <a:p>
            <a:pPr algn="l">
              <a:buFont typeface="Arial" panose="020B0604020202020204" pitchFamily="34" charset="0"/>
              <a:buChar char="•"/>
            </a:pPr>
            <a:r>
              <a:rPr lang="en-US" sz="1600" b="0" i="0" dirty="0" err="1">
                <a:solidFill>
                  <a:srgbClr val="202124"/>
                </a:solidFill>
                <a:effectLst/>
                <a:latin typeface="Times New Roman" panose="02020603050405020304" pitchFamily="18" charset="0"/>
                <a:cs typeface="Times New Roman" panose="02020603050405020304" pitchFamily="18" charset="0"/>
              </a:rPr>
              <a:t>PyTorch</a:t>
            </a:r>
            <a:r>
              <a:rPr lang="en-US" sz="1600" b="0" i="0" dirty="0">
                <a:solidFill>
                  <a:srgbClr val="202124"/>
                </a:solidFill>
                <a:effectLst/>
                <a:latin typeface="Times New Roman" panose="02020603050405020304" pitchFamily="18" charset="0"/>
                <a:cs typeface="Times New Roman" panose="02020603050405020304" pitchFamily="18" charset="0"/>
              </a:rPr>
              <a:t>.</a:t>
            </a:r>
          </a:p>
          <a:p>
            <a:endParaRPr lang="en-US" sz="1600" dirty="0"/>
          </a:p>
        </p:txBody>
      </p:sp>
      <p:sp>
        <p:nvSpPr>
          <p:cNvPr id="5" name="Slide Number Placeholder 4">
            <a:extLst>
              <a:ext uri="{FF2B5EF4-FFF2-40B4-BE49-F238E27FC236}">
                <a16:creationId xmlns:a16="http://schemas.microsoft.com/office/drawing/2014/main" id="{A6EEE468-A58B-B3A3-3CB7-A1EC003377E2}"/>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800052360"/>
      </p:ext>
    </p:extLst>
  </p:cSld>
  <p:clrMapOvr>
    <a:masterClrMapping/>
  </p:clrMapOvr>
  <mc:AlternateContent xmlns:mc="http://schemas.openxmlformats.org/markup-compatibility/2006" xmlns:p14="http://schemas.microsoft.com/office/powerpoint/2010/main">
    <mc:Choice Requires="p14">
      <p:transition spd="slow" p14:dur="2000" advTm="47518"/>
    </mc:Choice>
    <mc:Fallback xmlns="">
      <p:transition spd="slow" advTm="4751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6331-F814-3639-92C9-A408B4DA3428}"/>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Importance of libraries</a:t>
            </a:r>
          </a:p>
        </p:txBody>
      </p:sp>
      <p:sp>
        <p:nvSpPr>
          <p:cNvPr id="3" name="Content Placeholder 2">
            <a:extLst>
              <a:ext uri="{FF2B5EF4-FFF2-40B4-BE49-F238E27FC236}">
                <a16:creationId xmlns:a16="http://schemas.microsoft.com/office/drawing/2014/main" id="{D177A5A1-4F2F-0C75-07A0-D893C1E0A4A3}"/>
              </a:ext>
            </a:extLst>
          </p:cNvPr>
          <p:cNvSpPr>
            <a:spLocks noGrp="1"/>
          </p:cNvSpPr>
          <p:nvPr>
            <p:ph idx="1"/>
          </p:nvPr>
        </p:nvSpPr>
        <p:spPr/>
        <p:txBody>
          <a:bodyPr>
            <a:normAutofit/>
          </a:bodyPr>
          <a:lstStyle/>
          <a:p>
            <a:r>
              <a:rPr lang="en-US" sz="1700" dirty="0">
                <a:latin typeface="Times New Roman" panose="02020603050405020304" pitchFamily="18" charset="0"/>
                <a:cs typeface="Times New Roman" panose="02020603050405020304" pitchFamily="18" charset="0"/>
              </a:rPr>
              <a:t>Reusability: There are pre-written codes in libraries that can be used in different projects [7].</a:t>
            </a:r>
          </a:p>
          <a:p>
            <a:r>
              <a:rPr lang="en-US" sz="1700" dirty="0">
                <a:latin typeface="Times New Roman" panose="02020603050405020304" pitchFamily="18" charset="0"/>
                <a:cs typeface="Times New Roman" panose="02020603050405020304" pitchFamily="18" charset="0"/>
              </a:rPr>
              <a:t>Speed and efficiency: There are algorithms that are optimized in libraries and this makes it easy in its computation.</a:t>
            </a:r>
          </a:p>
          <a:p>
            <a:r>
              <a:rPr lang="en-US" sz="1700" dirty="0">
                <a:latin typeface="Times New Roman" panose="02020603050405020304" pitchFamily="18" charset="0"/>
                <a:cs typeface="Times New Roman" panose="02020603050405020304" pitchFamily="18" charset="0"/>
              </a:rPr>
              <a:t>Functionality: There are a lot of functions for libraries and they can be used in machine learning, visualization, data analysis. </a:t>
            </a:r>
          </a:p>
          <a:p>
            <a:r>
              <a:rPr lang="en-US" sz="1700" dirty="0">
                <a:latin typeface="Times New Roman" panose="02020603050405020304" pitchFamily="18" charset="0"/>
                <a:cs typeface="Times New Roman" panose="02020603050405020304" pitchFamily="18" charset="0"/>
              </a:rPr>
              <a:t>Standardization: There is a provision of standardization tools and functions in Python libraries and this makes it easy for its manipulation [8]</a:t>
            </a:r>
            <a:r>
              <a:rPr lang="en-US" dirty="0">
                <a:latin typeface="Arial" panose="020B0604020202020204" pitchFamily="34" charset="0"/>
                <a:cs typeface="Arial" panose="020B0604020202020204" pitchFamily="34" charset="0"/>
              </a:rPr>
              <a:t>. </a:t>
            </a:r>
          </a:p>
        </p:txBody>
      </p:sp>
      <p:sp>
        <p:nvSpPr>
          <p:cNvPr id="5" name="Slide Number Placeholder 4">
            <a:extLst>
              <a:ext uri="{FF2B5EF4-FFF2-40B4-BE49-F238E27FC236}">
                <a16:creationId xmlns:a16="http://schemas.microsoft.com/office/drawing/2014/main" id="{49D02D5F-6025-A5A3-A854-DC26D5D1C7CF}"/>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532891422"/>
      </p:ext>
    </p:extLst>
  </p:cSld>
  <p:clrMapOvr>
    <a:masterClrMapping/>
  </p:clrMapOvr>
  <mc:AlternateContent xmlns:mc="http://schemas.openxmlformats.org/markup-compatibility/2006" xmlns:p14="http://schemas.microsoft.com/office/powerpoint/2010/main">
    <mc:Choice Requires="p14">
      <p:transition spd="slow" p14:dur="2000" advTm="57828"/>
    </mc:Choice>
    <mc:Fallback xmlns="">
      <p:transition spd="slow" advTm="5782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5DAF-2E83-D153-B1AC-41D9863ACA1E}"/>
              </a:ext>
            </a:extLst>
          </p:cNvPr>
          <p:cNvSpPr>
            <a:spLocks noGrp="1"/>
          </p:cNvSpPr>
          <p:nvPr>
            <p:ph type="title"/>
          </p:nvPr>
        </p:nvSpPr>
        <p:spPr>
          <a:xfrm>
            <a:off x="1335988" y="170792"/>
            <a:ext cx="10018713" cy="1752599"/>
          </a:xfrm>
        </p:spPr>
        <p:txBody>
          <a:bodyPr>
            <a:normAutofit/>
          </a:bodyPr>
          <a:lstStyle/>
          <a:p>
            <a:r>
              <a:rPr lang="en-US" sz="3000" b="1" dirty="0">
                <a:latin typeface="Times New Roman" panose="02020603050405020304" pitchFamily="18" charset="0"/>
                <a:cs typeface="Times New Roman" panose="02020603050405020304" pitchFamily="18" charset="0"/>
              </a:rPr>
              <a:t>Importing Libraries</a:t>
            </a:r>
            <a:br>
              <a:rPr lang="en-US" sz="4800" dirty="0">
                <a:latin typeface="+mn-lt"/>
              </a:rPr>
            </a:br>
            <a:endParaRPr lang="en-US" sz="4800" dirty="0">
              <a:latin typeface="+mn-lt"/>
            </a:endParaRPr>
          </a:p>
        </p:txBody>
      </p:sp>
      <p:pic>
        <p:nvPicPr>
          <p:cNvPr id="6" name="Content Placeholder 5">
            <a:extLst>
              <a:ext uri="{FF2B5EF4-FFF2-40B4-BE49-F238E27FC236}">
                <a16:creationId xmlns:a16="http://schemas.microsoft.com/office/drawing/2014/main" id="{D737F928-03D1-764C-3F37-8406E52E9623}"/>
              </a:ext>
            </a:extLst>
          </p:cNvPr>
          <p:cNvPicPr>
            <a:picLocks noGrp="1" noChangeAspect="1"/>
          </p:cNvPicPr>
          <p:nvPr>
            <p:ph idx="1"/>
          </p:nvPr>
        </p:nvPicPr>
        <p:blipFill rotWithShape="1">
          <a:blip r:embed="rId2"/>
          <a:srcRect l="557" t="3866"/>
          <a:stretch/>
        </p:blipFill>
        <p:spPr>
          <a:xfrm>
            <a:off x="1187668" y="1902371"/>
            <a:ext cx="10315355" cy="4438467"/>
          </a:xfrm>
        </p:spPr>
      </p:pic>
      <p:sp>
        <p:nvSpPr>
          <p:cNvPr id="5" name="Slide Number Placeholder 4">
            <a:extLst>
              <a:ext uri="{FF2B5EF4-FFF2-40B4-BE49-F238E27FC236}">
                <a16:creationId xmlns:a16="http://schemas.microsoft.com/office/drawing/2014/main" id="{A9D3FC1D-925F-35D7-C49D-969146558EB1}"/>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413762041"/>
      </p:ext>
    </p:extLst>
  </p:cSld>
  <p:clrMapOvr>
    <a:masterClrMapping/>
  </p:clrMapOvr>
  <mc:AlternateContent xmlns:mc="http://schemas.openxmlformats.org/markup-compatibility/2006" xmlns:p14="http://schemas.microsoft.com/office/powerpoint/2010/main">
    <mc:Choice Requires="p14">
      <p:transition spd="slow" p14:dur="2000" advTm="19073"/>
    </mc:Choice>
    <mc:Fallback xmlns="">
      <p:transition spd="slow" advTm="19073"/>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9093</TotalTime>
  <Words>1914</Words>
  <Application>Microsoft Office PowerPoint</Application>
  <PresentationFormat>Widescreen</PresentationFormat>
  <Paragraphs>104</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Impact</vt:lpstr>
      <vt:lpstr>Roboto Condensed Light</vt:lpstr>
      <vt:lpstr>Times New Roman</vt:lpstr>
      <vt:lpstr>Parallax</vt:lpstr>
      <vt:lpstr> School of Computing and Computer Engineering         CSC 691 PROJECT ON MACHINE LEARNING FUZZY COLOR IMAGE PREDICTION USING FUZZY ALGORITHMS INSTRUCTOR: DR. ANDREW SUNG STUDENT: SOHAIL KHAN </vt:lpstr>
      <vt:lpstr>Contents</vt:lpstr>
      <vt:lpstr>Methodology</vt:lpstr>
      <vt:lpstr>Objectives</vt:lpstr>
      <vt:lpstr>Problem statement</vt:lpstr>
      <vt:lpstr>PowerPoint Presentation</vt:lpstr>
      <vt:lpstr>Libraries</vt:lpstr>
      <vt:lpstr>Importance of libraries</vt:lpstr>
      <vt:lpstr>Importing Libraries </vt:lpstr>
      <vt:lpstr>Dataset</vt:lpstr>
      <vt:lpstr>Loading dataset</vt:lpstr>
      <vt:lpstr>STEP: 1  The first step is to convert the image to gray level space, (if it is RGB, we need to convert every channel and work on one channel at once and then eventually, re-merge them). </vt:lpstr>
      <vt:lpstr>Step 2  In this step, we calculate the weight of every pixel in the window. The image below shows how the step was implemented.  </vt:lpstr>
      <vt:lpstr>Step 3  This is the step of Calculating window’s means and variances in a weighted way. The image below shows how the step was implemented  </vt:lpstr>
      <vt:lpstr>Step 4  Summing up the images of every fuzzy window in a weighted way. The image on the right shows how the step was implemented.  </vt:lpstr>
      <vt:lpstr>Result  Here, the Image has been enhanced. The RGB Color Space Image enhancement has not been done on it yet. Only one layer enhancement has done. </vt:lpstr>
      <vt:lpstr>Result continued  The image below shows the enhanced image. Hence, RGB Color Space Image Enhancement has been done.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Recommendation system</dc:title>
  <dc:creator>vinwam</dc:creator>
  <cp:lastModifiedBy>Sohail Khan</cp:lastModifiedBy>
  <cp:revision>33</cp:revision>
  <dcterms:created xsi:type="dcterms:W3CDTF">2022-09-05T23:45:03Z</dcterms:created>
  <dcterms:modified xsi:type="dcterms:W3CDTF">2023-05-10T22:08:33Z</dcterms:modified>
</cp:coreProperties>
</file>