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png" ContentType="image/png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5765800" cy="3244850"/>
  <p:notesSz cx="5765800" cy="3244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7294" y="108224"/>
            <a:ext cx="5071211" cy="288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-5"/>
              <a:t>25th</a:t>
            </a:r>
            <a:r>
              <a:rPr dirty="0" spc="-25"/>
              <a:t> </a:t>
            </a:r>
            <a:r>
              <a:rPr dirty="0" spc="-10"/>
              <a:t>June</a:t>
            </a:r>
            <a:r>
              <a:rPr dirty="0" spc="-25"/>
              <a:t> </a:t>
            </a:r>
            <a:r>
              <a:rPr dirty="0" spc="-5"/>
              <a:t>2021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-45"/>
              <a:t>T</a:t>
            </a:r>
            <a:r>
              <a:rPr dirty="0" spc="-5"/>
              <a:t>eam</a:t>
            </a:r>
            <a:r>
              <a:rPr dirty="0" spc="-5"/>
              <a:t> </a:t>
            </a:r>
            <a:r>
              <a:rPr dirty="0" spc="-5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30"/>
              <a:t> </a:t>
            </a:r>
            <a:r>
              <a:rPr dirty="0" spc="-5"/>
              <a:t>/</a:t>
            </a:r>
            <a:r>
              <a:rPr dirty="0" spc="-30"/>
              <a:t> </a:t>
            </a:r>
            <a:r>
              <a:rPr dirty="0" spc="-5"/>
              <a:t>20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-5"/>
              <a:t>25th</a:t>
            </a:r>
            <a:r>
              <a:rPr dirty="0" spc="-25"/>
              <a:t> </a:t>
            </a:r>
            <a:r>
              <a:rPr dirty="0" spc="-10"/>
              <a:t>June</a:t>
            </a:r>
            <a:r>
              <a:rPr dirty="0" spc="-25"/>
              <a:t> </a:t>
            </a:r>
            <a:r>
              <a:rPr dirty="0" spc="-5"/>
              <a:t>2021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-45"/>
              <a:t>T</a:t>
            </a:r>
            <a:r>
              <a:rPr dirty="0" spc="-5"/>
              <a:t>eam</a:t>
            </a:r>
            <a:r>
              <a:rPr dirty="0" spc="-5"/>
              <a:t> </a:t>
            </a:r>
            <a:r>
              <a:rPr dirty="0" spc="-5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30"/>
              <a:t> </a:t>
            </a:r>
            <a:r>
              <a:rPr dirty="0" spc="-5"/>
              <a:t>/</a:t>
            </a:r>
            <a:r>
              <a:rPr dirty="0" spc="-30"/>
              <a:t> </a:t>
            </a:r>
            <a:r>
              <a:rPr dirty="0" spc="-5"/>
              <a:t>20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-5"/>
              <a:t>25th</a:t>
            </a:r>
            <a:r>
              <a:rPr dirty="0" spc="-25"/>
              <a:t> </a:t>
            </a:r>
            <a:r>
              <a:rPr dirty="0" spc="-10"/>
              <a:t>June</a:t>
            </a:r>
            <a:r>
              <a:rPr dirty="0" spc="-25"/>
              <a:t> </a:t>
            </a:r>
            <a:r>
              <a:rPr dirty="0" spc="-5"/>
              <a:t>2021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-45"/>
              <a:t>T</a:t>
            </a:r>
            <a:r>
              <a:rPr dirty="0" spc="-5"/>
              <a:t>eam</a:t>
            </a:r>
            <a:r>
              <a:rPr dirty="0" spc="-5"/>
              <a:t> </a:t>
            </a:r>
            <a:r>
              <a:rPr dirty="0" spc="-5"/>
              <a:t>1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30"/>
              <a:t> </a:t>
            </a:r>
            <a:r>
              <a:rPr dirty="0" spc="-5"/>
              <a:t>/</a:t>
            </a:r>
            <a:r>
              <a:rPr dirty="0" spc="-30"/>
              <a:t> </a:t>
            </a:r>
            <a:r>
              <a:rPr dirty="0" spc="-5"/>
              <a:t>20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-5"/>
              <a:t>25th</a:t>
            </a:r>
            <a:r>
              <a:rPr dirty="0" spc="-25"/>
              <a:t> </a:t>
            </a:r>
            <a:r>
              <a:rPr dirty="0" spc="-10"/>
              <a:t>June</a:t>
            </a:r>
            <a:r>
              <a:rPr dirty="0" spc="-25"/>
              <a:t> </a:t>
            </a:r>
            <a:r>
              <a:rPr dirty="0" spc="-5"/>
              <a:t>2021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-45"/>
              <a:t>T</a:t>
            </a:r>
            <a:r>
              <a:rPr dirty="0" spc="-5"/>
              <a:t>eam</a:t>
            </a:r>
            <a:r>
              <a:rPr dirty="0" spc="-5"/>
              <a:t> </a:t>
            </a:r>
            <a:r>
              <a:rPr dirty="0" spc="-5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30"/>
              <a:t> </a:t>
            </a:r>
            <a:r>
              <a:rPr dirty="0" spc="-5"/>
              <a:t>/</a:t>
            </a:r>
            <a:r>
              <a:rPr dirty="0" spc="-30"/>
              <a:t> </a:t>
            </a:r>
            <a:r>
              <a:rPr dirty="0" spc="-5"/>
              <a:t>20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-5"/>
              <a:t>25th</a:t>
            </a:r>
            <a:r>
              <a:rPr dirty="0" spc="-25"/>
              <a:t> </a:t>
            </a:r>
            <a:r>
              <a:rPr dirty="0" spc="-10"/>
              <a:t>June</a:t>
            </a:r>
            <a:r>
              <a:rPr dirty="0" spc="-25"/>
              <a:t> </a:t>
            </a:r>
            <a:r>
              <a:rPr dirty="0" spc="-5"/>
              <a:t>2021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-45"/>
              <a:t>T</a:t>
            </a:r>
            <a:r>
              <a:rPr dirty="0" spc="-5"/>
              <a:t>eam</a:t>
            </a:r>
            <a:r>
              <a:rPr dirty="0" spc="-5"/>
              <a:t> </a:t>
            </a:r>
            <a:r>
              <a:rPr dirty="0" spc="-5"/>
              <a:t>1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30"/>
              <a:t> </a:t>
            </a:r>
            <a:r>
              <a:rPr dirty="0" spc="-5"/>
              <a:t>/</a:t>
            </a:r>
            <a:r>
              <a:rPr dirty="0" spc="-30"/>
              <a:t> </a:t>
            </a:r>
            <a:r>
              <a:rPr dirty="0" spc="-5"/>
              <a:t>20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7294" y="226020"/>
            <a:ext cx="5071211" cy="708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7466" y="1021245"/>
            <a:ext cx="5080000" cy="1736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439429" y="3115554"/>
            <a:ext cx="568325" cy="121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-5"/>
              <a:t>25th</a:t>
            </a:r>
            <a:r>
              <a:rPr dirty="0" spc="-25"/>
              <a:t> </a:t>
            </a:r>
            <a:r>
              <a:rPr dirty="0" spc="-10"/>
              <a:t>June</a:t>
            </a:r>
            <a:r>
              <a:rPr dirty="0" spc="-25"/>
              <a:t> </a:t>
            </a:r>
            <a:r>
              <a:rPr dirty="0" spc="-5"/>
              <a:t>2021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53504" y="3115554"/>
            <a:ext cx="282575" cy="121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-45"/>
              <a:t>T</a:t>
            </a:r>
            <a:r>
              <a:rPr dirty="0" spc="-5"/>
              <a:t>eam</a:t>
            </a:r>
            <a:r>
              <a:rPr dirty="0" spc="-5"/>
              <a:t> </a:t>
            </a:r>
            <a:r>
              <a:rPr dirty="0" spc="-5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129761" y="3115554"/>
            <a:ext cx="321310" cy="121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30"/>
              <a:t> </a:t>
            </a:r>
            <a:r>
              <a:rPr dirty="0" spc="-5"/>
              <a:t>/</a:t>
            </a:r>
            <a:r>
              <a:rPr dirty="0" spc="-30"/>
              <a:t> </a:t>
            </a:r>
            <a:r>
              <a:rPr dirty="0" spc="-5"/>
              <a:t>20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slide" Target="slide1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slide" Target="slide1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slide" Target="slide1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Relationship Id="rId3" Type="http://schemas.openxmlformats.org/officeDocument/2006/relationships/slide" Target="slide1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slide" Target="slide1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Relationship Id="rId3" Type="http://schemas.openxmlformats.org/officeDocument/2006/relationships/slide" Target="slide1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slide" Target="slide1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4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12.xml"/><Relationship Id="rId8" Type="http://schemas.openxmlformats.org/officeDocument/2006/relationships/slide" Target="slide18.xml"/><Relationship Id="rId9" Type="http://schemas.openxmlformats.org/officeDocument/2006/relationships/slide" Target="slide20.xml"/><Relationship Id="rId10" Type="http://schemas.openxmlformats.org/officeDocument/2006/relationships/slide" Target="slide21.xml"/><Relationship Id="rId11" Type="http://schemas.openxmlformats.org/officeDocument/2006/relationships/slide" Target="slide1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" Target="slide1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Relationship Id="rId3" Type="http://schemas.openxmlformats.org/officeDocument/2006/relationships/slide" Target="slide1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slide" Target="slide1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slide" Target="slide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FD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5813" y="1087393"/>
            <a:ext cx="3611879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5" b="1">
                <a:latin typeface="Arial"/>
                <a:cs typeface="Arial"/>
              </a:rPr>
              <a:t>Question</a:t>
            </a:r>
            <a:r>
              <a:rPr dirty="0" sz="2050" spc="-10" b="1">
                <a:latin typeface="Arial"/>
                <a:cs typeface="Arial"/>
              </a:rPr>
              <a:t> </a:t>
            </a:r>
            <a:r>
              <a:rPr dirty="0" sz="2050" spc="-25" b="1">
                <a:latin typeface="Arial"/>
                <a:cs typeface="Arial"/>
              </a:rPr>
              <a:t>Type</a:t>
            </a:r>
            <a:r>
              <a:rPr dirty="0" sz="2050" spc="-10" b="1">
                <a:latin typeface="Arial"/>
                <a:cs typeface="Arial"/>
              </a:rPr>
              <a:t> </a:t>
            </a:r>
            <a:r>
              <a:rPr dirty="0" sz="2050" spc="5" b="1">
                <a:latin typeface="Arial"/>
                <a:cs typeface="Arial"/>
              </a:rPr>
              <a:t>Classification</a:t>
            </a:r>
            <a:endParaRPr sz="2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0822" y="1953410"/>
            <a:ext cx="1547495" cy="7080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 indent="4445">
              <a:lnSpc>
                <a:spcPct val="102600"/>
              </a:lnSpc>
              <a:spcBef>
                <a:spcPts val="55"/>
              </a:spcBef>
            </a:pPr>
            <a:r>
              <a:rPr dirty="0" sz="1100" spc="-5" b="1">
                <a:latin typeface="Arial"/>
                <a:cs typeface="Arial"/>
              </a:rPr>
              <a:t>Sohail </a:t>
            </a:r>
            <a:r>
              <a:rPr dirty="0" sz="1100" spc="-15" b="1">
                <a:latin typeface="Arial"/>
                <a:cs typeface="Arial"/>
              </a:rPr>
              <a:t>Pasha </a:t>
            </a:r>
            <a:r>
              <a:rPr dirty="0" sz="1100" spc="-10" b="1">
                <a:latin typeface="Arial"/>
                <a:cs typeface="Arial"/>
              </a:rPr>
              <a:t> Anandham Akanksha </a:t>
            </a:r>
            <a:r>
              <a:rPr dirty="0" sz="1100" spc="-5" b="1">
                <a:latin typeface="Arial"/>
                <a:cs typeface="Arial"/>
              </a:rPr>
              <a:t> Santhapuri</a:t>
            </a:r>
            <a:r>
              <a:rPr dirty="0" sz="1100" spc="-5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Sai</a:t>
            </a:r>
            <a:r>
              <a:rPr dirty="0" sz="1100" spc="-5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Srujana </a:t>
            </a:r>
            <a:r>
              <a:rPr dirty="0" sz="1100" spc="-29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Anumalla</a:t>
            </a:r>
            <a:r>
              <a:rPr dirty="0" sz="1100" spc="-1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Suchitha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58513" y="90"/>
            <a:ext cx="1401483" cy="323990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667300" y="3141800"/>
            <a:ext cx="745490" cy="869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">
                <a:solidFill>
                  <a:srgbClr val="FFDC00"/>
                </a:solidFill>
                <a:latin typeface="Microsoft Sans Serif"/>
                <a:cs typeface="Microsoft Sans Serif"/>
              </a:rPr>
              <a:t>Photo:</a:t>
            </a:r>
            <a:r>
              <a:rPr dirty="0" sz="400" spc="10">
                <a:solidFill>
                  <a:srgbClr val="FFDC00"/>
                </a:solidFill>
                <a:latin typeface="Microsoft Sans Serif"/>
                <a:cs typeface="Microsoft Sans Serif"/>
              </a:rPr>
              <a:t> </a:t>
            </a:r>
            <a:r>
              <a:rPr dirty="0" sz="400" spc="-5">
                <a:solidFill>
                  <a:srgbClr val="FFDC00"/>
                </a:solidFill>
                <a:latin typeface="Microsoft Sans Serif"/>
                <a:cs typeface="Microsoft Sans Serif"/>
              </a:rPr>
              <a:t>Ronny </a:t>
            </a:r>
            <a:r>
              <a:rPr dirty="0" sz="400">
                <a:solidFill>
                  <a:srgbClr val="FFDC00"/>
                </a:solidFill>
                <a:latin typeface="Microsoft Sans Serif"/>
                <a:cs typeface="Microsoft Sans Serif"/>
              </a:rPr>
              <a:t>Østnes</a:t>
            </a:r>
            <a:r>
              <a:rPr dirty="0" sz="400" spc="-10">
                <a:solidFill>
                  <a:srgbClr val="FFDC00"/>
                </a:solidFill>
                <a:latin typeface="Microsoft Sans Serif"/>
                <a:cs typeface="Microsoft Sans Serif"/>
              </a:rPr>
              <a:t> </a:t>
            </a:r>
            <a:r>
              <a:rPr dirty="0" sz="400">
                <a:solidFill>
                  <a:srgbClr val="FFDC00"/>
                </a:solidFill>
                <a:latin typeface="Microsoft Sans Serif"/>
                <a:cs typeface="Microsoft Sans Serif"/>
              </a:rPr>
              <a:t>/</a:t>
            </a:r>
            <a:r>
              <a:rPr dirty="0" sz="400" spc="-5">
                <a:solidFill>
                  <a:srgbClr val="FFDC00"/>
                </a:solidFill>
                <a:latin typeface="Microsoft Sans Serif"/>
                <a:cs typeface="Microsoft Sans Serif"/>
              </a:rPr>
              <a:t> </a:t>
            </a:r>
            <a:r>
              <a:rPr dirty="0" sz="400">
                <a:solidFill>
                  <a:srgbClr val="FFDC00"/>
                </a:solidFill>
                <a:latin typeface="Microsoft Sans Serif"/>
                <a:cs typeface="Microsoft Sans Serif"/>
              </a:rPr>
              <a:t>OsloMet</a:t>
            </a:r>
            <a:endParaRPr sz="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420" y="226020"/>
            <a:ext cx="5020945" cy="535940"/>
          </a:xfrm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6510" marR="149225" indent="-4445">
              <a:lnSpc>
                <a:spcPct val="102699"/>
              </a:lnSpc>
              <a:spcBef>
                <a:spcPts val="55"/>
              </a:spcBef>
            </a:pPr>
            <a:r>
              <a:rPr dirty="0" spc="-5" b="1">
                <a:solidFill>
                  <a:srgbClr val="FF0000"/>
                </a:solidFill>
                <a:latin typeface="Arial"/>
                <a:cs typeface="Arial"/>
              </a:rPr>
              <a:t>4.Long Short</a:t>
            </a:r>
            <a:r>
              <a:rPr dirty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pc="-25" b="1">
                <a:solidFill>
                  <a:srgbClr val="FF0000"/>
                </a:solidFill>
                <a:latin typeface="Arial"/>
                <a:cs typeface="Arial"/>
              </a:rPr>
              <a:t>Term</a:t>
            </a:r>
            <a:r>
              <a:rPr dirty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pc="-5" b="1">
                <a:solidFill>
                  <a:srgbClr val="FF0000"/>
                </a:solidFill>
                <a:latin typeface="Arial"/>
                <a:cs typeface="Arial"/>
              </a:rPr>
              <a:t>Memory </a:t>
            </a:r>
            <a:r>
              <a:rPr dirty="0" spc="-10" b="1">
                <a:solidFill>
                  <a:srgbClr val="FF0000"/>
                </a:solidFill>
                <a:latin typeface="Arial"/>
                <a:cs typeface="Arial"/>
              </a:rPr>
              <a:t>network(LSTM)</a:t>
            </a:r>
            <a:r>
              <a:rPr dirty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pc="-5" b="1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dirty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pc="-5"/>
              <a:t>It</a:t>
            </a:r>
            <a:r>
              <a:rPr dirty="0" spc="15"/>
              <a:t> </a:t>
            </a:r>
            <a:r>
              <a:rPr dirty="0" spc="-10"/>
              <a:t>is</a:t>
            </a:r>
            <a:r>
              <a:rPr dirty="0" spc="10"/>
              <a:t> </a:t>
            </a:r>
            <a:r>
              <a:rPr dirty="0" spc="-10"/>
              <a:t>a</a:t>
            </a:r>
            <a:r>
              <a:rPr dirty="0" spc="15"/>
              <a:t> </a:t>
            </a:r>
            <a:r>
              <a:rPr dirty="0" spc="-10"/>
              <a:t>special</a:t>
            </a:r>
            <a:r>
              <a:rPr dirty="0" spc="15"/>
              <a:t> </a:t>
            </a:r>
            <a:r>
              <a:rPr dirty="0" spc="-10"/>
              <a:t>kind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10"/>
              <a:t> </a:t>
            </a:r>
            <a:r>
              <a:rPr dirty="0" spc="-5"/>
              <a:t>Recurrent </a:t>
            </a:r>
            <a:r>
              <a:rPr dirty="0" spc="-275"/>
              <a:t> </a:t>
            </a:r>
            <a:r>
              <a:rPr dirty="0" spc="-10"/>
              <a:t>Neural</a:t>
            </a:r>
            <a:r>
              <a:rPr dirty="0" spc="10"/>
              <a:t> </a:t>
            </a:r>
            <a:r>
              <a:rPr dirty="0" spc="-5"/>
              <a:t>Network(RNN),</a:t>
            </a:r>
            <a:r>
              <a:rPr dirty="0" spc="10"/>
              <a:t> </a:t>
            </a:r>
            <a:r>
              <a:rPr dirty="0" spc="-15"/>
              <a:t>they</a:t>
            </a:r>
            <a:r>
              <a:rPr dirty="0" spc="15"/>
              <a:t> </a:t>
            </a:r>
            <a:r>
              <a:rPr dirty="0" spc="-5"/>
              <a:t>are</a:t>
            </a:r>
            <a:r>
              <a:rPr dirty="0" spc="10"/>
              <a:t> </a:t>
            </a:r>
            <a:r>
              <a:rPr dirty="0" spc="-10"/>
              <a:t>capable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10"/>
              <a:t> </a:t>
            </a:r>
            <a:r>
              <a:rPr dirty="0" spc="-5"/>
              <a:t>learning</a:t>
            </a:r>
            <a:r>
              <a:rPr dirty="0" spc="15"/>
              <a:t> </a:t>
            </a:r>
            <a:r>
              <a:rPr dirty="0" spc="-5"/>
              <a:t>long-term</a:t>
            </a:r>
            <a:r>
              <a:rPr dirty="0" spc="10"/>
              <a:t> </a:t>
            </a:r>
            <a:r>
              <a:rPr dirty="0" spc="-10"/>
              <a:t>dependencies.</a:t>
            </a:r>
          </a:p>
          <a:p>
            <a:pPr marL="16510">
              <a:lnSpc>
                <a:spcPct val="100000"/>
              </a:lnSpc>
              <a:spcBef>
                <a:spcPts val="35"/>
              </a:spcBef>
            </a:pPr>
            <a:r>
              <a:rPr dirty="0" spc="-15"/>
              <a:t>Instead</a:t>
            </a:r>
            <a:r>
              <a:rPr dirty="0" spc="5"/>
              <a:t> </a:t>
            </a:r>
            <a:r>
              <a:rPr dirty="0" spc="-15"/>
              <a:t>of</a:t>
            </a:r>
            <a:r>
              <a:rPr dirty="0" spc="10"/>
              <a:t> </a:t>
            </a:r>
            <a:r>
              <a:rPr dirty="0" spc="-20"/>
              <a:t>having</a:t>
            </a:r>
            <a:r>
              <a:rPr dirty="0" spc="10"/>
              <a:t> </a:t>
            </a:r>
            <a:r>
              <a:rPr dirty="0" spc="-20"/>
              <a:t>a</a:t>
            </a:r>
            <a:r>
              <a:rPr dirty="0" spc="10"/>
              <a:t> </a:t>
            </a:r>
            <a:r>
              <a:rPr dirty="0" spc="-15"/>
              <a:t>single</a:t>
            </a:r>
            <a:r>
              <a:rPr dirty="0" spc="10"/>
              <a:t> </a:t>
            </a:r>
            <a:r>
              <a:rPr dirty="0" spc="-20"/>
              <a:t>neural</a:t>
            </a:r>
            <a:r>
              <a:rPr dirty="0" spc="10"/>
              <a:t> </a:t>
            </a:r>
            <a:r>
              <a:rPr dirty="0" spc="-15"/>
              <a:t>network</a:t>
            </a:r>
            <a:r>
              <a:rPr dirty="0" spc="10"/>
              <a:t> </a:t>
            </a:r>
            <a:r>
              <a:rPr dirty="0" spc="-35"/>
              <a:t>layer,</a:t>
            </a:r>
            <a:r>
              <a:rPr dirty="0" spc="10"/>
              <a:t> </a:t>
            </a:r>
            <a:r>
              <a:rPr dirty="0" spc="-20"/>
              <a:t>LSTMs</a:t>
            </a:r>
            <a:r>
              <a:rPr dirty="0" spc="10"/>
              <a:t> </a:t>
            </a:r>
            <a:r>
              <a:rPr dirty="0" spc="-30"/>
              <a:t>have</a:t>
            </a:r>
            <a:r>
              <a:rPr dirty="0" spc="10"/>
              <a:t> </a:t>
            </a:r>
            <a:r>
              <a:rPr dirty="0" spc="-25"/>
              <a:t>four</a:t>
            </a:r>
            <a:r>
              <a:rPr dirty="0" spc="10"/>
              <a:t> </a:t>
            </a:r>
            <a:r>
              <a:rPr dirty="0" spc="-15"/>
              <a:t>interacting</a:t>
            </a:r>
            <a:r>
              <a:rPr dirty="0" spc="10"/>
              <a:t> </a:t>
            </a:r>
            <a:r>
              <a:rPr dirty="0" spc="-25"/>
              <a:t>layers.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6860" y="1032377"/>
            <a:ext cx="2980505" cy="141333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325331" y="2622364"/>
            <a:ext cx="11093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0079CC"/>
                </a:solidFill>
                <a:latin typeface="Microsoft Sans Serif"/>
                <a:cs typeface="Microsoft Sans Serif"/>
              </a:rPr>
              <a:t>Figure:</a:t>
            </a:r>
            <a:r>
              <a:rPr dirty="0" sz="1000" spc="40">
                <a:solidFill>
                  <a:srgbClr val="0079CC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5">
                <a:latin typeface="Microsoft Sans Serif"/>
                <a:cs typeface="Microsoft Sans Serif"/>
              </a:rPr>
              <a:t>LSTM</a:t>
            </a:r>
            <a:r>
              <a:rPr dirty="0" sz="1000" spc="-15">
                <a:latin typeface="Microsoft Sans Serif"/>
                <a:cs typeface="Microsoft Sans Serif"/>
              </a:rPr>
              <a:t> </a:t>
            </a:r>
            <a:r>
              <a:rPr dirty="0" sz="1000" spc="-5">
                <a:latin typeface="Microsoft Sans Serif"/>
                <a:cs typeface="Microsoft Sans Serif"/>
              </a:rPr>
              <a:t>RNN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110966"/>
            <a:ext cx="5760085" cy="129539"/>
          </a:xfrm>
          <a:custGeom>
            <a:avLst/>
            <a:gdLst/>
            <a:ahLst/>
            <a:cxnLst/>
            <a:rect l="l" t="t" r="r" b="b"/>
            <a:pathLst>
              <a:path w="5760085" h="129539">
                <a:moveTo>
                  <a:pt x="5759996" y="0"/>
                </a:moveTo>
                <a:lnTo>
                  <a:pt x="0" y="0"/>
                </a:lnTo>
                <a:lnTo>
                  <a:pt x="0" y="129031"/>
                </a:lnTo>
                <a:lnTo>
                  <a:pt x="5759996" y="129031"/>
                </a:lnTo>
                <a:lnTo>
                  <a:pt x="5759996" y="0"/>
                </a:lnTo>
                <a:close/>
              </a:path>
            </a:pathLst>
          </a:custGeom>
          <a:solidFill>
            <a:srgbClr val="FFD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-45"/>
              <a:t>T</a:t>
            </a:r>
            <a:r>
              <a:rPr dirty="0" spc="-5"/>
              <a:t>eam</a:t>
            </a:r>
            <a:r>
              <a:rPr dirty="0" spc="-5"/>
              <a:t> </a:t>
            </a:r>
            <a:r>
              <a:rPr dirty="0" spc="-5"/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06261" y="3115554"/>
            <a:ext cx="1062990" cy="12128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600" spc="-5" b="1">
                <a:latin typeface="Arial"/>
                <a:cs typeface="Arial"/>
                <a:hlinkClick r:id="rId3" action="ppaction://hlinksldjump"/>
              </a:rPr>
              <a:t>Question </a:t>
            </a:r>
            <a:r>
              <a:rPr dirty="0" sz="600" spc="-15" b="1">
                <a:latin typeface="Arial"/>
                <a:cs typeface="Arial"/>
                <a:hlinkClick r:id="rId3" action="ppaction://hlinksldjump"/>
              </a:rPr>
              <a:t>Type</a:t>
            </a:r>
            <a:r>
              <a:rPr dirty="0" sz="600" spc="-5" b="1">
                <a:latin typeface="Arial"/>
                <a:cs typeface="Arial"/>
                <a:hlinkClick r:id="rId3" action="ppaction://hlinksldjump"/>
              </a:rPr>
              <a:t> Classification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-5"/>
              <a:t>25th</a:t>
            </a:r>
            <a:r>
              <a:rPr dirty="0" spc="-25"/>
              <a:t> </a:t>
            </a:r>
            <a:r>
              <a:rPr dirty="0" spc="-10"/>
              <a:t>June</a:t>
            </a:r>
            <a:r>
              <a:rPr dirty="0" spc="-25"/>
              <a:t> </a:t>
            </a:r>
            <a:r>
              <a:rPr dirty="0" spc="-5"/>
              <a:t>2021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r>
              <a:rPr dirty="0" spc="-5"/>
              <a:t>9</a:t>
            </a:r>
            <a:r>
              <a:rPr dirty="0" spc="-30"/>
              <a:t> </a:t>
            </a:r>
            <a:r>
              <a:rPr dirty="0" spc="-5"/>
              <a:t>/</a:t>
            </a:r>
            <a:r>
              <a:rPr dirty="0" spc="-30"/>
              <a:t> </a:t>
            </a:r>
            <a:r>
              <a:rPr dirty="0" spc="-5"/>
              <a:t>20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226020"/>
            <a:ext cx="5065395" cy="122428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5" b="1">
                <a:solidFill>
                  <a:srgbClr val="FF0000"/>
                </a:solidFill>
                <a:latin typeface="Arial"/>
                <a:cs typeface="Arial"/>
              </a:rPr>
              <a:t>5.Gated Recurrent Unit:</a:t>
            </a:r>
            <a:r>
              <a:rPr dirty="0" sz="1100" spc="7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Unlike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LSTM,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GRU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has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only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two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gates,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a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reset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gate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and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an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update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gate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and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they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lack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output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gate.</a:t>
            </a:r>
            <a:r>
              <a:rPr dirty="0" sz="1100" spc="8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GRU’s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got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itself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free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of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the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cell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state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and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instead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uses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the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hidden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state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to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transfer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information.The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basic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work-flow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of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a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Gated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Recurrent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Unit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Network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is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similar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to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that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of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a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basic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Recurrent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Neural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Network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when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illustrated,</a:t>
            </a:r>
            <a:r>
              <a:rPr dirty="0" sz="110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the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main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difference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between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the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two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is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in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the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internal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working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within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each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recurrent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unit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as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Gated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Recurrent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Unit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networks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consist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of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gates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which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modulate </a:t>
            </a:r>
            <a:r>
              <a:rPr dirty="0" sz="1100" spc="-5">
                <a:latin typeface="Microsoft Sans Serif"/>
                <a:cs typeface="Microsoft Sans Serif"/>
              </a:rPr>
              <a:t> the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current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input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and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the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previous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hidden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state.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746" y="1520172"/>
            <a:ext cx="2519842" cy="125992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10624" y="2901510"/>
            <a:ext cx="7391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0079CC"/>
                </a:solidFill>
                <a:latin typeface="Microsoft Sans Serif"/>
                <a:cs typeface="Microsoft Sans Serif"/>
              </a:rPr>
              <a:t>Figure:</a:t>
            </a:r>
            <a:r>
              <a:rPr dirty="0" sz="1000" spc="20">
                <a:solidFill>
                  <a:srgbClr val="0079CC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20">
                <a:latin typeface="Microsoft Sans Serif"/>
                <a:cs typeface="Microsoft Sans Serif"/>
              </a:rPr>
              <a:t>GRU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110966"/>
            <a:ext cx="5760085" cy="129539"/>
          </a:xfrm>
          <a:custGeom>
            <a:avLst/>
            <a:gdLst/>
            <a:ahLst/>
            <a:cxnLst/>
            <a:rect l="l" t="t" r="r" b="b"/>
            <a:pathLst>
              <a:path w="5760085" h="129539">
                <a:moveTo>
                  <a:pt x="5759996" y="0"/>
                </a:moveTo>
                <a:lnTo>
                  <a:pt x="0" y="0"/>
                </a:lnTo>
                <a:lnTo>
                  <a:pt x="0" y="129031"/>
                </a:lnTo>
                <a:lnTo>
                  <a:pt x="5759996" y="129031"/>
                </a:lnTo>
                <a:lnTo>
                  <a:pt x="5759996" y="0"/>
                </a:lnTo>
                <a:close/>
              </a:path>
            </a:pathLst>
          </a:custGeom>
          <a:solidFill>
            <a:srgbClr val="FFD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-45"/>
              <a:t>T</a:t>
            </a:r>
            <a:r>
              <a:rPr dirty="0" spc="-5"/>
              <a:t>eam</a:t>
            </a:r>
            <a:r>
              <a:rPr dirty="0" spc="-5"/>
              <a:t> </a:t>
            </a:r>
            <a:r>
              <a:rPr dirty="0" spc="-5"/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06261" y="3115554"/>
            <a:ext cx="1062990" cy="12128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600" spc="-5" b="1">
                <a:latin typeface="Arial"/>
                <a:cs typeface="Arial"/>
                <a:hlinkClick r:id="rId3" action="ppaction://hlinksldjump"/>
              </a:rPr>
              <a:t>Question </a:t>
            </a:r>
            <a:r>
              <a:rPr dirty="0" sz="600" spc="-15" b="1">
                <a:latin typeface="Arial"/>
                <a:cs typeface="Arial"/>
                <a:hlinkClick r:id="rId3" action="ppaction://hlinksldjump"/>
              </a:rPr>
              <a:t>Type</a:t>
            </a:r>
            <a:r>
              <a:rPr dirty="0" sz="600" spc="-5" b="1">
                <a:latin typeface="Arial"/>
                <a:cs typeface="Arial"/>
                <a:hlinkClick r:id="rId3" action="ppaction://hlinksldjump"/>
              </a:rPr>
              <a:t> Classification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-5"/>
              <a:t>25th</a:t>
            </a:r>
            <a:r>
              <a:rPr dirty="0" spc="-25"/>
              <a:t> </a:t>
            </a:r>
            <a:r>
              <a:rPr dirty="0" spc="-10"/>
              <a:t>June</a:t>
            </a:r>
            <a:r>
              <a:rPr dirty="0" spc="-25"/>
              <a:t> </a:t>
            </a:r>
            <a:r>
              <a:rPr dirty="0" spc="-5"/>
              <a:t>2021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r>
              <a:rPr dirty="0" spc="-5"/>
              <a:t>10</a:t>
            </a:r>
            <a:r>
              <a:rPr dirty="0" spc="-30"/>
              <a:t> </a:t>
            </a:r>
            <a:r>
              <a:rPr dirty="0" spc="-5"/>
              <a:t>/</a:t>
            </a:r>
            <a:r>
              <a:rPr dirty="0" spc="-30"/>
              <a:t> </a:t>
            </a:r>
            <a:r>
              <a:rPr dirty="0" spc="-5"/>
              <a:t>20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108224"/>
            <a:ext cx="201803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" b="1">
                <a:latin typeface="Arial"/>
                <a:cs typeface="Arial"/>
              </a:rPr>
              <a:t>Statistical</a:t>
            </a:r>
            <a:r>
              <a:rPr dirty="0" sz="1700" spc="-30" b="1">
                <a:latin typeface="Arial"/>
                <a:cs typeface="Arial"/>
              </a:rPr>
              <a:t> </a:t>
            </a:r>
            <a:r>
              <a:rPr dirty="0" sz="1700" spc="10" b="1">
                <a:latin typeface="Arial"/>
                <a:cs typeface="Arial"/>
              </a:rPr>
              <a:t>Methods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3420" y="471321"/>
            <a:ext cx="5088890" cy="122428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6510" marR="5080" indent="-4445">
              <a:lnSpc>
                <a:spcPct val="102600"/>
              </a:lnSpc>
              <a:spcBef>
                <a:spcPts val="55"/>
              </a:spcBef>
            </a:pPr>
            <a:r>
              <a:rPr dirty="0" sz="1100" spc="-10" b="1">
                <a:solidFill>
                  <a:srgbClr val="FF0000"/>
                </a:solidFill>
                <a:latin typeface="Arial"/>
                <a:cs typeface="Arial"/>
              </a:rPr>
              <a:t>1.Random</a:t>
            </a:r>
            <a:r>
              <a:rPr dirty="0" sz="110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FF0000"/>
                </a:solidFill>
                <a:latin typeface="Arial"/>
                <a:cs typeface="Arial"/>
              </a:rPr>
              <a:t>Forest:</a:t>
            </a:r>
            <a:r>
              <a:rPr dirty="0" sz="1100" spc="8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Random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forest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is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a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supervised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machine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learning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algorithm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that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can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be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used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for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solving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classification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and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regression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problems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both.</a:t>
            </a:r>
            <a:r>
              <a:rPr dirty="0" sz="1100" spc="8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However, </a:t>
            </a:r>
            <a:r>
              <a:rPr dirty="0" sz="1100" spc="-2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mostly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it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is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preferred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for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classification.</a:t>
            </a:r>
            <a:r>
              <a:rPr dirty="0" sz="1100" spc="9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It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is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named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as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a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random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forest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because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it 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combines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multiple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decision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trees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to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create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a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“forest”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and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feed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random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features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to </a:t>
            </a:r>
            <a:r>
              <a:rPr dirty="0" sz="110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them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from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the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provided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dataset.</a:t>
            </a:r>
            <a:r>
              <a:rPr dirty="0" sz="1100" spc="9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Instead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of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depending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on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an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individual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decision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tree,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the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random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forest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takes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prediction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from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all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the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trees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and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selects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the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best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outcome </a:t>
            </a:r>
            <a:r>
              <a:rPr dirty="0" sz="1100" spc="-5">
                <a:latin typeface="Microsoft Sans Serif"/>
                <a:cs typeface="Microsoft Sans Serif"/>
              </a:rPr>
              <a:t> through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the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voting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process.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1785090"/>
            <a:ext cx="5760085" cy="1455420"/>
            <a:chOff x="0" y="1785090"/>
            <a:chExt cx="5760085" cy="14554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0746" y="1785090"/>
              <a:ext cx="2519979" cy="145490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110966"/>
              <a:ext cx="5760085" cy="129539"/>
            </a:xfrm>
            <a:custGeom>
              <a:avLst/>
              <a:gdLst/>
              <a:ahLst/>
              <a:cxnLst/>
              <a:rect l="l" t="t" r="r" b="b"/>
              <a:pathLst>
                <a:path w="5760085" h="129539">
                  <a:moveTo>
                    <a:pt x="5759996" y="0"/>
                  </a:moveTo>
                  <a:lnTo>
                    <a:pt x="0" y="0"/>
                  </a:lnTo>
                  <a:lnTo>
                    <a:pt x="0" y="129031"/>
                  </a:lnTo>
                  <a:lnTo>
                    <a:pt x="5759996" y="12903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FFDC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-45"/>
              <a:t>T</a:t>
            </a:r>
            <a:r>
              <a:rPr dirty="0" spc="-5"/>
              <a:t>eam</a:t>
            </a:r>
            <a:r>
              <a:rPr dirty="0" spc="-5"/>
              <a:t> </a:t>
            </a:r>
            <a:r>
              <a:rPr dirty="0" spc="-5"/>
              <a:t>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06261" y="3115554"/>
            <a:ext cx="1062990" cy="12128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600" spc="-5" b="1">
                <a:latin typeface="Arial"/>
                <a:cs typeface="Arial"/>
                <a:hlinkClick r:id="rId3" action="ppaction://hlinksldjump"/>
              </a:rPr>
              <a:t>Question </a:t>
            </a:r>
            <a:r>
              <a:rPr dirty="0" sz="600" spc="-15" b="1">
                <a:latin typeface="Arial"/>
                <a:cs typeface="Arial"/>
                <a:hlinkClick r:id="rId3" action="ppaction://hlinksldjump"/>
              </a:rPr>
              <a:t>Type</a:t>
            </a:r>
            <a:r>
              <a:rPr dirty="0" sz="600" spc="-5" b="1">
                <a:latin typeface="Arial"/>
                <a:cs typeface="Arial"/>
                <a:hlinkClick r:id="rId3" action="ppaction://hlinksldjump"/>
              </a:rPr>
              <a:t> Classification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-5"/>
              <a:t>25th</a:t>
            </a:r>
            <a:r>
              <a:rPr dirty="0" spc="-25"/>
              <a:t> </a:t>
            </a:r>
            <a:r>
              <a:rPr dirty="0" spc="-10"/>
              <a:t>June</a:t>
            </a:r>
            <a:r>
              <a:rPr dirty="0" spc="-25"/>
              <a:t> </a:t>
            </a:r>
            <a:r>
              <a:rPr dirty="0" spc="-5"/>
              <a:t>2021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r>
              <a:rPr dirty="0" spc="-5"/>
              <a:t>11</a:t>
            </a:r>
            <a:r>
              <a:rPr dirty="0" spc="-30"/>
              <a:t> </a:t>
            </a:r>
            <a:r>
              <a:rPr dirty="0" spc="-5"/>
              <a:t>/</a:t>
            </a:r>
            <a:r>
              <a:rPr dirty="0" spc="-30"/>
              <a:t> </a:t>
            </a:r>
            <a:r>
              <a:rPr dirty="0" spc="-5"/>
              <a:t>20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226020"/>
            <a:ext cx="5065395" cy="10521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5" b="1">
                <a:solidFill>
                  <a:srgbClr val="FF0000"/>
                </a:solidFill>
                <a:latin typeface="Arial"/>
                <a:cs typeface="Arial"/>
              </a:rPr>
              <a:t>2.Support </a:t>
            </a:r>
            <a:r>
              <a:rPr dirty="0" sz="1100" spc="-15" b="1">
                <a:solidFill>
                  <a:srgbClr val="FF0000"/>
                </a:solidFill>
                <a:latin typeface="Arial"/>
                <a:cs typeface="Arial"/>
              </a:rPr>
              <a:t>Vector</a:t>
            </a:r>
            <a:r>
              <a:rPr dirty="0" sz="110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FF0000"/>
                </a:solidFill>
                <a:latin typeface="Arial"/>
                <a:cs typeface="Arial"/>
              </a:rPr>
              <a:t>Machine:</a:t>
            </a:r>
            <a:r>
              <a:rPr dirty="0" sz="1100" spc="6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SVM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algorithm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is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a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supervised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learning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algorithm </a:t>
            </a:r>
            <a:r>
              <a:rPr dirty="0" sz="110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categorized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under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Classification</a:t>
            </a:r>
            <a:r>
              <a:rPr dirty="0" sz="1100" spc="2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techniques.</a:t>
            </a:r>
            <a:r>
              <a:rPr dirty="0" sz="1100" spc="9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This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hyperplane</a:t>
            </a:r>
            <a:r>
              <a:rPr dirty="0" sz="1100" spc="2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is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used</a:t>
            </a:r>
            <a:r>
              <a:rPr dirty="0" sz="1100" spc="2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to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classify 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new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sets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of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data.</a:t>
            </a:r>
            <a:r>
              <a:rPr dirty="0" sz="1100" spc="8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The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SVM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algorithms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are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used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to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classify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data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in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a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2-dimensional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plane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as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well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as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a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multidimensional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hyperplane.</a:t>
            </a:r>
            <a:r>
              <a:rPr dirty="0" sz="1100" spc="8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It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is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always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desired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to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have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a 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maximum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distinction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between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the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classified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data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points.</a:t>
            </a:r>
            <a:r>
              <a:rPr dirty="0" sz="1100" spc="9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This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means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that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they </a:t>
            </a:r>
            <a:r>
              <a:rPr dirty="0" sz="1100" spc="-10">
                <a:latin typeface="Microsoft Sans Serif"/>
                <a:cs typeface="Microsoft Sans Serif"/>
              </a:rPr>
              <a:t> should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have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maximum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distance.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9173" y="1338544"/>
            <a:ext cx="2511460" cy="135967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11577" y="2819633"/>
            <a:ext cx="7372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0079CC"/>
                </a:solidFill>
                <a:latin typeface="Microsoft Sans Serif"/>
                <a:cs typeface="Microsoft Sans Serif"/>
              </a:rPr>
              <a:t>Figure:</a:t>
            </a:r>
            <a:r>
              <a:rPr dirty="0" sz="1000" spc="15">
                <a:solidFill>
                  <a:srgbClr val="0079CC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5">
                <a:latin typeface="Microsoft Sans Serif"/>
                <a:cs typeface="Microsoft Sans Serif"/>
              </a:rPr>
              <a:t>SVM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110966"/>
            <a:ext cx="5760085" cy="129539"/>
          </a:xfrm>
          <a:custGeom>
            <a:avLst/>
            <a:gdLst/>
            <a:ahLst/>
            <a:cxnLst/>
            <a:rect l="l" t="t" r="r" b="b"/>
            <a:pathLst>
              <a:path w="5760085" h="129539">
                <a:moveTo>
                  <a:pt x="5759996" y="0"/>
                </a:moveTo>
                <a:lnTo>
                  <a:pt x="0" y="0"/>
                </a:lnTo>
                <a:lnTo>
                  <a:pt x="0" y="129031"/>
                </a:lnTo>
                <a:lnTo>
                  <a:pt x="5759996" y="129031"/>
                </a:lnTo>
                <a:lnTo>
                  <a:pt x="5759996" y="0"/>
                </a:lnTo>
                <a:close/>
              </a:path>
            </a:pathLst>
          </a:custGeom>
          <a:solidFill>
            <a:srgbClr val="FFD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-45"/>
              <a:t>T</a:t>
            </a:r>
            <a:r>
              <a:rPr dirty="0" spc="-5"/>
              <a:t>eam</a:t>
            </a:r>
            <a:r>
              <a:rPr dirty="0" spc="-5"/>
              <a:t> </a:t>
            </a:r>
            <a:r>
              <a:rPr dirty="0" spc="-5"/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06261" y="3115554"/>
            <a:ext cx="1062990" cy="12128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600" spc="-5" b="1">
                <a:latin typeface="Arial"/>
                <a:cs typeface="Arial"/>
                <a:hlinkClick r:id="rId3" action="ppaction://hlinksldjump"/>
              </a:rPr>
              <a:t>Question </a:t>
            </a:r>
            <a:r>
              <a:rPr dirty="0" sz="600" spc="-15" b="1">
                <a:latin typeface="Arial"/>
                <a:cs typeface="Arial"/>
                <a:hlinkClick r:id="rId3" action="ppaction://hlinksldjump"/>
              </a:rPr>
              <a:t>Type</a:t>
            </a:r>
            <a:r>
              <a:rPr dirty="0" sz="600" spc="-5" b="1">
                <a:latin typeface="Arial"/>
                <a:cs typeface="Arial"/>
                <a:hlinkClick r:id="rId3" action="ppaction://hlinksldjump"/>
              </a:rPr>
              <a:t> Classification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-5"/>
              <a:t>25th</a:t>
            </a:r>
            <a:r>
              <a:rPr dirty="0" spc="-25"/>
              <a:t> </a:t>
            </a:r>
            <a:r>
              <a:rPr dirty="0" spc="-10"/>
              <a:t>June</a:t>
            </a:r>
            <a:r>
              <a:rPr dirty="0" spc="-25"/>
              <a:t> </a:t>
            </a:r>
            <a:r>
              <a:rPr dirty="0" spc="-5"/>
              <a:t>2021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r>
              <a:rPr dirty="0" spc="-5"/>
              <a:t>12</a:t>
            </a:r>
            <a:r>
              <a:rPr dirty="0" spc="-30"/>
              <a:t> </a:t>
            </a:r>
            <a:r>
              <a:rPr dirty="0" spc="-5"/>
              <a:t>/</a:t>
            </a:r>
            <a:r>
              <a:rPr dirty="0" spc="-30"/>
              <a:t> </a:t>
            </a:r>
            <a:r>
              <a:rPr dirty="0" spc="-5"/>
              <a:t>20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226020"/>
            <a:ext cx="5092065" cy="10521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5" b="1">
                <a:solidFill>
                  <a:srgbClr val="FF0000"/>
                </a:solidFill>
                <a:latin typeface="Arial"/>
                <a:cs typeface="Arial"/>
              </a:rPr>
              <a:t>3.Logistic Regression:</a:t>
            </a:r>
            <a:r>
              <a:rPr dirty="0" sz="1100" spc="6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Logistic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regression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predicts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the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output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of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a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categorical </a:t>
            </a:r>
            <a:r>
              <a:rPr dirty="0" sz="110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dependent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variable.</a:t>
            </a:r>
            <a:r>
              <a:rPr dirty="0" sz="1100" spc="8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Therefore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the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outcome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must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be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a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categorical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or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discrete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value.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It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can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be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either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0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or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1.</a:t>
            </a:r>
            <a:r>
              <a:rPr dirty="0" sz="1100" spc="8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but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instead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of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giving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the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exact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value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as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0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and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1,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it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gives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the </a:t>
            </a:r>
            <a:r>
              <a:rPr dirty="0" sz="110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probabilistic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values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which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lie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between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0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and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1.In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Logistic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regression,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instead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of </a:t>
            </a:r>
            <a:r>
              <a:rPr dirty="0" sz="110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fitting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a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regression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line,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we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fit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an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"S"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shaped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logistic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function,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which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predicts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two 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maximum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values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(0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or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1).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0738" y="1366050"/>
            <a:ext cx="2340102" cy="140406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67813" y="2891528"/>
            <a:ext cx="6248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0079CC"/>
                </a:solidFill>
                <a:latin typeface="Microsoft Sans Serif"/>
                <a:cs typeface="Microsoft Sans Serif"/>
              </a:rPr>
              <a:t>Figure:</a:t>
            </a:r>
            <a:r>
              <a:rPr dirty="0" sz="1000" spc="15">
                <a:solidFill>
                  <a:srgbClr val="0079CC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5">
                <a:latin typeface="Microsoft Sans Serif"/>
                <a:cs typeface="Microsoft Sans Serif"/>
              </a:rPr>
              <a:t>LR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110966"/>
            <a:ext cx="5760085" cy="129539"/>
          </a:xfrm>
          <a:custGeom>
            <a:avLst/>
            <a:gdLst/>
            <a:ahLst/>
            <a:cxnLst/>
            <a:rect l="l" t="t" r="r" b="b"/>
            <a:pathLst>
              <a:path w="5760085" h="129539">
                <a:moveTo>
                  <a:pt x="5759996" y="0"/>
                </a:moveTo>
                <a:lnTo>
                  <a:pt x="0" y="0"/>
                </a:lnTo>
                <a:lnTo>
                  <a:pt x="0" y="129031"/>
                </a:lnTo>
                <a:lnTo>
                  <a:pt x="5759996" y="129031"/>
                </a:lnTo>
                <a:lnTo>
                  <a:pt x="5759996" y="0"/>
                </a:lnTo>
                <a:close/>
              </a:path>
            </a:pathLst>
          </a:custGeom>
          <a:solidFill>
            <a:srgbClr val="FFD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-45"/>
              <a:t>T</a:t>
            </a:r>
            <a:r>
              <a:rPr dirty="0" spc="-5"/>
              <a:t>eam</a:t>
            </a:r>
            <a:r>
              <a:rPr dirty="0" spc="-5"/>
              <a:t> </a:t>
            </a:r>
            <a:r>
              <a:rPr dirty="0" spc="-5"/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06261" y="3115554"/>
            <a:ext cx="1062990" cy="12128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600" spc="-5" b="1">
                <a:latin typeface="Arial"/>
                <a:cs typeface="Arial"/>
                <a:hlinkClick r:id="rId3" action="ppaction://hlinksldjump"/>
              </a:rPr>
              <a:t>Question </a:t>
            </a:r>
            <a:r>
              <a:rPr dirty="0" sz="600" spc="-15" b="1">
                <a:latin typeface="Arial"/>
                <a:cs typeface="Arial"/>
                <a:hlinkClick r:id="rId3" action="ppaction://hlinksldjump"/>
              </a:rPr>
              <a:t>Type</a:t>
            </a:r>
            <a:r>
              <a:rPr dirty="0" sz="600" spc="-5" b="1">
                <a:latin typeface="Arial"/>
                <a:cs typeface="Arial"/>
                <a:hlinkClick r:id="rId3" action="ppaction://hlinksldjump"/>
              </a:rPr>
              <a:t> Classification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-5"/>
              <a:t>25th</a:t>
            </a:r>
            <a:r>
              <a:rPr dirty="0" spc="-25"/>
              <a:t> </a:t>
            </a:r>
            <a:r>
              <a:rPr dirty="0" spc="-10"/>
              <a:t>June</a:t>
            </a:r>
            <a:r>
              <a:rPr dirty="0" spc="-25"/>
              <a:t> </a:t>
            </a:r>
            <a:r>
              <a:rPr dirty="0" spc="-5"/>
              <a:t>2021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r>
              <a:rPr dirty="0" spc="-5"/>
              <a:t>13</a:t>
            </a:r>
            <a:r>
              <a:rPr dirty="0" spc="-30"/>
              <a:t> </a:t>
            </a:r>
            <a:r>
              <a:rPr dirty="0" spc="-5"/>
              <a:t>/</a:t>
            </a:r>
            <a:r>
              <a:rPr dirty="0" spc="-30"/>
              <a:t> </a:t>
            </a:r>
            <a:r>
              <a:rPr dirty="0" spc="-5"/>
              <a:t>20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065" marR="5080" indent="-4445">
              <a:lnSpc>
                <a:spcPct val="102600"/>
              </a:lnSpc>
              <a:spcBef>
                <a:spcPts val="55"/>
              </a:spcBef>
            </a:pPr>
            <a:r>
              <a:rPr dirty="0" spc="-10" b="1">
                <a:solidFill>
                  <a:srgbClr val="FF0000"/>
                </a:solidFill>
                <a:latin typeface="Arial"/>
                <a:cs typeface="Arial"/>
              </a:rPr>
              <a:t>4.Multi-Layer</a:t>
            </a:r>
            <a:r>
              <a:rPr dirty="0" spc="-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pc="-15" b="1">
                <a:solidFill>
                  <a:srgbClr val="FF0000"/>
                </a:solidFill>
                <a:latin typeface="Arial"/>
                <a:cs typeface="Arial"/>
              </a:rPr>
              <a:t>Perceptron:</a:t>
            </a:r>
            <a:r>
              <a:rPr dirty="0" spc="6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pc="-10"/>
              <a:t>The</a:t>
            </a:r>
            <a:r>
              <a:rPr dirty="0" spc="10"/>
              <a:t> </a:t>
            </a:r>
            <a:r>
              <a:rPr dirty="0" spc="-15"/>
              <a:t>MultiLayer</a:t>
            </a:r>
            <a:r>
              <a:rPr dirty="0" spc="10"/>
              <a:t> </a:t>
            </a:r>
            <a:r>
              <a:rPr dirty="0" spc="-10"/>
              <a:t>Perceptron</a:t>
            </a:r>
            <a:r>
              <a:rPr dirty="0" spc="10"/>
              <a:t> </a:t>
            </a:r>
            <a:r>
              <a:rPr dirty="0" spc="-5"/>
              <a:t>(MLPs)</a:t>
            </a:r>
            <a:r>
              <a:rPr dirty="0" spc="10"/>
              <a:t> </a:t>
            </a:r>
            <a:r>
              <a:rPr dirty="0" spc="-5"/>
              <a:t>breaks</a:t>
            </a:r>
            <a:r>
              <a:rPr dirty="0" spc="15"/>
              <a:t> </a:t>
            </a:r>
            <a:r>
              <a:rPr dirty="0" spc="-5"/>
              <a:t>the </a:t>
            </a:r>
            <a:r>
              <a:rPr dirty="0"/>
              <a:t> </a:t>
            </a:r>
            <a:r>
              <a:rPr dirty="0" spc="-5"/>
              <a:t>restriction</a:t>
            </a:r>
            <a:r>
              <a:rPr dirty="0" spc="15"/>
              <a:t> </a:t>
            </a:r>
            <a:r>
              <a:rPr dirty="0" spc="-10"/>
              <a:t>and</a:t>
            </a:r>
            <a:r>
              <a:rPr dirty="0" spc="20"/>
              <a:t> </a:t>
            </a:r>
            <a:r>
              <a:rPr dirty="0" spc="-10"/>
              <a:t>classifies</a:t>
            </a:r>
            <a:r>
              <a:rPr dirty="0" spc="20"/>
              <a:t> </a:t>
            </a:r>
            <a:r>
              <a:rPr dirty="0" spc="-10"/>
              <a:t>datasets</a:t>
            </a:r>
            <a:r>
              <a:rPr dirty="0" spc="20"/>
              <a:t> </a:t>
            </a:r>
            <a:r>
              <a:rPr dirty="0" spc="-10"/>
              <a:t>which</a:t>
            </a:r>
            <a:r>
              <a:rPr dirty="0" spc="20"/>
              <a:t> </a:t>
            </a:r>
            <a:r>
              <a:rPr dirty="0" spc="-10"/>
              <a:t>are</a:t>
            </a:r>
            <a:r>
              <a:rPr dirty="0" spc="20"/>
              <a:t> </a:t>
            </a:r>
            <a:r>
              <a:rPr dirty="0" spc="-10"/>
              <a:t>not</a:t>
            </a:r>
            <a:r>
              <a:rPr dirty="0" spc="20"/>
              <a:t> </a:t>
            </a:r>
            <a:r>
              <a:rPr dirty="0" spc="-10"/>
              <a:t>linearly</a:t>
            </a:r>
            <a:r>
              <a:rPr dirty="0" spc="15"/>
              <a:t> </a:t>
            </a:r>
            <a:r>
              <a:rPr dirty="0" spc="-15"/>
              <a:t>separable.</a:t>
            </a:r>
            <a:r>
              <a:rPr dirty="0" spc="100"/>
              <a:t> </a:t>
            </a:r>
            <a:r>
              <a:rPr dirty="0" spc="-10"/>
              <a:t>The</a:t>
            </a:r>
            <a:r>
              <a:rPr dirty="0" spc="20"/>
              <a:t> </a:t>
            </a:r>
            <a:r>
              <a:rPr dirty="0" spc="-15"/>
              <a:t>Perceptron </a:t>
            </a:r>
            <a:r>
              <a:rPr dirty="0" spc="-280"/>
              <a:t> </a:t>
            </a:r>
            <a:r>
              <a:rPr dirty="0" spc="-15"/>
              <a:t>consists</a:t>
            </a:r>
            <a:r>
              <a:rPr dirty="0" spc="15"/>
              <a:t> </a:t>
            </a:r>
            <a:r>
              <a:rPr dirty="0" spc="-15"/>
              <a:t>of</a:t>
            </a:r>
            <a:r>
              <a:rPr dirty="0" spc="15"/>
              <a:t> </a:t>
            </a:r>
            <a:r>
              <a:rPr dirty="0" spc="-15"/>
              <a:t>an</a:t>
            </a:r>
            <a:r>
              <a:rPr dirty="0" spc="15"/>
              <a:t> </a:t>
            </a:r>
            <a:r>
              <a:rPr dirty="0" spc="-15"/>
              <a:t>input</a:t>
            </a:r>
            <a:r>
              <a:rPr dirty="0" spc="15"/>
              <a:t> </a:t>
            </a:r>
            <a:r>
              <a:rPr dirty="0" spc="-25"/>
              <a:t>layer</a:t>
            </a:r>
            <a:r>
              <a:rPr dirty="0" spc="15"/>
              <a:t> </a:t>
            </a:r>
            <a:r>
              <a:rPr dirty="0" spc="-15"/>
              <a:t>and</a:t>
            </a:r>
            <a:r>
              <a:rPr dirty="0" spc="20"/>
              <a:t> </a:t>
            </a:r>
            <a:r>
              <a:rPr dirty="0" spc="-15"/>
              <a:t>an</a:t>
            </a:r>
            <a:r>
              <a:rPr dirty="0" spc="15"/>
              <a:t> </a:t>
            </a:r>
            <a:r>
              <a:rPr dirty="0" spc="-15"/>
              <a:t>output</a:t>
            </a:r>
            <a:r>
              <a:rPr dirty="0" spc="15"/>
              <a:t> </a:t>
            </a:r>
            <a:r>
              <a:rPr dirty="0" spc="-25"/>
              <a:t>layer</a:t>
            </a:r>
            <a:r>
              <a:rPr dirty="0" spc="15"/>
              <a:t> </a:t>
            </a:r>
            <a:r>
              <a:rPr dirty="0" spc="-15"/>
              <a:t>which</a:t>
            </a:r>
            <a:r>
              <a:rPr dirty="0" spc="15"/>
              <a:t> </a:t>
            </a:r>
            <a:r>
              <a:rPr dirty="0" spc="-15"/>
              <a:t>are</a:t>
            </a:r>
            <a:r>
              <a:rPr dirty="0" spc="15"/>
              <a:t> </a:t>
            </a:r>
            <a:r>
              <a:rPr dirty="0" spc="-15"/>
              <a:t>fully</a:t>
            </a:r>
            <a:r>
              <a:rPr dirty="0" spc="20"/>
              <a:t> </a:t>
            </a:r>
            <a:r>
              <a:rPr dirty="0" spc="-15"/>
              <a:t>connected.</a:t>
            </a:r>
            <a:r>
              <a:rPr dirty="0" spc="85"/>
              <a:t> </a:t>
            </a:r>
            <a:r>
              <a:rPr dirty="0" spc="-20"/>
              <a:t>MLPs</a:t>
            </a:r>
            <a:r>
              <a:rPr dirty="0" spc="15"/>
              <a:t> </a:t>
            </a:r>
            <a:r>
              <a:rPr dirty="0" spc="-30"/>
              <a:t>have </a:t>
            </a:r>
            <a:r>
              <a:rPr dirty="0" spc="-275"/>
              <a:t> </a:t>
            </a:r>
            <a:r>
              <a:rPr dirty="0" spc="-5"/>
              <a:t>the</a:t>
            </a:r>
            <a:r>
              <a:rPr dirty="0" spc="10"/>
              <a:t> </a:t>
            </a:r>
            <a:r>
              <a:rPr dirty="0" spc="-10"/>
              <a:t>same</a:t>
            </a:r>
            <a:r>
              <a:rPr dirty="0" spc="10"/>
              <a:t> </a:t>
            </a:r>
            <a:r>
              <a:rPr dirty="0" spc="-10"/>
              <a:t>input</a:t>
            </a:r>
            <a:r>
              <a:rPr dirty="0" spc="15"/>
              <a:t> </a:t>
            </a:r>
            <a:r>
              <a:rPr dirty="0" spc="-10"/>
              <a:t>and</a:t>
            </a:r>
            <a:r>
              <a:rPr dirty="0" spc="10"/>
              <a:t> </a:t>
            </a:r>
            <a:r>
              <a:rPr dirty="0" spc="-5"/>
              <a:t>output</a:t>
            </a:r>
            <a:r>
              <a:rPr dirty="0" spc="15"/>
              <a:t> </a:t>
            </a:r>
            <a:r>
              <a:rPr dirty="0" spc="-20"/>
              <a:t>layers</a:t>
            </a:r>
            <a:r>
              <a:rPr dirty="0" spc="10"/>
              <a:t> </a:t>
            </a:r>
            <a:r>
              <a:rPr dirty="0" spc="-15"/>
              <a:t>but</a:t>
            </a:r>
            <a:r>
              <a:rPr dirty="0" spc="15"/>
              <a:t> </a:t>
            </a:r>
            <a:r>
              <a:rPr dirty="0" spc="-20"/>
              <a:t>may</a:t>
            </a:r>
            <a:r>
              <a:rPr dirty="0" spc="10"/>
              <a:t> </a:t>
            </a:r>
            <a:r>
              <a:rPr dirty="0" spc="-20"/>
              <a:t>have</a:t>
            </a:r>
            <a:r>
              <a:rPr dirty="0" spc="15"/>
              <a:t> </a:t>
            </a:r>
            <a:r>
              <a:rPr dirty="0" spc="-10"/>
              <a:t>multiple</a:t>
            </a:r>
            <a:r>
              <a:rPr dirty="0" spc="10"/>
              <a:t> </a:t>
            </a:r>
            <a:r>
              <a:rPr dirty="0" spc="-10"/>
              <a:t>hidden</a:t>
            </a:r>
            <a:r>
              <a:rPr dirty="0" spc="15"/>
              <a:t> </a:t>
            </a:r>
            <a:r>
              <a:rPr dirty="0" spc="-20"/>
              <a:t>layers.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4504" y="1117324"/>
            <a:ext cx="3402366" cy="143761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18600" y="2706311"/>
            <a:ext cx="7232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0079CC"/>
                </a:solidFill>
                <a:latin typeface="Microsoft Sans Serif"/>
                <a:cs typeface="Microsoft Sans Serif"/>
              </a:rPr>
              <a:t>Figure:</a:t>
            </a:r>
            <a:r>
              <a:rPr dirty="0" sz="1000" spc="15">
                <a:solidFill>
                  <a:srgbClr val="0079CC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5">
                <a:latin typeface="Microsoft Sans Serif"/>
                <a:cs typeface="Microsoft Sans Serif"/>
              </a:rPr>
              <a:t>MLP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110966"/>
            <a:ext cx="5760085" cy="129539"/>
          </a:xfrm>
          <a:custGeom>
            <a:avLst/>
            <a:gdLst/>
            <a:ahLst/>
            <a:cxnLst/>
            <a:rect l="l" t="t" r="r" b="b"/>
            <a:pathLst>
              <a:path w="5760085" h="129539">
                <a:moveTo>
                  <a:pt x="5759996" y="0"/>
                </a:moveTo>
                <a:lnTo>
                  <a:pt x="0" y="0"/>
                </a:lnTo>
                <a:lnTo>
                  <a:pt x="0" y="129031"/>
                </a:lnTo>
                <a:lnTo>
                  <a:pt x="5759996" y="129031"/>
                </a:lnTo>
                <a:lnTo>
                  <a:pt x="5759996" y="0"/>
                </a:lnTo>
                <a:close/>
              </a:path>
            </a:pathLst>
          </a:custGeom>
          <a:solidFill>
            <a:srgbClr val="FFD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-45"/>
              <a:t>T</a:t>
            </a:r>
            <a:r>
              <a:rPr dirty="0" spc="-5"/>
              <a:t>eam</a:t>
            </a:r>
            <a:r>
              <a:rPr dirty="0" spc="-5"/>
              <a:t> </a:t>
            </a:r>
            <a:r>
              <a:rPr dirty="0" spc="-5"/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06261" y="3115554"/>
            <a:ext cx="1062990" cy="12128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600" spc="-5" b="1">
                <a:latin typeface="Arial"/>
                <a:cs typeface="Arial"/>
                <a:hlinkClick r:id="rId3" action="ppaction://hlinksldjump"/>
              </a:rPr>
              <a:t>Question </a:t>
            </a:r>
            <a:r>
              <a:rPr dirty="0" sz="600" spc="-15" b="1">
                <a:latin typeface="Arial"/>
                <a:cs typeface="Arial"/>
                <a:hlinkClick r:id="rId3" action="ppaction://hlinksldjump"/>
              </a:rPr>
              <a:t>Type</a:t>
            </a:r>
            <a:r>
              <a:rPr dirty="0" sz="600" spc="-5" b="1">
                <a:latin typeface="Arial"/>
                <a:cs typeface="Arial"/>
                <a:hlinkClick r:id="rId3" action="ppaction://hlinksldjump"/>
              </a:rPr>
              <a:t> Classification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-5"/>
              <a:t>25th</a:t>
            </a:r>
            <a:r>
              <a:rPr dirty="0" spc="-25"/>
              <a:t> </a:t>
            </a:r>
            <a:r>
              <a:rPr dirty="0" spc="-10"/>
              <a:t>June</a:t>
            </a:r>
            <a:r>
              <a:rPr dirty="0" spc="-25"/>
              <a:t> </a:t>
            </a:r>
            <a:r>
              <a:rPr dirty="0" spc="-5"/>
              <a:t>2021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r>
              <a:rPr dirty="0" spc="-5"/>
              <a:t>14</a:t>
            </a:r>
            <a:r>
              <a:rPr dirty="0" spc="-30"/>
              <a:t> </a:t>
            </a:r>
            <a:r>
              <a:rPr dirty="0" spc="-5"/>
              <a:t>/</a:t>
            </a:r>
            <a:r>
              <a:rPr dirty="0" spc="-30"/>
              <a:t> </a:t>
            </a:r>
            <a:r>
              <a:rPr dirty="0" spc="-5"/>
              <a:t>20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pc="-5" b="1">
                <a:solidFill>
                  <a:srgbClr val="FF0000"/>
                </a:solidFill>
                <a:latin typeface="Arial"/>
                <a:cs typeface="Arial"/>
              </a:rPr>
              <a:t>5.Naive</a:t>
            </a:r>
            <a:r>
              <a:rPr dirty="0" spc="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pc="-15" b="1">
                <a:solidFill>
                  <a:srgbClr val="FF0000"/>
                </a:solidFill>
                <a:latin typeface="Arial"/>
                <a:cs typeface="Arial"/>
              </a:rPr>
              <a:t>Bayes:</a:t>
            </a:r>
            <a:r>
              <a:rPr dirty="0" spc="8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/>
              <a:t>Naïve</a:t>
            </a:r>
            <a:r>
              <a:rPr dirty="0" spc="20"/>
              <a:t> </a:t>
            </a:r>
            <a:r>
              <a:rPr dirty="0" spc="-20"/>
              <a:t>Bayes</a:t>
            </a:r>
            <a:r>
              <a:rPr dirty="0" spc="20"/>
              <a:t> </a:t>
            </a:r>
            <a:r>
              <a:rPr dirty="0" spc="-10"/>
              <a:t>Classifier</a:t>
            </a:r>
            <a:r>
              <a:rPr dirty="0" spc="25"/>
              <a:t> </a:t>
            </a:r>
            <a:r>
              <a:rPr dirty="0" spc="-10"/>
              <a:t>is</a:t>
            </a:r>
            <a:r>
              <a:rPr dirty="0" spc="20"/>
              <a:t> </a:t>
            </a:r>
            <a:r>
              <a:rPr dirty="0" spc="-10"/>
              <a:t>a</a:t>
            </a:r>
            <a:r>
              <a:rPr dirty="0" spc="25"/>
              <a:t> </a:t>
            </a:r>
            <a:r>
              <a:rPr dirty="0" spc="-10"/>
              <a:t>probabilistic</a:t>
            </a:r>
            <a:r>
              <a:rPr dirty="0" spc="20"/>
              <a:t> </a:t>
            </a:r>
            <a:r>
              <a:rPr dirty="0" spc="-10"/>
              <a:t>classifier</a:t>
            </a:r>
            <a:r>
              <a:rPr dirty="0" spc="20"/>
              <a:t> </a:t>
            </a:r>
            <a:r>
              <a:rPr dirty="0" spc="-10"/>
              <a:t>and</a:t>
            </a:r>
            <a:r>
              <a:rPr dirty="0" spc="25"/>
              <a:t> </a:t>
            </a:r>
            <a:r>
              <a:rPr dirty="0" spc="-10"/>
              <a:t>is</a:t>
            </a:r>
            <a:r>
              <a:rPr dirty="0" spc="20"/>
              <a:t> </a:t>
            </a:r>
            <a:r>
              <a:rPr dirty="0" spc="-10"/>
              <a:t>based</a:t>
            </a:r>
            <a:r>
              <a:rPr dirty="0" spc="20"/>
              <a:t> </a:t>
            </a:r>
            <a:r>
              <a:rPr dirty="0" spc="-10"/>
              <a:t>on </a:t>
            </a:r>
            <a:r>
              <a:rPr dirty="0" spc="-275"/>
              <a:t> </a:t>
            </a:r>
            <a:r>
              <a:rPr dirty="0" spc="-20"/>
              <a:t>Bayes</a:t>
            </a:r>
            <a:r>
              <a:rPr dirty="0" spc="15"/>
              <a:t> </a:t>
            </a:r>
            <a:r>
              <a:rPr dirty="0" spc="-5"/>
              <a:t>Theorem.</a:t>
            </a:r>
            <a:r>
              <a:rPr dirty="0" spc="85"/>
              <a:t> </a:t>
            </a:r>
            <a:r>
              <a:rPr dirty="0" spc="-5"/>
              <a:t>It</a:t>
            </a:r>
            <a:r>
              <a:rPr dirty="0" spc="15"/>
              <a:t> </a:t>
            </a:r>
            <a:r>
              <a:rPr dirty="0" spc="-10"/>
              <a:t>is</a:t>
            </a:r>
            <a:r>
              <a:rPr dirty="0" spc="15"/>
              <a:t> </a:t>
            </a:r>
            <a:r>
              <a:rPr dirty="0" spc="-5"/>
              <a:t>primarily</a:t>
            </a:r>
            <a:r>
              <a:rPr dirty="0" spc="20"/>
              <a:t> </a:t>
            </a:r>
            <a:r>
              <a:rPr dirty="0" spc="-10"/>
              <a:t>used</a:t>
            </a:r>
            <a:r>
              <a:rPr dirty="0" spc="15"/>
              <a:t> </a:t>
            </a:r>
            <a:r>
              <a:rPr dirty="0" spc="-20"/>
              <a:t>for</a:t>
            </a:r>
            <a:r>
              <a:rPr dirty="0" spc="15"/>
              <a:t> </a:t>
            </a:r>
            <a:r>
              <a:rPr dirty="0" spc="-15"/>
              <a:t>text</a:t>
            </a:r>
            <a:r>
              <a:rPr dirty="0" spc="15"/>
              <a:t> </a:t>
            </a:r>
            <a:r>
              <a:rPr dirty="0" spc="-10"/>
              <a:t>classification</a:t>
            </a:r>
            <a:r>
              <a:rPr dirty="0" spc="15"/>
              <a:t> </a:t>
            </a:r>
            <a:r>
              <a:rPr dirty="0" spc="-10"/>
              <a:t>which</a:t>
            </a:r>
            <a:r>
              <a:rPr dirty="0" spc="15"/>
              <a:t> </a:t>
            </a:r>
            <a:r>
              <a:rPr dirty="0" spc="-20"/>
              <a:t>involves</a:t>
            </a:r>
            <a:r>
              <a:rPr dirty="0" spc="15"/>
              <a:t> </a:t>
            </a:r>
            <a:r>
              <a:rPr dirty="0" spc="-10"/>
              <a:t>high </a:t>
            </a:r>
            <a:r>
              <a:rPr dirty="0" spc="-5"/>
              <a:t> </a:t>
            </a:r>
            <a:r>
              <a:rPr dirty="0" spc="-10"/>
              <a:t>dimensional</a:t>
            </a:r>
            <a:r>
              <a:rPr dirty="0" spc="15"/>
              <a:t> </a:t>
            </a:r>
            <a:r>
              <a:rPr dirty="0" spc="-10"/>
              <a:t>training</a:t>
            </a:r>
            <a:r>
              <a:rPr dirty="0" spc="20"/>
              <a:t> </a:t>
            </a:r>
            <a:r>
              <a:rPr dirty="0" spc="-5"/>
              <a:t>data</a:t>
            </a:r>
            <a:r>
              <a:rPr dirty="0" spc="15"/>
              <a:t> </a:t>
            </a:r>
            <a:r>
              <a:rPr dirty="0" spc="-10"/>
              <a:t>sets.</a:t>
            </a:r>
            <a:r>
              <a:rPr dirty="0" spc="90"/>
              <a:t> </a:t>
            </a:r>
            <a:r>
              <a:rPr dirty="0" spc="-10"/>
              <a:t>A</a:t>
            </a:r>
            <a:r>
              <a:rPr dirty="0" spc="20"/>
              <a:t> </a:t>
            </a:r>
            <a:r>
              <a:rPr dirty="0" spc="-25"/>
              <a:t>few</a:t>
            </a:r>
            <a:r>
              <a:rPr dirty="0" spc="15"/>
              <a:t> </a:t>
            </a:r>
            <a:r>
              <a:rPr dirty="0" spc="-15"/>
              <a:t>examples</a:t>
            </a:r>
            <a:r>
              <a:rPr dirty="0" spc="20"/>
              <a:t> </a:t>
            </a:r>
            <a:r>
              <a:rPr dirty="0" spc="-5"/>
              <a:t>are</a:t>
            </a:r>
            <a:r>
              <a:rPr dirty="0" spc="20"/>
              <a:t> </a:t>
            </a:r>
            <a:r>
              <a:rPr dirty="0" spc="-10"/>
              <a:t>spam</a:t>
            </a:r>
            <a:r>
              <a:rPr dirty="0" spc="15"/>
              <a:t> </a:t>
            </a:r>
            <a:r>
              <a:rPr dirty="0" spc="-10"/>
              <a:t>filtration,</a:t>
            </a:r>
            <a:r>
              <a:rPr dirty="0" spc="20"/>
              <a:t> </a:t>
            </a:r>
            <a:r>
              <a:rPr dirty="0" spc="-10"/>
              <a:t>sentimental </a:t>
            </a:r>
            <a:r>
              <a:rPr dirty="0" spc="-5"/>
              <a:t> </a:t>
            </a:r>
            <a:r>
              <a:rPr dirty="0" spc="-10"/>
              <a:t>analysis,</a:t>
            </a:r>
            <a:r>
              <a:rPr dirty="0" spc="10"/>
              <a:t> </a:t>
            </a:r>
            <a:r>
              <a:rPr dirty="0" spc="-10"/>
              <a:t>and</a:t>
            </a:r>
            <a:r>
              <a:rPr dirty="0" spc="10"/>
              <a:t> </a:t>
            </a:r>
            <a:r>
              <a:rPr dirty="0" spc="-10"/>
              <a:t>classifying</a:t>
            </a:r>
            <a:r>
              <a:rPr dirty="0" spc="10"/>
              <a:t> </a:t>
            </a:r>
            <a:r>
              <a:rPr dirty="0" spc="-15"/>
              <a:t>news</a:t>
            </a:r>
            <a:r>
              <a:rPr dirty="0" spc="10"/>
              <a:t> </a:t>
            </a:r>
            <a:r>
              <a:rPr dirty="0" spc="-5"/>
              <a:t>articles.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8527" y="1122389"/>
            <a:ext cx="2853445" cy="12978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305342" y="2594970"/>
            <a:ext cx="11493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0079CC"/>
                </a:solidFill>
                <a:latin typeface="Microsoft Sans Serif"/>
                <a:cs typeface="Microsoft Sans Serif"/>
              </a:rPr>
              <a:t>Figure:</a:t>
            </a:r>
            <a:r>
              <a:rPr dirty="0" sz="1000" spc="45">
                <a:solidFill>
                  <a:srgbClr val="0079CC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10">
                <a:latin typeface="Microsoft Sans Serif"/>
                <a:cs typeface="Microsoft Sans Serif"/>
              </a:rPr>
              <a:t>Naive</a:t>
            </a:r>
            <a:r>
              <a:rPr dirty="0" sz="1000" spc="-15">
                <a:latin typeface="Microsoft Sans Serif"/>
                <a:cs typeface="Microsoft Sans Serif"/>
              </a:rPr>
              <a:t> bayes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110966"/>
            <a:ext cx="5760085" cy="129539"/>
          </a:xfrm>
          <a:custGeom>
            <a:avLst/>
            <a:gdLst/>
            <a:ahLst/>
            <a:cxnLst/>
            <a:rect l="l" t="t" r="r" b="b"/>
            <a:pathLst>
              <a:path w="5760085" h="129539">
                <a:moveTo>
                  <a:pt x="5759996" y="0"/>
                </a:moveTo>
                <a:lnTo>
                  <a:pt x="0" y="0"/>
                </a:lnTo>
                <a:lnTo>
                  <a:pt x="0" y="129031"/>
                </a:lnTo>
                <a:lnTo>
                  <a:pt x="5759996" y="129031"/>
                </a:lnTo>
                <a:lnTo>
                  <a:pt x="5759996" y="0"/>
                </a:lnTo>
                <a:close/>
              </a:path>
            </a:pathLst>
          </a:custGeom>
          <a:solidFill>
            <a:srgbClr val="FFD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-45"/>
              <a:t>T</a:t>
            </a:r>
            <a:r>
              <a:rPr dirty="0" spc="-5"/>
              <a:t>eam</a:t>
            </a:r>
            <a:r>
              <a:rPr dirty="0" spc="-5"/>
              <a:t> </a:t>
            </a:r>
            <a:r>
              <a:rPr dirty="0" spc="-5"/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06261" y="3115554"/>
            <a:ext cx="1062990" cy="12128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600" spc="-5" b="1">
                <a:latin typeface="Arial"/>
                <a:cs typeface="Arial"/>
                <a:hlinkClick r:id="rId3" action="ppaction://hlinksldjump"/>
              </a:rPr>
              <a:t>Question </a:t>
            </a:r>
            <a:r>
              <a:rPr dirty="0" sz="600" spc="-15" b="1">
                <a:latin typeface="Arial"/>
                <a:cs typeface="Arial"/>
                <a:hlinkClick r:id="rId3" action="ppaction://hlinksldjump"/>
              </a:rPr>
              <a:t>Type</a:t>
            </a:r>
            <a:r>
              <a:rPr dirty="0" sz="600" spc="-5" b="1">
                <a:latin typeface="Arial"/>
                <a:cs typeface="Arial"/>
                <a:hlinkClick r:id="rId3" action="ppaction://hlinksldjump"/>
              </a:rPr>
              <a:t> Classification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-5"/>
              <a:t>25th</a:t>
            </a:r>
            <a:r>
              <a:rPr dirty="0" spc="-25"/>
              <a:t> </a:t>
            </a:r>
            <a:r>
              <a:rPr dirty="0" spc="-10"/>
              <a:t>June</a:t>
            </a:r>
            <a:r>
              <a:rPr dirty="0" spc="-25"/>
              <a:t> </a:t>
            </a:r>
            <a:r>
              <a:rPr dirty="0" spc="-5"/>
              <a:t>2021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r>
              <a:rPr dirty="0" spc="-5"/>
              <a:t>15</a:t>
            </a:r>
            <a:r>
              <a:rPr dirty="0" spc="-30"/>
              <a:t> </a:t>
            </a:r>
            <a:r>
              <a:rPr dirty="0" spc="-5"/>
              <a:t>/</a:t>
            </a:r>
            <a:r>
              <a:rPr dirty="0" spc="-30"/>
              <a:t> </a:t>
            </a:r>
            <a:r>
              <a:rPr dirty="0" spc="-5"/>
              <a:t>20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5363" y="51484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FFD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95363" y="106903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FFD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5363" y="162321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FFD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95363" y="217740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FFD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47294" y="182242"/>
            <a:ext cx="5065395" cy="210820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15" b="1">
                <a:solidFill>
                  <a:srgbClr val="FF0000"/>
                </a:solidFill>
                <a:latin typeface="Arial"/>
                <a:cs typeface="Arial"/>
              </a:rPr>
              <a:t>BERT</a:t>
            </a:r>
            <a:r>
              <a:rPr dirty="0" sz="1100" spc="-4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FF0000"/>
                </a:solidFill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  <a:p>
            <a:pPr marL="289560" marR="118745">
              <a:lnSpc>
                <a:spcPct val="102699"/>
              </a:lnSpc>
              <a:spcBef>
                <a:spcPts val="295"/>
              </a:spcBef>
            </a:pPr>
            <a:r>
              <a:rPr dirty="0" sz="1100" spc="-10">
                <a:latin typeface="Microsoft Sans Serif"/>
                <a:cs typeface="Microsoft Sans Serif"/>
              </a:rPr>
              <a:t>Bidirectional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Encoder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Representations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from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Transformers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(BERT),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it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means,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unlike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most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techniques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that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analyze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sentences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from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left-to-right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or</a:t>
            </a:r>
            <a:endParaRPr sz="110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Microsoft Sans Serif"/>
                <a:cs typeface="Microsoft Sans Serif"/>
              </a:rPr>
              <a:t>right-to-left.BERT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goes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in</a:t>
            </a:r>
            <a:r>
              <a:rPr dirty="0" sz="1100" spc="2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both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directions</a:t>
            </a:r>
            <a:r>
              <a:rPr dirty="0" sz="1100" spc="2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using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the</a:t>
            </a:r>
            <a:r>
              <a:rPr dirty="0" sz="1100" spc="2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Transformer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encoder.</a:t>
            </a:r>
            <a:endParaRPr sz="1100">
              <a:latin typeface="Microsoft Sans Serif"/>
              <a:cs typeface="Microsoft Sans Serif"/>
            </a:endParaRPr>
          </a:p>
          <a:p>
            <a:pPr marL="289560" marR="15240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Microsoft Sans Serif"/>
                <a:cs typeface="Microsoft Sans Serif"/>
              </a:rPr>
              <a:t>Its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goal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is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to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generate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a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language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model.</a:t>
            </a:r>
            <a:r>
              <a:rPr dirty="0" sz="1100" spc="8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The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bidirectional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approach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uses </a:t>
            </a:r>
            <a:r>
              <a:rPr dirty="0" sz="110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means,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it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gets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more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of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the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context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for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a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word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than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if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it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were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just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training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in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one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direction.</a:t>
            </a:r>
            <a:endParaRPr sz="1100">
              <a:latin typeface="Microsoft Sans Serif"/>
              <a:cs typeface="Microsoft Sans Serif"/>
            </a:endParaRPr>
          </a:p>
          <a:p>
            <a:pPr algn="just" marL="284480" marR="5080" indent="4445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Microsoft Sans Serif"/>
                <a:cs typeface="Microsoft Sans Serif"/>
              </a:rPr>
              <a:t>Since </a:t>
            </a:r>
            <a:r>
              <a:rPr dirty="0" sz="1100" spc="-20">
                <a:latin typeface="Microsoft Sans Serif"/>
                <a:cs typeface="Microsoft Sans Serif"/>
              </a:rPr>
              <a:t>we </a:t>
            </a:r>
            <a:r>
              <a:rPr dirty="0" sz="1100" spc="-10">
                <a:latin typeface="Microsoft Sans Serif"/>
                <a:cs typeface="Microsoft Sans Serif"/>
              </a:rPr>
              <a:t>use pre-trained </a:t>
            </a:r>
            <a:r>
              <a:rPr dirty="0" sz="1100" spc="-15">
                <a:latin typeface="Microsoft Sans Serif"/>
                <a:cs typeface="Microsoft Sans Serif"/>
              </a:rPr>
              <a:t>model </a:t>
            </a:r>
            <a:r>
              <a:rPr dirty="0" sz="1100" spc="-10">
                <a:latin typeface="Microsoft Sans Serif"/>
                <a:cs typeface="Microsoft Sans Serif"/>
              </a:rPr>
              <a:t>which is </a:t>
            </a:r>
            <a:r>
              <a:rPr dirty="0" sz="1100" spc="-20">
                <a:latin typeface="Microsoft Sans Serif"/>
                <a:cs typeface="Microsoft Sans Serif"/>
              </a:rPr>
              <a:t>avilable </a:t>
            </a:r>
            <a:r>
              <a:rPr dirty="0" sz="1100" spc="-10">
                <a:latin typeface="Microsoft Sans Serif"/>
                <a:cs typeface="Microsoft Sans Serif"/>
              </a:rPr>
              <a:t>in </a:t>
            </a:r>
            <a:r>
              <a:rPr dirty="0" sz="1100" spc="-20">
                <a:latin typeface="Microsoft Sans Serif"/>
                <a:cs typeface="Microsoft Sans Serif"/>
              </a:rPr>
              <a:t>Trnasformers </a:t>
            </a:r>
            <a:r>
              <a:rPr dirty="0" sz="1100" spc="-10">
                <a:latin typeface="Microsoft Sans Serif"/>
                <a:cs typeface="Microsoft Sans Serif"/>
              </a:rPr>
              <a:t>library in this 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BERT. </a:t>
            </a:r>
            <a:r>
              <a:rPr dirty="0" sz="1100" spc="-5">
                <a:latin typeface="Microsoft Sans Serif"/>
                <a:cs typeface="Microsoft Sans Serif"/>
              </a:rPr>
              <a:t>It </a:t>
            </a:r>
            <a:r>
              <a:rPr dirty="0" sz="1100" spc="-15">
                <a:latin typeface="Microsoft Sans Serif"/>
                <a:cs typeface="Microsoft Sans Serif"/>
              </a:rPr>
              <a:t>gives </a:t>
            </a:r>
            <a:r>
              <a:rPr dirty="0" sz="1100" spc="-10">
                <a:latin typeface="Microsoft Sans Serif"/>
                <a:cs typeface="Microsoft Sans Serif"/>
              </a:rPr>
              <a:t>incredible accuracy and performance on smaller data sets </a:t>
            </a:r>
            <a:r>
              <a:rPr dirty="0" sz="1100" spc="-25">
                <a:latin typeface="Microsoft Sans Serif"/>
                <a:cs typeface="Microsoft Sans Serif"/>
              </a:rPr>
              <a:t>even </a:t>
            </a:r>
            <a:r>
              <a:rPr dirty="0" sz="1100" spc="-2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which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solves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a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huge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problem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in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natural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language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processing.</a:t>
            </a:r>
            <a:endParaRPr sz="1100">
              <a:latin typeface="Microsoft Sans Serif"/>
              <a:cs typeface="Microsoft Sans Serif"/>
            </a:endParaRPr>
          </a:p>
          <a:p>
            <a:pPr algn="just"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25">
                <a:latin typeface="Microsoft Sans Serif"/>
                <a:cs typeface="Microsoft Sans Serif"/>
              </a:rPr>
              <a:t>We</a:t>
            </a:r>
            <a:r>
              <a:rPr dirty="0" sz="110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Got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88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%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accuracy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using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BERT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110966"/>
            <a:ext cx="5760085" cy="129539"/>
          </a:xfrm>
          <a:custGeom>
            <a:avLst/>
            <a:gdLst/>
            <a:ahLst/>
            <a:cxnLst/>
            <a:rect l="l" t="t" r="r" b="b"/>
            <a:pathLst>
              <a:path w="5760085" h="129539">
                <a:moveTo>
                  <a:pt x="5759996" y="0"/>
                </a:moveTo>
                <a:lnTo>
                  <a:pt x="0" y="0"/>
                </a:lnTo>
                <a:lnTo>
                  <a:pt x="0" y="129031"/>
                </a:lnTo>
                <a:lnTo>
                  <a:pt x="5759996" y="129031"/>
                </a:lnTo>
                <a:lnTo>
                  <a:pt x="5759996" y="0"/>
                </a:lnTo>
                <a:close/>
              </a:path>
            </a:pathLst>
          </a:custGeom>
          <a:solidFill>
            <a:srgbClr val="FFD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-45"/>
              <a:t>T</a:t>
            </a:r>
            <a:r>
              <a:rPr dirty="0" spc="-5"/>
              <a:t>eam</a:t>
            </a:r>
            <a:r>
              <a:rPr dirty="0" spc="-5"/>
              <a:t> </a:t>
            </a:r>
            <a:r>
              <a:rPr dirty="0" spc="-5"/>
              <a:t>1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06261" y="3115554"/>
            <a:ext cx="1062990" cy="12128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600" spc="-5" b="1">
                <a:latin typeface="Arial"/>
                <a:cs typeface="Arial"/>
                <a:hlinkClick r:id="rId2" action="ppaction://hlinksldjump"/>
              </a:rPr>
              <a:t>Question </a:t>
            </a:r>
            <a:r>
              <a:rPr dirty="0" sz="600" spc="-15" b="1">
                <a:latin typeface="Arial"/>
                <a:cs typeface="Arial"/>
                <a:hlinkClick r:id="rId2" action="ppaction://hlinksldjump"/>
              </a:rPr>
              <a:t>Type</a:t>
            </a:r>
            <a:r>
              <a:rPr dirty="0" sz="600" spc="-5" b="1">
                <a:latin typeface="Arial"/>
                <a:cs typeface="Arial"/>
                <a:hlinkClick r:id="rId2" action="ppaction://hlinksldjump"/>
              </a:rPr>
              <a:t> Classification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-5"/>
              <a:t>25th</a:t>
            </a:r>
            <a:r>
              <a:rPr dirty="0" spc="-25"/>
              <a:t> </a:t>
            </a:r>
            <a:r>
              <a:rPr dirty="0" spc="-10"/>
              <a:t>June</a:t>
            </a:r>
            <a:r>
              <a:rPr dirty="0" spc="-25"/>
              <a:t> </a:t>
            </a:r>
            <a:r>
              <a:rPr dirty="0" spc="-5"/>
              <a:t>2021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r>
              <a:rPr dirty="0" spc="-5"/>
              <a:t>16</a:t>
            </a:r>
            <a:r>
              <a:rPr dirty="0" spc="-30"/>
              <a:t> </a:t>
            </a:r>
            <a:r>
              <a:rPr dirty="0" spc="-5"/>
              <a:t>/</a:t>
            </a:r>
            <a:r>
              <a:rPr dirty="0" spc="-30"/>
              <a:t> </a:t>
            </a:r>
            <a:r>
              <a:rPr dirty="0" spc="-5"/>
              <a:t>20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108224"/>
            <a:ext cx="133794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10" b="1">
                <a:latin typeface="Arial"/>
                <a:cs typeface="Arial"/>
              </a:rPr>
              <a:t>Experiments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0791" y="471321"/>
            <a:ext cx="5020310" cy="178435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9050" marR="6350" indent="-4445">
              <a:lnSpc>
                <a:spcPct val="102600"/>
              </a:lnSpc>
              <a:spcBef>
                <a:spcPts val="55"/>
              </a:spcBef>
              <a:buSzPct val="90909"/>
              <a:buAutoNum type="arabicPeriod"/>
              <a:tabLst>
                <a:tab pos="132080" algn="l"/>
              </a:tabLst>
            </a:pPr>
            <a:r>
              <a:rPr dirty="0" sz="1100" spc="-5" b="1">
                <a:solidFill>
                  <a:srgbClr val="FF0000"/>
                </a:solidFill>
                <a:latin typeface="Arial"/>
                <a:cs typeface="Arial"/>
              </a:rPr>
              <a:t>Experiments:</a:t>
            </a:r>
            <a:r>
              <a:rPr dirty="0" sz="1100" spc="6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Experiments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were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done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on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the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provided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Telugu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text,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Which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were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primarily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preprocessed,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trained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and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then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tested.</a:t>
            </a:r>
            <a:endParaRPr sz="1100">
              <a:latin typeface="Microsoft Sans Serif"/>
              <a:cs typeface="Microsoft Sans Serif"/>
            </a:endParaRPr>
          </a:p>
          <a:p>
            <a:pPr lvl="1" marL="246379" indent="-231775">
              <a:lnSpc>
                <a:spcPct val="100000"/>
              </a:lnSpc>
              <a:spcBef>
                <a:spcPts val="885"/>
              </a:spcBef>
              <a:buAutoNum type="arabicPeriod"/>
              <a:tabLst>
                <a:tab pos="247015" algn="l"/>
              </a:tabLst>
            </a:pPr>
            <a:r>
              <a:rPr dirty="0" sz="1100" spc="-10" b="1">
                <a:solidFill>
                  <a:srgbClr val="0000FF"/>
                </a:solidFill>
                <a:latin typeface="Arial"/>
                <a:cs typeface="Arial"/>
              </a:rPr>
              <a:t>Preprocessing:</a:t>
            </a:r>
            <a:endParaRPr sz="1100">
              <a:latin typeface="Arial"/>
              <a:cs typeface="Arial"/>
            </a:endParaRPr>
          </a:p>
          <a:p>
            <a:pPr marL="19050" marR="5080" indent="-6985">
              <a:lnSpc>
                <a:spcPct val="102600"/>
              </a:lnSpc>
            </a:pPr>
            <a:r>
              <a:rPr dirty="0" sz="1100" spc="-25">
                <a:latin typeface="Microsoft Sans Serif"/>
                <a:cs typeface="Microsoft Sans Serif"/>
              </a:rPr>
              <a:t>We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pre-processed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the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questions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by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removing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all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the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special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characters, </a:t>
            </a:r>
            <a:r>
              <a:rPr dirty="0" sz="1100" spc="-5">
                <a:latin typeface="Microsoft Sans Serif"/>
                <a:cs typeface="Microsoft Sans Serif"/>
              </a:rPr>
              <a:t> punctuations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in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Feature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learning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techniques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and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then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splitted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dataset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into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training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and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validation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sets.</a:t>
            </a:r>
            <a:endParaRPr sz="1100">
              <a:latin typeface="Microsoft Sans Serif"/>
              <a:cs typeface="Microsoft Sans Serif"/>
            </a:endParaRPr>
          </a:p>
          <a:p>
            <a:pPr lvl="1" marL="246379" indent="-231775">
              <a:lnSpc>
                <a:spcPct val="100000"/>
              </a:lnSpc>
              <a:spcBef>
                <a:spcPts val="885"/>
              </a:spcBef>
              <a:buAutoNum type="arabicPeriod" startAt="2"/>
              <a:tabLst>
                <a:tab pos="247015" algn="l"/>
              </a:tabLst>
            </a:pPr>
            <a:r>
              <a:rPr dirty="0" sz="1100" spc="-10" b="1">
                <a:solidFill>
                  <a:srgbClr val="0000FF"/>
                </a:solidFill>
                <a:latin typeface="Arial"/>
                <a:cs typeface="Arial"/>
              </a:rPr>
              <a:t>Model</a:t>
            </a:r>
            <a:r>
              <a:rPr dirty="0" sz="1100" spc="-4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100" spc="-15" b="1">
                <a:solidFill>
                  <a:srgbClr val="0000FF"/>
                </a:solidFill>
                <a:latin typeface="Arial"/>
                <a:cs typeface="Arial"/>
              </a:rPr>
              <a:t>Training:</a:t>
            </a:r>
            <a:endParaRPr sz="1100">
              <a:latin typeface="Arial"/>
              <a:cs typeface="Arial"/>
            </a:endParaRPr>
          </a:p>
          <a:p>
            <a:pPr marL="19050" marR="346075">
              <a:lnSpc>
                <a:spcPct val="102600"/>
              </a:lnSpc>
            </a:pPr>
            <a:r>
              <a:rPr dirty="0" sz="1100" spc="-5">
                <a:latin typeface="Microsoft Sans Serif"/>
                <a:cs typeface="Microsoft Sans Serif"/>
              </a:rPr>
              <a:t>In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model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training,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the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preprocessed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data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is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given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as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input.So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we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tarin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all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the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classifiers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using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training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set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and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test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on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validation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set.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110966"/>
            <a:ext cx="5760085" cy="129539"/>
          </a:xfrm>
          <a:custGeom>
            <a:avLst/>
            <a:gdLst/>
            <a:ahLst/>
            <a:cxnLst/>
            <a:rect l="l" t="t" r="r" b="b"/>
            <a:pathLst>
              <a:path w="5760085" h="129539">
                <a:moveTo>
                  <a:pt x="5759996" y="0"/>
                </a:moveTo>
                <a:lnTo>
                  <a:pt x="0" y="0"/>
                </a:lnTo>
                <a:lnTo>
                  <a:pt x="0" y="129031"/>
                </a:lnTo>
                <a:lnTo>
                  <a:pt x="5759996" y="129031"/>
                </a:lnTo>
                <a:lnTo>
                  <a:pt x="5759996" y="0"/>
                </a:lnTo>
                <a:close/>
              </a:path>
            </a:pathLst>
          </a:custGeom>
          <a:solidFill>
            <a:srgbClr val="FFD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-45"/>
              <a:t>T</a:t>
            </a:r>
            <a:r>
              <a:rPr dirty="0" spc="-5"/>
              <a:t>eam</a:t>
            </a:r>
            <a:r>
              <a:rPr dirty="0" spc="-5"/>
              <a:t> </a:t>
            </a:r>
            <a:r>
              <a:rPr dirty="0" spc="-5"/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06261" y="3115554"/>
            <a:ext cx="1062990" cy="12128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600" spc="-5" b="1">
                <a:latin typeface="Arial"/>
                <a:cs typeface="Arial"/>
                <a:hlinkClick r:id="rId2" action="ppaction://hlinksldjump"/>
              </a:rPr>
              <a:t>Question </a:t>
            </a:r>
            <a:r>
              <a:rPr dirty="0" sz="600" spc="-15" b="1">
                <a:latin typeface="Arial"/>
                <a:cs typeface="Arial"/>
                <a:hlinkClick r:id="rId2" action="ppaction://hlinksldjump"/>
              </a:rPr>
              <a:t>Type</a:t>
            </a:r>
            <a:r>
              <a:rPr dirty="0" sz="600" spc="-5" b="1">
                <a:latin typeface="Arial"/>
                <a:cs typeface="Arial"/>
                <a:hlinkClick r:id="rId2" action="ppaction://hlinksldjump"/>
              </a:rPr>
              <a:t> Classification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-5"/>
              <a:t>25th</a:t>
            </a:r>
            <a:r>
              <a:rPr dirty="0" spc="-25"/>
              <a:t> </a:t>
            </a:r>
            <a:r>
              <a:rPr dirty="0" spc="-10"/>
              <a:t>June</a:t>
            </a:r>
            <a:r>
              <a:rPr dirty="0" spc="-25"/>
              <a:t> </a:t>
            </a:r>
            <a:r>
              <a:rPr dirty="0" spc="-5"/>
              <a:t>2021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r>
              <a:rPr dirty="0" spc="-5"/>
              <a:t>17</a:t>
            </a:r>
            <a:r>
              <a:rPr dirty="0" spc="-30"/>
              <a:t> </a:t>
            </a:r>
            <a:r>
              <a:rPr dirty="0" spc="-5"/>
              <a:t>/</a:t>
            </a:r>
            <a:r>
              <a:rPr dirty="0" spc="-30"/>
              <a:t> </a:t>
            </a:r>
            <a:r>
              <a:rPr dirty="0" spc="-5"/>
              <a:t>20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62874"/>
            <a:ext cx="4872355" cy="700405"/>
          </a:xfrm>
          <a:prstGeom prst="rect"/>
        </p:spPr>
        <p:txBody>
          <a:bodyPr wrap="square" lIns="0" tIns="603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z="1700" spc="10" b="1">
                <a:latin typeface="Arial"/>
                <a:cs typeface="Arial"/>
              </a:rPr>
              <a:t>Results</a:t>
            </a:r>
            <a:endParaRPr sz="17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190"/>
              </a:spcBef>
            </a:pPr>
            <a:r>
              <a:rPr dirty="0" spc="-5" b="1">
                <a:solidFill>
                  <a:srgbClr val="FF0000"/>
                </a:solidFill>
                <a:latin typeface="Arial"/>
                <a:cs typeface="Arial"/>
              </a:rPr>
              <a:t>2.Results:</a:t>
            </a:r>
            <a:r>
              <a:rPr dirty="0" spc="6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pc="-5"/>
              <a:t>Adopted</a:t>
            </a:r>
            <a:r>
              <a:rPr dirty="0" spc="15"/>
              <a:t> </a:t>
            </a:r>
            <a:r>
              <a:rPr dirty="0" spc="-10"/>
              <a:t>some</a:t>
            </a:r>
            <a:r>
              <a:rPr dirty="0" spc="15"/>
              <a:t> </a:t>
            </a:r>
            <a:r>
              <a:rPr dirty="0" spc="-10"/>
              <a:t>statistical</a:t>
            </a:r>
            <a:r>
              <a:rPr dirty="0" spc="10"/>
              <a:t> </a:t>
            </a:r>
            <a:r>
              <a:rPr dirty="0" spc="-10"/>
              <a:t>and</a:t>
            </a:r>
            <a:r>
              <a:rPr dirty="0" spc="15"/>
              <a:t> </a:t>
            </a:r>
            <a:r>
              <a:rPr dirty="0" spc="-10"/>
              <a:t>Deep</a:t>
            </a:r>
            <a:r>
              <a:rPr dirty="0" spc="15"/>
              <a:t> </a:t>
            </a:r>
            <a:r>
              <a:rPr dirty="0" spc="-10"/>
              <a:t>Neural</a:t>
            </a:r>
            <a:r>
              <a:rPr dirty="0" spc="10"/>
              <a:t> </a:t>
            </a:r>
            <a:r>
              <a:rPr dirty="0" spc="-5"/>
              <a:t>Network</a:t>
            </a:r>
            <a:r>
              <a:rPr dirty="0" spc="15"/>
              <a:t> </a:t>
            </a:r>
            <a:r>
              <a:rPr dirty="0" spc="-10"/>
              <a:t>models.</a:t>
            </a:r>
            <a:r>
              <a:rPr dirty="0" spc="85"/>
              <a:t> </a:t>
            </a:r>
            <a:r>
              <a:rPr dirty="0" spc="-25"/>
              <a:t>We</a:t>
            </a:r>
            <a:r>
              <a:rPr dirty="0" spc="15"/>
              <a:t> </a:t>
            </a:r>
            <a:r>
              <a:rPr dirty="0" spc="-5"/>
              <a:t>got </a:t>
            </a:r>
            <a:r>
              <a:rPr dirty="0" spc="-280"/>
              <a:t> </a:t>
            </a:r>
            <a:r>
              <a:rPr dirty="0" spc="-10"/>
              <a:t>accuracies</a:t>
            </a:r>
            <a:r>
              <a:rPr dirty="0" spc="10"/>
              <a:t> </a:t>
            </a:r>
            <a:r>
              <a:rPr dirty="0" spc="-10"/>
              <a:t>in</a:t>
            </a:r>
            <a:r>
              <a:rPr dirty="0" spc="5"/>
              <a:t> </a:t>
            </a:r>
            <a:r>
              <a:rPr dirty="0" spc="-5"/>
              <a:t>percentage</a:t>
            </a:r>
            <a:r>
              <a:rPr dirty="0" spc="10"/>
              <a:t> </a:t>
            </a:r>
            <a:r>
              <a:rPr dirty="0" spc="-5"/>
              <a:t>as</a:t>
            </a:r>
            <a:r>
              <a:rPr dirty="0" spc="10"/>
              <a:t> </a:t>
            </a:r>
            <a:r>
              <a:rPr dirty="0" spc="-10"/>
              <a:t>in</a:t>
            </a:r>
            <a:r>
              <a:rPr dirty="0" spc="10"/>
              <a:t> </a:t>
            </a:r>
            <a:r>
              <a:rPr dirty="0" spc="-15"/>
              <a:t>table</a:t>
            </a:r>
            <a:r>
              <a:rPr dirty="0" spc="10"/>
              <a:t> </a:t>
            </a:r>
            <a:r>
              <a:rPr dirty="0" spc="-15"/>
              <a:t>below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57466" y="1021245"/>
          <a:ext cx="5080000" cy="17360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9335"/>
                <a:gridCol w="802004"/>
                <a:gridCol w="610869"/>
                <a:gridCol w="775334"/>
                <a:gridCol w="521335"/>
                <a:gridCol w="662939"/>
                <a:gridCol w="669925"/>
              </a:tblGrid>
              <a:tr h="177139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-10">
                          <a:latin typeface="Microsoft Sans Serif"/>
                          <a:cs typeface="Microsoft Sans Serif"/>
                        </a:rPr>
                        <a:t>Models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-20">
                          <a:latin typeface="Microsoft Sans Serif"/>
                          <a:cs typeface="Microsoft Sans Serif"/>
                        </a:rPr>
                        <a:t>WordLevel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-15">
                          <a:latin typeface="Microsoft Sans Serif"/>
                          <a:cs typeface="Microsoft Sans Serif"/>
                        </a:rPr>
                        <a:t>N-gram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-15">
                          <a:latin typeface="Microsoft Sans Serif"/>
                          <a:cs typeface="Microsoft Sans Serif"/>
                        </a:rPr>
                        <a:t>CharLevel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-5">
                          <a:latin typeface="Microsoft Sans Serif"/>
                          <a:cs typeface="Microsoft Sans Serif"/>
                        </a:rPr>
                        <a:t>Count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-35">
                          <a:latin typeface="Microsoft Sans Serif"/>
                          <a:cs typeface="Microsoft Sans Serif"/>
                        </a:rPr>
                        <a:t>FastText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-15">
                          <a:latin typeface="Microsoft Sans Serif"/>
                          <a:cs typeface="Microsoft Sans Serif"/>
                        </a:rPr>
                        <a:t>BytePair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2736"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dirty="0" sz="1100" spc="-10">
                          <a:latin typeface="Microsoft Sans Serif"/>
                          <a:cs typeface="Microsoft Sans Serif"/>
                        </a:rPr>
                        <a:t>LR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dirty="0" sz="1100" spc="-10">
                          <a:latin typeface="Microsoft Sans Serif"/>
                          <a:cs typeface="Microsoft Sans Serif"/>
                        </a:rPr>
                        <a:t>76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dirty="0" sz="1100" spc="-10">
                          <a:latin typeface="Microsoft Sans Serif"/>
                          <a:cs typeface="Microsoft Sans Serif"/>
                        </a:rPr>
                        <a:t>78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dirty="0" sz="1100" spc="-10">
                          <a:latin typeface="Microsoft Sans Serif"/>
                          <a:cs typeface="Microsoft Sans Serif"/>
                        </a:rPr>
                        <a:t>82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dirty="0" sz="1100" spc="-10">
                          <a:latin typeface="Microsoft Sans Serif"/>
                          <a:cs typeface="Microsoft Sans Serif"/>
                        </a:rPr>
                        <a:t>73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-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-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72078"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Microsoft Sans Serif"/>
                          <a:cs typeface="Microsoft Sans Serif"/>
                        </a:rPr>
                        <a:t>SVM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Microsoft Sans Serif"/>
                          <a:cs typeface="Microsoft Sans Serif"/>
                        </a:rPr>
                        <a:t>81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Microsoft Sans Serif"/>
                          <a:cs typeface="Microsoft Sans Serif"/>
                        </a:rPr>
                        <a:t>84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Microsoft Sans Serif"/>
                          <a:cs typeface="Microsoft Sans Serif"/>
                        </a:rPr>
                        <a:t>88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Microsoft Sans Serif"/>
                          <a:cs typeface="Microsoft Sans Serif"/>
                        </a:rPr>
                        <a:t>72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-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-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72078"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Microsoft Sans Serif"/>
                          <a:cs typeface="Microsoft Sans Serif"/>
                        </a:rPr>
                        <a:t>MLP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Microsoft Sans Serif"/>
                          <a:cs typeface="Microsoft Sans Serif"/>
                        </a:rPr>
                        <a:t>76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Microsoft Sans Serif"/>
                          <a:cs typeface="Microsoft Sans Serif"/>
                        </a:rPr>
                        <a:t>81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Microsoft Sans Serif"/>
                          <a:cs typeface="Microsoft Sans Serif"/>
                        </a:rPr>
                        <a:t>85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Microsoft Sans Serif"/>
                          <a:cs typeface="Microsoft Sans Serif"/>
                        </a:rPr>
                        <a:t>72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-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-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72072"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Microsoft Sans Serif"/>
                          <a:cs typeface="Microsoft Sans Serif"/>
                        </a:rPr>
                        <a:t>NB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Microsoft Sans Serif"/>
                          <a:cs typeface="Microsoft Sans Serif"/>
                        </a:rPr>
                        <a:t>74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Microsoft Sans Serif"/>
                          <a:cs typeface="Microsoft Sans Serif"/>
                        </a:rPr>
                        <a:t>74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Microsoft Sans Serif"/>
                          <a:cs typeface="Microsoft Sans Serif"/>
                        </a:rPr>
                        <a:t>78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Microsoft Sans Serif"/>
                          <a:cs typeface="Microsoft Sans Serif"/>
                        </a:rPr>
                        <a:t>74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-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-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72072"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Microsoft Sans Serif"/>
                          <a:cs typeface="Microsoft Sans Serif"/>
                        </a:rPr>
                        <a:t>RF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Microsoft Sans Serif"/>
                          <a:cs typeface="Microsoft Sans Serif"/>
                        </a:rPr>
                        <a:t>79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Microsoft Sans Serif"/>
                          <a:cs typeface="Microsoft Sans Serif"/>
                        </a:rPr>
                        <a:t>80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Microsoft Sans Serif"/>
                          <a:cs typeface="Microsoft Sans Serif"/>
                        </a:rPr>
                        <a:t>83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Microsoft Sans Serif"/>
                          <a:cs typeface="Microsoft Sans Serif"/>
                        </a:rPr>
                        <a:t>77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-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-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72072"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Microsoft Sans Serif"/>
                          <a:cs typeface="Microsoft Sans Serif"/>
                        </a:rPr>
                        <a:t>CNN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-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-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-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-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Microsoft Sans Serif"/>
                          <a:cs typeface="Microsoft Sans Serif"/>
                        </a:rPr>
                        <a:t>90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Microsoft Sans Serif"/>
                          <a:cs typeface="Microsoft Sans Serif"/>
                        </a:rPr>
                        <a:t>85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72072"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Microsoft Sans Serif"/>
                          <a:cs typeface="Microsoft Sans Serif"/>
                        </a:rPr>
                        <a:t>RNN</a:t>
                      </a:r>
                      <a:r>
                        <a:rPr dirty="0" sz="1100" spc="-2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 spc="-10">
                          <a:latin typeface="Microsoft Sans Serif"/>
                          <a:cs typeface="Microsoft Sans Serif"/>
                        </a:rPr>
                        <a:t>LSTM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-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-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-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-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Microsoft Sans Serif"/>
                          <a:cs typeface="Microsoft Sans Serif"/>
                        </a:rPr>
                        <a:t>88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Microsoft Sans Serif"/>
                          <a:cs typeface="Microsoft Sans Serif"/>
                        </a:rPr>
                        <a:t>86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72078"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Microsoft Sans Serif"/>
                          <a:cs typeface="Microsoft Sans Serif"/>
                        </a:rPr>
                        <a:t>RNN</a:t>
                      </a:r>
                      <a:r>
                        <a:rPr dirty="0" sz="1100" spc="-1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 spc="-5">
                          <a:latin typeface="Microsoft Sans Serif"/>
                          <a:cs typeface="Microsoft Sans Serif"/>
                        </a:rPr>
                        <a:t>BI</a:t>
                      </a:r>
                      <a:r>
                        <a:rPr dirty="0" sz="1100" spc="-1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 spc="-10">
                          <a:latin typeface="Microsoft Sans Serif"/>
                          <a:cs typeface="Microsoft Sans Serif"/>
                        </a:rPr>
                        <a:t>LSTM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-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-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-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-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Microsoft Sans Serif"/>
                          <a:cs typeface="Microsoft Sans Serif"/>
                        </a:rPr>
                        <a:t>89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Microsoft Sans Serif"/>
                          <a:cs typeface="Microsoft Sans Serif"/>
                        </a:rPr>
                        <a:t>85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86469">
                <a:tc>
                  <a:txBody>
                    <a:bodyPr/>
                    <a:lstStyle/>
                    <a:p>
                      <a:pPr algn="ctr">
                        <a:lnSpc>
                          <a:spcPts val="1260"/>
                        </a:lnSpc>
                      </a:pPr>
                      <a:r>
                        <a:rPr dirty="0" sz="1100" spc="-10">
                          <a:latin typeface="Microsoft Sans Serif"/>
                          <a:cs typeface="Microsoft Sans Serif"/>
                        </a:rPr>
                        <a:t>RNN</a:t>
                      </a:r>
                      <a:r>
                        <a:rPr dirty="0" sz="1100" spc="-3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 spc="-25">
                          <a:latin typeface="Microsoft Sans Serif"/>
                          <a:cs typeface="Microsoft Sans Serif"/>
                        </a:rPr>
                        <a:t>GRU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0"/>
                        </a:lnSpc>
                      </a:pP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-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0"/>
                        </a:lnSpc>
                      </a:pP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-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0"/>
                        </a:lnSpc>
                      </a:pP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-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0"/>
                        </a:lnSpc>
                      </a:pP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-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0"/>
                        </a:lnSpc>
                      </a:pPr>
                      <a:r>
                        <a:rPr dirty="0" sz="1100" spc="-10">
                          <a:latin typeface="Microsoft Sans Serif"/>
                          <a:cs typeface="Microsoft Sans Serif"/>
                        </a:rPr>
                        <a:t>89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0"/>
                        </a:lnSpc>
                      </a:pPr>
                      <a:r>
                        <a:rPr dirty="0" sz="1100" spc="-10">
                          <a:latin typeface="Microsoft Sans Serif"/>
                          <a:cs typeface="Microsoft Sans Serif"/>
                        </a:rPr>
                        <a:t>85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774063" y="2812229"/>
            <a:ext cx="22123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solidFill>
                  <a:srgbClr val="0079CC"/>
                </a:solidFill>
                <a:latin typeface="Microsoft Sans Serif"/>
                <a:cs typeface="Microsoft Sans Serif"/>
              </a:rPr>
              <a:t>Table:</a:t>
            </a:r>
            <a:r>
              <a:rPr dirty="0" sz="1000" spc="70">
                <a:solidFill>
                  <a:srgbClr val="0079CC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5">
                <a:latin typeface="Microsoft Sans Serif"/>
                <a:cs typeface="Microsoft Sans Serif"/>
              </a:rPr>
              <a:t>Accuracies</a:t>
            </a:r>
            <a:r>
              <a:rPr dirty="0" sz="1000" spc="10">
                <a:latin typeface="Microsoft Sans Serif"/>
                <a:cs typeface="Microsoft Sans Serif"/>
              </a:rPr>
              <a:t> </a:t>
            </a:r>
            <a:r>
              <a:rPr dirty="0" sz="1000" spc="-5">
                <a:latin typeface="Microsoft Sans Serif"/>
                <a:cs typeface="Microsoft Sans Serif"/>
              </a:rPr>
              <a:t>with</a:t>
            </a:r>
            <a:r>
              <a:rPr dirty="0" sz="1000" spc="10">
                <a:latin typeface="Microsoft Sans Serif"/>
                <a:cs typeface="Microsoft Sans Serif"/>
              </a:rPr>
              <a:t> </a:t>
            </a:r>
            <a:r>
              <a:rPr dirty="0" sz="1000" spc="-10">
                <a:latin typeface="Microsoft Sans Serif"/>
                <a:cs typeface="Microsoft Sans Serif"/>
              </a:rPr>
              <a:t>different</a:t>
            </a:r>
            <a:r>
              <a:rPr dirty="0" sz="1000" spc="10">
                <a:latin typeface="Microsoft Sans Serif"/>
                <a:cs typeface="Microsoft Sans Serif"/>
              </a:rPr>
              <a:t> </a:t>
            </a:r>
            <a:r>
              <a:rPr dirty="0" sz="1000" spc="-5">
                <a:latin typeface="Microsoft Sans Serif"/>
                <a:cs typeface="Microsoft Sans Serif"/>
              </a:rPr>
              <a:t>models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110966"/>
            <a:ext cx="5760085" cy="129539"/>
          </a:xfrm>
          <a:custGeom>
            <a:avLst/>
            <a:gdLst/>
            <a:ahLst/>
            <a:cxnLst/>
            <a:rect l="l" t="t" r="r" b="b"/>
            <a:pathLst>
              <a:path w="5760085" h="129539">
                <a:moveTo>
                  <a:pt x="5759996" y="0"/>
                </a:moveTo>
                <a:lnTo>
                  <a:pt x="0" y="0"/>
                </a:lnTo>
                <a:lnTo>
                  <a:pt x="0" y="129031"/>
                </a:lnTo>
                <a:lnTo>
                  <a:pt x="5759996" y="129031"/>
                </a:lnTo>
                <a:lnTo>
                  <a:pt x="5759996" y="0"/>
                </a:lnTo>
                <a:close/>
              </a:path>
            </a:pathLst>
          </a:custGeom>
          <a:solidFill>
            <a:srgbClr val="FFD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-45"/>
              <a:t>T</a:t>
            </a:r>
            <a:r>
              <a:rPr dirty="0" spc="-5"/>
              <a:t>eam</a:t>
            </a:r>
            <a:r>
              <a:rPr dirty="0" spc="-5"/>
              <a:t> </a:t>
            </a:r>
            <a:r>
              <a:rPr dirty="0" spc="-5"/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06261" y="3115554"/>
            <a:ext cx="1062990" cy="12128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600" spc="-5" b="1">
                <a:latin typeface="Arial"/>
                <a:cs typeface="Arial"/>
                <a:hlinkClick r:id="rId2" action="ppaction://hlinksldjump"/>
              </a:rPr>
              <a:t>Question </a:t>
            </a:r>
            <a:r>
              <a:rPr dirty="0" sz="600" spc="-15" b="1">
                <a:latin typeface="Arial"/>
                <a:cs typeface="Arial"/>
                <a:hlinkClick r:id="rId2" action="ppaction://hlinksldjump"/>
              </a:rPr>
              <a:t>Type</a:t>
            </a:r>
            <a:r>
              <a:rPr dirty="0" sz="600" spc="-5" b="1">
                <a:latin typeface="Arial"/>
                <a:cs typeface="Arial"/>
                <a:hlinkClick r:id="rId2" action="ppaction://hlinksldjump"/>
              </a:rPr>
              <a:t> Classification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-5"/>
              <a:t>25th</a:t>
            </a:r>
            <a:r>
              <a:rPr dirty="0" spc="-25"/>
              <a:t> </a:t>
            </a:r>
            <a:r>
              <a:rPr dirty="0" spc="-10"/>
              <a:t>June</a:t>
            </a:r>
            <a:r>
              <a:rPr dirty="0" spc="-25"/>
              <a:t> </a:t>
            </a:r>
            <a:r>
              <a:rPr dirty="0" spc="-5"/>
              <a:t>2021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r>
              <a:rPr dirty="0" spc="-5"/>
              <a:t>18</a:t>
            </a:r>
            <a:r>
              <a:rPr dirty="0" spc="-30"/>
              <a:t> </a:t>
            </a:r>
            <a:r>
              <a:rPr dirty="0" spc="-5"/>
              <a:t>/</a:t>
            </a:r>
            <a:r>
              <a:rPr dirty="0" spc="-30"/>
              <a:t> </a:t>
            </a:r>
            <a:r>
              <a:rPr dirty="0" spc="-5"/>
              <a:t>20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108224"/>
            <a:ext cx="181610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25" b="1">
                <a:latin typeface="Arial"/>
                <a:cs typeface="Arial"/>
              </a:rPr>
              <a:t>Table</a:t>
            </a:r>
            <a:r>
              <a:rPr dirty="0" sz="1700" spc="-30" b="1">
                <a:latin typeface="Arial"/>
                <a:cs typeface="Arial"/>
              </a:rPr>
              <a:t> </a:t>
            </a:r>
            <a:r>
              <a:rPr dirty="0" sz="1700" spc="10" b="1">
                <a:latin typeface="Arial"/>
                <a:cs typeface="Arial"/>
              </a:rPr>
              <a:t>of</a:t>
            </a:r>
            <a:r>
              <a:rPr dirty="0" sz="1700" spc="-25" b="1">
                <a:latin typeface="Arial"/>
                <a:cs typeface="Arial"/>
              </a:rPr>
              <a:t> </a:t>
            </a:r>
            <a:r>
              <a:rPr dirty="0" sz="1700" spc="10" b="1">
                <a:latin typeface="Arial"/>
                <a:cs typeface="Arial"/>
              </a:rPr>
              <a:t>contents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7540" y="463638"/>
            <a:ext cx="151765" cy="151765"/>
          </a:xfrm>
          <a:custGeom>
            <a:avLst/>
            <a:gdLst/>
            <a:ahLst/>
            <a:cxnLst/>
            <a:rect l="l" t="t" r="r" b="b"/>
            <a:pathLst>
              <a:path w="151765" h="151765">
                <a:moveTo>
                  <a:pt x="151447" y="0"/>
                </a:moveTo>
                <a:lnTo>
                  <a:pt x="0" y="0"/>
                </a:lnTo>
                <a:lnTo>
                  <a:pt x="0" y="151447"/>
                </a:lnTo>
                <a:lnTo>
                  <a:pt x="151447" y="151447"/>
                </a:lnTo>
                <a:lnTo>
                  <a:pt x="151447" y="0"/>
                </a:lnTo>
                <a:close/>
              </a:path>
            </a:pathLst>
          </a:custGeom>
          <a:solidFill>
            <a:srgbClr val="FFD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7540" y="742581"/>
            <a:ext cx="151765" cy="151765"/>
          </a:xfrm>
          <a:custGeom>
            <a:avLst/>
            <a:gdLst/>
            <a:ahLst/>
            <a:cxnLst/>
            <a:rect l="l" t="t" r="r" b="b"/>
            <a:pathLst>
              <a:path w="151765" h="151765">
                <a:moveTo>
                  <a:pt x="151447" y="0"/>
                </a:moveTo>
                <a:lnTo>
                  <a:pt x="0" y="0"/>
                </a:lnTo>
                <a:lnTo>
                  <a:pt x="0" y="151447"/>
                </a:lnTo>
                <a:lnTo>
                  <a:pt x="151447" y="151447"/>
                </a:lnTo>
                <a:lnTo>
                  <a:pt x="151447" y="0"/>
                </a:lnTo>
                <a:close/>
              </a:path>
            </a:pathLst>
          </a:custGeom>
          <a:solidFill>
            <a:srgbClr val="FFD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37540" y="1021524"/>
            <a:ext cx="151765" cy="151765"/>
          </a:xfrm>
          <a:custGeom>
            <a:avLst/>
            <a:gdLst/>
            <a:ahLst/>
            <a:cxnLst/>
            <a:rect l="l" t="t" r="r" b="b"/>
            <a:pathLst>
              <a:path w="151765" h="151765">
                <a:moveTo>
                  <a:pt x="151447" y="0"/>
                </a:moveTo>
                <a:lnTo>
                  <a:pt x="0" y="0"/>
                </a:lnTo>
                <a:lnTo>
                  <a:pt x="0" y="151447"/>
                </a:lnTo>
                <a:lnTo>
                  <a:pt x="151447" y="151447"/>
                </a:lnTo>
                <a:lnTo>
                  <a:pt x="151447" y="0"/>
                </a:lnTo>
                <a:close/>
              </a:path>
            </a:pathLst>
          </a:custGeom>
          <a:solidFill>
            <a:srgbClr val="FFD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37540" y="1300467"/>
            <a:ext cx="151765" cy="151765"/>
          </a:xfrm>
          <a:custGeom>
            <a:avLst/>
            <a:gdLst/>
            <a:ahLst/>
            <a:cxnLst/>
            <a:rect l="l" t="t" r="r" b="b"/>
            <a:pathLst>
              <a:path w="151765" h="151765">
                <a:moveTo>
                  <a:pt x="151447" y="0"/>
                </a:moveTo>
                <a:lnTo>
                  <a:pt x="0" y="0"/>
                </a:lnTo>
                <a:lnTo>
                  <a:pt x="0" y="151447"/>
                </a:lnTo>
                <a:lnTo>
                  <a:pt x="151447" y="151447"/>
                </a:lnTo>
                <a:lnTo>
                  <a:pt x="151447" y="0"/>
                </a:lnTo>
                <a:close/>
              </a:path>
            </a:pathLst>
          </a:custGeom>
          <a:solidFill>
            <a:srgbClr val="FFD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7540" y="1579397"/>
            <a:ext cx="151765" cy="151765"/>
          </a:xfrm>
          <a:custGeom>
            <a:avLst/>
            <a:gdLst/>
            <a:ahLst/>
            <a:cxnLst/>
            <a:rect l="l" t="t" r="r" b="b"/>
            <a:pathLst>
              <a:path w="151765" h="151764">
                <a:moveTo>
                  <a:pt x="151447" y="0"/>
                </a:moveTo>
                <a:lnTo>
                  <a:pt x="0" y="0"/>
                </a:lnTo>
                <a:lnTo>
                  <a:pt x="0" y="151447"/>
                </a:lnTo>
                <a:lnTo>
                  <a:pt x="151447" y="151447"/>
                </a:lnTo>
                <a:lnTo>
                  <a:pt x="151447" y="0"/>
                </a:lnTo>
                <a:close/>
              </a:path>
            </a:pathLst>
          </a:custGeom>
          <a:solidFill>
            <a:srgbClr val="FFD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37540" y="1858340"/>
            <a:ext cx="151765" cy="151765"/>
          </a:xfrm>
          <a:custGeom>
            <a:avLst/>
            <a:gdLst/>
            <a:ahLst/>
            <a:cxnLst/>
            <a:rect l="l" t="t" r="r" b="b"/>
            <a:pathLst>
              <a:path w="151765" h="151764">
                <a:moveTo>
                  <a:pt x="151447" y="0"/>
                </a:moveTo>
                <a:lnTo>
                  <a:pt x="0" y="0"/>
                </a:lnTo>
                <a:lnTo>
                  <a:pt x="0" y="151447"/>
                </a:lnTo>
                <a:lnTo>
                  <a:pt x="151447" y="151447"/>
                </a:lnTo>
                <a:lnTo>
                  <a:pt x="151447" y="0"/>
                </a:lnTo>
                <a:close/>
              </a:path>
            </a:pathLst>
          </a:custGeom>
          <a:solidFill>
            <a:srgbClr val="FFD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37540" y="2137282"/>
            <a:ext cx="151765" cy="151765"/>
          </a:xfrm>
          <a:custGeom>
            <a:avLst/>
            <a:gdLst/>
            <a:ahLst/>
            <a:cxnLst/>
            <a:rect l="l" t="t" r="r" b="b"/>
            <a:pathLst>
              <a:path w="151765" h="151764">
                <a:moveTo>
                  <a:pt x="151447" y="0"/>
                </a:moveTo>
                <a:lnTo>
                  <a:pt x="0" y="0"/>
                </a:lnTo>
                <a:lnTo>
                  <a:pt x="0" y="151447"/>
                </a:lnTo>
                <a:lnTo>
                  <a:pt x="151447" y="151447"/>
                </a:lnTo>
                <a:lnTo>
                  <a:pt x="151447" y="0"/>
                </a:lnTo>
                <a:close/>
              </a:path>
            </a:pathLst>
          </a:custGeom>
          <a:solidFill>
            <a:srgbClr val="FFD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37540" y="2416225"/>
            <a:ext cx="151765" cy="151765"/>
          </a:xfrm>
          <a:custGeom>
            <a:avLst/>
            <a:gdLst/>
            <a:ahLst/>
            <a:cxnLst/>
            <a:rect l="l" t="t" r="r" b="b"/>
            <a:pathLst>
              <a:path w="151765" h="151764">
                <a:moveTo>
                  <a:pt x="151447" y="0"/>
                </a:moveTo>
                <a:lnTo>
                  <a:pt x="0" y="0"/>
                </a:lnTo>
                <a:lnTo>
                  <a:pt x="0" y="151447"/>
                </a:lnTo>
                <a:lnTo>
                  <a:pt x="151447" y="151447"/>
                </a:lnTo>
                <a:lnTo>
                  <a:pt x="151447" y="0"/>
                </a:lnTo>
                <a:close/>
              </a:path>
            </a:pathLst>
          </a:custGeom>
          <a:solidFill>
            <a:srgbClr val="FFD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37540" y="2695168"/>
            <a:ext cx="151765" cy="151765"/>
          </a:xfrm>
          <a:custGeom>
            <a:avLst/>
            <a:gdLst/>
            <a:ahLst/>
            <a:cxnLst/>
            <a:rect l="l" t="t" r="r" b="b"/>
            <a:pathLst>
              <a:path w="151765" h="151764">
                <a:moveTo>
                  <a:pt x="151447" y="0"/>
                </a:moveTo>
                <a:lnTo>
                  <a:pt x="0" y="0"/>
                </a:lnTo>
                <a:lnTo>
                  <a:pt x="0" y="151447"/>
                </a:lnTo>
                <a:lnTo>
                  <a:pt x="151447" y="151447"/>
                </a:lnTo>
                <a:lnTo>
                  <a:pt x="151447" y="0"/>
                </a:lnTo>
                <a:close/>
              </a:path>
            </a:pathLst>
          </a:custGeom>
          <a:solidFill>
            <a:srgbClr val="FFD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65391" y="436916"/>
            <a:ext cx="2188210" cy="24237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15265" indent="-203200">
              <a:lnSpc>
                <a:spcPct val="100000"/>
              </a:lnSpc>
              <a:spcBef>
                <a:spcPts val="90"/>
              </a:spcBef>
              <a:buSzPct val="90909"/>
              <a:buAutoNum type="arabicPlain"/>
              <a:tabLst>
                <a:tab pos="215265" algn="l"/>
                <a:tab pos="215900" algn="l"/>
              </a:tabLst>
            </a:pPr>
            <a:r>
              <a:rPr dirty="0" sz="1100" spc="-5" b="1">
                <a:latin typeface="Arial"/>
                <a:cs typeface="Arial"/>
                <a:hlinkClick r:id="rId2" action="ppaction://hlinksldjump"/>
              </a:rPr>
              <a:t>Objective</a:t>
            </a:r>
            <a:endParaRPr sz="1100">
              <a:latin typeface="Arial"/>
              <a:cs typeface="Arial"/>
            </a:endParaRPr>
          </a:p>
          <a:p>
            <a:pPr marL="215265" indent="-203200">
              <a:lnSpc>
                <a:spcPct val="100000"/>
              </a:lnSpc>
              <a:spcBef>
                <a:spcPts val="875"/>
              </a:spcBef>
              <a:buSzPct val="90909"/>
              <a:buAutoNum type="arabicPlain"/>
              <a:tabLst>
                <a:tab pos="215265" algn="l"/>
                <a:tab pos="215900" algn="l"/>
              </a:tabLst>
            </a:pPr>
            <a:r>
              <a:rPr dirty="0" sz="1100" spc="-10" b="1">
                <a:latin typeface="Arial"/>
                <a:cs typeface="Arial"/>
                <a:hlinkClick r:id="rId3" action="ppaction://hlinksldjump"/>
              </a:rPr>
              <a:t>Methodology</a:t>
            </a:r>
            <a:endParaRPr sz="1100">
              <a:latin typeface="Arial"/>
              <a:cs typeface="Arial"/>
            </a:endParaRPr>
          </a:p>
          <a:p>
            <a:pPr marL="215265" indent="-203200">
              <a:lnSpc>
                <a:spcPct val="100000"/>
              </a:lnSpc>
              <a:spcBef>
                <a:spcPts val="875"/>
              </a:spcBef>
              <a:buSzPct val="90909"/>
              <a:buAutoNum type="arabicPlain"/>
              <a:tabLst>
                <a:tab pos="215265" algn="l"/>
                <a:tab pos="215900" algn="l"/>
              </a:tabLst>
            </a:pPr>
            <a:r>
              <a:rPr dirty="0" sz="1100" spc="-10" b="1">
                <a:latin typeface="Arial"/>
                <a:cs typeface="Arial"/>
                <a:hlinkClick r:id="rId4" action="ppaction://hlinksldjump"/>
              </a:rPr>
              <a:t>Corpus</a:t>
            </a:r>
            <a:r>
              <a:rPr dirty="0" sz="1100" spc="-40" b="1"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1100" spc="-5" b="1">
                <a:latin typeface="Arial"/>
                <a:cs typeface="Arial"/>
                <a:hlinkClick r:id="rId4" action="ppaction://hlinksldjump"/>
              </a:rPr>
              <a:t>Description</a:t>
            </a:r>
            <a:endParaRPr sz="1100">
              <a:latin typeface="Arial"/>
              <a:cs typeface="Arial"/>
            </a:endParaRPr>
          </a:p>
          <a:p>
            <a:pPr marL="215265" indent="-203200">
              <a:lnSpc>
                <a:spcPct val="100000"/>
              </a:lnSpc>
              <a:spcBef>
                <a:spcPts val="880"/>
              </a:spcBef>
              <a:buSzPct val="90909"/>
              <a:buAutoNum type="arabicPlain"/>
              <a:tabLst>
                <a:tab pos="215265" algn="l"/>
                <a:tab pos="215900" algn="l"/>
              </a:tabLst>
            </a:pPr>
            <a:r>
              <a:rPr dirty="0" sz="1100" spc="-5" b="1">
                <a:latin typeface="Arial"/>
                <a:cs typeface="Arial"/>
                <a:hlinkClick r:id="rId5" action="ppaction://hlinksldjump"/>
              </a:rPr>
              <a:t>Input</a:t>
            </a:r>
            <a:r>
              <a:rPr dirty="0" sz="1100" spc="-20" b="1">
                <a:latin typeface="Arial"/>
                <a:cs typeface="Arial"/>
                <a:hlinkClick r:id="rId5" action="ppaction://hlinksldjump"/>
              </a:rPr>
              <a:t> </a:t>
            </a:r>
            <a:r>
              <a:rPr dirty="0" sz="1100" spc="-5" b="1">
                <a:latin typeface="Arial"/>
                <a:cs typeface="Arial"/>
                <a:hlinkClick r:id="rId5" action="ppaction://hlinksldjump"/>
              </a:rPr>
              <a:t>Features</a:t>
            </a:r>
            <a:r>
              <a:rPr dirty="0" sz="1100" spc="-20" b="1">
                <a:latin typeface="Arial"/>
                <a:cs typeface="Arial"/>
                <a:hlinkClick r:id="rId5" action="ppaction://hlinksldjump"/>
              </a:rPr>
              <a:t> </a:t>
            </a:r>
            <a:r>
              <a:rPr dirty="0" sz="1100" spc="-15" b="1">
                <a:latin typeface="Arial"/>
                <a:cs typeface="Arial"/>
                <a:hlinkClick r:id="rId5" action="ppaction://hlinksldjump"/>
              </a:rPr>
              <a:t>for</a:t>
            </a:r>
            <a:r>
              <a:rPr dirty="0" sz="1100" spc="-20" b="1">
                <a:latin typeface="Arial"/>
                <a:cs typeface="Arial"/>
                <a:hlinkClick r:id="rId5" action="ppaction://hlinksldjump"/>
              </a:rPr>
              <a:t> </a:t>
            </a:r>
            <a:r>
              <a:rPr dirty="0" sz="1100" spc="-10" b="1">
                <a:latin typeface="Arial"/>
                <a:cs typeface="Arial"/>
                <a:hlinkClick r:id="rId5" action="ppaction://hlinksldjump"/>
              </a:rPr>
              <a:t>models</a:t>
            </a:r>
            <a:endParaRPr sz="1100">
              <a:latin typeface="Arial"/>
              <a:cs typeface="Arial"/>
            </a:endParaRPr>
          </a:p>
          <a:p>
            <a:pPr marL="215265" indent="-203200">
              <a:lnSpc>
                <a:spcPct val="100000"/>
              </a:lnSpc>
              <a:spcBef>
                <a:spcPts val="875"/>
              </a:spcBef>
              <a:buSzPct val="90909"/>
              <a:buAutoNum type="arabicPlain"/>
              <a:tabLst>
                <a:tab pos="215265" algn="l"/>
                <a:tab pos="215900" algn="l"/>
              </a:tabLst>
            </a:pPr>
            <a:r>
              <a:rPr dirty="0" sz="1100" spc="-10" b="1">
                <a:latin typeface="Arial"/>
                <a:cs typeface="Arial"/>
                <a:hlinkClick r:id="rId6" action="ppaction://hlinksldjump"/>
              </a:rPr>
              <a:t>Model</a:t>
            </a:r>
            <a:r>
              <a:rPr dirty="0" sz="1100" spc="-40" b="1"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1100" spc="-5" b="1">
                <a:latin typeface="Arial"/>
                <a:cs typeface="Arial"/>
                <a:hlinkClick r:id="rId6" action="ppaction://hlinksldjump"/>
              </a:rPr>
              <a:t>Implementation</a:t>
            </a:r>
            <a:endParaRPr sz="1100">
              <a:latin typeface="Arial"/>
              <a:cs typeface="Arial"/>
            </a:endParaRPr>
          </a:p>
          <a:p>
            <a:pPr marL="215265" indent="-203200">
              <a:lnSpc>
                <a:spcPct val="100000"/>
              </a:lnSpc>
              <a:spcBef>
                <a:spcPts val="875"/>
              </a:spcBef>
              <a:buSzPct val="90909"/>
              <a:buAutoNum type="arabicPlain"/>
              <a:tabLst>
                <a:tab pos="215265" algn="l"/>
                <a:tab pos="215900" algn="l"/>
              </a:tabLst>
            </a:pPr>
            <a:r>
              <a:rPr dirty="0" sz="1100" spc="-5" b="1">
                <a:latin typeface="Arial"/>
                <a:cs typeface="Arial"/>
                <a:hlinkClick r:id="rId7" action="ppaction://hlinksldjump"/>
              </a:rPr>
              <a:t>Statistical</a:t>
            </a:r>
            <a:r>
              <a:rPr dirty="0" sz="1100" spc="-30" b="1"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1100" spc="-10" b="1">
                <a:latin typeface="Arial"/>
                <a:cs typeface="Arial"/>
                <a:hlinkClick r:id="rId7" action="ppaction://hlinksldjump"/>
              </a:rPr>
              <a:t>Methods</a:t>
            </a:r>
            <a:endParaRPr sz="1100">
              <a:latin typeface="Arial"/>
              <a:cs typeface="Arial"/>
            </a:endParaRPr>
          </a:p>
          <a:p>
            <a:pPr marL="215265" indent="-203200">
              <a:lnSpc>
                <a:spcPct val="100000"/>
              </a:lnSpc>
              <a:spcBef>
                <a:spcPts val="880"/>
              </a:spcBef>
              <a:buSzPct val="90909"/>
              <a:buAutoNum type="arabicPlain"/>
              <a:tabLst>
                <a:tab pos="215265" algn="l"/>
                <a:tab pos="215900" algn="l"/>
              </a:tabLst>
            </a:pPr>
            <a:r>
              <a:rPr dirty="0" sz="1100" spc="-5" b="1">
                <a:latin typeface="Arial"/>
                <a:cs typeface="Arial"/>
                <a:hlinkClick r:id="rId8" action="ppaction://hlinksldjump"/>
              </a:rPr>
              <a:t>Experiments</a:t>
            </a:r>
            <a:endParaRPr sz="1100">
              <a:latin typeface="Arial"/>
              <a:cs typeface="Arial"/>
            </a:endParaRPr>
          </a:p>
          <a:p>
            <a:pPr marL="215265" indent="-203200">
              <a:lnSpc>
                <a:spcPct val="100000"/>
              </a:lnSpc>
              <a:spcBef>
                <a:spcPts val="875"/>
              </a:spcBef>
              <a:buSzPct val="90909"/>
              <a:buAutoNum type="arabicPlain"/>
              <a:tabLst>
                <a:tab pos="215265" algn="l"/>
                <a:tab pos="215900" algn="l"/>
              </a:tabLst>
            </a:pPr>
            <a:r>
              <a:rPr dirty="0" sz="1100" spc="-5" b="1">
                <a:latin typeface="Arial"/>
                <a:cs typeface="Arial"/>
                <a:hlinkClick r:id="rId9" action="ppaction://hlinksldjump"/>
              </a:rPr>
              <a:t>Future</a:t>
            </a:r>
            <a:r>
              <a:rPr dirty="0" sz="1100" spc="-20" b="1"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1100" spc="-25" b="1">
                <a:latin typeface="Arial"/>
                <a:cs typeface="Arial"/>
                <a:hlinkClick r:id="rId9" action="ppaction://hlinksldjump"/>
              </a:rPr>
              <a:t>Work</a:t>
            </a:r>
            <a:r>
              <a:rPr dirty="0" sz="1100" spc="-20" b="1"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1100" spc="-10" b="1">
                <a:latin typeface="Arial"/>
                <a:cs typeface="Arial"/>
                <a:hlinkClick r:id="rId9" action="ppaction://hlinksldjump"/>
              </a:rPr>
              <a:t>and</a:t>
            </a:r>
            <a:r>
              <a:rPr dirty="0" sz="1100" spc="-20" b="1"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1100" spc="-10" b="1">
                <a:latin typeface="Arial"/>
                <a:cs typeface="Arial"/>
                <a:hlinkClick r:id="rId9" action="ppaction://hlinksldjump"/>
              </a:rPr>
              <a:t>Conclusions</a:t>
            </a:r>
            <a:endParaRPr sz="1100">
              <a:latin typeface="Arial"/>
              <a:cs typeface="Arial"/>
            </a:endParaRPr>
          </a:p>
          <a:p>
            <a:pPr marL="215265" indent="-203200">
              <a:lnSpc>
                <a:spcPct val="100000"/>
              </a:lnSpc>
              <a:spcBef>
                <a:spcPts val="875"/>
              </a:spcBef>
              <a:buSzPct val="90909"/>
              <a:buAutoNum type="arabicPlain"/>
              <a:tabLst>
                <a:tab pos="215265" algn="l"/>
                <a:tab pos="215900" algn="l"/>
              </a:tabLst>
            </a:pPr>
            <a:r>
              <a:rPr dirty="0" sz="1100" spc="-10" b="1">
                <a:latin typeface="Arial"/>
                <a:cs typeface="Arial"/>
                <a:hlinkClick r:id="rId10" action="ppaction://hlinksldjump"/>
              </a:rPr>
              <a:t>References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3110966"/>
            <a:ext cx="5760085" cy="129539"/>
          </a:xfrm>
          <a:custGeom>
            <a:avLst/>
            <a:gdLst/>
            <a:ahLst/>
            <a:cxnLst/>
            <a:rect l="l" t="t" r="r" b="b"/>
            <a:pathLst>
              <a:path w="5760085" h="129539">
                <a:moveTo>
                  <a:pt x="5759996" y="0"/>
                </a:moveTo>
                <a:lnTo>
                  <a:pt x="0" y="0"/>
                </a:lnTo>
                <a:lnTo>
                  <a:pt x="0" y="129031"/>
                </a:lnTo>
                <a:lnTo>
                  <a:pt x="5759996" y="129031"/>
                </a:lnTo>
                <a:lnTo>
                  <a:pt x="5759996" y="0"/>
                </a:lnTo>
                <a:close/>
              </a:path>
            </a:pathLst>
          </a:custGeom>
          <a:solidFill>
            <a:srgbClr val="FFD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-45"/>
              <a:t>T</a:t>
            </a:r>
            <a:r>
              <a:rPr dirty="0" spc="-5"/>
              <a:t>eam</a:t>
            </a:r>
            <a:r>
              <a:rPr dirty="0" spc="-5"/>
              <a:t> </a:t>
            </a:r>
            <a:r>
              <a:rPr dirty="0" spc="-5"/>
              <a:t>1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006261" y="3115554"/>
            <a:ext cx="1062990" cy="12128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600" spc="-5" b="1">
                <a:latin typeface="Arial"/>
                <a:cs typeface="Arial"/>
                <a:hlinkClick r:id="rId11" action="ppaction://hlinksldjump"/>
              </a:rPr>
              <a:t>Question </a:t>
            </a:r>
            <a:r>
              <a:rPr dirty="0" sz="600" spc="-15" b="1">
                <a:latin typeface="Arial"/>
                <a:cs typeface="Arial"/>
                <a:hlinkClick r:id="rId11" action="ppaction://hlinksldjump"/>
              </a:rPr>
              <a:t>Type</a:t>
            </a:r>
            <a:r>
              <a:rPr dirty="0" sz="600" spc="-5" b="1">
                <a:latin typeface="Arial"/>
                <a:cs typeface="Arial"/>
                <a:hlinkClick r:id="rId11" action="ppaction://hlinksldjump"/>
              </a:rPr>
              <a:t> Classification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-5"/>
              <a:t>25th</a:t>
            </a:r>
            <a:r>
              <a:rPr dirty="0" spc="-25"/>
              <a:t> </a:t>
            </a:r>
            <a:r>
              <a:rPr dirty="0" spc="-10"/>
              <a:t>June</a:t>
            </a:r>
            <a:r>
              <a:rPr dirty="0" spc="-25"/>
              <a:t> </a:t>
            </a:r>
            <a:r>
              <a:rPr dirty="0" spc="-5"/>
              <a:t>2021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r>
              <a:rPr dirty="0" spc="-5"/>
              <a:t>1</a:t>
            </a:r>
            <a:r>
              <a:rPr dirty="0" spc="-30"/>
              <a:t> </a:t>
            </a:r>
            <a:r>
              <a:rPr dirty="0" spc="-5"/>
              <a:t>/</a:t>
            </a:r>
            <a:r>
              <a:rPr dirty="0" spc="-30"/>
              <a:t> </a:t>
            </a:r>
            <a:r>
              <a:rPr dirty="0" spc="-5"/>
              <a:t>20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108224"/>
            <a:ext cx="311785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10" b="1">
                <a:latin typeface="Arial"/>
                <a:cs typeface="Arial"/>
              </a:rPr>
              <a:t>Future</a:t>
            </a:r>
            <a:r>
              <a:rPr dirty="0" sz="1700" spc="-10" b="1">
                <a:latin typeface="Arial"/>
                <a:cs typeface="Arial"/>
              </a:rPr>
              <a:t> </a:t>
            </a:r>
            <a:r>
              <a:rPr dirty="0" sz="1700" spc="-15" b="1">
                <a:latin typeface="Arial"/>
                <a:cs typeface="Arial"/>
              </a:rPr>
              <a:t>Work</a:t>
            </a:r>
            <a:r>
              <a:rPr dirty="0" sz="1700" spc="-5" b="1">
                <a:latin typeface="Arial"/>
                <a:cs typeface="Arial"/>
              </a:rPr>
              <a:t> </a:t>
            </a:r>
            <a:r>
              <a:rPr dirty="0" sz="1700" spc="10" b="1">
                <a:latin typeface="Arial"/>
                <a:cs typeface="Arial"/>
              </a:rPr>
              <a:t>and</a:t>
            </a:r>
            <a:r>
              <a:rPr dirty="0" sz="1700" spc="-10" b="1">
                <a:latin typeface="Arial"/>
                <a:cs typeface="Arial"/>
              </a:rPr>
              <a:t> </a:t>
            </a:r>
            <a:r>
              <a:rPr dirty="0" sz="1700" spc="5" b="1">
                <a:latin typeface="Arial"/>
                <a:cs typeface="Arial"/>
              </a:rPr>
              <a:t>Conclusions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5363" y="76014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FFD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5363" y="117825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FFD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95363" y="201446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FFD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95363" y="222449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FFD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7294" y="427543"/>
            <a:ext cx="5084445" cy="2082164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5" b="1">
                <a:solidFill>
                  <a:srgbClr val="FF0000"/>
                </a:solidFill>
                <a:latin typeface="Arial"/>
                <a:cs typeface="Arial"/>
              </a:rPr>
              <a:t>Future</a:t>
            </a:r>
            <a:r>
              <a:rPr dirty="0" sz="1100" spc="-3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 spc="-25" b="1">
                <a:solidFill>
                  <a:srgbClr val="FF0000"/>
                </a:solidFill>
                <a:latin typeface="Arial"/>
                <a:cs typeface="Arial"/>
              </a:rPr>
              <a:t>Work</a:t>
            </a:r>
            <a:r>
              <a:rPr dirty="0" sz="1100" spc="-3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FF0000"/>
                </a:solidFill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  <a:p>
            <a:pPr marL="289560" marR="55244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Microsoft Sans Serif"/>
                <a:cs typeface="Microsoft Sans Serif"/>
              </a:rPr>
              <a:t>In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BERT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model,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we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can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use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pre-trained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model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"XLM-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Roberta"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with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which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we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can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increase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the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performance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of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model.</a:t>
            </a:r>
            <a:endParaRPr sz="1100">
              <a:latin typeface="Microsoft Sans Serif"/>
              <a:cs typeface="Microsoft Sans Serif"/>
            </a:endParaRPr>
          </a:p>
          <a:p>
            <a:pPr marL="289560" marR="24765">
              <a:lnSpc>
                <a:spcPct val="102600"/>
              </a:lnSpc>
              <a:spcBef>
                <a:spcPts val="580"/>
              </a:spcBef>
            </a:pPr>
            <a:r>
              <a:rPr dirty="0" sz="1100" spc="-10">
                <a:latin typeface="Microsoft Sans Serif"/>
                <a:cs typeface="Microsoft Sans Serif"/>
              </a:rPr>
              <a:t>It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is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a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multilingual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model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trained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on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100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different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languages.</a:t>
            </a:r>
            <a:r>
              <a:rPr dirty="0" sz="1100" spc="8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It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does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not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require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tensors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to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understand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which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language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is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used.</a:t>
            </a:r>
            <a:r>
              <a:rPr dirty="0" sz="1100" spc="8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It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can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identify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the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language </a:t>
            </a:r>
            <a:r>
              <a:rPr dirty="0" sz="1100" spc="-5">
                <a:latin typeface="Microsoft Sans Serif"/>
                <a:cs typeface="Microsoft Sans Serif"/>
              </a:rPr>
              <a:t> from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input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ids.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100" spc="-10" b="1">
                <a:solidFill>
                  <a:srgbClr val="FF0000"/>
                </a:solidFill>
                <a:latin typeface="Arial"/>
                <a:cs typeface="Arial"/>
              </a:rPr>
              <a:t>Conclusions:</a:t>
            </a:r>
            <a:r>
              <a:rPr dirty="0" sz="1100" spc="44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To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predict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the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answer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type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of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a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given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Telugu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question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we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have</a:t>
            </a:r>
            <a:endParaRPr sz="110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900"/>
              </a:spcBef>
            </a:pPr>
            <a:r>
              <a:rPr dirty="0" sz="1100" spc="-10">
                <a:latin typeface="Microsoft Sans Serif"/>
                <a:cs typeface="Microsoft Sans Serif"/>
              </a:rPr>
              <a:t>Implemented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Staticals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models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LR,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SVM,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NB,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MLP,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RF.</a:t>
            </a:r>
            <a:endParaRPr sz="1100">
              <a:latin typeface="Microsoft Sans Serif"/>
              <a:cs typeface="Microsoft Sans Serif"/>
            </a:endParaRPr>
          </a:p>
          <a:p>
            <a:pPr marL="289560" marR="5080">
              <a:lnSpc>
                <a:spcPct val="102699"/>
              </a:lnSpc>
              <a:spcBef>
                <a:spcPts val="300"/>
              </a:spcBef>
            </a:pPr>
            <a:r>
              <a:rPr dirty="0" sz="1100" spc="-10">
                <a:latin typeface="Microsoft Sans Serif"/>
                <a:cs typeface="Microsoft Sans Serif"/>
              </a:rPr>
              <a:t>Implemented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Deep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Neural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Network</a:t>
            </a:r>
            <a:r>
              <a:rPr dirty="0" sz="1100" spc="2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models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like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CNN,</a:t>
            </a:r>
            <a:r>
              <a:rPr dirty="0" sz="1100" spc="2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RNN-LSTM,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RNN-GRU,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Bidirectional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RNN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and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BERT.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110966"/>
            <a:ext cx="5760085" cy="129539"/>
          </a:xfrm>
          <a:custGeom>
            <a:avLst/>
            <a:gdLst/>
            <a:ahLst/>
            <a:cxnLst/>
            <a:rect l="l" t="t" r="r" b="b"/>
            <a:pathLst>
              <a:path w="5760085" h="129539">
                <a:moveTo>
                  <a:pt x="5759996" y="0"/>
                </a:moveTo>
                <a:lnTo>
                  <a:pt x="0" y="0"/>
                </a:lnTo>
                <a:lnTo>
                  <a:pt x="0" y="129031"/>
                </a:lnTo>
                <a:lnTo>
                  <a:pt x="5759996" y="129031"/>
                </a:lnTo>
                <a:lnTo>
                  <a:pt x="5759996" y="0"/>
                </a:lnTo>
                <a:close/>
              </a:path>
            </a:pathLst>
          </a:custGeom>
          <a:solidFill>
            <a:srgbClr val="FFD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-45"/>
              <a:t>T</a:t>
            </a:r>
            <a:r>
              <a:rPr dirty="0" spc="-5"/>
              <a:t>eam</a:t>
            </a:r>
            <a:r>
              <a:rPr dirty="0" spc="-5"/>
              <a:t> </a:t>
            </a:r>
            <a:r>
              <a:rPr dirty="0" spc="-5"/>
              <a:t>1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006261" y="3115554"/>
            <a:ext cx="1062990" cy="12128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600" spc="-5" b="1">
                <a:latin typeface="Arial"/>
                <a:cs typeface="Arial"/>
                <a:hlinkClick r:id="rId2" action="ppaction://hlinksldjump"/>
              </a:rPr>
              <a:t>Question </a:t>
            </a:r>
            <a:r>
              <a:rPr dirty="0" sz="600" spc="-15" b="1">
                <a:latin typeface="Arial"/>
                <a:cs typeface="Arial"/>
                <a:hlinkClick r:id="rId2" action="ppaction://hlinksldjump"/>
              </a:rPr>
              <a:t>Type</a:t>
            </a:r>
            <a:r>
              <a:rPr dirty="0" sz="600" spc="-5" b="1">
                <a:latin typeface="Arial"/>
                <a:cs typeface="Arial"/>
                <a:hlinkClick r:id="rId2" action="ppaction://hlinksldjump"/>
              </a:rPr>
              <a:t> Classification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-5"/>
              <a:t>25th</a:t>
            </a:r>
            <a:r>
              <a:rPr dirty="0" spc="-25"/>
              <a:t> </a:t>
            </a:r>
            <a:r>
              <a:rPr dirty="0" spc="-10"/>
              <a:t>June</a:t>
            </a:r>
            <a:r>
              <a:rPr dirty="0" spc="-25"/>
              <a:t> </a:t>
            </a:r>
            <a:r>
              <a:rPr dirty="0" spc="-5"/>
              <a:t>2021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r>
              <a:rPr dirty="0" spc="-5"/>
              <a:t>19</a:t>
            </a:r>
            <a:r>
              <a:rPr dirty="0" spc="-30"/>
              <a:t> </a:t>
            </a:r>
            <a:r>
              <a:rPr dirty="0" spc="-5"/>
              <a:t>/</a:t>
            </a:r>
            <a:r>
              <a:rPr dirty="0" spc="-30"/>
              <a:t> </a:t>
            </a:r>
            <a:r>
              <a:rPr dirty="0" spc="-5"/>
              <a:t>20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108224"/>
            <a:ext cx="120205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" b="1">
                <a:latin typeface="Arial"/>
                <a:cs typeface="Arial"/>
              </a:rPr>
              <a:t>References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5363" y="51606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FFD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20509" y="437272"/>
            <a:ext cx="4792345" cy="202628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6510" marR="226060">
              <a:lnSpc>
                <a:spcPct val="102699"/>
              </a:lnSpc>
              <a:spcBef>
                <a:spcPts val="55"/>
              </a:spcBef>
            </a:pPr>
            <a:r>
              <a:rPr dirty="0" sz="1100" spc="-15">
                <a:latin typeface="Microsoft Sans Serif"/>
                <a:cs typeface="Microsoft Sans Serif"/>
              </a:rPr>
              <a:t>Shivam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Bansal.</a:t>
            </a:r>
            <a:r>
              <a:rPr dirty="0" sz="1100" spc="9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A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comprehensive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guide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to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understand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and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implement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text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classification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in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python.</a:t>
            </a:r>
            <a:r>
              <a:rPr dirty="0" sz="1100" spc="8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Analytics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Vidhya,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2018.</a:t>
            </a:r>
            <a:endParaRPr sz="1100">
              <a:latin typeface="Microsoft Sans Serif"/>
              <a:cs typeface="Microsoft Sans Serif"/>
            </a:endParaRPr>
          </a:p>
          <a:p>
            <a:pPr marL="16510" marR="103505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Microsoft Sans Serif"/>
                <a:cs typeface="Microsoft Sans Serif"/>
              </a:rPr>
              <a:t>Kadri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Hacioglu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and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Wayne</a:t>
            </a:r>
            <a:r>
              <a:rPr dirty="0" sz="1100" spc="2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Ward.</a:t>
            </a:r>
            <a:r>
              <a:rPr dirty="0" sz="1100" spc="9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Question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classification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with</a:t>
            </a:r>
            <a:r>
              <a:rPr dirty="0" sz="1100" spc="2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support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vector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machines and </a:t>
            </a:r>
            <a:r>
              <a:rPr dirty="0" sz="1100" spc="-5">
                <a:latin typeface="Microsoft Sans Serif"/>
                <a:cs typeface="Microsoft Sans Serif"/>
              </a:rPr>
              <a:t>error correcting </a:t>
            </a:r>
            <a:r>
              <a:rPr dirty="0" sz="1100" spc="-10">
                <a:latin typeface="Microsoft Sans Serif"/>
                <a:cs typeface="Microsoft Sans Serif"/>
              </a:rPr>
              <a:t>codes.</a:t>
            </a:r>
            <a:r>
              <a:rPr dirty="0" sz="1100" spc="-5">
                <a:latin typeface="Microsoft Sans Serif"/>
                <a:cs typeface="Microsoft Sans Serif"/>
              </a:rPr>
              <a:t> In </a:t>
            </a:r>
            <a:r>
              <a:rPr dirty="0" sz="1100" spc="-10">
                <a:latin typeface="Microsoft Sans Serif"/>
                <a:cs typeface="Microsoft Sans Serif"/>
              </a:rPr>
              <a:t>Companion </a:t>
            </a:r>
            <a:r>
              <a:rPr dirty="0" sz="1100" spc="-25">
                <a:latin typeface="Microsoft Sans Serif"/>
                <a:cs typeface="Microsoft Sans Serif"/>
              </a:rPr>
              <a:t>Volume </a:t>
            </a:r>
            <a:r>
              <a:rPr dirty="0" sz="1100" spc="-5">
                <a:latin typeface="Microsoft Sans Serif"/>
                <a:cs typeface="Microsoft Sans Serif"/>
              </a:rPr>
              <a:t>of the </a:t>
            </a:r>
            <a:r>
              <a:rPr dirty="0" sz="110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Proceedings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of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HLT-NAACL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2003-Short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Papers,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pages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40">
                <a:latin typeface="Microsoft Sans Serif"/>
                <a:cs typeface="Microsoft Sans Serif"/>
              </a:rPr>
              <a:t>28–30,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2003.</a:t>
            </a:r>
            <a:endParaRPr sz="1100">
              <a:latin typeface="Microsoft Sans Serif"/>
              <a:cs typeface="Microsoft Sans Serif"/>
            </a:endParaRPr>
          </a:p>
          <a:p>
            <a:pPr marL="16510" marR="1824355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Microsoft Sans Serif"/>
                <a:cs typeface="Microsoft Sans Serif"/>
              </a:rPr>
              <a:t>Sunsan Li.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Text </a:t>
            </a:r>
            <a:r>
              <a:rPr dirty="0" sz="1100" spc="-10">
                <a:latin typeface="Microsoft Sans Serif"/>
                <a:cs typeface="Microsoft Sans Serif"/>
              </a:rPr>
              <a:t>classification with </a:t>
            </a:r>
            <a:r>
              <a:rPr dirty="0" sz="1100">
                <a:latin typeface="Microsoft Sans Serif"/>
                <a:cs typeface="Microsoft Sans Serif"/>
              </a:rPr>
              <a:t>bert. 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https://github.com/susanli2016/NLP-with-Python</a:t>
            </a:r>
            <a:endParaRPr sz="1100">
              <a:latin typeface="Microsoft Sans Serif"/>
              <a:cs typeface="Microsoft Sans Serif"/>
            </a:endParaRPr>
          </a:p>
          <a:p>
            <a:pPr algn="just"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5">
                <a:latin typeface="Microsoft Sans Serif"/>
                <a:cs typeface="Microsoft Sans Serif"/>
              </a:rPr>
              <a:t>/blob/master/Text-Classification-With-BERT,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2016.</a:t>
            </a:r>
            <a:endParaRPr sz="1100">
              <a:latin typeface="Microsoft Sans Serif"/>
              <a:cs typeface="Microsoft Sans Serif"/>
            </a:endParaRPr>
          </a:p>
          <a:p>
            <a:pPr algn="just" marL="16510" marR="5080">
              <a:lnSpc>
                <a:spcPct val="102600"/>
              </a:lnSpc>
              <a:spcBef>
                <a:spcPts val="295"/>
              </a:spcBef>
            </a:pPr>
            <a:r>
              <a:rPr dirty="0" sz="1100" spc="-10">
                <a:latin typeface="Microsoft Sans Serif"/>
                <a:cs typeface="Microsoft Sans Serif"/>
              </a:rPr>
              <a:t>Priyanka </a:t>
            </a:r>
            <a:r>
              <a:rPr dirty="0" sz="1100" spc="-20">
                <a:latin typeface="Microsoft Sans Serif"/>
                <a:cs typeface="Microsoft Sans Serif"/>
              </a:rPr>
              <a:t>Ravva, </a:t>
            </a:r>
            <a:r>
              <a:rPr dirty="0" sz="1100" spc="-10">
                <a:latin typeface="Microsoft Sans Serif"/>
                <a:cs typeface="Microsoft Sans Serif"/>
              </a:rPr>
              <a:t>Ashok Urlana, and Manish </a:t>
            </a:r>
            <a:r>
              <a:rPr dirty="0" sz="1100" spc="-15">
                <a:latin typeface="Microsoft Sans Serif"/>
                <a:cs typeface="Microsoft Sans Serif"/>
              </a:rPr>
              <a:t>Shrivastava. </a:t>
            </a:r>
            <a:r>
              <a:rPr dirty="0" sz="1100" spc="-20">
                <a:latin typeface="Microsoft Sans Serif"/>
                <a:cs typeface="Microsoft Sans Serif"/>
              </a:rPr>
              <a:t>Avadhan: </a:t>
            </a:r>
            <a:r>
              <a:rPr dirty="0" sz="1100" spc="-10">
                <a:latin typeface="Microsoft Sans Serif"/>
                <a:cs typeface="Microsoft Sans Serif"/>
              </a:rPr>
              <a:t>System </a:t>
            </a:r>
            <a:r>
              <a:rPr dirty="0" sz="1100" spc="-20">
                <a:latin typeface="Microsoft Sans Serif"/>
                <a:cs typeface="Microsoft Sans Serif"/>
              </a:rPr>
              <a:t>for </a:t>
            </a:r>
            <a:r>
              <a:rPr dirty="0" sz="1100" spc="-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open-domain telugu question </a:t>
            </a:r>
            <a:r>
              <a:rPr dirty="0" sz="1100" spc="-15">
                <a:latin typeface="Microsoft Sans Serif"/>
                <a:cs typeface="Microsoft Sans Serif"/>
              </a:rPr>
              <a:t>answering. </a:t>
            </a:r>
            <a:r>
              <a:rPr dirty="0" sz="1100" spc="-10">
                <a:latin typeface="Microsoft Sans Serif"/>
                <a:cs typeface="Microsoft Sans Serif"/>
              </a:rPr>
              <a:t>In Proceedings of the 7th </a:t>
            </a:r>
            <a:r>
              <a:rPr dirty="0" sz="1100" spc="-25">
                <a:latin typeface="Microsoft Sans Serif"/>
                <a:cs typeface="Microsoft Sans Serif"/>
              </a:rPr>
              <a:t>ACM </a:t>
            </a:r>
            <a:r>
              <a:rPr dirty="0" sz="1100" spc="-10">
                <a:latin typeface="Microsoft Sans Serif"/>
                <a:cs typeface="Microsoft Sans Serif"/>
              </a:rPr>
              <a:t>IKDD 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CoDS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and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25th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COMAD,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pages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30">
                <a:latin typeface="Microsoft Sans Serif"/>
                <a:cs typeface="Microsoft Sans Serif"/>
              </a:rPr>
              <a:t>234–238.</a:t>
            </a:r>
            <a:r>
              <a:rPr dirty="0" sz="1100" spc="8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2020.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5363" y="89818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FFD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95363" y="145235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FFD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95363" y="200653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FFD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3110966"/>
            <a:ext cx="5760085" cy="129539"/>
          </a:xfrm>
          <a:custGeom>
            <a:avLst/>
            <a:gdLst/>
            <a:ahLst/>
            <a:cxnLst/>
            <a:rect l="l" t="t" r="r" b="b"/>
            <a:pathLst>
              <a:path w="5760085" h="129539">
                <a:moveTo>
                  <a:pt x="5759996" y="0"/>
                </a:moveTo>
                <a:lnTo>
                  <a:pt x="0" y="0"/>
                </a:lnTo>
                <a:lnTo>
                  <a:pt x="0" y="129031"/>
                </a:lnTo>
                <a:lnTo>
                  <a:pt x="5759996" y="129031"/>
                </a:lnTo>
                <a:lnTo>
                  <a:pt x="5759996" y="0"/>
                </a:lnTo>
                <a:close/>
              </a:path>
            </a:pathLst>
          </a:custGeom>
          <a:solidFill>
            <a:srgbClr val="FFD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-45"/>
              <a:t>T</a:t>
            </a:r>
            <a:r>
              <a:rPr dirty="0" spc="-5"/>
              <a:t>eam</a:t>
            </a:r>
            <a:r>
              <a:rPr dirty="0" spc="-5"/>
              <a:t> </a:t>
            </a:r>
            <a:r>
              <a:rPr dirty="0" spc="-5"/>
              <a:t>1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006261" y="3115554"/>
            <a:ext cx="1062990" cy="12128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600" spc="-5" b="1">
                <a:latin typeface="Arial"/>
                <a:cs typeface="Arial"/>
                <a:hlinkClick r:id="rId2" action="ppaction://hlinksldjump"/>
              </a:rPr>
              <a:t>Question </a:t>
            </a:r>
            <a:r>
              <a:rPr dirty="0" sz="600" spc="-15" b="1">
                <a:latin typeface="Arial"/>
                <a:cs typeface="Arial"/>
                <a:hlinkClick r:id="rId2" action="ppaction://hlinksldjump"/>
              </a:rPr>
              <a:t>Type</a:t>
            </a:r>
            <a:r>
              <a:rPr dirty="0" sz="600" spc="-5" b="1">
                <a:latin typeface="Arial"/>
                <a:cs typeface="Arial"/>
                <a:hlinkClick r:id="rId2" action="ppaction://hlinksldjump"/>
              </a:rPr>
              <a:t> Classification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-5"/>
              <a:t>25th</a:t>
            </a:r>
            <a:r>
              <a:rPr dirty="0" spc="-25"/>
              <a:t> </a:t>
            </a:r>
            <a:r>
              <a:rPr dirty="0" spc="-10"/>
              <a:t>June</a:t>
            </a:r>
            <a:r>
              <a:rPr dirty="0" spc="-25"/>
              <a:t> </a:t>
            </a:r>
            <a:r>
              <a:rPr dirty="0" spc="-5"/>
              <a:t>2021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r>
              <a:rPr dirty="0" spc="-5"/>
              <a:t>20</a:t>
            </a:r>
            <a:r>
              <a:rPr dirty="0" spc="-30"/>
              <a:t> </a:t>
            </a:r>
            <a:r>
              <a:rPr dirty="0" spc="-5"/>
              <a:t>/</a:t>
            </a:r>
            <a:r>
              <a:rPr dirty="0" spc="-30"/>
              <a:t> </a:t>
            </a:r>
            <a:r>
              <a:rPr dirty="0" spc="-5"/>
              <a:t>20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108224"/>
            <a:ext cx="101028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10" b="1">
                <a:latin typeface="Arial"/>
                <a:cs typeface="Arial"/>
              </a:rPr>
              <a:t>Objective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5363" y="66006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FFD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24395" y="581277"/>
            <a:ext cx="4786630" cy="102616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5">
                <a:latin typeface="Microsoft Sans Serif"/>
                <a:cs typeface="Microsoft Sans Serif"/>
              </a:rPr>
              <a:t>Our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main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objective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is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to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identify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and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categorize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a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given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telugu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question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or </a:t>
            </a:r>
            <a:r>
              <a:rPr dirty="0" sz="110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query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into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its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corresponding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domain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category(NER)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from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a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predefined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domain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category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set.</a:t>
            </a:r>
            <a:endParaRPr sz="1100">
              <a:latin typeface="Microsoft Sans Serif"/>
              <a:cs typeface="Microsoft Sans Serif"/>
            </a:endParaRPr>
          </a:p>
          <a:p>
            <a:pPr marL="12700" marR="283845">
              <a:lnSpc>
                <a:spcPct val="102600"/>
              </a:lnSpc>
              <a:spcBef>
                <a:spcPts val="1150"/>
              </a:spcBef>
            </a:pPr>
            <a:r>
              <a:rPr dirty="0" sz="1100" spc="-10">
                <a:latin typeface="Microsoft Sans Serif"/>
                <a:cs typeface="Microsoft Sans Serif"/>
              </a:rPr>
              <a:t>This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domain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category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set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consists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of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eight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category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labels:</a:t>
            </a:r>
            <a:r>
              <a:rPr dirty="0" sz="1100" spc="9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Person,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Date,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Money,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Number,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Percentage,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Location,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Organization,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Time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5363" y="132224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FFD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3110966"/>
            <a:ext cx="5760085" cy="129539"/>
          </a:xfrm>
          <a:custGeom>
            <a:avLst/>
            <a:gdLst/>
            <a:ahLst/>
            <a:cxnLst/>
            <a:rect l="l" t="t" r="r" b="b"/>
            <a:pathLst>
              <a:path w="5760085" h="129539">
                <a:moveTo>
                  <a:pt x="5759996" y="0"/>
                </a:moveTo>
                <a:lnTo>
                  <a:pt x="0" y="0"/>
                </a:lnTo>
                <a:lnTo>
                  <a:pt x="0" y="129031"/>
                </a:lnTo>
                <a:lnTo>
                  <a:pt x="5759996" y="129031"/>
                </a:lnTo>
                <a:lnTo>
                  <a:pt x="5759996" y="0"/>
                </a:lnTo>
                <a:close/>
              </a:path>
            </a:pathLst>
          </a:custGeom>
          <a:solidFill>
            <a:srgbClr val="FFD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-45"/>
              <a:t>T</a:t>
            </a:r>
            <a:r>
              <a:rPr dirty="0" spc="-5"/>
              <a:t>eam</a:t>
            </a:r>
            <a:r>
              <a:rPr dirty="0" spc="-5"/>
              <a:t> </a:t>
            </a:r>
            <a:r>
              <a:rPr dirty="0" spc="-5"/>
              <a:t>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06261" y="3115554"/>
            <a:ext cx="1062990" cy="12128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600" spc="-5" b="1">
                <a:latin typeface="Arial"/>
                <a:cs typeface="Arial"/>
                <a:hlinkClick r:id="rId2" action="ppaction://hlinksldjump"/>
              </a:rPr>
              <a:t>Question </a:t>
            </a:r>
            <a:r>
              <a:rPr dirty="0" sz="600" spc="-15" b="1">
                <a:latin typeface="Arial"/>
                <a:cs typeface="Arial"/>
                <a:hlinkClick r:id="rId2" action="ppaction://hlinksldjump"/>
              </a:rPr>
              <a:t>Type</a:t>
            </a:r>
            <a:r>
              <a:rPr dirty="0" sz="600" spc="-5" b="1">
                <a:latin typeface="Arial"/>
                <a:cs typeface="Arial"/>
                <a:hlinkClick r:id="rId2" action="ppaction://hlinksldjump"/>
              </a:rPr>
              <a:t> Classification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-5"/>
              <a:t>25th</a:t>
            </a:r>
            <a:r>
              <a:rPr dirty="0" spc="-25"/>
              <a:t> </a:t>
            </a:r>
            <a:r>
              <a:rPr dirty="0" spc="-10"/>
              <a:t>June</a:t>
            </a:r>
            <a:r>
              <a:rPr dirty="0" spc="-25"/>
              <a:t> </a:t>
            </a:r>
            <a:r>
              <a:rPr dirty="0" spc="-5"/>
              <a:t>2021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r>
              <a:rPr dirty="0" spc="-5"/>
              <a:t>2</a:t>
            </a:r>
            <a:r>
              <a:rPr dirty="0" spc="-30"/>
              <a:t> </a:t>
            </a:r>
            <a:r>
              <a:rPr dirty="0" spc="-5"/>
              <a:t>/</a:t>
            </a:r>
            <a:r>
              <a:rPr dirty="0" spc="-30"/>
              <a:t> </a:t>
            </a:r>
            <a:r>
              <a:rPr dirty="0" spc="-5"/>
              <a:t>20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108224"/>
            <a:ext cx="138620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10" b="1">
                <a:latin typeface="Arial"/>
                <a:cs typeface="Arial"/>
              </a:rPr>
              <a:t>Methodology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5363" y="83214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FFD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5363" y="128624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FFD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95363" y="191242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FFD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95363" y="236653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FFD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0791" y="471321"/>
            <a:ext cx="5072380" cy="21805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latin typeface="Microsoft Sans Serif"/>
                <a:cs typeface="Microsoft Sans Serif"/>
              </a:rPr>
              <a:t>We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have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gone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through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the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following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steps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for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Question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Type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classification</a:t>
            </a:r>
            <a:endParaRPr sz="1100">
              <a:latin typeface="Microsoft Sans Serif"/>
              <a:cs typeface="Microsoft Sans Serif"/>
            </a:endParaRPr>
          </a:p>
          <a:p>
            <a:pPr marL="295910" marR="168910">
              <a:lnSpc>
                <a:spcPct val="102600"/>
              </a:lnSpc>
              <a:spcBef>
                <a:spcPts val="865"/>
              </a:spcBef>
            </a:pPr>
            <a:r>
              <a:rPr dirty="0" sz="1100" spc="-10" b="1">
                <a:latin typeface="Arial"/>
                <a:cs typeface="Arial"/>
              </a:rPr>
              <a:t>Data</a:t>
            </a:r>
            <a:r>
              <a:rPr dirty="0" sz="1100" spc="-5" b="1">
                <a:latin typeface="Arial"/>
                <a:cs typeface="Arial"/>
              </a:rPr>
              <a:t> Preparation</a:t>
            </a:r>
            <a:r>
              <a:rPr dirty="0" sz="1100" spc="-5">
                <a:latin typeface="Microsoft Sans Serif"/>
                <a:cs typeface="Microsoft Sans Serif"/>
              </a:rPr>
              <a:t>:</a:t>
            </a:r>
            <a:r>
              <a:rPr dirty="0" sz="1100" spc="8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We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have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differentiated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queries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and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lables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in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the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dataset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given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and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combined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them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in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dataframe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with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queries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and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tags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as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labels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.</a:t>
            </a:r>
            <a:endParaRPr sz="1100">
              <a:latin typeface="Microsoft Sans Serif"/>
              <a:cs typeface="Microsoft Sans Serif"/>
            </a:endParaRPr>
          </a:p>
          <a:p>
            <a:pPr marL="295910" marR="5080">
              <a:lnSpc>
                <a:spcPct val="102600"/>
              </a:lnSpc>
              <a:spcBef>
                <a:spcPts val="865"/>
              </a:spcBef>
            </a:pPr>
            <a:r>
              <a:rPr dirty="0" sz="1100" spc="-5" b="1">
                <a:latin typeface="Arial"/>
                <a:cs typeface="Arial"/>
              </a:rPr>
              <a:t>Feature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Engineering</a:t>
            </a:r>
            <a:r>
              <a:rPr dirty="0" sz="1100" spc="-10">
                <a:latin typeface="Microsoft Sans Serif"/>
                <a:cs typeface="Microsoft Sans Serif"/>
              </a:rPr>
              <a:t>:</a:t>
            </a:r>
            <a:r>
              <a:rPr dirty="0" sz="1100" spc="9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Then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After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we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tranformed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data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in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the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dataframe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into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flat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features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which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can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be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given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as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input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for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machine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learning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model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and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deep </a:t>
            </a:r>
            <a:r>
              <a:rPr dirty="0" sz="1100" spc="-5">
                <a:latin typeface="Microsoft Sans Serif"/>
                <a:cs typeface="Microsoft Sans Serif"/>
              </a:rPr>
              <a:t> learning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neural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networks</a:t>
            </a:r>
            <a:endParaRPr sz="1100">
              <a:latin typeface="Microsoft Sans Serif"/>
              <a:cs typeface="Microsoft Sans Serif"/>
            </a:endParaRPr>
          </a:p>
          <a:p>
            <a:pPr marL="295910" marR="5080">
              <a:lnSpc>
                <a:spcPct val="102600"/>
              </a:lnSpc>
              <a:spcBef>
                <a:spcPts val="869"/>
              </a:spcBef>
            </a:pPr>
            <a:r>
              <a:rPr dirty="0" sz="1100" spc="-10" b="1">
                <a:latin typeface="Arial"/>
                <a:cs typeface="Arial"/>
              </a:rPr>
              <a:t>Model </a:t>
            </a:r>
            <a:r>
              <a:rPr dirty="0" sz="1100" spc="-20" b="1">
                <a:latin typeface="Arial"/>
                <a:cs typeface="Arial"/>
              </a:rPr>
              <a:t>Training</a:t>
            </a:r>
            <a:r>
              <a:rPr dirty="0" sz="1100" spc="-20">
                <a:latin typeface="Microsoft Sans Serif"/>
                <a:cs typeface="Microsoft Sans Serif"/>
              </a:rPr>
              <a:t>:</a:t>
            </a:r>
            <a:r>
              <a:rPr dirty="0" sz="1100" spc="8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Machine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learning</a:t>
            </a:r>
            <a:r>
              <a:rPr dirty="0" sz="110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models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are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trained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on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giving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the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features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as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input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to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them</a:t>
            </a:r>
            <a:endParaRPr sz="1100">
              <a:latin typeface="Microsoft Sans Serif"/>
              <a:cs typeface="Microsoft Sans Serif"/>
            </a:endParaRPr>
          </a:p>
          <a:p>
            <a:pPr marL="295910" marR="5715">
              <a:lnSpc>
                <a:spcPct val="102699"/>
              </a:lnSpc>
              <a:spcBef>
                <a:spcPts val="865"/>
              </a:spcBef>
            </a:pPr>
            <a:r>
              <a:rPr dirty="0" sz="1100" spc="-10" b="1">
                <a:latin typeface="Arial"/>
                <a:cs typeface="Arial"/>
              </a:rPr>
              <a:t>Model</a:t>
            </a:r>
            <a:r>
              <a:rPr dirty="0" sz="1100" spc="-5" b="1">
                <a:latin typeface="Arial"/>
                <a:cs typeface="Arial"/>
              </a:rPr>
              <a:t> Prediction</a:t>
            </a:r>
            <a:r>
              <a:rPr dirty="0" sz="1100" spc="-5">
                <a:latin typeface="Microsoft Sans Serif"/>
                <a:cs typeface="Microsoft Sans Serif"/>
              </a:rPr>
              <a:t>:</a:t>
            </a:r>
            <a:r>
              <a:rPr dirty="0" sz="1100" spc="8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Given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an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unknown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telugu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question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as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input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model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predicts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the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answer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type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to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that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question.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110966"/>
            <a:ext cx="5760085" cy="129539"/>
          </a:xfrm>
          <a:custGeom>
            <a:avLst/>
            <a:gdLst/>
            <a:ahLst/>
            <a:cxnLst/>
            <a:rect l="l" t="t" r="r" b="b"/>
            <a:pathLst>
              <a:path w="5760085" h="129539">
                <a:moveTo>
                  <a:pt x="5759996" y="0"/>
                </a:moveTo>
                <a:lnTo>
                  <a:pt x="0" y="0"/>
                </a:lnTo>
                <a:lnTo>
                  <a:pt x="0" y="129031"/>
                </a:lnTo>
                <a:lnTo>
                  <a:pt x="5759996" y="129031"/>
                </a:lnTo>
                <a:lnTo>
                  <a:pt x="5759996" y="0"/>
                </a:lnTo>
                <a:close/>
              </a:path>
            </a:pathLst>
          </a:custGeom>
          <a:solidFill>
            <a:srgbClr val="FFD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-45"/>
              <a:t>T</a:t>
            </a:r>
            <a:r>
              <a:rPr dirty="0" spc="-5"/>
              <a:t>eam</a:t>
            </a:r>
            <a:r>
              <a:rPr dirty="0" spc="-5"/>
              <a:t> </a:t>
            </a:r>
            <a:r>
              <a:rPr dirty="0" spc="-5"/>
              <a:t>1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006261" y="3115554"/>
            <a:ext cx="1062990" cy="12128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600" spc="-5" b="1">
                <a:latin typeface="Arial"/>
                <a:cs typeface="Arial"/>
                <a:hlinkClick r:id="rId2" action="ppaction://hlinksldjump"/>
              </a:rPr>
              <a:t>Question </a:t>
            </a:r>
            <a:r>
              <a:rPr dirty="0" sz="600" spc="-15" b="1">
                <a:latin typeface="Arial"/>
                <a:cs typeface="Arial"/>
                <a:hlinkClick r:id="rId2" action="ppaction://hlinksldjump"/>
              </a:rPr>
              <a:t>Type</a:t>
            </a:r>
            <a:r>
              <a:rPr dirty="0" sz="600" spc="-5" b="1">
                <a:latin typeface="Arial"/>
                <a:cs typeface="Arial"/>
                <a:hlinkClick r:id="rId2" action="ppaction://hlinksldjump"/>
              </a:rPr>
              <a:t> Classification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-5"/>
              <a:t>25th</a:t>
            </a:r>
            <a:r>
              <a:rPr dirty="0" spc="-25"/>
              <a:t> </a:t>
            </a:r>
            <a:r>
              <a:rPr dirty="0" spc="-10"/>
              <a:t>June</a:t>
            </a:r>
            <a:r>
              <a:rPr dirty="0" spc="-25"/>
              <a:t> </a:t>
            </a:r>
            <a:r>
              <a:rPr dirty="0" spc="-5"/>
              <a:t>2021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r>
              <a:rPr dirty="0" spc="-5"/>
              <a:t>3</a:t>
            </a:r>
            <a:r>
              <a:rPr dirty="0" spc="-30"/>
              <a:t> </a:t>
            </a:r>
            <a:r>
              <a:rPr dirty="0" spc="-5"/>
              <a:t>/</a:t>
            </a:r>
            <a:r>
              <a:rPr dirty="0" spc="-30"/>
              <a:t> </a:t>
            </a:r>
            <a:r>
              <a:rPr dirty="0" spc="-5"/>
              <a:t>20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108224"/>
            <a:ext cx="205422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10" b="1">
                <a:latin typeface="Arial"/>
                <a:cs typeface="Arial"/>
              </a:rPr>
              <a:t>Corpus</a:t>
            </a:r>
            <a:r>
              <a:rPr dirty="0" sz="1700" spc="-75" b="1">
                <a:latin typeface="Arial"/>
                <a:cs typeface="Arial"/>
              </a:rPr>
              <a:t> </a:t>
            </a:r>
            <a:r>
              <a:rPr dirty="0" sz="1700" spc="10" b="1">
                <a:latin typeface="Arial"/>
                <a:cs typeface="Arial"/>
              </a:rPr>
              <a:t>Description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5363" y="58807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FFD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43839" y="509281"/>
            <a:ext cx="4979035" cy="78232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292735" marR="17272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Microsoft Sans Serif"/>
                <a:cs typeface="Microsoft Sans Serif"/>
              </a:rPr>
              <a:t>The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Model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is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preprocessed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by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using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the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datasets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that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are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provided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by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the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organizers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of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IIITH.</a:t>
            </a:r>
            <a:endParaRPr sz="1100">
              <a:latin typeface="Microsoft Sans Serif"/>
              <a:cs typeface="Microsoft Sans Serif"/>
            </a:endParaRPr>
          </a:p>
          <a:p>
            <a:pPr marL="12700" marR="5080" indent="3175">
              <a:lnSpc>
                <a:spcPct val="102600"/>
              </a:lnSpc>
              <a:spcBef>
                <a:spcPts val="585"/>
              </a:spcBef>
            </a:pPr>
            <a:r>
              <a:rPr dirty="0" sz="1100" spc="-5" b="1">
                <a:solidFill>
                  <a:srgbClr val="0000FF"/>
                </a:solidFill>
                <a:latin typeface="Arial"/>
                <a:cs typeface="Arial"/>
              </a:rPr>
              <a:t>Statistics:</a:t>
            </a:r>
            <a:r>
              <a:rPr dirty="0" sz="1100" spc="6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Using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the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preprocessed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data,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we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performed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some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data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analysis.</a:t>
            </a:r>
            <a:r>
              <a:rPr dirty="0" sz="1100" spc="8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The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values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shown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in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below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table.</a:t>
            </a:r>
            <a:endParaRPr sz="1100">
              <a:latin typeface="Microsoft Sans Serif"/>
              <a:cs typeface="Microsoft Sans Serif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10106" y="1378826"/>
          <a:ext cx="2942590" cy="1564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260"/>
                <a:gridCol w="567690"/>
                <a:gridCol w="1430020"/>
              </a:tblGrid>
              <a:tr h="177139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-5">
                          <a:latin typeface="Microsoft Sans Serif"/>
                          <a:cs typeface="Microsoft Sans Serif"/>
                        </a:rPr>
                        <a:t>Category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-10">
                          <a:latin typeface="Microsoft Sans Serif"/>
                          <a:cs typeface="Microsoft Sans Serif"/>
                        </a:rPr>
                        <a:t>Label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-10">
                          <a:latin typeface="Microsoft Sans Serif"/>
                          <a:cs typeface="Microsoft Sans Serif"/>
                        </a:rPr>
                        <a:t>Number</a:t>
                      </a: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 spc="-5"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 spc="-10">
                          <a:latin typeface="Microsoft Sans Serif"/>
                          <a:cs typeface="Microsoft Sans Serif"/>
                        </a:rPr>
                        <a:t>questions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2742"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dirty="0" sz="1100" spc="-10">
                          <a:latin typeface="Microsoft Sans Serif"/>
                          <a:cs typeface="Microsoft Sans Serif"/>
                        </a:rPr>
                        <a:t>Number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dirty="0" sz="1100" spc="-10">
                          <a:latin typeface="Microsoft Sans Serif"/>
                          <a:cs typeface="Microsoft Sans Serif"/>
                        </a:rPr>
                        <a:t>NUMB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dirty="0" sz="1100" spc="-10">
                          <a:latin typeface="Microsoft Sans Serif"/>
                          <a:cs typeface="Microsoft Sans Serif"/>
                        </a:rPr>
                        <a:t>438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72078"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dirty="0" sz="1100" spc="-15">
                          <a:latin typeface="Microsoft Sans Serif"/>
                          <a:cs typeface="Microsoft Sans Serif"/>
                        </a:rPr>
                        <a:t>Person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Microsoft Sans Serif"/>
                          <a:cs typeface="Microsoft Sans Serif"/>
                        </a:rPr>
                        <a:t>PERS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Microsoft Sans Serif"/>
                          <a:cs typeface="Microsoft Sans Serif"/>
                        </a:rPr>
                        <a:t>321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72072"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Microsoft Sans Serif"/>
                          <a:cs typeface="Microsoft Sans Serif"/>
                        </a:rPr>
                        <a:t>Location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Microsoft Sans Serif"/>
                          <a:cs typeface="Microsoft Sans Serif"/>
                        </a:rPr>
                        <a:t>LOCA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Microsoft Sans Serif"/>
                          <a:cs typeface="Microsoft Sans Serif"/>
                        </a:rPr>
                        <a:t>315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72072"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dirty="0" sz="1100" spc="-5">
                          <a:latin typeface="Microsoft Sans Serif"/>
                          <a:cs typeface="Microsoft Sans Serif"/>
                        </a:rPr>
                        <a:t>Date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dirty="0" sz="1100" spc="-55">
                          <a:latin typeface="Microsoft Sans Serif"/>
                          <a:cs typeface="Microsoft Sans Serif"/>
                        </a:rPr>
                        <a:t>DATE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Microsoft Sans Serif"/>
                          <a:cs typeface="Microsoft Sans Serif"/>
                        </a:rPr>
                        <a:t>136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72072"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dirty="0" sz="1100" spc="-15">
                          <a:latin typeface="Microsoft Sans Serif"/>
                          <a:cs typeface="Microsoft Sans Serif"/>
                        </a:rPr>
                        <a:t>Money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Microsoft Sans Serif"/>
                          <a:cs typeface="Microsoft Sans Serif"/>
                        </a:rPr>
                        <a:t>MONE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Microsoft Sans Serif"/>
                          <a:cs typeface="Microsoft Sans Serif"/>
                        </a:rPr>
                        <a:t>51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72072"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dirty="0" sz="1100" spc="-15">
                          <a:latin typeface="Microsoft Sans Serif"/>
                          <a:cs typeface="Microsoft Sans Serif"/>
                        </a:rPr>
                        <a:t>Percentage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Microsoft Sans Serif"/>
                          <a:cs typeface="Microsoft Sans Serif"/>
                        </a:rPr>
                        <a:t>PERC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Microsoft Sans Serif"/>
                          <a:cs typeface="Microsoft Sans Serif"/>
                        </a:rPr>
                        <a:t>35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72078"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Microsoft Sans Serif"/>
                          <a:cs typeface="Microsoft Sans Serif"/>
                        </a:rPr>
                        <a:t>Organization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Microsoft Sans Serif"/>
                          <a:cs typeface="Microsoft Sans Serif"/>
                        </a:rPr>
                        <a:t>ORGA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Microsoft Sans Serif"/>
                          <a:cs typeface="Microsoft Sans Serif"/>
                        </a:rPr>
                        <a:t>25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86469">
                <a:tc>
                  <a:txBody>
                    <a:bodyPr/>
                    <a:lstStyle/>
                    <a:p>
                      <a:pPr algn="ctr">
                        <a:lnSpc>
                          <a:spcPts val="1260"/>
                        </a:lnSpc>
                      </a:pPr>
                      <a:r>
                        <a:rPr dirty="0" sz="1100" spc="-10">
                          <a:latin typeface="Microsoft Sans Serif"/>
                          <a:cs typeface="Microsoft Sans Serif"/>
                        </a:rPr>
                        <a:t>Time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0"/>
                        </a:lnSpc>
                      </a:pPr>
                      <a:r>
                        <a:rPr dirty="0" sz="1100" spc="-10">
                          <a:latin typeface="Microsoft Sans Serif"/>
                          <a:cs typeface="Microsoft Sans Serif"/>
                        </a:rPr>
                        <a:t>TIME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0"/>
                        </a:lnSpc>
                      </a:pPr>
                      <a:r>
                        <a:rPr dirty="0" sz="1100" spc="-10">
                          <a:latin typeface="Microsoft Sans Serif"/>
                          <a:cs typeface="Microsoft Sans Serif"/>
                        </a:rPr>
                        <a:t>18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0" y="3110966"/>
            <a:ext cx="5760085" cy="129539"/>
          </a:xfrm>
          <a:custGeom>
            <a:avLst/>
            <a:gdLst/>
            <a:ahLst/>
            <a:cxnLst/>
            <a:rect l="l" t="t" r="r" b="b"/>
            <a:pathLst>
              <a:path w="5760085" h="129539">
                <a:moveTo>
                  <a:pt x="5759996" y="0"/>
                </a:moveTo>
                <a:lnTo>
                  <a:pt x="0" y="0"/>
                </a:lnTo>
                <a:lnTo>
                  <a:pt x="0" y="129031"/>
                </a:lnTo>
                <a:lnTo>
                  <a:pt x="5759996" y="129031"/>
                </a:lnTo>
                <a:lnTo>
                  <a:pt x="5759996" y="0"/>
                </a:lnTo>
                <a:close/>
              </a:path>
            </a:pathLst>
          </a:custGeom>
          <a:solidFill>
            <a:srgbClr val="FFD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-45"/>
              <a:t>T</a:t>
            </a:r>
            <a:r>
              <a:rPr dirty="0" spc="-5"/>
              <a:t>eam</a:t>
            </a:r>
            <a:r>
              <a:rPr dirty="0" spc="-5"/>
              <a:t> </a:t>
            </a:r>
            <a:r>
              <a:rPr dirty="0" spc="-5"/>
              <a:t>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06261" y="3115554"/>
            <a:ext cx="1062990" cy="12128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600" spc="-5" b="1">
                <a:latin typeface="Arial"/>
                <a:cs typeface="Arial"/>
                <a:hlinkClick r:id="rId2" action="ppaction://hlinksldjump"/>
              </a:rPr>
              <a:t>Question </a:t>
            </a:r>
            <a:r>
              <a:rPr dirty="0" sz="600" spc="-15" b="1">
                <a:latin typeface="Arial"/>
                <a:cs typeface="Arial"/>
                <a:hlinkClick r:id="rId2" action="ppaction://hlinksldjump"/>
              </a:rPr>
              <a:t>Type</a:t>
            </a:r>
            <a:r>
              <a:rPr dirty="0" sz="600" spc="-5" b="1">
                <a:latin typeface="Arial"/>
                <a:cs typeface="Arial"/>
                <a:hlinkClick r:id="rId2" action="ppaction://hlinksldjump"/>
              </a:rPr>
              <a:t> Classification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-5"/>
              <a:t>25th</a:t>
            </a:r>
            <a:r>
              <a:rPr dirty="0" spc="-25"/>
              <a:t> </a:t>
            </a:r>
            <a:r>
              <a:rPr dirty="0" spc="-10"/>
              <a:t>June</a:t>
            </a:r>
            <a:r>
              <a:rPr dirty="0" spc="-25"/>
              <a:t> </a:t>
            </a:r>
            <a:r>
              <a:rPr dirty="0" spc="-5"/>
              <a:t>2021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r>
              <a:rPr dirty="0" spc="-5"/>
              <a:t>4</a:t>
            </a:r>
            <a:r>
              <a:rPr dirty="0" spc="-30"/>
              <a:t> </a:t>
            </a:r>
            <a:r>
              <a:rPr dirty="0" spc="-5"/>
              <a:t>/</a:t>
            </a:r>
            <a:r>
              <a:rPr dirty="0" spc="-30"/>
              <a:t> </a:t>
            </a:r>
            <a:r>
              <a:rPr dirty="0" spc="-5"/>
              <a:t>20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108224"/>
            <a:ext cx="153225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10" b="1">
                <a:latin typeface="Arial"/>
                <a:cs typeface="Arial"/>
              </a:rPr>
              <a:t>Input</a:t>
            </a:r>
            <a:r>
              <a:rPr dirty="0" sz="1700" spc="-85" b="1">
                <a:latin typeface="Arial"/>
                <a:cs typeface="Arial"/>
              </a:rPr>
              <a:t> </a:t>
            </a:r>
            <a:r>
              <a:rPr dirty="0" sz="1700" spc="10" b="1">
                <a:latin typeface="Arial"/>
                <a:cs typeface="Arial"/>
              </a:rPr>
              <a:t>Features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5363" y="58807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FFD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24395" y="509281"/>
            <a:ext cx="4788535" cy="24466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30" b="1">
                <a:latin typeface="Arial"/>
                <a:cs typeface="Arial"/>
              </a:rPr>
              <a:t>Word</a:t>
            </a:r>
            <a:r>
              <a:rPr dirty="0" sz="1100" spc="-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Level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TF-IDF :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Matrix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representing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tf-idf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scores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of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every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term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in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different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documents.</a:t>
            </a:r>
            <a:endParaRPr sz="1100">
              <a:latin typeface="Microsoft Sans Serif"/>
              <a:cs typeface="Microsoft Sans Serif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10" b="1">
                <a:latin typeface="Arial"/>
                <a:cs typeface="Arial"/>
              </a:rPr>
              <a:t>n-gram</a:t>
            </a:r>
            <a:r>
              <a:rPr dirty="0" sz="1100" spc="-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Level</a:t>
            </a:r>
            <a:r>
              <a:rPr dirty="0" sz="1100" spc="-5" b="1">
                <a:latin typeface="Arial"/>
                <a:cs typeface="Arial"/>
              </a:rPr>
              <a:t> TF-IDF : </a:t>
            </a:r>
            <a:r>
              <a:rPr dirty="0" sz="1100" spc="-20">
                <a:latin typeface="Microsoft Sans Serif"/>
                <a:cs typeface="Microsoft Sans Serif"/>
              </a:rPr>
              <a:t>N-grams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are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the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combination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of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N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terms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together.</a:t>
            </a:r>
            <a:r>
              <a:rPr dirty="0" sz="1100" spc="8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This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Matrix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representing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tf-idf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scores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of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N-grams.</a:t>
            </a:r>
            <a:endParaRPr sz="1100">
              <a:latin typeface="Microsoft Sans Serif"/>
              <a:cs typeface="Microsoft Sans Serif"/>
            </a:endParaRPr>
          </a:p>
          <a:p>
            <a:pPr marL="12700" marR="459105">
              <a:lnSpc>
                <a:spcPct val="102600"/>
              </a:lnSpc>
              <a:spcBef>
                <a:spcPts val="300"/>
              </a:spcBef>
            </a:pPr>
            <a:r>
              <a:rPr dirty="0" sz="1100" spc="-10" b="1">
                <a:latin typeface="Arial"/>
                <a:cs typeface="Arial"/>
              </a:rPr>
              <a:t>char Level</a:t>
            </a:r>
            <a:r>
              <a:rPr dirty="0" sz="1100" spc="-5" b="1">
                <a:latin typeface="Arial"/>
                <a:cs typeface="Arial"/>
              </a:rPr>
              <a:t> TF-IDF</a:t>
            </a:r>
            <a:r>
              <a:rPr dirty="0" sz="1100" spc="-1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: </a:t>
            </a:r>
            <a:r>
              <a:rPr dirty="0" sz="1100" spc="-5">
                <a:latin typeface="Microsoft Sans Serif"/>
                <a:cs typeface="Microsoft Sans Serif"/>
              </a:rPr>
              <a:t>Matrix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representing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tf-idf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scores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of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character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level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n-grams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in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the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corpus.</a:t>
            </a:r>
            <a:endParaRPr sz="1100">
              <a:latin typeface="Microsoft Sans Serif"/>
              <a:cs typeface="Microsoft Sans Serif"/>
            </a:endParaRPr>
          </a:p>
          <a:p>
            <a:pPr marL="12700" marR="149860">
              <a:lnSpc>
                <a:spcPct val="102600"/>
              </a:lnSpc>
              <a:spcBef>
                <a:spcPts val="300"/>
              </a:spcBef>
            </a:pPr>
            <a:r>
              <a:rPr dirty="0" sz="1100" spc="-10" b="1">
                <a:latin typeface="Arial"/>
                <a:cs typeface="Arial"/>
              </a:rPr>
              <a:t>Count</a:t>
            </a:r>
            <a:r>
              <a:rPr dirty="0" sz="1100" spc="-5" b="1">
                <a:latin typeface="Arial"/>
                <a:cs typeface="Arial"/>
              </a:rPr>
              <a:t> </a:t>
            </a:r>
            <a:r>
              <a:rPr dirty="0" sz="1100" spc="-20" b="1">
                <a:latin typeface="Arial"/>
                <a:cs typeface="Arial"/>
              </a:rPr>
              <a:t>Vectors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:</a:t>
            </a:r>
            <a:r>
              <a:rPr dirty="0" sz="1100" spc="70" b="1">
                <a:latin typeface="Arial"/>
                <a:cs typeface="Arial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Matrix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notation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of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terms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and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document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frequency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count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of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that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corresponding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terms.</a:t>
            </a:r>
            <a:endParaRPr sz="1100">
              <a:latin typeface="Microsoft Sans Serif"/>
              <a:cs typeface="Microsoft Sans Serif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30" b="1">
                <a:latin typeface="Arial"/>
                <a:cs typeface="Arial"/>
              </a:rPr>
              <a:t>Word</a:t>
            </a:r>
            <a:r>
              <a:rPr dirty="0" sz="1100" spc="-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Embeddings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:</a:t>
            </a:r>
            <a:r>
              <a:rPr dirty="0" sz="1100" spc="70" b="1">
                <a:latin typeface="Arial"/>
                <a:cs typeface="Arial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Word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embeddings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can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be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trained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using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the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input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corpus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itself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or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can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be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generated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using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pre-trained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word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embeddings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such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as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Glove, </a:t>
            </a:r>
            <a:r>
              <a:rPr dirty="0" sz="1100" spc="-1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FastText,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Byte-Pair-Encoding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embeddings.</a:t>
            </a:r>
            <a:endParaRPr sz="1100">
              <a:latin typeface="Microsoft Sans Serif"/>
              <a:cs typeface="Microsoft Sans Serif"/>
            </a:endParaRPr>
          </a:p>
          <a:p>
            <a:pPr marL="12700" marR="689610">
              <a:lnSpc>
                <a:spcPct val="102600"/>
              </a:lnSpc>
              <a:spcBef>
                <a:spcPts val="295"/>
              </a:spcBef>
            </a:pPr>
            <a:r>
              <a:rPr dirty="0" sz="1100" spc="-25">
                <a:latin typeface="Microsoft Sans Serif"/>
                <a:cs typeface="Microsoft Sans Serif"/>
              </a:rPr>
              <a:t>We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used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FastText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and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Byte-Pair-Encoding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pre-trained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Telugu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word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Embeddings.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5363" y="97017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FFD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95363" y="135228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FFD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95363" y="173438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FFD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95363" y="211649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FFD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95363" y="267068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FFD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3110966"/>
            <a:ext cx="5760085" cy="129539"/>
          </a:xfrm>
          <a:custGeom>
            <a:avLst/>
            <a:gdLst/>
            <a:ahLst/>
            <a:cxnLst/>
            <a:rect l="l" t="t" r="r" b="b"/>
            <a:pathLst>
              <a:path w="5760085" h="129539">
                <a:moveTo>
                  <a:pt x="5759996" y="0"/>
                </a:moveTo>
                <a:lnTo>
                  <a:pt x="0" y="0"/>
                </a:lnTo>
                <a:lnTo>
                  <a:pt x="0" y="129031"/>
                </a:lnTo>
                <a:lnTo>
                  <a:pt x="5759996" y="129031"/>
                </a:lnTo>
                <a:lnTo>
                  <a:pt x="5759996" y="0"/>
                </a:lnTo>
                <a:close/>
              </a:path>
            </a:pathLst>
          </a:custGeom>
          <a:solidFill>
            <a:srgbClr val="FFD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-45"/>
              <a:t>T</a:t>
            </a:r>
            <a:r>
              <a:rPr dirty="0" spc="-5"/>
              <a:t>eam</a:t>
            </a:r>
            <a:r>
              <a:rPr dirty="0" spc="-5"/>
              <a:t> </a:t>
            </a:r>
            <a:r>
              <a:rPr dirty="0" spc="-5"/>
              <a:t>1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006261" y="3115554"/>
            <a:ext cx="1062990" cy="12128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600" spc="-5" b="1">
                <a:latin typeface="Arial"/>
                <a:cs typeface="Arial"/>
                <a:hlinkClick r:id="rId2" action="ppaction://hlinksldjump"/>
              </a:rPr>
              <a:t>Question </a:t>
            </a:r>
            <a:r>
              <a:rPr dirty="0" sz="600" spc="-15" b="1">
                <a:latin typeface="Arial"/>
                <a:cs typeface="Arial"/>
                <a:hlinkClick r:id="rId2" action="ppaction://hlinksldjump"/>
              </a:rPr>
              <a:t>Type</a:t>
            </a:r>
            <a:r>
              <a:rPr dirty="0" sz="600" spc="-5" b="1">
                <a:latin typeface="Arial"/>
                <a:cs typeface="Arial"/>
                <a:hlinkClick r:id="rId2" action="ppaction://hlinksldjump"/>
              </a:rPr>
              <a:t> Classification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-5"/>
              <a:t>25th</a:t>
            </a:r>
            <a:r>
              <a:rPr dirty="0" spc="-25"/>
              <a:t> </a:t>
            </a:r>
            <a:r>
              <a:rPr dirty="0" spc="-10"/>
              <a:t>June</a:t>
            </a:r>
            <a:r>
              <a:rPr dirty="0" spc="-25"/>
              <a:t> </a:t>
            </a:r>
            <a:r>
              <a:rPr dirty="0" spc="-5"/>
              <a:t>2021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r>
              <a:rPr dirty="0" spc="-5"/>
              <a:t>5</a:t>
            </a:r>
            <a:r>
              <a:rPr dirty="0" spc="-30"/>
              <a:t> </a:t>
            </a:r>
            <a:r>
              <a:rPr dirty="0" spc="-5"/>
              <a:t>/</a:t>
            </a:r>
            <a:r>
              <a:rPr dirty="0" spc="-30"/>
              <a:t> </a:t>
            </a:r>
            <a:r>
              <a:rPr dirty="0" spc="-5"/>
              <a:t>20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108224"/>
            <a:ext cx="233362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10" b="1">
                <a:latin typeface="Arial"/>
                <a:cs typeface="Arial"/>
              </a:rPr>
              <a:t>Model</a:t>
            </a:r>
            <a:r>
              <a:rPr dirty="0" sz="1700" spc="-65" b="1">
                <a:latin typeface="Arial"/>
                <a:cs typeface="Arial"/>
              </a:rPr>
              <a:t> </a:t>
            </a:r>
            <a:r>
              <a:rPr dirty="0" sz="1700" spc="10" b="1">
                <a:latin typeface="Arial"/>
                <a:cs typeface="Arial"/>
              </a:rPr>
              <a:t>Implementation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3420" y="507325"/>
            <a:ext cx="4924425" cy="7080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6510" marR="287655">
              <a:lnSpc>
                <a:spcPct val="102600"/>
              </a:lnSpc>
              <a:spcBef>
                <a:spcPts val="55"/>
              </a:spcBef>
            </a:pPr>
            <a:r>
              <a:rPr dirty="0" sz="1100" spc="-20">
                <a:latin typeface="Microsoft Sans Serif"/>
                <a:cs typeface="Microsoft Sans Serif"/>
              </a:rPr>
              <a:t>For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model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implementation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we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have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gone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through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Long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Short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Term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Memory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network,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Convolutional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Nueral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Network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mechanisms.</a:t>
            </a:r>
            <a:endParaRPr sz="1100">
              <a:latin typeface="Microsoft Sans Serif"/>
              <a:cs typeface="Microsoft Sans Serif"/>
            </a:endParaRPr>
          </a:p>
          <a:p>
            <a:pPr marL="16510" marR="5080" indent="-4445">
              <a:lnSpc>
                <a:spcPct val="102600"/>
              </a:lnSpc>
            </a:pPr>
            <a:r>
              <a:rPr dirty="0" sz="1100" spc="-10" b="1">
                <a:solidFill>
                  <a:srgbClr val="FF0000"/>
                </a:solidFill>
                <a:latin typeface="Arial"/>
                <a:cs typeface="Arial"/>
              </a:rPr>
              <a:t>1.Convolutional</a:t>
            </a:r>
            <a:r>
              <a:rPr dirty="0" sz="1100" spc="-5" b="1">
                <a:solidFill>
                  <a:srgbClr val="FF0000"/>
                </a:solidFill>
                <a:latin typeface="Arial"/>
                <a:cs typeface="Arial"/>
              </a:rPr>
              <a:t> Nueral </a:t>
            </a:r>
            <a:r>
              <a:rPr dirty="0" sz="1100" spc="-10" b="1">
                <a:solidFill>
                  <a:srgbClr val="FF0000"/>
                </a:solidFill>
                <a:latin typeface="Arial"/>
                <a:cs typeface="Arial"/>
              </a:rPr>
              <a:t>Network(CNN):</a:t>
            </a:r>
            <a:r>
              <a:rPr dirty="0" sz="110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A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CNN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is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composed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of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"convolutional"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layers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and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downsampling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or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subsampling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layers.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2493" y="1554677"/>
            <a:ext cx="4114987" cy="135959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0" y="3110966"/>
            <a:ext cx="5760085" cy="129539"/>
          </a:xfrm>
          <a:custGeom>
            <a:avLst/>
            <a:gdLst/>
            <a:ahLst/>
            <a:cxnLst/>
            <a:rect l="l" t="t" r="r" b="b"/>
            <a:pathLst>
              <a:path w="5760085" h="129539">
                <a:moveTo>
                  <a:pt x="5759996" y="0"/>
                </a:moveTo>
                <a:lnTo>
                  <a:pt x="0" y="0"/>
                </a:lnTo>
                <a:lnTo>
                  <a:pt x="0" y="129031"/>
                </a:lnTo>
                <a:lnTo>
                  <a:pt x="5759996" y="129031"/>
                </a:lnTo>
                <a:lnTo>
                  <a:pt x="5759996" y="0"/>
                </a:lnTo>
                <a:close/>
              </a:path>
            </a:pathLst>
          </a:custGeom>
          <a:solidFill>
            <a:srgbClr val="FFD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-45"/>
              <a:t>T</a:t>
            </a:r>
            <a:r>
              <a:rPr dirty="0" spc="-5"/>
              <a:t>eam</a:t>
            </a:r>
            <a:r>
              <a:rPr dirty="0" spc="-5"/>
              <a:t> </a:t>
            </a:r>
            <a:r>
              <a:rPr dirty="0" spc="-5"/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06261" y="3115554"/>
            <a:ext cx="1062990" cy="12128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600" spc="-5" b="1">
                <a:latin typeface="Arial"/>
                <a:cs typeface="Arial"/>
                <a:hlinkClick r:id="rId3" action="ppaction://hlinksldjump"/>
              </a:rPr>
              <a:t>Question </a:t>
            </a:r>
            <a:r>
              <a:rPr dirty="0" sz="600" spc="-15" b="1">
                <a:latin typeface="Arial"/>
                <a:cs typeface="Arial"/>
                <a:hlinkClick r:id="rId3" action="ppaction://hlinksldjump"/>
              </a:rPr>
              <a:t>Type</a:t>
            </a:r>
            <a:r>
              <a:rPr dirty="0" sz="600" spc="-5" b="1">
                <a:latin typeface="Arial"/>
                <a:cs typeface="Arial"/>
                <a:hlinkClick r:id="rId3" action="ppaction://hlinksldjump"/>
              </a:rPr>
              <a:t> Classification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-5"/>
              <a:t>25th</a:t>
            </a:r>
            <a:r>
              <a:rPr dirty="0" spc="-25"/>
              <a:t> </a:t>
            </a:r>
            <a:r>
              <a:rPr dirty="0" spc="-10"/>
              <a:t>June</a:t>
            </a:r>
            <a:r>
              <a:rPr dirty="0" spc="-25"/>
              <a:t> </a:t>
            </a:r>
            <a:r>
              <a:rPr dirty="0" spc="-5"/>
              <a:t>2021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r>
              <a:rPr dirty="0" spc="-5"/>
              <a:t>6</a:t>
            </a:r>
            <a:r>
              <a:rPr dirty="0" spc="-30"/>
              <a:t> </a:t>
            </a:r>
            <a:r>
              <a:rPr dirty="0" spc="-5"/>
              <a:t>/</a:t>
            </a:r>
            <a:r>
              <a:rPr dirty="0" spc="-30"/>
              <a:t> </a:t>
            </a:r>
            <a:r>
              <a:rPr dirty="0" spc="-5"/>
              <a:t>20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15" y="226020"/>
            <a:ext cx="5070475" cy="10521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 indent="4445">
              <a:lnSpc>
                <a:spcPct val="102600"/>
              </a:lnSpc>
              <a:spcBef>
                <a:spcPts val="55"/>
              </a:spcBef>
            </a:pPr>
            <a:r>
              <a:rPr dirty="0" sz="1100" spc="-5" b="1">
                <a:solidFill>
                  <a:srgbClr val="FF0000"/>
                </a:solidFill>
                <a:latin typeface="Arial"/>
                <a:cs typeface="Arial"/>
              </a:rPr>
              <a:t>2.Recurrent</a:t>
            </a:r>
            <a:r>
              <a:rPr dirty="0" sz="110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FF0000"/>
                </a:solidFill>
                <a:latin typeface="Arial"/>
                <a:cs typeface="Arial"/>
              </a:rPr>
              <a:t>Neural</a:t>
            </a:r>
            <a:r>
              <a:rPr dirty="0" sz="110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FF0000"/>
                </a:solidFill>
                <a:latin typeface="Arial"/>
                <a:cs typeface="Arial"/>
              </a:rPr>
              <a:t>Network:</a:t>
            </a:r>
            <a:r>
              <a:rPr dirty="0" sz="1100" spc="7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RNNs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are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particularly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useful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if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the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prediction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has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to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be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at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word-level,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for</a:t>
            </a:r>
            <a:r>
              <a:rPr dirty="0" sz="1100" spc="2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instance,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Named-entity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recognition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(NER)</a:t>
            </a:r>
            <a:r>
              <a:rPr dirty="0" sz="1100" spc="2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or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Part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of</a:t>
            </a:r>
            <a:r>
              <a:rPr dirty="0" sz="1100" spc="2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Speech </a:t>
            </a:r>
            <a:r>
              <a:rPr dirty="0" sz="1100" spc="-5">
                <a:latin typeface="Microsoft Sans Serif"/>
                <a:cs typeface="Microsoft Sans Serif"/>
              </a:rPr>
              <a:t> (POS)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tagging.</a:t>
            </a:r>
            <a:r>
              <a:rPr dirty="0" sz="1100" spc="8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As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it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stores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the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information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for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current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feature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as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well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neighboring </a:t>
            </a:r>
            <a:r>
              <a:rPr dirty="0" sz="110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features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for</a:t>
            </a:r>
            <a:r>
              <a:rPr dirty="0" sz="1100" spc="2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prediction.</a:t>
            </a:r>
            <a:r>
              <a:rPr dirty="0" sz="1100" spc="9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A</a:t>
            </a:r>
            <a:r>
              <a:rPr dirty="0" sz="1100" spc="2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RNN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maintains</a:t>
            </a:r>
            <a:r>
              <a:rPr dirty="0" sz="1100" spc="2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a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memory</a:t>
            </a:r>
            <a:r>
              <a:rPr dirty="0" sz="1100" spc="2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based</a:t>
            </a:r>
            <a:r>
              <a:rPr dirty="0" sz="1100" spc="2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on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history</a:t>
            </a:r>
            <a:r>
              <a:rPr dirty="0" sz="1100" spc="2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information, 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which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enables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the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model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to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predict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the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current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output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conditioned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on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long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distance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features.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0749" y="1320537"/>
            <a:ext cx="2879750" cy="148037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11640" y="2922325"/>
            <a:ext cx="7372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0079CC"/>
                </a:solidFill>
                <a:latin typeface="Microsoft Sans Serif"/>
                <a:cs typeface="Microsoft Sans Serif"/>
              </a:rPr>
              <a:t>Figure:</a:t>
            </a:r>
            <a:r>
              <a:rPr dirty="0" sz="1000" spc="15">
                <a:solidFill>
                  <a:srgbClr val="0079CC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5">
                <a:latin typeface="Microsoft Sans Serif"/>
                <a:cs typeface="Microsoft Sans Serif"/>
              </a:rPr>
              <a:t>RNN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110966"/>
            <a:ext cx="5760085" cy="129539"/>
          </a:xfrm>
          <a:custGeom>
            <a:avLst/>
            <a:gdLst/>
            <a:ahLst/>
            <a:cxnLst/>
            <a:rect l="l" t="t" r="r" b="b"/>
            <a:pathLst>
              <a:path w="5760085" h="129539">
                <a:moveTo>
                  <a:pt x="5759996" y="0"/>
                </a:moveTo>
                <a:lnTo>
                  <a:pt x="0" y="0"/>
                </a:lnTo>
                <a:lnTo>
                  <a:pt x="0" y="129031"/>
                </a:lnTo>
                <a:lnTo>
                  <a:pt x="5759996" y="129031"/>
                </a:lnTo>
                <a:lnTo>
                  <a:pt x="5759996" y="0"/>
                </a:lnTo>
                <a:close/>
              </a:path>
            </a:pathLst>
          </a:custGeom>
          <a:solidFill>
            <a:srgbClr val="FFD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-45"/>
              <a:t>T</a:t>
            </a:r>
            <a:r>
              <a:rPr dirty="0" spc="-5"/>
              <a:t>eam</a:t>
            </a:r>
            <a:r>
              <a:rPr dirty="0" spc="-5"/>
              <a:t> </a:t>
            </a:r>
            <a:r>
              <a:rPr dirty="0" spc="-5"/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06261" y="3115554"/>
            <a:ext cx="1062990" cy="12128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600" spc="-5" b="1">
                <a:latin typeface="Arial"/>
                <a:cs typeface="Arial"/>
                <a:hlinkClick r:id="rId3" action="ppaction://hlinksldjump"/>
              </a:rPr>
              <a:t>Question </a:t>
            </a:r>
            <a:r>
              <a:rPr dirty="0" sz="600" spc="-15" b="1">
                <a:latin typeface="Arial"/>
                <a:cs typeface="Arial"/>
                <a:hlinkClick r:id="rId3" action="ppaction://hlinksldjump"/>
              </a:rPr>
              <a:t>Type</a:t>
            </a:r>
            <a:r>
              <a:rPr dirty="0" sz="600" spc="-5" b="1">
                <a:latin typeface="Arial"/>
                <a:cs typeface="Arial"/>
                <a:hlinkClick r:id="rId3" action="ppaction://hlinksldjump"/>
              </a:rPr>
              <a:t> Classification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-5"/>
              <a:t>25th</a:t>
            </a:r>
            <a:r>
              <a:rPr dirty="0" spc="-25"/>
              <a:t> </a:t>
            </a:r>
            <a:r>
              <a:rPr dirty="0" spc="-10"/>
              <a:t>June</a:t>
            </a:r>
            <a:r>
              <a:rPr dirty="0" spc="-25"/>
              <a:t> </a:t>
            </a:r>
            <a:r>
              <a:rPr dirty="0" spc="-5"/>
              <a:t>2021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r>
              <a:rPr dirty="0" spc="-5"/>
              <a:t>7</a:t>
            </a:r>
            <a:r>
              <a:rPr dirty="0" spc="-30"/>
              <a:t> </a:t>
            </a:r>
            <a:r>
              <a:rPr dirty="0" spc="-5"/>
              <a:t>/</a:t>
            </a:r>
            <a:r>
              <a:rPr dirty="0" spc="-30"/>
              <a:t> </a:t>
            </a:r>
            <a:r>
              <a:rPr dirty="0" spc="-5"/>
              <a:t>20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298029"/>
            <a:ext cx="5066030" cy="708025"/>
          </a:xfrm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algn="just" marL="12700" marR="5080">
              <a:lnSpc>
                <a:spcPct val="102600"/>
              </a:lnSpc>
              <a:spcBef>
                <a:spcPts val="55"/>
              </a:spcBef>
            </a:pPr>
            <a:r>
              <a:rPr dirty="0" spc="-5" b="1">
                <a:solidFill>
                  <a:srgbClr val="FF0000"/>
                </a:solidFill>
                <a:latin typeface="Arial"/>
                <a:cs typeface="Arial"/>
              </a:rPr>
              <a:t>3.Bidirectional </a:t>
            </a:r>
            <a:r>
              <a:rPr dirty="0" spc="-10" b="1">
                <a:solidFill>
                  <a:srgbClr val="FF0000"/>
                </a:solidFill>
                <a:latin typeface="Arial"/>
                <a:cs typeface="Arial"/>
              </a:rPr>
              <a:t>RNN: </a:t>
            </a:r>
            <a:r>
              <a:rPr dirty="0" spc="-15"/>
              <a:t>Bidirectional </a:t>
            </a:r>
            <a:r>
              <a:rPr dirty="0" spc="-10"/>
              <a:t>recurrent </a:t>
            </a:r>
            <a:r>
              <a:rPr dirty="0" spc="-15"/>
              <a:t>neural networks(RNN) are </a:t>
            </a:r>
            <a:r>
              <a:rPr dirty="0" spc="-10"/>
              <a:t>putting </a:t>
            </a:r>
            <a:r>
              <a:rPr dirty="0" spc="-20"/>
              <a:t>two </a:t>
            </a:r>
            <a:r>
              <a:rPr dirty="0" spc="-280"/>
              <a:t> </a:t>
            </a:r>
            <a:r>
              <a:rPr dirty="0" spc="-15"/>
              <a:t>independent </a:t>
            </a:r>
            <a:r>
              <a:rPr dirty="0" spc="-20"/>
              <a:t>RNNs together. The </a:t>
            </a:r>
            <a:r>
              <a:rPr dirty="0" spc="-15"/>
              <a:t>input </a:t>
            </a:r>
            <a:r>
              <a:rPr dirty="0" spc="-20"/>
              <a:t>sequence </a:t>
            </a:r>
            <a:r>
              <a:rPr dirty="0" spc="-15"/>
              <a:t>is </a:t>
            </a:r>
            <a:r>
              <a:rPr dirty="0" spc="-25"/>
              <a:t>fed </a:t>
            </a:r>
            <a:r>
              <a:rPr dirty="0" spc="-15"/>
              <a:t>in normal time order </a:t>
            </a:r>
            <a:r>
              <a:rPr dirty="0" spc="-25"/>
              <a:t>for </a:t>
            </a:r>
            <a:r>
              <a:rPr dirty="0" spc="-20"/>
              <a:t>one </a:t>
            </a:r>
            <a:r>
              <a:rPr dirty="0" spc="-15"/>
              <a:t> </a:t>
            </a:r>
            <a:r>
              <a:rPr dirty="0" spc="-5"/>
              <a:t>network, </a:t>
            </a:r>
            <a:r>
              <a:rPr dirty="0" spc="-10"/>
              <a:t>and in </a:t>
            </a:r>
            <a:r>
              <a:rPr dirty="0" spc="-15"/>
              <a:t>reverse </a:t>
            </a:r>
            <a:r>
              <a:rPr dirty="0" spc="-10"/>
              <a:t>time </a:t>
            </a:r>
            <a:r>
              <a:rPr dirty="0" spc="-5"/>
              <a:t>order </a:t>
            </a:r>
            <a:r>
              <a:rPr dirty="0" spc="-20"/>
              <a:t>for </a:t>
            </a:r>
            <a:r>
              <a:rPr dirty="0" spc="-10"/>
              <a:t>another.The </a:t>
            </a:r>
            <a:r>
              <a:rPr dirty="0" spc="-5"/>
              <a:t>outputs of the </a:t>
            </a:r>
            <a:r>
              <a:rPr dirty="0" spc="-10"/>
              <a:t>two </a:t>
            </a:r>
            <a:r>
              <a:rPr dirty="0" spc="-5"/>
              <a:t>networks are </a:t>
            </a:r>
            <a:r>
              <a:rPr dirty="0"/>
              <a:t> </a:t>
            </a:r>
            <a:r>
              <a:rPr dirty="0" spc="-10"/>
              <a:t>usually</a:t>
            </a:r>
            <a:r>
              <a:rPr dirty="0" spc="5"/>
              <a:t> </a:t>
            </a:r>
            <a:r>
              <a:rPr dirty="0" spc="-5"/>
              <a:t>concatenated</a:t>
            </a:r>
            <a:r>
              <a:rPr dirty="0" spc="10"/>
              <a:t> </a:t>
            </a:r>
            <a:r>
              <a:rPr dirty="0" spc="-5"/>
              <a:t>at</a:t>
            </a:r>
            <a:r>
              <a:rPr dirty="0" spc="10"/>
              <a:t> </a:t>
            </a:r>
            <a:r>
              <a:rPr dirty="0" spc="-10"/>
              <a:t>each</a:t>
            </a:r>
            <a:r>
              <a:rPr dirty="0" spc="10"/>
              <a:t> </a:t>
            </a:r>
            <a:r>
              <a:rPr dirty="0" spc="-10"/>
              <a:t>time</a:t>
            </a:r>
            <a:r>
              <a:rPr dirty="0" spc="10"/>
              <a:t> </a:t>
            </a:r>
            <a:r>
              <a:rPr dirty="0" spc="-15"/>
              <a:t>step.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0209" y="1085646"/>
            <a:ext cx="2841227" cy="163467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149525" y="2851472"/>
            <a:ext cx="14611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0079CC"/>
                </a:solidFill>
                <a:latin typeface="Microsoft Sans Serif"/>
                <a:cs typeface="Microsoft Sans Serif"/>
              </a:rPr>
              <a:t>Figure:</a:t>
            </a:r>
            <a:r>
              <a:rPr dirty="0" sz="1000" spc="45">
                <a:solidFill>
                  <a:srgbClr val="0079CC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5">
                <a:latin typeface="Microsoft Sans Serif"/>
                <a:cs typeface="Microsoft Sans Serif"/>
              </a:rPr>
              <a:t>Bidirectional</a:t>
            </a:r>
            <a:r>
              <a:rPr dirty="0" sz="1000" spc="-10">
                <a:latin typeface="Microsoft Sans Serif"/>
                <a:cs typeface="Microsoft Sans Serif"/>
              </a:rPr>
              <a:t> </a:t>
            </a:r>
            <a:r>
              <a:rPr dirty="0" sz="1000" spc="-5">
                <a:latin typeface="Microsoft Sans Serif"/>
                <a:cs typeface="Microsoft Sans Serif"/>
              </a:rPr>
              <a:t>RNN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110966"/>
            <a:ext cx="5760085" cy="129539"/>
          </a:xfrm>
          <a:custGeom>
            <a:avLst/>
            <a:gdLst/>
            <a:ahLst/>
            <a:cxnLst/>
            <a:rect l="l" t="t" r="r" b="b"/>
            <a:pathLst>
              <a:path w="5760085" h="129539">
                <a:moveTo>
                  <a:pt x="5759996" y="0"/>
                </a:moveTo>
                <a:lnTo>
                  <a:pt x="0" y="0"/>
                </a:lnTo>
                <a:lnTo>
                  <a:pt x="0" y="129031"/>
                </a:lnTo>
                <a:lnTo>
                  <a:pt x="5759996" y="129031"/>
                </a:lnTo>
                <a:lnTo>
                  <a:pt x="5759996" y="0"/>
                </a:lnTo>
                <a:close/>
              </a:path>
            </a:pathLst>
          </a:custGeom>
          <a:solidFill>
            <a:srgbClr val="FFD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-45"/>
              <a:t>T</a:t>
            </a:r>
            <a:r>
              <a:rPr dirty="0" spc="-5"/>
              <a:t>eam</a:t>
            </a:r>
            <a:r>
              <a:rPr dirty="0" spc="-5"/>
              <a:t> </a:t>
            </a:r>
            <a:r>
              <a:rPr dirty="0" spc="-5"/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06261" y="3115554"/>
            <a:ext cx="1062990" cy="12128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600" spc="-5" b="1">
                <a:latin typeface="Arial"/>
                <a:cs typeface="Arial"/>
                <a:hlinkClick r:id="rId3" action="ppaction://hlinksldjump"/>
              </a:rPr>
              <a:t>Question </a:t>
            </a:r>
            <a:r>
              <a:rPr dirty="0" sz="600" spc="-15" b="1">
                <a:latin typeface="Arial"/>
                <a:cs typeface="Arial"/>
                <a:hlinkClick r:id="rId3" action="ppaction://hlinksldjump"/>
              </a:rPr>
              <a:t>Type</a:t>
            </a:r>
            <a:r>
              <a:rPr dirty="0" sz="600" spc="-5" b="1">
                <a:latin typeface="Arial"/>
                <a:cs typeface="Arial"/>
                <a:hlinkClick r:id="rId3" action="ppaction://hlinksldjump"/>
              </a:rPr>
              <a:t> Classification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-5"/>
              <a:t>25th</a:t>
            </a:r>
            <a:r>
              <a:rPr dirty="0" spc="-25"/>
              <a:t> </a:t>
            </a:r>
            <a:r>
              <a:rPr dirty="0" spc="-10"/>
              <a:t>June</a:t>
            </a:r>
            <a:r>
              <a:rPr dirty="0" spc="-25"/>
              <a:t> </a:t>
            </a:r>
            <a:r>
              <a:rPr dirty="0" spc="-5"/>
              <a:t>2021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r>
              <a:rPr dirty="0" spc="-5"/>
              <a:t>8</a:t>
            </a:r>
            <a:r>
              <a:rPr dirty="0" spc="-30"/>
              <a:t> </a:t>
            </a:r>
            <a:r>
              <a:rPr dirty="0" spc="-5"/>
              <a:t>/</a:t>
            </a:r>
            <a:r>
              <a:rPr dirty="0" spc="-30"/>
              <a:t> </a:t>
            </a:r>
            <a:r>
              <a:rPr dirty="0" spc="-5"/>
              <a:t>20</a:t>
            </a: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  Sohail Pasha  Anandham Akanksha  Santhapuri Sai Srujana  Anumalla Suchitha</dc:creator>
  <dc:title>Question Type Classification</dc:title>
  <dcterms:created xsi:type="dcterms:W3CDTF">2021-06-25T15:10:25Z</dcterms:created>
  <dcterms:modified xsi:type="dcterms:W3CDTF">2021-06-25T15:10:25Z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2021-06-25T00:00:00Z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2021-06-25T00:00:00Z</vt:filetime>
  </property>
</Properties>
</file>