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96" r:id="rId5"/>
    <p:sldId id="259" r:id="rId6"/>
    <p:sldId id="261" r:id="rId7"/>
    <p:sldId id="297" r:id="rId8"/>
    <p:sldId id="298" r:id="rId9"/>
    <p:sldId id="299" r:id="rId10"/>
    <p:sldId id="300" r:id="rId11"/>
    <p:sldId id="278" r:id="rId12"/>
    <p:sldId id="301" r:id="rId13"/>
    <p:sldId id="28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83" r:id="rId23"/>
    <p:sldId id="310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Berlin Sans FB Demi" panose="020E0802020502020306" pitchFamily="3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  <p:embeddedFont>
      <p:font typeface="Roboto Condensed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-1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84D36-7C83-4989-8D7C-172050E258D8}"/>
              </a:ext>
            </a:extLst>
          </p:cNvPr>
          <p:cNvSpPr txBox="1"/>
          <p:nvPr/>
        </p:nvSpPr>
        <p:spPr>
          <a:xfrm>
            <a:off x="2194560" y="18288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Final Year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0C5C-6528-4020-A07D-FDA88FE937A4}"/>
              </a:ext>
            </a:extLst>
          </p:cNvPr>
          <p:cNvSpPr txBox="1"/>
          <p:nvPr/>
        </p:nvSpPr>
        <p:spPr>
          <a:xfrm rot="10800000" flipH="1" flipV="1">
            <a:off x="762000" y="1138102"/>
            <a:ext cx="87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Family Medical History Management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3F947-9CB5-43C2-A0A0-FDBE23F138D2}"/>
              </a:ext>
            </a:extLst>
          </p:cNvPr>
          <p:cNvSpPr txBox="1"/>
          <p:nvPr/>
        </p:nvSpPr>
        <p:spPr>
          <a:xfrm rot="10800000" flipH="1" flipV="1">
            <a:off x="60960" y="1907917"/>
            <a:ext cx="228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Presented By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A5DDE-76C5-40DB-9FDB-D3463E3F2E01}"/>
              </a:ext>
            </a:extLst>
          </p:cNvPr>
          <p:cNvSpPr txBox="1"/>
          <p:nvPr/>
        </p:nvSpPr>
        <p:spPr>
          <a:xfrm rot="10800000" flipH="1" flipV="1">
            <a:off x="1272540" y="2343031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Muhammad Sohail Sabir (FA19-BCS-016)</a:t>
            </a:r>
          </a:p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Sana Sabir (FA19-BCS-058)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F0DBB-DF91-4039-8D1A-392ECD6F5701}"/>
              </a:ext>
            </a:extLst>
          </p:cNvPr>
          <p:cNvSpPr txBox="1"/>
          <p:nvPr/>
        </p:nvSpPr>
        <p:spPr>
          <a:xfrm rot="10800000" flipH="1" flipV="1">
            <a:off x="60960" y="304847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Supervised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A9BEC-0E6B-444A-A3B6-4332038348D1}"/>
              </a:ext>
            </a:extLst>
          </p:cNvPr>
          <p:cNvSpPr txBox="1"/>
          <p:nvPr/>
        </p:nvSpPr>
        <p:spPr>
          <a:xfrm rot="10800000" flipH="1" flipV="1">
            <a:off x="1390650" y="3544104"/>
            <a:ext cx="294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Sir Muhammad Abdullah</a:t>
            </a:r>
          </a:p>
        </p:txBody>
      </p:sp>
      <p:pic>
        <p:nvPicPr>
          <p:cNvPr id="1026" name="Picture 2" descr="COMSATS University Islamabad - Wikipedia">
            <a:extLst>
              <a:ext uri="{FF2B5EF4-FFF2-40B4-BE49-F238E27FC236}">
                <a16:creationId xmlns:a16="http://schemas.microsoft.com/office/drawing/2014/main" id="{9485D802-A7E4-4FF4-881C-2110A8B7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01" y="2610007"/>
            <a:ext cx="1299322" cy="12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816B3A-3171-40A5-903D-E06C6588D60A}"/>
              </a:ext>
            </a:extLst>
          </p:cNvPr>
          <p:cNvSpPr txBox="1"/>
          <p:nvPr/>
        </p:nvSpPr>
        <p:spPr>
          <a:xfrm rot="10800000" flipH="1" flipV="1">
            <a:off x="4263389" y="4744516"/>
            <a:ext cx="529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COMSATS University Islamabad Vehari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9F3-AF02-49BE-8916-AF81F501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2A8A-9A4A-42AF-87AB-2273C3E6A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530252E-B2C7-44D5-8023-AABC1F7F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835" y="1435155"/>
            <a:ext cx="6132600" cy="1316790"/>
          </a:xfrm>
        </p:spPr>
        <p:txBody>
          <a:bodyPr/>
          <a:lstStyle/>
          <a:p>
            <a:r>
              <a:rPr lang="en-US" dirty="0"/>
              <a:t>Search for another person to request their medical records</a:t>
            </a:r>
          </a:p>
        </p:txBody>
      </p:sp>
      <p:pic>
        <p:nvPicPr>
          <p:cNvPr id="5122" name="Picture 2" descr="Social Media Marketing: Be Smarter By Using Machine Learning">
            <a:extLst>
              <a:ext uri="{FF2B5EF4-FFF2-40B4-BE49-F238E27FC236}">
                <a16:creationId xmlns:a16="http://schemas.microsoft.com/office/drawing/2014/main" id="{EDCBEE10-130E-48A9-8394-7DAF76E4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284338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768000" y="11274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Development Tools</a:t>
            </a:r>
            <a:endParaRPr sz="6000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84A5B-3A68-4D56-89E6-A2828D96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19330"/>
              </p:ext>
            </p:extLst>
          </p:nvPr>
        </p:nvGraphicFramePr>
        <p:xfrm>
          <a:off x="708660" y="1272540"/>
          <a:ext cx="6225540" cy="329184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471847">
                  <a:extLst>
                    <a:ext uri="{9D8B030D-6E8A-4147-A177-3AD203B41FA5}">
                      <a16:colId xmlns:a16="http://schemas.microsoft.com/office/drawing/2014/main" val="692932258"/>
                    </a:ext>
                  </a:extLst>
                </a:gridCol>
                <a:gridCol w="1478692">
                  <a:extLst>
                    <a:ext uri="{9D8B030D-6E8A-4147-A177-3AD203B41FA5}">
                      <a16:colId xmlns:a16="http://schemas.microsoft.com/office/drawing/2014/main" val="2222418587"/>
                    </a:ext>
                  </a:extLst>
                </a:gridCol>
                <a:gridCol w="3275001">
                  <a:extLst>
                    <a:ext uri="{9D8B030D-6E8A-4147-A177-3AD203B41FA5}">
                      <a16:colId xmlns:a16="http://schemas.microsoft.com/office/drawing/2014/main" val="937519335"/>
                    </a:ext>
                  </a:extLst>
                </a:gridCol>
              </a:tblGrid>
              <a:tr h="496858"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Tools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and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Technologies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 dirty="0">
                          <a:effectLst/>
                        </a:rPr>
                        <a:t>Tools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 dirty="0">
                          <a:effectLst/>
                        </a:rPr>
                        <a:t>Rationale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3127352318"/>
                  </a:ext>
                </a:extLst>
              </a:tr>
              <a:tr h="373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Android Studio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3019643307"/>
                  </a:ext>
                </a:extLst>
              </a:tr>
              <a:tr h="385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Flutter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Framework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4267811043"/>
                  </a:ext>
                </a:extLst>
              </a:tr>
              <a:tr h="460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Dart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Programming 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1534427353"/>
                  </a:ext>
                </a:extLst>
              </a:tr>
              <a:tr h="436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Firebase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183987343"/>
                  </a:ext>
                </a:extLst>
              </a:tr>
              <a:tr h="432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Flutter Inspector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Debugging and inspecting 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4163720208"/>
                  </a:ext>
                </a:extLst>
              </a:tr>
              <a:tr h="70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>
                          <a:effectLst/>
                        </a:rPr>
                        <a:t>Git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</a:tabLst>
                      </a:pPr>
                      <a:r>
                        <a:rPr lang="en-US" sz="1200" dirty="0">
                          <a:effectLst/>
                        </a:rPr>
                        <a:t>Version control system for source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902" marR="65902" marT="0" marB="0" anchor="ctr"/>
                </a:tc>
                <a:extLst>
                  <a:ext uri="{0D108BD9-81ED-4DB2-BD59-A6C34878D82A}">
                    <a16:rowId xmlns:a16="http://schemas.microsoft.com/office/drawing/2014/main" val="2482407595"/>
                  </a:ext>
                </a:extLst>
              </a:tr>
            </a:tbl>
          </a:graphicData>
        </a:graphic>
      </p:graphicFrame>
      <p:pic>
        <p:nvPicPr>
          <p:cNvPr id="6148" name="Picture 4" descr="Top 20 Website Development Tools &amp; Techniques for Beginners 2023">
            <a:extLst>
              <a:ext uri="{FF2B5EF4-FFF2-40B4-BE49-F238E27FC236}">
                <a16:creationId xmlns:a16="http://schemas.microsoft.com/office/drawing/2014/main" id="{59E64564-E82F-454D-B0EF-428EDE6C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53" y="2683193"/>
            <a:ext cx="1942147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188B-FF27-41BF-A505-BDBF57616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65" y="950908"/>
            <a:ext cx="4094400" cy="1159800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D8CF-26D0-475B-9890-16CF04CB5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1EDD2-A81E-4D76-8144-4AE68573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1828800"/>
            <a:ext cx="2042160" cy="26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9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Login, signup and forget password screen</a:t>
            </a:r>
            <a:endParaRPr dirty="0"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C59C4-5E6B-492B-AEB6-04B3E1FC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8" y="1394460"/>
            <a:ext cx="237392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729F1-16B2-4445-AFB4-0D1A0E8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47" y="1394460"/>
            <a:ext cx="237392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A11AD-D4ED-49AD-94ED-2FFD7453A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3" y="1394460"/>
            <a:ext cx="237392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E94B-3FE7-4240-BA24-CCCB100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Home, menu, and search screen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83CB-01DF-48DC-B8C9-A8D53905EB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91B69-9AB4-4E35-9DB1-C2E5C823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8" y="1379220"/>
            <a:ext cx="2373923" cy="3672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F7B2E-BC4E-40AA-BBCD-83F5C5565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37" y="1379220"/>
            <a:ext cx="2299603" cy="3672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B8FEE-B244-4270-9187-461DB563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56" y="1379220"/>
            <a:ext cx="2373923" cy="3672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633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180C-8776-484F-A52A-92A8353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F9916-CF62-463D-B031-FCBFBE818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C5B87-4142-45FE-8FC1-6F9EE098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" y="1447800"/>
            <a:ext cx="2373923" cy="3611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68DCA-3EF4-4DE0-95F4-E601A049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67" y="1447800"/>
            <a:ext cx="2373923" cy="3611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4205C-7C9A-4CE4-A1EC-73FB164A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077" y="1447800"/>
            <a:ext cx="2373923" cy="3611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045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ED3-A476-482C-B3F9-37A49ECD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Screens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FFEDE2-7B5A-4638-8FBE-A041E8278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8D303-A8F9-4760-A9E9-0D31FF3F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424940"/>
            <a:ext cx="2373923" cy="358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473BB-8302-4955-BBF9-E12BC967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56" y="1424940"/>
            <a:ext cx="2373923" cy="358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C094F3-932F-4774-9CB0-8B048FB9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178" y="1424940"/>
            <a:ext cx="2373923" cy="358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602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3592-64B2-42B2-B93D-CC277CE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7545D-8A06-40DC-8E25-0AE5E128F8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99705-B603-44DE-B24F-DD26585A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463040"/>
            <a:ext cx="2373923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3754F-8A9F-4F03-8244-CB348267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57" y="1463040"/>
            <a:ext cx="2373923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FA5E4-041C-487A-8C80-CAC09E4EB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178" y="1463040"/>
            <a:ext cx="2373923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834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6DCC-98DB-407C-A7DC-C4861F95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Members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B21E6-89E2-4A15-B04A-56481E2FB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A8509-88E0-4DE0-B08D-063930D0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" y="1402080"/>
            <a:ext cx="237392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D44C0-0037-4E07-9A45-F93E3996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67" y="1402080"/>
            <a:ext cx="237392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EFC52-7F4B-4C4D-9184-81D7B2EA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077" y="1402080"/>
            <a:ext cx="237392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780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3A2B-B751-4D05-AF99-8E5A776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Appointments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A7DBBB-01BC-4497-800B-0CC32AC18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98B0B-F13C-41C3-9E97-9FA573F4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98" y="1470660"/>
            <a:ext cx="2373923" cy="3557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150FF-36A3-453E-B472-221D78C0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16" y="1470660"/>
            <a:ext cx="2373923" cy="3557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7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BD5F1-76C0-41C2-B6D5-0C24393A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75" y="1493244"/>
            <a:ext cx="3025140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66574" y="1548752"/>
            <a:ext cx="6104686" cy="348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A Family Medical History Management Application is an android application through which a patient can maintain and manage his own and his family’s health information.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With this application, patients can save all their medical data including: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Doctor visits.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Lab test results.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Diagnosis history of any particular illness.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Prescriptions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7DCF-6146-417A-92BA-9BCE3450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8CE27-8C66-49D0-AF94-CB90E5C84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1AE2A-9781-49D5-B96B-A24ACBEF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59" y="1596840"/>
            <a:ext cx="2373923" cy="3489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71C5E-3E3E-49BA-8107-A6C4A637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78" y="1596840"/>
            <a:ext cx="2373923" cy="3489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13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AD7AB-59C6-476F-9CC0-DADCC29CF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524;p33">
            <a:extLst>
              <a:ext uri="{FF2B5EF4-FFF2-40B4-BE49-F238E27FC236}">
                <a16:creationId xmlns:a16="http://schemas.microsoft.com/office/drawing/2014/main" id="{F3D63474-06A5-4CAD-A4BC-4AD78934608C}"/>
              </a:ext>
            </a:extLst>
          </p:cNvPr>
          <p:cNvSpPr txBox="1">
            <a:spLocks/>
          </p:cNvSpPr>
          <p:nvPr/>
        </p:nvSpPr>
        <p:spPr>
          <a:xfrm>
            <a:off x="1768000" y="8226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4000" dirty="0">
                <a:solidFill>
                  <a:schemeClr val="accent5"/>
                </a:solidFill>
              </a:rPr>
              <a:t>Operating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43F9A-9B0F-400A-AFD5-97B22F942AAA}"/>
              </a:ext>
            </a:extLst>
          </p:cNvPr>
          <p:cNvSpPr txBox="1"/>
          <p:nvPr/>
        </p:nvSpPr>
        <p:spPr>
          <a:xfrm>
            <a:off x="1249680" y="1693277"/>
            <a:ext cx="26212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40B85-C26B-4616-BE67-F245B7501681}"/>
              </a:ext>
            </a:extLst>
          </p:cNvPr>
          <p:cNvSpPr txBox="1"/>
          <p:nvPr/>
        </p:nvSpPr>
        <p:spPr>
          <a:xfrm>
            <a:off x="1264920" y="2123672"/>
            <a:ext cx="2606040" cy="16927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Operating System: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Minimum version: 8.0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AA110-630C-4DDD-8829-0E1506DDEF19}"/>
              </a:ext>
            </a:extLst>
          </p:cNvPr>
          <p:cNvSpPr txBox="1"/>
          <p:nvPr/>
        </p:nvSpPr>
        <p:spPr>
          <a:xfrm>
            <a:off x="4777740" y="1693277"/>
            <a:ext cx="26212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Hardware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5D925-E9EC-4D57-9580-A323AA629333}"/>
              </a:ext>
            </a:extLst>
          </p:cNvPr>
          <p:cNvSpPr txBox="1"/>
          <p:nvPr/>
        </p:nvSpPr>
        <p:spPr>
          <a:xfrm>
            <a:off x="4792980" y="2123672"/>
            <a:ext cx="2606040" cy="16312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RAM: 2GB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Storage Space: 200 MB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Network: Working internet connection.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1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4685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C70A6EB-5518-4EB2-A3AC-50B8D6D62F92}"/>
              </a:ext>
            </a:extLst>
          </p:cNvPr>
          <p:cNvSpPr txBox="1">
            <a:spLocks/>
          </p:cNvSpPr>
          <p:nvPr/>
        </p:nvSpPr>
        <p:spPr>
          <a:xfrm>
            <a:off x="928575" y="1765973"/>
            <a:ext cx="6132600" cy="12101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In future we may add chat and call option for user to contact with other users.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881ED-C827-413F-8242-9E25BC77D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E6887-3C44-4559-965B-466F08737DF5}"/>
              </a:ext>
            </a:extLst>
          </p:cNvPr>
          <p:cNvSpPr txBox="1"/>
          <p:nvPr/>
        </p:nvSpPr>
        <p:spPr>
          <a:xfrm>
            <a:off x="2102153" y="2171730"/>
            <a:ext cx="6259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4010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024300" y="1060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Obje</a:t>
            </a:r>
            <a:r>
              <a:rPr lang="en-US" sz="6000" dirty="0">
                <a:solidFill>
                  <a:schemeClr val="accent5"/>
                </a:solidFill>
              </a:rPr>
              <a:t>ctives</a:t>
            </a:r>
            <a:endParaRPr sz="6000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753C1-BFB1-4C9D-A124-83453950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0" y="1135380"/>
            <a:ext cx="1210970" cy="1090539"/>
          </a:xfrm>
          <a:prstGeom prst="rect">
            <a:avLst/>
          </a:prstGeom>
        </p:spPr>
      </p:pic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315030" y="1158240"/>
            <a:ext cx="8280330" cy="3375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900" dirty="0"/>
              <a:t>Help the patient easily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900" dirty="0"/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Maintain and manage his and his family’s medical records.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Share his medical record with another person.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access all health details in one place whenever you are necessary.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/>
              <a:t>Help the doctor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Identify whether a patient has a higher risk for a disease.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Recommend treatments or other options to reduce a patient’s risk of disease.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 b="1" dirty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4DFAB-CB87-45AE-A6C0-E153BE8B5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213;p13">
            <a:extLst>
              <a:ext uri="{FF2B5EF4-FFF2-40B4-BE49-F238E27FC236}">
                <a16:creationId xmlns:a16="http://schemas.microsoft.com/office/drawing/2014/main" id="{F0309EC6-D442-4BE7-B4E1-48FE6E773568}"/>
              </a:ext>
            </a:extLst>
          </p:cNvPr>
          <p:cNvSpPr txBox="1">
            <a:spLocks/>
          </p:cNvSpPr>
          <p:nvPr/>
        </p:nvSpPr>
        <p:spPr>
          <a:xfrm>
            <a:off x="1024300" y="1060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6000" dirty="0">
                <a:solidFill>
                  <a:schemeClr val="accent5"/>
                </a:solidFill>
              </a:rPr>
              <a:t>Significance</a:t>
            </a:r>
          </a:p>
        </p:txBody>
      </p:sp>
      <p:sp>
        <p:nvSpPr>
          <p:cNvPr id="4" name="Google Shape;214;p13">
            <a:extLst>
              <a:ext uri="{FF2B5EF4-FFF2-40B4-BE49-F238E27FC236}">
                <a16:creationId xmlns:a16="http://schemas.microsoft.com/office/drawing/2014/main" id="{F37FB9A3-3A92-4E9F-B15A-E61B0AF8660A}"/>
              </a:ext>
            </a:extLst>
          </p:cNvPr>
          <p:cNvSpPr txBox="1">
            <a:spLocks/>
          </p:cNvSpPr>
          <p:nvPr/>
        </p:nvSpPr>
        <p:spPr>
          <a:xfrm>
            <a:off x="261637" y="1173480"/>
            <a:ext cx="8620725" cy="194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Properly collected medical records can identify whether a patient has a higher risk for a disease, help the health care practitioner recommend treatments or other options to reduce a patient’s risk of disease, and help to plan lifestyle changes to keep the patient well.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Our system provides the best way to maintain and manage the patient medical records.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5599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213;p13">
            <a:extLst>
              <a:ext uri="{FF2B5EF4-FFF2-40B4-BE49-F238E27FC236}">
                <a16:creationId xmlns:a16="http://schemas.microsoft.com/office/drawing/2014/main" id="{7267B01B-A1A7-476C-893F-63A78D0B8A0F}"/>
              </a:ext>
            </a:extLst>
          </p:cNvPr>
          <p:cNvSpPr txBox="1">
            <a:spLocks/>
          </p:cNvSpPr>
          <p:nvPr/>
        </p:nvSpPr>
        <p:spPr>
          <a:xfrm>
            <a:off x="269920" y="616540"/>
            <a:ext cx="65880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4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Features of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9FAEC-4BEE-4AA1-A8B9-5B6D7254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60" y="191166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Features of Application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82881" y="1693110"/>
            <a:ext cx="706374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Save the user’s personal medical records e.g. Medicines, Prescriptions, Lab Reports, and Vaccinations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ABEFD-3FF6-4EA4-9CCD-9AF5C129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2720541"/>
            <a:ext cx="5390388" cy="2073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62C7-D831-4FB5-997B-C512D000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2D65-134A-412B-BD7E-522407BB9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237;p16">
            <a:extLst>
              <a:ext uri="{FF2B5EF4-FFF2-40B4-BE49-F238E27FC236}">
                <a16:creationId xmlns:a16="http://schemas.microsoft.com/office/drawing/2014/main" id="{2D7109BC-646B-42B7-8B00-882D728F6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1" y="1693110"/>
            <a:ext cx="706374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Add Family Members and save their medical records e.g. Medicines, Prescriptions, Lab Reports, and Vaccinations</a:t>
            </a:r>
            <a:endParaRPr sz="2000" dirty="0"/>
          </a:p>
        </p:txBody>
      </p:sp>
      <p:pic>
        <p:nvPicPr>
          <p:cNvPr id="2050" name="Picture 2" descr="medical history vector line icon 3420503 Vector Art at Vecteezy">
            <a:extLst>
              <a:ext uri="{FF2B5EF4-FFF2-40B4-BE49-F238E27FC236}">
                <a16:creationId xmlns:a16="http://schemas.microsoft.com/office/drawing/2014/main" id="{B0766687-33C0-4A15-8BFF-4131373A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" y="2732775"/>
            <a:ext cx="433578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5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5581-1906-45A4-B28D-AEC58C10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7450-F36E-4B75-8A27-03E84A28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355" y="1609290"/>
            <a:ext cx="6132600" cy="1758750"/>
          </a:xfrm>
        </p:spPr>
        <p:txBody>
          <a:bodyPr/>
          <a:lstStyle/>
          <a:p>
            <a:r>
              <a:rPr lang="en-US" dirty="0"/>
              <a:t>Schedule their appointments</a:t>
            </a:r>
          </a:p>
          <a:p>
            <a:r>
              <a:rPr lang="en-US" dirty="0"/>
              <a:t>Notification-based reminders about appointments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55E75-C48C-4763-AFE9-289F6DB8D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4" name="Picture 2" descr="Appointment, date, schedule, calendar, reminder, bell, notification icon -  Free download">
            <a:extLst>
              <a:ext uri="{FF2B5EF4-FFF2-40B4-BE49-F238E27FC236}">
                <a16:creationId xmlns:a16="http://schemas.microsoft.com/office/drawing/2014/main" id="{BC777275-4407-4211-AFA6-52B62D25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41" y="1508760"/>
            <a:ext cx="2707660" cy="27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C516-B260-48F3-B247-52A0A57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10CB-9FD6-4119-935E-427ECE5B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835" y="1435155"/>
            <a:ext cx="6132600" cy="1316790"/>
          </a:xfrm>
        </p:spPr>
        <p:txBody>
          <a:bodyPr/>
          <a:lstStyle/>
          <a:p>
            <a:r>
              <a:rPr lang="en-US" dirty="0"/>
              <a:t>Share any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2F17D-0A4F-49A0-896E-DEF24FBE4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098" name="Picture 2" descr="Sharing Your Medical Record | MyChart">
            <a:extLst>
              <a:ext uri="{FF2B5EF4-FFF2-40B4-BE49-F238E27FC236}">
                <a16:creationId xmlns:a16="http://schemas.microsoft.com/office/drawing/2014/main" id="{A4862887-05D5-4203-AD29-8E25784F0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18" y="2338388"/>
            <a:ext cx="2572702" cy="24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6113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429</Words>
  <Application>Microsoft Office PowerPoint</Application>
  <PresentationFormat>On-screen Show (16:9)</PresentationFormat>
  <Paragraphs>106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Roboto Condensed Light</vt:lpstr>
      <vt:lpstr>Arvo</vt:lpstr>
      <vt:lpstr>Berlin Sans FB Demi</vt:lpstr>
      <vt:lpstr>Calibri</vt:lpstr>
      <vt:lpstr>Roboto Condensed</vt:lpstr>
      <vt:lpstr>Wingdings</vt:lpstr>
      <vt:lpstr>Salerio template</vt:lpstr>
      <vt:lpstr>PowerPoint Presentation</vt:lpstr>
      <vt:lpstr>Introduction</vt:lpstr>
      <vt:lpstr>Objectives</vt:lpstr>
      <vt:lpstr>PowerPoint Presentation</vt:lpstr>
      <vt:lpstr>PowerPoint Presentation</vt:lpstr>
      <vt:lpstr>Main Features of Application</vt:lpstr>
      <vt:lpstr>Main features of Application</vt:lpstr>
      <vt:lpstr>Main Features of Application</vt:lpstr>
      <vt:lpstr>Main Features of Application</vt:lpstr>
      <vt:lpstr>Main Features of Application</vt:lpstr>
      <vt:lpstr>Development Tools</vt:lpstr>
      <vt:lpstr>User Interface</vt:lpstr>
      <vt:lpstr>Login, signup and forget password screen</vt:lpstr>
      <vt:lpstr>Home, menu, and search screen</vt:lpstr>
      <vt:lpstr>Medication screens</vt:lpstr>
      <vt:lpstr>Prescription Screens </vt:lpstr>
      <vt:lpstr>Lab Report screens</vt:lpstr>
      <vt:lpstr>Family Members Screens</vt:lpstr>
      <vt:lpstr>Appointments screens</vt:lpstr>
      <vt:lpstr>Vaccination screens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Sohail Sabir</cp:lastModifiedBy>
  <cp:revision>19</cp:revision>
  <dcterms:modified xsi:type="dcterms:W3CDTF">2023-06-06T15:49:40Z</dcterms:modified>
</cp:coreProperties>
</file>