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667F57-7683-4AE6-9DED-59D6111326B0}" v="34" dt="2022-10-26T11:10:13.5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63" d="100"/>
          <a:sy n="63" d="100"/>
        </p:scale>
        <p:origin x="80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kh, Sohail" userId="96b0fa10-f318-42cb-8d47-63b5935e45ce" providerId="ADAL" clId="{4B667F57-7683-4AE6-9DED-59D6111326B0}"/>
    <pc:docChg chg="undo custSel modSld">
      <pc:chgData name="Shaikh, Sohail" userId="96b0fa10-f318-42cb-8d47-63b5935e45ce" providerId="ADAL" clId="{4B667F57-7683-4AE6-9DED-59D6111326B0}" dt="2022-10-26T11:49:48.957" v="1602" actId="20577"/>
      <pc:docMkLst>
        <pc:docMk/>
      </pc:docMkLst>
      <pc:sldChg chg="modSp mod">
        <pc:chgData name="Shaikh, Sohail" userId="96b0fa10-f318-42cb-8d47-63b5935e45ce" providerId="ADAL" clId="{4B667F57-7683-4AE6-9DED-59D6111326B0}" dt="2022-10-25T10:33:06.368" v="346" actId="1035"/>
        <pc:sldMkLst>
          <pc:docMk/>
          <pc:sldMk cId="111537650" sldId="256"/>
        </pc:sldMkLst>
        <pc:spChg chg="mod">
          <ac:chgData name="Shaikh, Sohail" userId="96b0fa10-f318-42cb-8d47-63b5935e45ce" providerId="ADAL" clId="{4B667F57-7683-4AE6-9DED-59D6111326B0}" dt="2022-10-25T10:33:00.549" v="334" actId="404"/>
          <ac:spMkLst>
            <pc:docMk/>
            <pc:sldMk cId="111537650" sldId="256"/>
            <ac:spMk id="5" creationId="{4027392F-476B-7909-54C7-C1CFD4E81D37}"/>
          </ac:spMkLst>
        </pc:spChg>
        <pc:graphicFrameChg chg="mod">
          <ac:chgData name="Shaikh, Sohail" userId="96b0fa10-f318-42cb-8d47-63b5935e45ce" providerId="ADAL" clId="{4B667F57-7683-4AE6-9DED-59D6111326B0}" dt="2022-10-25T10:33:06.368" v="346" actId="1035"/>
          <ac:graphicFrameMkLst>
            <pc:docMk/>
            <pc:sldMk cId="111537650" sldId="256"/>
            <ac:graphicFrameMk id="8" creationId="{FFCAE48A-075E-A41B-254C-833BA9D32136}"/>
          </ac:graphicFrameMkLst>
        </pc:graphicFrameChg>
      </pc:sldChg>
      <pc:sldChg chg="modSp mod">
        <pc:chgData name="Shaikh, Sohail" userId="96b0fa10-f318-42cb-8d47-63b5935e45ce" providerId="ADAL" clId="{4B667F57-7683-4AE6-9DED-59D6111326B0}" dt="2022-10-26T11:02:11.430" v="1555" actId="20577"/>
        <pc:sldMkLst>
          <pc:docMk/>
          <pc:sldMk cId="3967652298" sldId="257"/>
        </pc:sldMkLst>
        <pc:spChg chg="mod">
          <ac:chgData name="Shaikh, Sohail" userId="96b0fa10-f318-42cb-8d47-63b5935e45ce" providerId="ADAL" clId="{4B667F57-7683-4AE6-9DED-59D6111326B0}" dt="2022-10-26T11:02:11.430" v="1555" actId="20577"/>
          <ac:spMkLst>
            <pc:docMk/>
            <pc:sldMk cId="3967652298" sldId="257"/>
            <ac:spMk id="11" creationId="{4BE92670-92B4-E252-7C26-84130DB9D77F}"/>
          </ac:spMkLst>
        </pc:spChg>
        <pc:graphicFrameChg chg="mod modGraphic">
          <ac:chgData name="Shaikh, Sohail" userId="96b0fa10-f318-42cb-8d47-63b5935e45ce" providerId="ADAL" clId="{4B667F57-7683-4AE6-9DED-59D6111326B0}" dt="2022-10-26T10:54:57.548" v="1502" actId="20577"/>
          <ac:graphicFrameMkLst>
            <pc:docMk/>
            <pc:sldMk cId="3967652298" sldId="257"/>
            <ac:graphicFrameMk id="4" creationId="{74AE3CE4-5FAA-3B76-91CA-DC988BEA7C26}"/>
          </ac:graphicFrameMkLst>
        </pc:graphicFrameChg>
      </pc:sldChg>
      <pc:sldChg chg="modSp mod">
        <pc:chgData name="Shaikh, Sohail" userId="96b0fa10-f318-42cb-8d47-63b5935e45ce" providerId="ADAL" clId="{4B667F57-7683-4AE6-9DED-59D6111326B0}" dt="2022-10-26T11:10:10.367" v="1595"/>
        <pc:sldMkLst>
          <pc:docMk/>
          <pc:sldMk cId="1246921449" sldId="258"/>
        </pc:sldMkLst>
        <pc:graphicFrameChg chg="mod modGraphic">
          <ac:chgData name="Shaikh, Sohail" userId="96b0fa10-f318-42cb-8d47-63b5935e45ce" providerId="ADAL" clId="{4B667F57-7683-4AE6-9DED-59D6111326B0}" dt="2022-10-26T11:10:10.367" v="1595"/>
          <ac:graphicFrameMkLst>
            <pc:docMk/>
            <pc:sldMk cId="1246921449" sldId="258"/>
            <ac:graphicFrameMk id="6" creationId="{078966C9-14AC-D2CB-FBEC-047002311E16}"/>
          </ac:graphicFrameMkLst>
        </pc:graphicFrameChg>
      </pc:sldChg>
      <pc:sldChg chg="modSp mod">
        <pc:chgData name="Shaikh, Sohail" userId="96b0fa10-f318-42cb-8d47-63b5935e45ce" providerId="ADAL" clId="{4B667F57-7683-4AE6-9DED-59D6111326B0}" dt="2022-10-25T10:41:13.444" v="657" actId="20577"/>
        <pc:sldMkLst>
          <pc:docMk/>
          <pc:sldMk cId="2177559070" sldId="259"/>
        </pc:sldMkLst>
        <pc:spChg chg="mod">
          <ac:chgData name="Shaikh, Sohail" userId="96b0fa10-f318-42cb-8d47-63b5935e45ce" providerId="ADAL" clId="{4B667F57-7683-4AE6-9DED-59D6111326B0}" dt="2022-10-25T10:41:13.444" v="657" actId="20577"/>
          <ac:spMkLst>
            <pc:docMk/>
            <pc:sldMk cId="2177559070" sldId="259"/>
            <ac:spMk id="4" creationId="{8647C29B-1FB4-D3FB-BF6B-CBC8E8721773}"/>
          </ac:spMkLst>
        </pc:spChg>
      </pc:sldChg>
      <pc:sldChg chg="modSp mod">
        <pc:chgData name="Shaikh, Sohail" userId="96b0fa10-f318-42cb-8d47-63b5935e45ce" providerId="ADAL" clId="{4B667F57-7683-4AE6-9DED-59D6111326B0}" dt="2022-10-26T11:49:48.957" v="1602" actId="20577"/>
        <pc:sldMkLst>
          <pc:docMk/>
          <pc:sldMk cId="30547610" sldId="260"/>
        </pc:sldMkLst>
        <pc:spChg chg="mod">
          <ac:chgData name="Shaikh, Sohail" userId="96b0fa10-f318-42cb-8d47-63b5935e45ce" providerId="ADAL" clId="{4B667F57-7683-4AE6-9DED-59D6111326B0}" dt="2022-10-26T11:49:48.957" v="1602" actId="20577"/>
          <ac:spMkLst>
            <pc:docMk/>
            <pc:sldMk cId="30547610" sldId="260"/>
            <ac:spMk id="4" creationId="{9173ECD0-C4A1-7FB4-277A-E50E15100977}"/>
          </ac:spMkLst>
        </pc:spChg>
      </pc:sldChg>
      <pc:sldChg chg="modSp mod">
        <pc:chgData name="Shaikh, Sohail" userId="96b0fa10-f318-42cb-8d47-63b5935e45ce" providerId="ADAL" clId="{4B667F57-7683-4AE6-9DED-59D6111326B0}" dt="2022-10-25T18:35:36.317" v="1205" actId="20577"/>
        <pc:sldMkLst>
          <pc:docMk/>
          <pc:sldMk cId="3820308707" sldId="261"/>
        </pc:sldMkLst>
        <pc:spChg chg="mod">
          <ac:chgData name="Shaikh, Sohail" userId="96b0fa10-f318-42cb-8d47-63b5935e45ce" providerId="ADAL" clId="{4B667F57-7683-4AE6-9DED-59D6111326B0}" dt="2022-10-25T18:35:36.317" v="1205" actId="20577"/>
          <ac:spMkLst>
            <pc:docMk/>
            <pc:sldMk cId="3820308707" sldId="261"/>
            <ac:spMk id="4" creationId="{8D82DCDA-9148-A087-3D0E-2943BD35F53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6F7848F-1994-4E39-8BA3-6185925397EE}" type="datetimeFigureOut">
              <a:rPr lang="nb-NO" smtClean="0"/>
              <a:t>26.10.2022</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64A5A2D6-7A4D-4D07-B01F-3E5F56410E44}" type="slidenum">
              <a:rPr lang="nb-NO" smtClean="0"/>
              <a:t>‹#›</a:t>
            </a:fld>
            <a:endParaRPr lang="nb-NO"/>
          </a:p>
        </p:txBody>
      </p:sp>
    </p:spTree>
    <p:extLst>
      <p:ext uri="{BB962C8B-B14F-4D97-AF65-F5344CB8AC3E}">
        <p14:creationId xmlns:p14="http://schemas.microsoft.com/office/powerpoint/2010/main" val="1913649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7848F-1994-4E39-8BA3-6185925397EE}" type="datetimeFigureOut">
              <a:rPr lang="nb-NO" smtClean="0"/>
              <a:t>26.10.2022</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64A5A2D6-7A4D-4D07-B01F-3E5F56410E44}" type="slidenum">
              <a:rPr lang="nb-NO" smtClean="0"/>
              <a:t>‹#›</a:t>
            </a:fld>
            <a:endParaRPr lang="nb-NO"/>
          </a:p>
        </p:txBody>
      </p:sp>
    </p:spTree>
    <p:extLst>
      <p:ext uri="{BB962C8B-B14F-4D97-AF65-F5344CB8AC3E}">
        <p14:creationId xmlns:p14="http://schemas.microsoft.com/office/powerpoint/2010/main" val="1377151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7848F-1994-4E39-8BA3-6185925397EE}" type="datetimeFigureOut">
              <a:rPr lang="nb-NO" smtClean="0"/>
              <a:t>26.10.2022</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64A5A2D6-7A4D-4D07-B01F-3E5F56410E44}" type="slidenum">
              <a:rPr lang="nb-NO" smtClean="0"/>
              <a:t>‹#›</a:t>
            </a:fld>
            <a:endParaRPr lang="nb-NO"/>
          </a:p>
        </p:txBody>
      </p:sp>
    </p:spTree>
    <p:extLst>
      <p:ext uri="{BB962C8B-B14F-4D97-AF65-F5344CB8AC3E}">
        <p14:creationId xmlns:p14="http://schemas.microsoft.com/office/powerpoint/2010/main" val="659099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7848F-1994-4E39-8BA3-6185925397EE}" type="datetimeFigureOut">
              <a:rPr lang="nb-NO" smtClean="0"/>
              <a:t>26.10.2022</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64A5A2D6-7A4D-4D07-B01F-3E5F56410E44}" type="slidenum">
              <a:rPr lang="nb-NO" smtClean="0"/>
              <a:t>‹#›</a:t>
            </a:fld>
            <a:endParaRPr lang="nb-NO"/>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20244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7848F-1994-4E39-8BA3-6185925397EE}" type="datetimeFigureOut">
              <a:rPr lang="nb-NO" smtClean="0"/>
              <a:t>26.10.2022</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64A5A2D6-7A4D-4D07-B01F-3E5F56410E44}" type="slidenum">
              <a:rPr lang="nb-NO" smtClean="0"/>
              <a:t>‹#›</a:t>
            </a:fld>
            <a:endParaRPr lang="nb-NO"/>
          </a:p>
        </p:txBody>
      </p:sp>
    </p:spTree>
    <p:extLst>
      <p:ext uri="{BB962C8B-B14F-4D97-AF65-F5344CB8AC3E}">
        <p14:creationId xmlns:p14="http://schemas.microsoft.com/office/powerpoint/2010/main" val="3980087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F7848F-1994-4E39-8BA3-6185925397EE}" type="datetimeFigureOut">
              <a:rPr lang="nb-NO" smtClean="0"/>
              <a:t>26.10.2022</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64A5A2D6-7A4D-4D07-B01F-3E5F56410E44}" type="slidenum">
              <a:rPr lang="nb-NO" smtClean="0"/>
              <a:t>‹#›</a:t>
            </a:fld>
            <a:endParaRPr lang="nb-NO"/>
          </a:p>
        </p:txBody>
      </p:sp>
    </p:spTree>
    <p:extLst>
      <p:ext uri="{BB962C8B-B14F-4D97-AF65-F5344CB8AC3E}">
        <p14:creationId xmlns:p14="http://schemas.microsoft.com/office/powerpoint/2010/main" val="1522798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F7848F-1994-4E39-8BA3-6185925397EE}" type="datetimeFigureOut">
              <a:rPr lang="nb-NO" smtClean="0"/>
              <a:t>26.10.2022</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64A5A2D6-7A4D-4D07-B01F-3E5F56410E44}" type="slidenum">
              <a:rPr lang="nb-NO" smtClean="0"/>
              <a:t>‹#›</a:t>
            </a:fld>
            <a:endParaRPr lang="nb-NO"/>
          </a:p>
        </p:txBody>
      </p:sp>
    </p:spTree>
    <p:extLst>
      <p:ext uri="{BB962C8B-B14F-4D97-AF65-F5344CB8AC3E}">
        <p14:creationId xmlns:p14="http://schemas.microsoft.com/office/powerpoint/2010/main" val="3048407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7848F-1994-4E39-8BA3-6185925397EE}" type="datetimeFigureOut">
              <a:rPr lang="nb-NO" smtClean="0"/>
              <a:t>26.10.2022</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64A5A2D6-7A4D-4D07-B01F-3E5F56410E44}" type="slidenum">
              <a:rPr lang="nb-NO" smtClean="0"/>
              <a:t>‹#›</a:t>
            </a:fld>
            <a:endParaRPr lang="nb-NO"/>
          </a:p>
        </p:txBody>
      </p:sp>
    </p:spTree>
    <p:extLst>
      <p:ext uri="{BB962C8B-B14F-4D97-AF65-F5344CB8AC3E}">
        <p14:creationId xmlns:p14="http://schemas.microsoft.com/office/powerpoint/2010/main" val="2337647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7848F-1994-4E39-8BA3-6185925397EE}" type="datetimeFigureOut">
              <a:rPr lang="nb-NO" smtClean="0"/>
              <a:t>26.10.2022</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64A5A2D6-7A4D-4D07-B01F-3E5F56410E44}" type="slidenum">
              <a:rPr lang="nb-NO" smtClean="0"/>
              <a:t>‹#›</a:t>
            </a:fld>
            <a:endParaRPr lang="nb-NO"/>
          </a:p>
        </p:txBody>
      </p:sp>
    </p:spTree>
    <p:extLst>
      <p:ext uri="{BB962C8B-B14F-4D97-AF65-F5344CB8AC3E}">
        <p14:creationId xmlns:p14="http://schemas.microsoft.com/office/powerpoint/2010/main" val="3172420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7848F-1994-4E39-8BA3-6185925397EE}" type="datetimeFigureOut">
              <a:rPr lang="nb-NO" smtClean="0"/>
              <a:t>26.10.2022</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64A5A2D6-7A4D-4D07-B01F-3E5F56410E44}" type="slidenum">
              <a:rPr lang="nb-NO" smtClean="0"/>
              <a:t>‹#›</a:t>
            </a:fld>
            <a:endParaRPr lang="nb-NO"/>
          </a:p>
        </p:txBody>
      </p:sp>
    </p:spTree>
    <p:extLst>
      <p:ext uri="{BB962C8B-B14F-4D97-AF65-F5344CB8AC3E}">
        <p14:creationId xmlns:p14="http://schemas.microsoft.com/office/powerpoint/2010/main" val="1439615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7848F-1994-4E39-8BA3-6185925397EE}" type="datetimeFigureOut">
              <a:rPr lang="nb-NO" smtClean="0"/>
              <a:t>26.10.2022</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64A5A2D6-7A4D-4D07-B01F-3E5F56410E44}" type="slidenum">
              <a:rPr lang="nb-NO" smtClean="0"/>
              <a:t>‹#›</a:t>
            </a:fld>
            <a:endParaRPr lang="nb-NO"/>
          </a:p>
        </p:txBody>
      </p:sp>
    </p:spTree>
    <p:extLst>
      <p:ext uri="{BB962C8B-B14F-4D97-AF65-F5344CB8AC3E}">
        <p14:creationId xmlns:p14="http://schemas.microsoft.com/office/powerpoint/2010/main" val="3397010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7848F-1994-4E39-8BA3-6185925397EE}" type="datetimeFigureOut">
              <a:rPr lang="nb-NO" smtClean="0"/>
              <a:t>26.10.2022</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64A5A2D6-7A4D-4D07-B01F-3E5F56410E44}" type="slidenum">
              <a:rPr lang="nb-NO" smtClean="0"/>
              <a:t>‹#›</a:t>
            </a:fld>
            <a:endParaRPr lang="nb-NO"/>
          </a:p>
        </p:txBody>
      </p:sp>
    </p:spTree>
    <p:extLst>
      <p:ext uri="{BB962C8B-B14F-4D97-AF65-F5344CB8AC3E}">
        <p14:creationId xmlns:p14="http://schemas.microsoft.com/office/powerpoint/2010/main" val="2402652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7848F-1994-4E39-8BA3-6185925397EE}" type="datetimeFigureOut">
              <a:rPr lang="nb-NO" smtClean="0"/>
              <a:t>26.10.2022</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64A5A2D6-7A4D-4D07-B01F-3E5F56410E44}" type="slidenum">
              <a:rPr lang="nb-NO" smtClean="0"/>
              <a:t>‹#›</a:t>
            </a:fld>
            <a:endParaRPr lang="nb-NO"/>
          </a:p>
        </p:txBody>
      </p:sp>
    </p:spTree>
    <p:extLst>
      <p:ext uri="{BB962C8B-B14F-4D97-AF65-F5344CB8AC3E}">
        <p14:creationId xmlns:p14="http://schemas.microsoft.com/office/powerpoint/2010/main" val="2657075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7848F-1994-4E39-8BA3-6185925397EE}" type="datetimeFigureOut">
              <a:rPr lang="nb-NO" smtClean="0"/>
              <a:t>26.10.2022</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64A5A2D6-7A4D-4D07-B01F-3E5F56410E44}" type="slidenum">
              <a:rPr lang="nb-NO" smtClean="0"/>
              <a:t>‹#›</a:t>
            </a:fld>
            <a:endParaRPr lang="nb-NO"/>
          </a:p>
        </p:txBody>
      </p:sp>
    </p:spTree>
    <p:extLst>
      <p:ext uri="{BB962C8B-B14F-4D97-AF65-F5344CB8AC3E}">
        <p14:creationId xmlns:p14="http://schemas.microsoft.com/office/powerpoint/2010/main" val="1104906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F7848F-1994-4E39-8BA3-6185925397EE}" type="datetimeFigureOut">
              <a:rPr lang="nb-NO" smtClean="0"/>
              <a:t>26.10.2022</a:t>
            </a:fld>
            <a:endParaRPr lang="nb-NO"/>
          </a:p>
        </p:txBody>
      </p:sp>
      <p:sp>
        <p:nvSpPr>
          <p:cNvPr id="3" name="Footer Placeholder 2"/>
          <p:cNvSpPr>
            <a:spLocks noGrp="1"/>
          </p:cNvSpPr>
          <p:nvPr>
            <p:ph type="ftr" sz="quarter" idx="11"/>
          </p:nvPr>
        </p:nvSpPr>
        <p:spPr/>
        <p:txBody>
          <a:bodyPr/>
          <a:lstStyle/>
          <a:p>
            <a:endParaRPr lang="nb-NO"/>
          </a:p>
        </p:txBody>
      </p:sp>
      <p:sp>
        <p:nvSpPr>
          <p:cNvPr id="4" name="Slide Number Placeholder 3"/>
          <p:cNvSpPr>
            <a:spLocks noGrp="1"/>
          </p:cNvSpPr>
          <p:nvPr>
            <p:ph type="sldNum" sz="quarter" idx="12"/>
          </p:nvPr>
        </p:nvSpPr>
        <p:spPr/>
        <p:txBody>
          <a:bodyPr/>
          <a:lstStyle/>
          <a:p>
            <a:fld id="{64A5A2D6-7A4D-4D07-B01F-3E5F56410E44}" type="slidenum">
              <a:rPr lang="nb-NO" smtClean="0"/>
              <a:t>‹#›</a:t>
            </a:fld>
            <a:endParaRPr lang="nb-NO"/>
          </a:p>
        </p:txBody>
      </p:sp>
    </p:spTree>
    <p:extLst>
      <p:ext uri="{BB962C8B-B14F-4D97-AF65-F5344CB8AC3E}">
        <p14:creationId xmlns:p14="http://schemas.microsoft.com/office/powerpoint/2010/main" val="1638318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7848F-1994-4E39-8BA3-6185925397EE}" type="datetimeFigureOut">
              <a:rPr lang="nb-NO" smtClean="0"/>
              <a:t>26.10.2022</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64A5A2D6-7A4D-4D07-B01F-3E5F56410E44}" type="slidenum">
              <a:rPr lang="nb-NO" smtClean="0"/>
              <a:t>‹#›</a:t>
            </a:fld>
            <a:endParaRPr lang="nb-NO"/>
          </a:p>
        </p:txBody>
      </p:sp>
    </p:spTree>
    <p:extLst>
      <p:ext uri="{BB962C8B-B14F-4D97-AF65-F5344CB8AC3E}">
        <p14:creationId xmlns:p14="http://schemas.microsoft.com/office/powerpoint/2010/main" val="411763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7848F-1994-4E39-8BA3-6185925397EE}" type="datetimeFigureOut">
              <a:rPr lang="nb-NO" smtClean="0"/>
              <a:t>26.10.2022</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64A5A2D6-7A4D-4D07-B01F-3E5F56410E44}" type="slidenum">
              <a:rPr lang="nb-NO" smtClean="0"/>
              <a:t>‹#›</a:t>
            </a:fld>
            <a:endParaRPr lang="nb-NO"/>
          </a:p>
        </p:txBody>
      </p:sp>
    </p:spTree>
    <p:extLst>
      <p:ext uri="{BB962C8B-B14F-4D97-AF65-F5344CB8AC3E}">
        <p14:creationId xmlns:p14="http://schemas.microsoft.com/office/powerpoint/2010/main" val="3173920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6F7848F-1994-4E39-8BA3-6185925397EE}" type="datetimeFigureOut">
              <a:rPr lang="nb-NO" smtClean="0"/>
              <a:t>26.10.2022</a:t>
            </a:fld>
            <a:endParaRPr lang="nb-N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nb-N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4A5A2D6-7A4D-4D07-B01F-3E5F56410E44}" type="slidenum">
              <a:rPr lang="nb-NO" smtClean="0"/>
              <a:t>‹#›</a:t>
            </a:fld>
            <a:endParaRPr lang="nb-NO"/>
          </a:p>
        </p:txBody>
      </p:sp>
    </p:spTree>
    <p:extLst>
      <p:ext uri="{BB962C8B-B14F-4D97-AF65-F5344CB8AC3E}">
        <p14:creationId xmlns:p14="http://schemas.microsoft.com/office/powerpoint/2010/main" val="25891798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27392F-476B-7909-54C7-C1CFD4E81D37}"/>
              </a:ext>
            </a:extLst>
          </p:cNvPr>
          <p:cNvSpPr txBox="1"/>
          <p:nvPr/>
        </p:nvSpPr>
        <p:spPr>
          <a:xfrm>
            <a:off x="609600" y="497840"/>
            <a:ext cx="10718800" cy="4924425"/>
          </a:xfrm>
          <a:prstGeom prst="rect">
            <a:avLst/>
          </a:prstGeom>
          <a:noFill/>
        </p:spPr>
        <p:txBody>
          <a:bodyPr wrap="square" rtlCol="0">
            <a:spAutoFit/>
          </a:bodyPr>
          <a:lstStyle/>
          <a:p>
            <a:r>
              <a:rPr lang="nb-NO" dirty="0"/>
              <a:t>Case </a:t>
            </a:r>
            <a:r>
              <a:rPr lang="nb-NO" dirty="0" err="1"/>
              <a:t>context</a:t>
            </a:r>
            <a:r>
              <a:rPr lang="nb-NO" dirty="0"/>
              <a:t> :</a:t>
            </a:r>
          </a:p>
          <a:p>
            <a:endParaRPr lang="nb-NO" dirty="0"/>
          </a:p>
          <a:p>
            <a:r>
              <a:rPr lang="en-US" sz="1600" dirty="0"/>
              <a:t>A customer with no current cloud footprint is interested in migrating to the cloud. The customer has both off the shelf and in house developed legacy applications. Hardware refresh cycle in two years and the customer is eager to get the process started to avoid possible new large investments in new hardware. One requirement is that the on-premises network must have a private connection to cloud datacenter. The IT department has defined a long-term objective to migrate as much as possible from their legacy applications over to SaaS, but can have an intermediate phase as IaaS.​</a:t>
            </a:r>
          </a:p>
          <a:p>
            <a:endParaRPr lang="en-US" dirty="0"/>
          </a:p>
          <a:p>
            <a:r>
              <a:rPr lang="en-US" dirty="0"/>
              <a:t>Client infra landscape :</a:t>
            </a:r>
          </a:p>
          <a:p>
            <a:endParaRPr lang="en-US" dirty="0"/>
          </a:p>
          <a:p>
            <a:endParaRPr lang="en-US" dirty="0"/>
          </a:p>
          <a:p>
            <a:endParaRPr lang="en-US" dirty="0"/>
          </a:p>
          <a:p>
            <a:endParaRPr lang="nb-NO" dirty="0"/>
          </a:p>
          <a:p>
            <a:endParaRPr lang="en-US" dirty="0"/>
          </a:p>
          <a:p>
            <a:pPr marL="342900" indent="-342900">
              <a:buAutoNum type="arabicPeriod"/>
            </a:pPr>
            <a:endParaRPr lang="en-US" dirty="0"/>
          </a:p>
          <a:p>
            <a:pPr marL="342900" indent="-342900">
              <a:buAutoNum type="arabicPeriod"/>
            </a:pPr>
            <a:endParaRPr lang="nb-NO" dirty="0"/>
          </a:p>
          <a:p>
            <a:pPr marL="342900" indent="-342900">
              <a:buAutoNum type="arabicPeriod"/>
            </a:pPr>
            <a:endParaRPr lang="nb-NO" dirty="0"/>
          </a:p>
          <a:p>
            <a:endParaRPr lang="nb-NO" dirty="0"/>
          </a:p>
        </p:txBody>
      </p:sp>
      <p:graphicFrame>
        <p:nvGraphicFramePr>
          <p:cNvPr id="8" name="Table 9">
            <a:extLst>
              <a:ext uri="{FF2B5EF4-FFF2-40B4-BE49-F238E27FC236}">
                <a16:creationId xmlns:a16="http://schemas.microsoft.com/office/drawing/2014/main" id="{FFCAE48A-075E-A41B-254C-833BA9D32136}"/>
              </a:ext>
            </a:extLst>
          </p:cNvPr>
          <p:cNvGraphicFramePr>
            <a:graphicFrameLocks noGrp="1"/>
          </p:cNvGraphicFramePr>
          <p:nvPr>
            <p:extLst>
              <p:ext uri="{D42A27DB-BD31-4B8C-83A1-F6EECF244321}">
                <p14:modId xmlns:p14="http://schemas.microsoft.com/office/powerpoint/2010/main" val="1878534604"/>
              </p:ext>
            </p:extLst>
          </p:nvPr>
        </p:nvGraphicFramePr>
        <p:xfrm>
          <a:off x="762000" y="3147906"/>
          <a:ext cx="10566402" cy="3337560"/>
        </p:xfrm>
        <a:graphic>
          <a:graphicData uri="http://schemas.openxmlformats.org/drawingml/2006/table">
            <a:tbl>
              <a:tblPr firstRow="1" bandRow="1">
                <a:tableStyleId>{5C22544A-7EE6-4342-B048-85BDC9FD1C3A}</a:tableStyleId>
              </a:tblPr>
              <a:tblGrid>
                <a:gridCol w="1509486">
                  <a:extLst>
                    <a:ext uri="{9D8B030D-6E8A-4147-A177-3AD203B41FA5}">
                      <a16:colId xmlns:a16="http://schemas.microsoft.com/office/drawing/2014/main" val="3432475310"/>
                    </a:ext>
                  </a:extLst>
                </a:gridCol>
                <a:gridCol w="1904274">
                  <a:extLst>
                    <a:ext uri="{9D8B030D-6E8A-4147-A177-3AD203B41FA5}">
                      <a16:colId xmlns:a16="http://schemas.microsoft.com/office/drawing/2014/main" val="1426545331"/>
                    </a:ext>
                  </a:extLst>
                </a:gridCol>
                <a:gridCol w="1114698">
                  <a:extLst>
                    <a:ext uri="{9D8B030D-6E8A-4147-A177-3AD203B41FA5}">
                      <a16:colId xmlns:a16="http://schemas.microsoft.com/office/drawing/2014/main" val="899035241"/>
                    </a:ext>
                  </a:extLst>
                </a:gridCol>
                <a:gridCol w="1509486">
                  <a:extLst>
                    <a:ext uri="{9D8B030D-6E8A-4147-A177-3AD203B41FA5}">
                      <a16:colId xmlns:a16="http://schemas.microsoft.com/office/drawing/2014/main" val="1668013793"/>
                    </a:ext>
                  </a:extLst>
                </a:gridCol>
                <a:gridCol w="1509486">
                  <a:extLst>
                    <a:ext uri="{9D8B030D-6E8A-4147-A177-3AD203B41FA5}">
                      <a16:colId xmlns:a16="http://schemas.microsoft.com/office/drawing/2014/main" val="2395292613"/>
                    </a:ext>
                  </a:extLst>
                </a:gridCol>
                <a:gridCol w="1509486">
                  <a:extLst>
                    <a:ext uri="{9D8B030D-6E8A-4147-A177-3AD203B41FA5}">
                      <a16:colId xmlns:a16="http://schemas.microsoft.com/office/drawing/2014/main" val="4143655309"/>
                    </a:ext>
                  </a:extLst>
                </a:gridCol>
                <a:gridCol w="1509486">
                  <a:extLst>
                    <a:ext uri="{9D8B030D-6E8A-4147-A177-3AD203B41FA5}">
                      <a16:colId xmlns:a16="http://schemas.microsoft.com/office/drawing/2014/main" val="3393175878"/>
                    </a:ext>
                  </a:extLst>
                </a:gridCol>
              </a:tblGrid>
              <a:tr h="370840">
                <a:tc>
                  <a:txBody>
                    <a:bodyPr/>
                    <a:lstStyle/>
                    <a:p>
                      <a:pPr algn="l" fontAlgn="b"/>
                      <a:r>
                        <a:rPr lang="nb-NO" sz="1400" b="1" i="0" u="none" strike="noStrike" dirty="0">
                          <a:solidFill>
                            <a:schemeClr val="bg1"/>
                          </a:solidFill>
                          <a:effectLst/>
                          <a:latin typeface="Calibri" panose="020F0502020204030204" pitchFamily="34" charset="0"/>
                        </a:rPr>
                        <a:t>Application</a:t>
                      </a:r>
                    </a:p>
                  </a:txBody>
                  <a:tcPr marL="6350" marR="6350" marT="6350" marB="0" anchor="b"/>
                </a:tc>
                <a:tc>
                  <a:txBody>
                    <a:bodyPr/>
                    <a:lstStyle/>
                    <a:p>
                      <a:pPr algn="l" fontAlgn="b"/>
                      <a:r>
                        <a:rPr lang="nb-NO" sz="1400" b="1" i="0" u="none" strike="noStrike">
                          <a:solidFill>
                            <a:schemeClr val="bg1"/>
                          </a:solidFill>
                          <a:effectLst/>
                          <a:latin typeface="Calibri" panose="020F0502020204030204" pitchFamily="34" charset="0"/>
                        </a:rPr>
                        <a:t>Application criticality</a:t>
                      </a:r>
                    </a:p>
                  </a:txBody>
                  <a:tcPr marL="6350" marR="6350" marT="6350" marB="0" anchor="b"/>
                </a:tc>
                <a:tc>
                  <a:txBody>
                    <a:bodyPr/>
                    <a:lstStyle/>
                    <a:p>
                      <a:pPr algn="l" fontAlgn="b"/>
                      <a:r>
                        <a:rPr lang="nb-NO" sz="1400" b="1" i="0" u="none" strike="noStrike">
                          <a:solidFill>
                            <a:schemeClr val="bg1"/>
                          </a:solidFill>
                          <a:effectLst/>
                          <a:latin typeface="Calibri" panose="020F0502020204030204" pitchFamily="34" charset="0"/>
                        </a:rPr>
                        <a:t>RTO</a:t>
                      </a:r>
                    </a:p>
                  </a:txBody>
                  <a:tcPr marL="6350" marR="6350" marT="6350" marB="0" anchor="b"/>
                </a:tc>
                <a:tc>
                  <a:txBody>
                    <a:bodyPr/>
                    <a:lstStyle/>
                    <a:p>
                      <a:pPr algn="l" fontAlgn="b"/>
                      <a:r>
                        <a:rPr lang="nb-NO" sz="1400" b="1" i="0" u="none" strike="noStrike">
                          <a:solidFill>
                            <a:schemeClr val="bg1"/>
                          </a:solidFill>
                          <a:effectLst/>
                          <a:latin typeface="Calibri" panose="020F0502020204030204" pitchFamily="34" charset="0"/>
                        </a:rPr>
                        <a:t>RPO</a:t>
                      </a:r>
                    </a:p>
                  </a:txBody>
                  <a:tcPr marL="6350" marR="6350" marT="6350" marB="0" anchor="b"/>
                </a:tc>
                <a:tc>
                  <a:txBody>
                    <a:bodyPr/>
                    <a:lstStyle/>
                    <a:p>
                      <a:pPr algn="l" fontAlgn="b"/>
                      <a:r>
                        <a:rPr lang="nb-NO" sz="1400" b="1" i="0" u="none" strike="noStrike">
                          <a:solidFill>
                            <a:schemeClr val="bg1"/>
                          </a:solidFill>
                          <a:effectLst/>
                          <a:latin typeface="Calibri" panose="020F0502020204030204" pitchFamily="34" charset="0"/>
                        </a:rPr>
                        <a:t>tier1(web)</a:t>
                      </a:r>
                    </a:p>
                  </a:txBody>
                  <a:tcPr marL="6350" marR="6350" marT="6350" marB="0" anchor="b"/>
                </a:tc>
                <a:tc>
                  <a:txBody>
                    <a:bodyPr/>
                    <a:lstStyle/>
                    <a:p>
                      <a:pPr algn="l" fontAlgn="b"/>
                      <a:r>
                        <a:rPr lang="nb-NO" sz="1400" b="1" i="0" u="none" strike="noStrike">
                          <a:solidFill>
                            <a:schemeClr val="bg1"/>
                          </a:solidFill>
                          <a:effectLst/>
                          <a:latin typeface="Calibri" panose="020F0502020204030204" pitchFamily="34" charset="0"/>
                        </a:rPr>
                        <a:t>tier2(App)</a:t>
                      </a:r>
                    </a:p>
                  </a:txBody>
                  <a:tcPr marL="6350" marR="6350" marT="6350" marB="0" anchor="b"/>
                </a:tc>
                <a:tc>
                  <a:txBody>
                    <a:bodyPr/>
                    <a:lstStyle/>
                    <a:p>
                      <a:pPr algn="l" fontAlgn="b"/>
                      <a:r>
                        <a:rPr lang="nb-NO" sz="1400" b="1" i="0" u="none" strike="noStrike" dirty="0">
                          <a:solidFill>
                            <a:schemeClr val="bg1"/>
                          </a:solidFill>
                          <a:effectLst/>
                          <a:latin typeface="Calibri" panose="020F0502020204030204" pitchFamily="34" charset="0"/>
                        </a:rPr>
                        <a:t>tier3(DB)</a:t>
                      </a:r>
                    </a:p>
                  </a:txBody>
                  <a:tcPr marL="6350" marR="6350" marT="6350" marB="0" anchor="b"/>
                </a:tc>
                <a:extLst>
                  <a:ext uri="{0D108BD9-81ED-4DB2-BD59-A6C34878D82A}">
                    <a16:rowId xmlns:a16="http://schemas.microsoft.com/office/drawing/2014/main" val="1365498993"/>
                  </a:ext>
                </a:extLst>
              </a:tr>
              <a:tr h="370840">
                <a:tc>
                  <a:txBody>
                    <a:bodyPr/>
                    <a:lstStyle/>
                    <a:p>
                      <a:pPr algn="l" fontAlgn="b"/>
                      <a:r>
                        <a:rPr lang="nb-NO" sz="1100" b="0" i="0" u="none" strike="noStrike" dirty="0" err="1">
                          <a:solidFill>
                            <a:srgbClr val="000000"/>
                          </a:solidFill>
                          <a:effectLst/>
                          <a:latin typeface="Calibri" panose="020F0502020204030204" pitchFamily="34" charset="0"/>
                        </a:rPr>
                        <a:t>Ecom</a:t>
                      </a:r>
                      <a:endParaRPr lang="nb-NO"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Mission critical</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2</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0</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4*windows2k12</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6*windows2k12</a:t>
                      </a:r>
                    </a:p>
                  </a:txBody>
                  <a:tcPr marL="6350" marR="6350" marT="6350" marB="0" anchor="b"/>
                </a:tc>
                <a:tc>
                  <a:txBody>
                    <a:bodyPr/>
                    <a:lstStyle/>
                    <a:p>
                      <a:pPr algn="l" fontAlgn="b"/>
                      <a:r>
                        <a:rPr lang="nb-NO" sz="1100" b="0" i="0" u="none" strike="noStrike" dirty="0">
                          <a:solidFill>
                            <a:srgbClr val="000000"/>
                          </a:solidFill>
                          <a:effectLst/>
                          <a:latin typeface="Calibri" panose="020F0502020204030204" pitchFamily="34" charset="0"/>
                        </a:rPr>
                        <a:t>2node MSSQL Cluster</a:t>
                      </a:r>
                    </a:p>
                  </a:txBody>
                  <a:tcPr marL="6350" marR="6350" marT="6350" marB="0" anchor="b"/>
                </a:tc>
                <a:extLst>
                  <a:ext uri="{0D108BD9-81ED-4DB2-BD59-A6C34878D82A}">
                    <a16:rowId xmlns:a16="http://schemas.microsoft.com/office/drawing/2014/main" val="4015023129"/>
                  </a:ext>
                </a:extLst>
              </a:tr>
              <a:tr h="370840">
                <a:tc>
                  <a:txBody>
                    <a:bodyPr/>
                    <a:lstStyle/>
                    <a:p>
                      <a:pPr algn="l" fontAlgn="b"/>
                      <a:r>
                        <a:rPr lang="nb-NO" sz="1100" b="0" i="0" u="none" strike="noStrike">
                          <a:solidFill>
                            <a:srgbClr val="000000"/>
                          </a:solidFill>
                          <a:effectLst/>
                          <a:latin typeface="Calibri" panose="020F0502020204030204" pitchFamily="34" charset="0"/>
                        </a:rPr>
                        <a:t>ERP</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Mission critical</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2</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0</a:t>
                      </a:r>
                    </a:p>
                  </a:txBody>
                  <a:tcPr marL="6350" marR="6350" marT="6350" marB="0" anchor="b"/>
                </a:tc>
                <a:tc>
                  <a:txBody>
                    <a:bodyPr/>
                    <a:lstStyle/>
                    <a:p>
                      <a:pPr algn="l" fontAlgn="b"/>
                      <a:r>
                        <a:rPr lang="nb-NO" sz="1100" b="0" i="0" u="none" strike="noStrike" dirty="0">
                          <a:solidFill>
                            <a:srgbClr val="000000"/>
                          </a:solidFill>
                          <a:effectLst/>
                          <a:latin typeface="Calibri" panose="020F0502020204030204" pitchFamily="34" charset="0"/>
                        </a:rPr>
                        <a:t>0</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8*linux7</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3 node Oracle RAC</a:t>
                      </a:r>
                    </a:p>
                  </a:txBody>
                  <a:tcPr marL="6350" marR="6350" marT="6350" marB="0" anchor="b"/>
                </a:tc>
                <a:extLst>
                  <a:ext uri="{0D108BD9-81ED-4DB2-BD59-A6C34878D82A}">
                    <a16:rowId xmlns:a16="http://schemas.microsoft.com/office/drawing/2014/main" val="1678380974"/>
                  </a:ext>
                </a:extLst>
              </a:tr>
              <a:tr h="370840">
                <a:tc>
                  <a:txBody>
                    <a:bodyPr/>
                    <a:lstStyle/>
                    <a:p>
                      <a:pPr algn="l" fontAlgn="b"/>
                      <a:r>
                        <a:rPr lang="nb-NO" sz="1100" b="0" i="0" u="none" strike="noStrike">
                          <a:solidFill>
                            <a:srgbClr val="000000"/>
                          </a:solidFill>
                          <a:effectLst/>
                          <a:latin typeface="Calibri" panose="020F0502020204030204" pitchFamily="34" charset="0"/>
                        </a:rPr>
                        <a:t>CRM</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Critical</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4</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0</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2*windows2k12</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4*windows2k12</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2node MSSQL Cluster</a:t>
                      </a:r>
                    </a:p>
                  </a:txBody>
                  <a:tcPr marL="6350" marR="6350" marT="6350" marB="0" anchor="b"/>
                </a:tc>
                <a:extLst>
                  <a:ext uri="{0D108BD9-81ED-4DB2-BD59-A6C34878D82A}">
                    <a16:rowId xmlns:a16="http://schemas.microsoft.com/office/drawing/2014/main" val="1570719529"/>
                  </a:ext>
                </a:extLst>
              </a:tr>
              <a:tr h="370840">
                <a:tc>
                  <a:txBody>
                    <a:bodyPr/>
                    <a:lstStyle/>
                    <a:p>
                      <a:pPr algn="l" fontAlgn="b"/>
                      <a:r>
                        <a:rPr lang="nb-NO" sz="1100" b="0" i="0" u="none" strike="noStrike">
                          <a:solidFill>
                            <a:srgbClr val="000000"/>
                          </a:solidFill>
                          <a:effectLst/>
                          <a:latin typeface="Calibri" panose="020F0502020204030204" pitchFamily="34" charset="0"/>
                        </a:rPr>
                        <a:t>Customer center</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Critical</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4</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0</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2*windows2k12</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4*windows2k12</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2node MSSQL Cluster</a:t>
                      </a:r>
                    </a:p>
                  </a:txBody>
                  <a:tcPr marL="6350" marR="6350" marT="6350" marB="0" anchor="b"/>
                </a:tc>
                <a:extLst>
                  <a:ext uri="{0D108BD9-81ED-4DB2-BD59-A6C34878D82A}">
                    <a16:rowId xmlns:a16="http://schemas.microsoft.com/office/drawing/2014/main" val="2673537697"/>
                  </a:ext>
                </a:extLst>
              </a:tr>
              <a:tr h="370840">
                <a:tc>
                  <a:txBody>
                    <a:bodyPr/>
                    <a:lstStyle/>
                    <a:p>
                      <a:pPr algn="l" fontAlgn="b"/>
                      <a:r>
                        <a:rPr lang="nb-NO" sz="1100" b="0" i="0" u="none" strike="noStrike">
                          <a:solidFill>
                            <a:srgbClr val="000000"/>
                          </a:solidFill>
                          <a:effectLst/>
                          <a:latin typeface="Calibri" panose="020F0502020204030204" pitchFamily="34" charset="0"/>
                        </a:rPr>
                        <a:t>Loyalty program</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Moderate</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8</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4</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2*windows2k12</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2*windows2k12</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2nodeMYSQL</a:t>
                      </a:r>
                    </a:p>
                  </a:txBody>
                  <a:tcPr marL="6350" marR="6350" marT="6350" marB="0" anchor="b"/>
                </a:tc>
                <a:extLst>
                  <a:ext uri="{0D108BD9-81ED-4DB2-BD59-A6C34878D82A}">
                    <a16:rowId xmlns:a16="http://schemas.microsoft.com/office/drawing/2014/main" val="2323080057"/>
                  </a:ext>
                </a:extLst>
              </a:tr>
              <a:tr h="370840">
                <a:tc>
                  <a:txBody>
                    <a:bodyPr/>
                    <a:lstStyle/>
                    <a:p>
                      <a:pPr algn="l" fontAlgn="b"/>
                      <a:r>
                        <a:rPr lang="nb-NO" sz="1100" b="0" i="0" u="none" strike="noStrike">
                          <a:solidFill>
                            <a:srgbClr val="000000"/>
                          </a:solidFill>
                          <a:effectLst/>
                          <a:latin typeface="Calibri" panose="020F0502020204030204" pitchFamily="34" charset="0"/>
                        </a:rPr>
                        <a:t>Reporting</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Moderate</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8</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4</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2*windows2k12</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2*windows2k12</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2nodeMYSQL</a:t>
                      </a:r>
                    </a:p>
                  </a:txBody>
                  <a:tcPr marL="6350" marR="6350" marT="6350" marB="0" anchor="b"/>
                </a:tc>
                <a:extLst>
                  <a:ext uri="{0D108BD9-81ED-4DB2-BD59-A6C34878D82A}">
                    <a16:rowId xmlns:a16="http://schemas.microsoft.com/office/drawing/2014/main" val="2193226011"/>
                  </a:ext>
                </a:extLst>
              </a:tr>
              <a:tr h="370840">
                <a:tc>
                  <a:txBody>
                    <a:bodyPr/>
                    <a:lstStyle/>
                    <a:p>
                      <a:pPr algn="l" fontAlgn="b"/>
                      <a:r>
                        <a:rPr lang="nb-NO" sz="1100" b="0" i="0" u="none" strike="noStrike">
                          <a:solidFill>
                            <a:srgbClr val="000000"/>
                          </a:solidFill>
                          <a:effectLst/>
                          <a:latin typeface="Calibri" panose="020F0502020204030204" pitchFamily="34" charset="0"/>
                        </a:rPr>
                        <a:t>HR</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Basic</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24</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8</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2*windows2k12</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2*windows2k12</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2node MSSQL Cluster</a:t>
                      </a:r>
                    </a:p>
                  </a:txBody>
                  <a:tcPr marL="6350" marR="6350" marT="6350" marB="0" anchor="b"/>
                </a:tc>
                <a:extLst>
                  <a:ext uri="{0D108BD9-81ED-4DB2-BD59-A6C34878D82A}">
                    <a16:rowId xmlns:a16="http://schemas.microsoft.com/office/drawing/2014/main" val="1908640722"/>
                  </a:ext>
                </a:extLst>
              </a:tr>
              <a:tr h="370840">
                <a:tc>
                  <a:txBody>
                    <a:bodyPr/>
                    <a:lstStyle/>
                    <a:p>
                      <a:pPr algn="l" fontAlgn="b"/>
                      <a:r>
                        <a:rPr lang="nb-NO" sz="1100" b="0" i="0" u="none" strike="noStrike">
                          <a:solidFill>
                            <a:srgbClr val="000000"/>
                          </a:solidFill>
                          <a:effectLst/>
                          <a:latin typeface="Calibri" panose="020F0502020204030204" pitchFamily="34" charset="0"/>
                        </a:rPr>
                        <a:t>Learning portal</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Basic</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24</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8</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2*windows2k12</a:t>
                      </a:r>
                    </a:p>
                  </a:txBody>
                  <a:tcPr marL="6350" marR="6350" marT="6350" marB="0" anchor="b"/>
                </a:tc>
                <a:tc>
                  <a:txBody>
                    <a:bodyPr/>
                    <a:lstStyle/>
                    <a:p>
                      <a:pPr algn="l" fontAlgn="b"/>
                      <a:r>
                        <a:rPr lang="nb-NO" sz="1100" b="0" i="0" u="none" strike="noStrike">
                          <a:solidFill>
                            <a:srgbClr val="000000"/>
                          </a:solidFill>
                          <a:effectLst/>
                          <a:latin typeface="Calibri" panose="020F0502020204030204" pitchFamily="34" charset="0"/>
                        </a:rPr>
                        <a:t>2*windows2k12</a:t>
                      </a:r>
                    </a:p>
                  </a:txBody>
                  <a:tcPr marL="6350" marR="6350" marT="6350" marB="0" anchor="b"/>
                </a:tc>
                <a:tc>
                  <a:txBody>
                    <a:bodyPr/>
                    <a:lstStyle/>
                    <a:p>
                      <a:pPr algn="l" fontAlgn="b"/>
                      <a:r>
                        <a:rPr lang="nb-NO" sz="1100" b="0" i="0" u="none" strike="noStrike" dirty="0">
                          <a:solidFill>
                            <a:srgbClr val="000000"/>
                          </a:solidFill>
                          <a:effectLst/>
                          <a:latin typeface="Calibri" panose="020F0502020204030204" pitchFamily="34" charset="0"/>
                        </a:rPr>
                        <a:t>2node MSSQL Cluster</a:t>
                      </a:r>
                    </a:p>
                  </a:txBody>
                  <a:tcPr marL="6350" marR="6350" marT="6350" marB="0" anchor="b"/>
                </a:tc>
                <a:extLst>
                  <a:ext uri="{0D108BD9-81ED-4DB2-BD59-A6C34878D82A}">
                    <a16:rowId xmlns:a16="http://schemas.microsoft.com/office/drawing/2014/main" val="797907496"/>
                  </a:ext>
                </a:extLst>
              </a:tr>
            </a:tbl>
          </a:graphicData>
        </a:graphic>
      </p:graphicFrame>
    </p:spTree>
    <p:extLst>
      <p:ext uri="{BB962C8B-B14F-4D97-AF65-F5344CB8AC3E}">
        <p14:creationId xmlns:p14="http://schemas.microsoft.com/office/powerpoint/2010/main" val="111537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7">
            <a:extLst>
              <a:ext uri="{FF2B5EF4-FFF2-40B4-BE49-F238E27FC236}">
                <a16:creationId xmlns:a16="http://schemas.microsoft.com/office/drawing/2014/main" id="{74AE3CE4-5FAA-3B76-91CA-DC988BEA7C26}"/>
              </a:ext>
            </a:extLst>
          </p:cNvPr>
          <p:cNvGraphicFramePr>
            <a:graphicFrameLocks noGrp="1"/>
          </p:cNvGraphicFramePr>
          <p:nvPr>
            <p:extLst>
              <p:ext uri="{D42A27DB-BD31-4B8C-83A1-F6EECF244321}">
                <p14:modId xmlns:p14="http://schemas.microsoft.com/office/powerpoint/2010/main" val="4190707255"/>
              </p:ext>
            </p:extLst>
          </p:nvPr>
        </p:nvGraphicFramePr>
        <p:xfrm>
          <a:off x="924560" y="1390226"/>
          <a:ext cx="8930640" cy="2213526"/>
        </p:xfrm>
        <a:graphic>
          <a:graphicData uri="http://schemas.openxmlformats.org/drawingml/2006/table">
            <a:tbl>
              <a:tblPr firstRow="1" bandRow="1">
                <a:tableStyleId>{5C22544A-7EE6-4342-B048-85BDC9FD1C3A}</a:tableStyleId>
              </a:tblPr>
              <a:tblGrid>
                <a:gridCol w="4465320">
                  <a:extLst>
                    <a:ext uri="{9D8B030D-6E8A-4147-A177-3AD203B41FA5}">
                      <a16:colId xmlns:a16="http://schemas.microsoft.com/office/drawing/2014/main" val="3712873268"/>
                    </a:ext>
                  </a:extLst>
                </a:gridCol>
                <a:gridCol w="4465320">
                  <a:extLst>
                    <a:ext uri="{9D8B030D-6E8A-4147-A177-3AD203B41FA5}">
                      <a16:colId xmlns:a16="http://schemas.microsoft.com/office/drawing/2014/main" val="2760340875"/>
                    </a:ext>
                  </a:extLst>
                </a:gridCol>
              </a:tblGrid>
              <a:tr h="277227">
                <a:tc>
                  <a:txBody>
                    <a:bodyPr/>
                    <a:lstStyle/>
                    <a:p>
                      <a:r>
                        <a:rPr lang="nb-NO" sz="1600" dirty="0">
                          <a:latin typeface="Calibri "/>
                        </a:rPr>
                        <a:t>Business</a:t>
                      </a:r>
                    </a:p>
                  </a:txBody>
                  <a:tcPr/>
                </a:tc>
                <a:tc>
                  <a:txBody>
                    <a:bodyPr/>
                    <a:lstStyle/>
                    <a:p>
                      <a:r>
                        <a:rPr lang="nb-NO" sz="1600" dirty="0">
                          <a:latin typeface="Calibri "/>
                        </a:rPr>
                        <a:t>Technical</a:t>
                      </a:r>
                    </a:p>
                  </a:txBody>
                  <a:tcPr/>
                </a:tc>
                <a:extLst>
                  <a:ext uri="{0D108BD9-81ED-4DB2-BD59-A6C34878D82A}">
                    <a16:rowId xmlns:a16="http://schemas.microsoft.com/office/drawing/2014/main" val="2198718292"/>
                  </a:ext>
                </a:extLst>
              </a:tr>
              <a:tr h="230491">
                <a:tc>
                  <a:txBody>
                    <a:bodyPr/>
                    <a:lstStyle/>
                    <a:p>
                      <a:pPr algn="l" fontAlgn="b"/>
                      <a:r>
                        <a:rPr lang="en-US" sz="1200" b="0" i="0" u="none" strike="noStrike" dirty="0">
                          <a:solidFill>
                            <a:srgbClr val="000000"/>
                          </a:solidFill>
                          <a:effectLst/>
                          <a:latin typeface="Calibri "/>
                        </a:rPr>
                        <a:t>Cost budget for next 3-4 quarters </a:t>
                      </a:r>
                    </a:p>
                  </a:txBody>
                  <a:tcPr marL="6350" marR="6350" marT="6350" marB="0" anchor="b"/>
                </a:tc>
                <a:tc>
                  <a:txBody>
                    <a:bodyPr/>
                    <a:lstStyle/>
                    <a:p>
                      <a:pPr algn="l" fontAlgn="b"/>
                      <a:r>
                        <a:rPr lang="en-US" sz="1200" b="0" i="0" u="none" strike="noStrike" dirty="0">
                          <a:solidFill>
                            <a:srgbClr val="000000"/>
                          </a:solidFill>
                          <a:effectLst/>
                          <a:latin typeface="Calibri "/>
                        </a:rPr>
                        <a:t>P1-P2 Incident dump for last 1 year</a:t>
                      </a:r>
                    </a:p>
                  </a:txBody>
                  <a:tcPr marL="6350" marR="6350" marT="6350" marB="0" anchor="b"/>
                </a:tc>
                <a:extLst>
                  <a:ext uri="{0D108BD9-81ED-4DB2-BD59-A6C34878D82A}">
                    <a16:rowId xmlns:a16="http://schemas.microsoft.com/office/drawing/2014/main" val="2682034534"/>
                  </a:ext>
                </a:extLst>
              </a:tr>
              <a:tr h="230491">
                <a:tc>
                  <a:txBody>
                    <a:bodyPr/>
                    <a:lstStyle/>
                    <a:p>
                      <a:pPr algn="l" fontAlgn="b"/>
                      <a:r>
                        <a:rPr lang="nb-NO" sz="1200" b="0" i="0" u="none" strike="noStrike" dirty="0" err="1">
                          <a:solidFill>
                            <a:srgbClr val="000000"/>
                          </a:solidFill>
                          <a:effectLst/>
                          <a:latin typeface="Calibri "/>
                        </a:rPr>
                        <a:t>Audit</a:t>
                      </a:r>
                      <a:r>
                        <a:rPr lang="nb-NO" sz="1200" b="0" i="0" u="none" strike="noStrike" dirty="0">
                          <a:solidFill>
                            <a:srgbClr val="000000"/>
                          </a:solidFill>
                          <a:effectLst/>
                          <a:latin typeface="Calibri "/>
                        </a:rPr>
                        <a:t>\</a:t>
                      </a:r>
                      <a:r>
                        <a:rPr lang="nb-NO" sz="1200" b="0" i="0" u="none" strike="noStrike" dirty="0" err="1">
                          <a:solidFill>
                            <a:srgbClr val="000000"/>
                          </a:solidFill>
                          <a:effectLst/>
                          <a:latin typeface="Calibri "/>
                        </a:rPr>
                        <a:t>Compliance</a:t>
                      </a:r>
                      <a:r>
                        <a:rPr lang="nb-NO" sz="1200" b="0" i="0" u="none" strike="noStrike" dirty="0">
                          <a:solidFill>
                            <a:srgbClr val="000000"/>
                          </a:solidFill>
                          <a:effectLst/>
                          <a:latin typeface="Calibri "/>
                        </a:rPr>
                        <a:t> </a:t>
                      </a:r>
                      <a:r>
                        <a:rPr lang="nb-NO" sz="1200" b="0" i="0" u="none" strike="noStrike" dirty="0" err="1">
                          <a:solidFill>
                            <a:srgbClr val="000000"/>
                          </a:solidFill>
                          <a:effectLst/>
                          <a:latin typeface="Calibri "/>
                        </a:rPr>
                        <a:t>requirements</a:t>
                      </a:r>
                      <a:r>
                        <a:rPr lang="nb-NO" sz="1200" b="0" i="0" u="none" strike="noStrike" dirty="0">
                          <a:solidFill>
                            <a:srgbClr val="000000"/>
                          </a:solidFill>
                          <a:effectLst/>
                          <a:latin typeface="Calibri "/>
                        </a:rPr>
                        <a:t> </a:t>
                      </a:r>
                      <a:r>
                        <a:rPr lang="nb-NO" sz="1200" b="0" i="0" u="none" strike="noStrike" dirty="0" err="1">
                          <a:solidFill>
                            <a:srgbClr val="000000"/>
                          </a:solidFill>
                          <a:effectLst/>
                          <a:latin typeface="Calibri "/>
                        </a:rPr>
                        <a:t>eg</a:t>
                      </a:r>
                      <a:r>
                        <a:rPr lang="nb-NO" sz="1200" b="0" i="0" u="none" strike="noStrike" dirty="0">
                          <a:solidFill>
                            <a:srgbClr val="000000"/>
                          </a:solidFill>
                          <a:effectLst/>
                          <a:latin typeface="Calibri "/>
                        </a:rPr>
                        <a:t> GDPR,RTO,RPO</a:t>
                      </a:r>
                    </a:p>
                  </a:txBody>
                  <a:tcPr marL="6350" marR="6350" marT="6350" marB="0" anchor="b"/>
                </a:tc>
                <a:tc>
                  <a:txBody>
                    <a:bodyPr/>
                    <a:lstStyle/>
                    <a:p>
                      <a:pPr algn="l" fontAlgn="b"/>
                      <a:r>
                        <a:rPr lang="nb-NO" sz="1200" b="0" i="0" u="none" strike="noStrike">
                          <a:solidFill>
                            <a:srgbClr val="000000"/>
                          </a:solidFill>
                          <a:effectLst/>
                          <a:latin typeface="Calibri "/>
                        </a:rPr>
                        <a:t>HLD\LLD Application Architecture</a:t>
                      </a:r>
                    </a:p>
                  </a:txBody>
                  <a:tcPr marL="6350" marR="6350" marT="6350" marB="0" anchor="b"/>
                </a:tc>
                <a:extLst>
                  <a:ext uri="{0D108BD9-81ED-4DB2-BD59-A6C34878D82A}">
                    <a16:rowId xmlns:a16="http://schemas.microsoft.com/office/drawing/2014/main" val="3504434168"/>
                  </a:ext>
                </a:extLst>
              </a:tr>
              <a:tr h="327632">
                <a:tc>
                  <a:txBody>
                    <a:bodyPr/>
                    <a:lstStyle/>
                    <a:p>
                      <a:pPr marL="0" algn="l" defTabSz="914400" rtl="0" eaLnBrk="1" fontAlgn="b" latinLnBrk="0" hangingPunct="1"/>
                      <a:r>
                        <a:rPr lang="nb-NO" sz="1200" b="0" i="0" u="none" strike="noStrike" kern="1200" dirty="0">
                          <a:solidFill>
                            <a:srgbClr val="000000"/>
                          </a:solidFill>
                          <a:effectLst/>
                          <a:latin typeface="Calibri "/>
                          <a:ea typeface="+mn-ea"/>
                          <a:cs typeface="+mn-cs"/>
                        </a:rPr>
                        <a:t>Application </a:t>
                      </a:r>
                      <a:r>
                        <a:rPr lang="nb-NO" sz="1200" b="0" i="0" u="none" strike="noStrike" kern="1200" dirty="0" err="1">
                          <a:solidFill>
                            <a:srgbClr val="000000"/>
                          </a:solidFill>
                          <a:effectLst/>
                          <a:latin typeface="Calibri "/>
                          <a:ea typeface="+mn-ea"/>
                          <a:cs typeface="+mn-cs"/>
                        </a:rPr>
                        <a:t>criticality</a:t>
                      </a:r>
                      <a:r>
                        <a:rPr lang="nb-NO" sz="1200" b="0" i="0" u="none" strike="noStrike" kern="1200" dirty="0">
                          <a:solidFill>
                            <a:srgbClr val="000000"/>
                          </a:solidFill>
                          <a:effectLst/>
                          <a:latin typeface="Calibri "/>
                          <a:ea typeface="+mn-ea"/>
                          <a:cs typeface="+mn-cs"/>
                        </a:rPr>
                        <a:t> </a:t>
                      </a:r>
                      <a:r>
                        <a:rPr lang="nb-NO" sz="1200" b="0" i="0" u="none" strike="noStrike" kern="1200" dirty="0" err="1">
                          <a:solidFill>
                            <a:srgbClr val="000000"/>
                          </a:solidFill>
                          <a:effectLst/>
                          <a:latin typeface="Calibri "/>
                          <a:ea typeface="+mn-ea"/>
                          <a:cs typeface="+mn-cs"/>
                        </a:rPr>
                        <a:t>inline</a:t>
                      </a:r>
                      <a:r>
                        <a:rPr lang="nb-NO" sz="1200" b="0" i="0" u="none" strike="noStrike" kern="1200" dirty="0">
                          <a:solidFill>
                            <a:srgbClr val="000000"/>
                          </a:solidFill>
                          <a:effectLst/>
                          <a:latin typeface="Calibri "/>
                          <a:ea typeface="+mn-ea"/>
                          <a:cs typeface="+mn-cs"/>
                        </a:rPr>
                        <a:t> with </a:t>
                      </a:r>
                      <a:r>
                        <a:rPr lang="nb-NO" sz="1200" b="0" i="0" u="none" strike="noStrike" kern="1200" dirty="0" err="1">
                          <a:solidFill>
                            <a:srgbClr val="000000"/>
                          </a:solidFill>
                          <a:effectLst/>
                          <a:latin typeface="Calibri "/>
                          <a:ea typeface="+mn-ea"/>
                          <a:cs typeface="+mn-cs"/>
                        </a:rPr>
                        <a:t>bussiness</a:t>
                      </a:r>
                      <a:endParaRPr lang="nb-NO" sz="1200" b="0" i="0" u="none" strike="noStrike" kern="1200" dirty="0">
                        <a:solidFill>
                          <a:srgbClr val="000000"/>
                        </a:solidFill>
                        <a:effectLst/>
                        <a:latin typeface="Calibri "/>
                        <a:ea typeface="+mn-ea"/>
                        <a:cs typeface="+mn-cs"/>
                      </a:endParaRPr>
                    </a:p>
                  </a:txBody>
                  <a:tcPr/>
                </a:tc>
                <a:tc>
                  <a:txBody>
                    <a:bodyPr/>
                    <a:lstStyle/>
                    <a:p>
                      <a:pPr algn="l" fontAlgn="b"/>
                      <a:r>
                        <a:rPr lang="nb-NO" sz="1200" b="0" i="0" u="none" strike="noStrike" dirty="0" err="1">
                          <a:solidFill>
                            <a:srgbClr val="000000"/>
                          </a:solidFill>
                          <a:effectLst/>
                          <a:latin typeface="Calibri "/>
                        </a:rPr>
                        <a:t>Dependency</a:t>
                      </a:r>
                      <a:r>
                        <a:rPr lang="nb-NO" sz="1200" b="0" i="0" u="none" strike="noStrike" dirty="0">
                          <a:solidFill>
                            <a:srgbClr val="000000"/>
                          </a:solidFill>
                          <a:effectLst/>
                          <a:latin typeface="Calibri "/>
                        </a:rPr>
                        <a:t>\</a:t>
                      </a:r>
                      <a:r>
                        <a:rPr lang="nb-NO" sz="1200" b="0" i="0" u="none" strike="noStrike" dirty="0" err="1">
                          <a:solidFill>
                            <a:srgbClr val="000000"/>
                          </a:solidFill>
                          <a:effectLst/>
                          <a:latin typeface="Calibri "/>
                        </a:rPr>
                        <a:t>connectivity</a:t>
                      </a:r>
                      <a:r>
                        <a:rPr lang="nb-NO" sz="1200" b="0" i="0" u="none" strike="noStrike" dirty="0">
                          <a:solidFill>
                            <a:srgbClr val="000000"/>
                          </a:solidFill>
                          <a:effectLst/>
                          <a:latin typeface="Calibri "/>
                        </a:rPr>
                        <a:t> </a:t>
                      </a:r>
                      <a:r>
                        <a:rPr lang="nb-NO" sz="1200" b="0" i="0" u="none" strike="noStrike" dirty="0" err="1">
                          <a:solidFill>
                            <a:srgbClr val="000000"/>
                          </a:solidFill>
                          <a:effectLst/>
                          <a:latin typeface="Calibri "/>
                        </a:rPr>
                        <a:t>between</a:t>
                      </a:r>
                      <a:r>
                        <a:rPr lang="nb-NO" sz="1200" b="0" i="0" u="none" strike="noStrike" dirty="0">
                          <a:solidFill>
                            <a:srgbClr val="000000"/>
                          </a:solidFill>
                          <a:effectLst/>
                          <a:latin typeface="Calibri "/>
                        </a:rPr>
                        <a:t> application(upstream\downstream)</a:t>
                      </a:r>
                    </a:p>
                  </a:txBody>
                  <a:tcPr marL="6350" marR="6350" marT="6350" marB="0" anchor="b"/>
                </a:tc>
                <a:extLst>
                  <a:ext uri="{0D108BD9-81ED-4DB2-BD59-A6C34878D82A}">
                    <a16:rowId xmlns:a16="http://schemas.microsoft.com/office/drawing/2014/main" val="3522616971"/>
                  </a:ext>
                </a:extLst>
              </a:tr>
              <a:tr h="327632">
                <a:tc>
                  <a:txBody>
                    <a:bodyPr/>
                    <a:lstStyle/>
                    <a:p>
                      <a:r>
                        <a:rPr lang="nb-NO" sz="1200" b="0" i="0" u="none" strike="noStrike" kern="1200" dirty="0">
                          <a:solidFill>
                            <a:srgbClr val="000000"/>
                          </a:solidFill>
                          <a:effectLst/>
                          <a:latin typeface="Calibri "/>
                          <a:ea typeface="+mn-ea"/>
                          <a:cs typeface="+mn-cs"/>
                        </a:rPr>
                        <a:t>Business Strategic </a:t>
                      </a:r>
                      <a:r>
                        <a:rPr lang="nb-NO" sz="1200" b="0" i="0" u="none" strike="noStrike" kern="1200" dirty="0" err="1">
                          <a:solidFill>
                            <a:srgbClr val="000000"/>
                          </a:solidFill>
                          <a:effectLst/>
                          <a:latin typeface="Calibri "/>
                          <a:ea typeface="+mn-ea"/>
                          <a:cs typeface="+mn-cs"/>
                        </a:rPr>
                        <a:t>roadmap</a:t>
                      </a:r>
                      <a:endParaRPr lang="nb-NO" sz="1200" b="0" i="0" u="none" strike="noStrike" kern="1200" dirty="0">
                        <a:solidFill>
                          <a:srgbClr val="000000"/>
                        </a:solidFill>
                        <a:effectLst/>
                        <a:latin typeface="Calibri "/>
                        <a:ea typeface="+mn-ea"/>
                        <a:cs typeface="+mn-cs"/>
                      </a:endParaRPr>
                    </a:p>
                  </a:txBody>
                  <a:tcPr/>
                </a:tc>
                <a:tc>
                  <a:txBody>
                    <a:bodyPr/>
                    <a:lstStyle/>
                    <a:p>
                      <a:pPr algn="l" fontAlgn="b"/>
                      <a:r>
                        <a:rPr lang="nb-NO" sz="1200" b="0" i="0" u="none" strike="noStrike" dirty="0" err="1">
                          <a:solidFill>
                            <a:srgbClr val="000000"/>
                          </a:solidFill>
                          <a:effectLst/>
                          <a:latin typeface="Calibri "/>
                        </a:rPr>
                        <a:t>Current</a:t>
                      </a:r>
                      <a:r>
                        <a:rPr lang="nb-NO" sz="1200" b="0" i="0" u="none" strike="noStrike" dirty="0">
                          <a:solidFill>
                            <a:srgbClr val="000000"/>
                          </a:solidFill>
                          <a:effectLst/>
                          <a:latin typeface="Calibri "/>
                        </a:rPr>
                        <a:t> </a:t>
                      </a:r>
                      <a:r>
                        <a:rPr lang="nb-NO" sz="1200" b="0" i="0" u="none" strike="noStrike" dirty="0" err="1">
                          <a:solidFill>
                            <a:srgbClr val="000000"/>
                          </a:solidFill>
                          <a:effectLst/>
                          <a:latin typeface="Calibri "/>
                        </a:rPr>
                        <a:t>challenges</a:t>
                      </a:r>
                      <a:r>
                        <a:rPr lang="nb-NO" sz="1200" b="0" i="0" u="none" strike="noStrike" dirty="0">
                          <a:solidFill>
                            <a:srgbClr val="000000"/>
                          </a:solidFill>
                          <a:effectLst/>
                          <a:latin typeface="Calibri "/>
                        </a:rPr>
                        <a:t>\</a:t>
                      </a:r>
                      <a:r>
                        <a:rPr lang="nb-NO" sz="1200" b="0" i="0" u="none" strike="noStrike" dirty="0" err="1">
                          <a:solidFill>
                            <a:srgbClr val="000000"/>
                          </a:solidFill>
                          <a:effectLst/>
                          <a:latin typeface="Calibri "/>
                        </a:rPr>
                        <a:t>bottelnecks</a:t>
                      </a:r>
                      <a:endParaRPr lang="nb-NO" sz="1200" b="0" i="0" u="none" strike="noStrike" dirty="0">
                        <a:solidFill>
                          <a:srgbClr val="000000"/>
                        </a:solidFill>
                        <a:effectLst/>
                        <a:latin typeface="Calibri "/>
                      </a:endParaRPr>
                    </a:p>
                  </a:txBody>
                  <a:tcPr marL="6350" marR="6350" marT="6350" marB="0" anchor="b"/>
                </a:tc>
                <a:extLst>
                  <a:ext uri="{0D108BD9-81ED-4DB2-BD59-A6C34878D82A}">
                    <a16:rowId xmlns:a16="http://schemas.microsoft.com/office/drawing/2014/main" val="2464663035"/>
                  </a:ext>
                </a:extLst>
              </a:tr>
              <a:tr h="327632">
                <a:tc>
                  <a:txBody>
                    <a:bodyPr/>
                    <a:lstStyle/>
                    <a:p>
                      <a:endParaRPr lang="nb-NO" sz="2000" dirty="0">
                        <a:latin typeface="Calibri "/>
                      </a:endParaRPr>
                    </a:p>
                  </a:txBody>
                  <a:tcPr/>
                </a:tc>
                <a:tc>
                  <a:txBody>
                    <a:bodyPr/>
                    <a:lstStyle/>
                    <a:p>
                      <a:pPr algn="l" fontAlgn="b"/>
                      <a:r>
                        <a:rPr lang="en-US" sz="1200" b="0" i="0" u="none" strike="noStrike" dirty="0">
                          <a:solidFill>
                            <a:srgbClr val="000000"/>
                          </a:solidFill>
                          <a:effectLst/>
                          <a:latin typeface="Calibri "/>
                        </a:rPr>
                        <a:t>Identity </a:t>
                      </a:r>
                      <a:r>
                        <a:rPr lang="en-US" sz="1200" b="0" i="0" u="none" strike="noStrike" dirty="0" err="1">
                          <a:solidFill>
                            <a:srgbClr val="000000"/>
                          </a:solidFill>
                          <a:effectLst/>
                          <a:latin typeface="Calibri "/>
                        </a:rPr>
                        <a:t>architecture,access</a:t>
                      </a:r>
                      <a:r>
                        <a:rPr lang="en-US" sz="1200" b="0" i="0" u="none" strike="noStrike" dirty="0">
                          <a:solidFill>
                            <a:srgbClr val="000000"/>
                          </a:solidFill>
                          <a:effectLst/>
                          <a:latin typeface="Calibri "/>
                        </a:rPr>
                        <a:t>\auth mechanism</a:t>
                      </a:r>
                    </a:p>
                  </a:txBody>
                  <a:tcPr marL="6350" marR="6350" marT="6350" marB="0" anchor="b"/>
                </a:tc>
                <a:extLst>
                  <a:ext uri="{0D108BD9-81ED-4DB2-BD59-A6C34878D82A}">
                    <a16:rowId xmlns:a16="http://schemas.microsoft.com/office/drawing/2014/main" val="1100276797"/>
                  </a:ext>
                </a:extLst>
              </a:tr>
              <a:tr h="302429">
                <a:tc>
                  <a:txBody>
                    <a:bodyPr/>
                    <a:lstStyle/>
                    <a:p>
                      <a:endParaRPr lang="nb-NO">
                        <a:latin typeface="Calibri "/>
                      </a:endParaRPr>
                    </a:p>
                  </a:txBody>
                  <a:tcPr/>
                </a:tc>
                <a:tc>
                  <a:txBody>
                    <a:bodyPr/>
                    <a:lstStyle/>
                    <a:p>
                      <a:r>
                        <a:rPr lang="nb-NO" sz="1200" b="0" i="0" u="none" strike="noStrike" kern="1200" dirty="0">
                          <a:solidFill>
                            <a:srgbClr val="000000"/>
                          </a:solidFill>
                          <a:effectLst/>
                          <a:latin typeface="Calibri "/>
                          <a:ea typeface="+mn-ea"/>
                          <a:cs typeface="+mn-cs"/>
                        </a:rPr>
                        <a:t>Azure region to </a:t>
                      </a:r>
                      <a:r>
                        <a:rPr lang="nb-NO" sz="1200" b="0" i="0" u="none" strike="noStrike" kern="1200" dirty="0" err="1">
                          <a:solidFill>
                            <a:srgbClr val="000000"/>
                          </a:solidFill>
                          <a:effectLst/>
                          <a:latin typeface="Calibri "/>
                          <a:ea typeface="+mn-ea"/>
                          <a:cs typeface="+mn-cs"/>
                        </a:rPr>
                        <a:t>deploy</a:t>
                      </a:r>
                      <a:r>
                        <a:rPr lang="nb-NO" sz="1200" b="0" i="0" u="none" strike="noStrike" kern="1200" dirty="0">
                          <a:solidFill>
                            <a:srgbClr val="000000"/>
                          </a:solidFill>
                          <a:effectLst/>
                          <a:latin typeface="Calibri "/>
                          <a:ea typeface="+mn-ea"/>
                          <a:cs typeface="+mn-cs"/>
                        </a:rPr>
                        <a:t> </a:t>
                      </a:r>
                      <a:r>
                        <a:rPr lang="nb-NO" sz="1200" b="0" i="0" u="none" strike="noStrike" kern="1200" dirty="0" err="1">
                          <a:solidFill>
                            <a:srgbClr val="000000"/>
                          </a:solidFill>
                          <a:effectLst/>
                          <a:latin typeface="Calibri "/>
                          <a:ea typeface="+mn-ea"/>
                          <a:cs typeface="+mn-cs"/>
                        </a:rPr>
                        <a:t>workloads</a:t>
                      </a:r>
                      <a:endParaRPr lang="nb-NO" sz="1200" b="0" i="0" u="none" strike="noStrike" kern="1200" dirty="0">
                        <a:solidFill>
                          <a:srgbClr val="000000"/>
                        </a:solidFill>
                        <a:effectLst/>
                        <a:latin typeface="Calibri "/>
                        <a:ea typeface="+mn-ea"/>
                        <a:cs typeface="+mn-cs"/>
                      </a:endParaRPr>
                    </a:p>
                  </a:txBody>
                  <a:tcPr/>
                </a:tc>
                <a:extLst>
                  <a:ext uri="{0D108BD9-81ED-4DB2-BD59-A6C34878D82A}">
                    <a16:rowId xmlns:a16="http://schemas.microsoft.com/office/drawing/2014/main" val="3712050244"/>
                  </a:ext>
                </a:extLst>
              </a:tr>
            </a:tbl>
          </a:graphicData>
        </a:graphic>
      </p:graphicFrame>
      <p:sp>
        <p:nvSpPr>
          <p:cNvPr id="6" name="TextBox 5">
            <a:extLst>
              <a:ext uri="{FF2B5EF4-FFF2-40B4-BE49-F238E27FC236}">
                <a16:creationId xmlns:a16="http://schemas.microsoft.com/office/drawing/2014/main" id="{D031EC22-7CA9-A22D-388F-46C4CC44E2A4}"/>
              </a:ext>
            </a:extLst>
          </p:cNvPr>
          <p:cNvSpPr txBox="1"/>
          <p:nvPr/>
        </p:nvSpPr>
        <p:spPr>
          <a:xfrm>
            <a:off x="822960" y="782320"/>
            <a:ext cx="9245600" cy="923330"/>
          </a:xfrm>
          <a:prstGeom prst="rect">
            <a:avLst/>
          </a:prstGeom>
          <a:noFill/>
        </p:spPr>
        <p:txBody>
          <a:bodyPr wrap="square" rtlCol="0">
            <a:spAutoFit/>
          </a:bodyPr>
          <a:lstStyle/>
          <a:p>
            <a:r>
              <a:rPr lang="en-US" dirty="0"/>
              <a:t>1. What are the important preconditions / pre-requisites to think about before moving to the cloud?​</a:t>
            </a:r>
          </a:p>
          <a:p>
            <a:endParaRPr lang="nb-NO" dirty="0"/>
          </a:p>
        </p:txBody>
      </p:sp>
      <p:sp>
        <p:nvSpPr>
          <p:cNvPr id="11" name="TextBox 10">
            <a:extLst>
              <a:ext uri="{FF2B5EF4-FFF2-40B4-BE49-F238E27FC236}">
                <a16:creationId xmlns:a16="http://schemas.microsoft.com/office/drawing/2014/main" id="{4BE92670-92B4-E252-7C26-84130DB9D77F}"/>
              </a:ext>
            </a:extLst>
          </p:cNvPr>
          <p:cNvSpPr txBox="1"/>
          <p:nvPr/>
        </p:nvSpPr>
        <p:spPr>
          <a:xfrm>
            <a:off x="924560" y="3840480"/>
            <a:ext cx="9743440" cy="3108543"/>
          </a:xfrm>
          <a:prstGeom prst="rect">
            <a:avLst/>
          </a:prstGeom>
          <a:noFill/>
        </p:spPr>
        <p:txBody>
          <a:bodyPr wrap="square" rtlCol="0">
            <a:spAutoFit/>
          </a:bodyPr>
          <a:lstStyle/>
          <a:p>
            <a:r>
              <a:rPr lang="en-US" sz="1400" b="1" u="sng" dirty="0"/>
              <a:t>Overall approach</a:t>
            </a:r>
          </a:p>
          <a:p>
            <a:pPr marL="285750" indent="-285750">
              <a:buFont typeface="Arial" panose="020B0604020202020204" pitchFamily="34" charset="0"/>
              <a:buChar char="•"/>
            </a:pPr>
            <a:r>
              <a:rPr lang="en-US" sz="1400" dirty="0"/>
              <a:t>Consolidate business and technical details and prepare central repo in spreadsheet\confluence</a:t>
            </a:r>
          </a:p>
          <a:p>
            <a:pPr marL="285750" indent="-285750">
              <a:buFont typeface="Arial" panose="020B0604020202020204" pitchFamily="34" charset="0"/>
              <a:buChar char="•"/>
            </a:pPr>
            <a:r>
              <a:rPr lang="en-US" sz="1400" dirty="0"/>
              <a:t>Define milestones, identify business &amp; technical </a:t>
            </a:r>
            <a:r>
              <a:rPr lang="en-US" sz="1400" dirty="0" err="1"/>
              <a:t>spocs</a:t>
            </a:r>
            <a:endParaRPr lang="en-US" sz="1400" dirty="0"/>
          </a:p>
          <a:p>
            <a:pPr marL="285750" indent="-285750">
              <a:buFont typeface="Arial" panose="020B0604020202020204" pitchFamily="34" charset="0"/>
              <a:buChar char="•"/>
            </a:pPr>
            <a:r>
              <a:rPr lang="en-US" sz="1400" dirty="0"/>
              <a:t>Document current and to be architecture landscape</a:t>
            </a:r>
          </a:p>
          <a:p>
            <a:pPr marL="285750" indent="-285750">
              <a:buFont typeface="Arial" panose="020B0604020202020204" pitchFamily="34" charset="0"/>
              <a:buChar char="•"/>
            </a:pPr>
            <a:r>
              <a:rPr lang="en-US" sz="1400" dirty="0"/>
              <a:t>define timeline for each milestone and get this approved with </a:t>
            </a:r>
            <a:r>
              <a:rPr lang="en-US" sz="1400" dirty="0" err="1"/>
              <a:t>spocs</a:t>
            </a:r>
            <a:endParaRPr lang="en-US" sz="1400" dirty="0"/>
          </a:p>
          <a:p>
            <a:pPr marL="285750" indent="-285750">
              <a:buFont typeface="Arial" panose="020B0604020202020204" pitchFamily="34" charset="0"/>
              <a:buChar char="•"/>
            </a:pPr>
            <a:r>
              <a:rPr lang="en-US" sz="1400" dirty="0"/>
              <a:t>Based on technical assessment design landing zones</a:t>
            </a:r>
          </a:p>
          <a:p>
            <a:pPr marL="285750" indent="-285750">
              <a:buFont typeface="Arial" panose="020B0604020202020204" pitchFamily="34" charset="0"/>
              <a:buChar char="•"/>
            </a:pPr>
            <a:r>
              <a:rPr lang="en-US" sz="1400" dirty="0"/>
              <a:t>Build connectivity between on-prem\point2site with azure landing zones</a:t>
            </a:r>
          </a:p>
          <a:p>
            <a:pPr marL="285750" indent="-285750">
              <a:buFont typeface="Arial" panose="020B0604020202020204" pitchFamily="34" charset="0"/>
              <a:buChar char="•"/>
            </a:pPr>
            <a:r>
              <a:rPr lang="en-US" sz="1400" dirty="0"/>
              <a:t>Build identity sync on-prem to Azure</a:t>
            </a:r>
          </a:p>
          <a:p>
            <a:pPr marL="285750" indent="-285750">
              <a:buFont typeface="Arial" panose="020B0604020202020204" pitchFamily="34" charset="0"/>
              <a:buChar char="•"/>
            </a:pPr>
            <a:r>
              <a:rPr lang="en-US" sz="1400" dirty="0"/>
              <a:t>Azure migrate discovery run on-prem and prepare assessment </a:t>
            </a:r>
          </a:p>
          <a:p>
            <a:pPr marL="285750" indent="-285750">
              <a:buFont typeface="Arial" panose="020B0604020202020204" pitchFamily="34" charset="0"/>
              <a:buChar char="•"/>
            </a:pPr>
            <a:r>
              <a:rPr lang="en-US" sz="1400" dirty="0"/>
              <a:t>Define migration strategy like application sequence\POC\migration tools(AMA,ASR)</a:t>
            </a:r>
            <a:r>
              <a:rPr lang="en-US" sz="1400" dirty="0" err="1"/>
              <a:t>etc</a:t>
            </a:r>
            <a:endParaRPr lang="en-US" sz="1400" dirty="0"/>
          </a:p>
          <a:p>
            <a:pPr marL="285750" indent="-285750">
              <a:buFont typeface="Arial" panose="020B0604020202020204" pitchFamily="34" charset="0"/>
              <a:buChar char="•"/>
            </a:pPr>
            <a:r>
              <a:rPr lang="en-US" sz="1400" dirty="0"/>
              <a:t>perform POC with non-prod environment </a:t>
            </a:r>
          </a:p>
          <a:p>
            <a:pPr marL="285750" indent="-285750">
              <a:buFont typeface="Arial" panose="020B0604020202020204" pitchFamily="34" charset="0"/>
              <a:buChar char="•"/>
            </a:pPr>
            <a:r>
              <a:rPr lang="en-US" sz="1400" dirty="0"/>
              <a:t>Finalize cutoff date for production migration </a:t>
            </a:r>
          </a:p>
          <a:p>
            <a:pPr marL="285750" indent="-285750">
              <a:buFont typeface="Arial" panose="020B0604020202020204" pitchFamily="34" charset="0"/>
              <a:buChar char="•"/>
            </a:pPr>
            <a:r>
              <a:rPr lang="en-US" sz="1400" dirty="0"/>
              <a:t>Production migration </a:t>
            </a:r>
          </a:p>
          <a:p>
            <a:endParaRPr lang="nb-NO" sz="1400" dirty="0"/>
          </a:p>
        </p:txBody>
      </p:sp>
    </p:spTree>
    <p:extLst>
      <p:ext uri="{BB962C8B-B14F-4D97-AF65-F5344CB8AC3E}">
        <p14:creationId xmlns:p14="http://schemas.microsoft.com/office/powerpoint/2010/main" val="3967652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4DC570-DBBF-F1A7-52FC-0D6A9B3D79D7}"/>
              </a:ext>
            </a:extLst>
          </p:cNvPr>
          <p:cNvSpPr txBox="1"/>
          <p:nvPr/>
        </p:nvSpPr>
        <p:spPr>
          <a:xfrm>
            <a:off x="497840" y="436880"/>
            <a:ext cx="9550400" cy="923330"/>
          </a:xfrm>
          <a:prstGeom prst="rect">
            <a:avLst/>
          </a:prstGeom>
          <a:noFill/>
        </p:spPr>
        <p:txBody>
          <a:bodyPr wrap="square" rtlCol="0">
            <a:spAutoFit/>
          </a:bodyPr>
          <a:lstStyle/>
          <a:p>
            <a:r>
              <a:rPr lang="nb-NO" dirty="0"/>
              <a:t>Landing Zones :</a:t>
            </a:r>
          </a:p>
          <a:p>
            <a:endParaRPr lang="nb-NO" dirty="0"/>
          </a:p>
          <a:p>
            <a:endParaRPr lang="nb-NO" dirty="0"/>
          </a:p>
        </p:txBody>
      </p:sp>
      <p:graphicFrame>
        <p:nvGraphicFramePr>
          <p:cNvPr id="6" name="Table 5">
            <a:extLst>
              <a:ext uri="{FF2B5EF4-FFF2-40B4-BE49-F238E27FC236}">
                <a16:creationId xmlns:a16="http://schemas.microsoft.com/office/drawing/2014/main" id="{078966C9-14AC-D2CB-FBEC-047002311E16}"/>
              </a:ext>
            </a:extLst>
          </p:cNvPr>
          <p:cNvGraphicFramePr>
            <a:graphicFrameLocks noGrp="1"/>
          </p:cNvGraphicFramePr>
          <p:nvPr>
            <p:extLst>
              <p:ext uri="{D42A27DB-BD31-4B8C-83A1-F6EECF244321}">
                <p14:modId xmlns:p14="http://schemas.microsoft.com/office/powerpoint/2010/main" val="3387932964"/>
              </p:ext>
            </p:extLst>
          </p:nvPr>
        </p:nvGraphicFramePr>
        <p:xfrm>
          <a:off x="193040" y="803910"/>
          <a:ext cx="11653517" cy="6076880"/>
        </p:xfrm>
        <a:graphic>
          <a:graphicData uri="http://schemas.openxmlformats.org/drawingml/2006/table">
            <a:tbl>
              <a:tblPr>
                <a:tableStyleId>{5C22544A-7EE6-4342-B048-85BDC9FD1C3A}</a:tableStyleId>
              </a:tblPr>
              <a:tblGrid>
                <a:gridCol w="1046492">
                  <a:extLst>
                    <a:ext uri="{9D8B030D-6E8A-4147-A177-3AD203B41FA5}">
                      <a16:colId xmlns:a16="http://schemas.microsoft.com/office/drawing/2014/main" val="913476203"/>
                    </a:ext>
                  </a:extLst>
                </a:gridCol>
                <a:gridCol w="1291964">
                  <a:extLst>
                    <a:ext uri="{9D8B030D-6E8A-4147-A177-3AD203B41FA5}">
                      <a16:colId xmlns:a16="http://schemas.microsoft.com/office/drawing/2014/main" val="3775407598"/>
                    </a:ext>
                  </a:extLst>
                </a:gridCol>
                <a:gridCol w="953384">
                  <a:extLst>
                    <a:ext uri="{9D8B030D-6E8A-4147-A177-3AD203B41FA5}">
                      <a16:colId xmlns:a16="http://schemas.microsoft.com/office/drawing/2014/main" val="3989198714"/>
                    </a:ext>
                  </a:extLst>
                </a:gridCol>
                <a:gridCol w="1036910">
                  <a:extLst>
                    <a:ext uri="{9D8B030D-6E8A-4147-A177-3AD203B41FA5}">
                      <a16:colId xmlns:a16="http://schemas.microsoft.com/office/drawing/2014/main" val="1446114284"/>
                    </a:ext>
                  </a:extLst>
                </a:gridCol>
                <a:gridCol w="1716450">
                  <a:extLst>
                    <a:ext uri="{9D8B030D-6E8A-4147-A177-3AD203B41FA5}">
                      <a16:colId xmlns:a16="http://schemas.microsoft.com/office/drawing/2014/main" val="2216222164"/>
                    </a:ext>
                  </a:extLst>
                </a:gridCol>
                <a:gridCol w="1320800">
                  <a:extLst>
                    <a:ext uri="{9D8B030D-6E8A-4147-A177-3AD203B41FA5}">
                      <a16:colId xmlns:a16="http://schemas.microsoft.com/office/drawing/2014/main" val="1043872526"/>
                    </a:ext>
                  </a:extLst>
                </a:gridCol>
                <a:gridCol w="1127760">
                  <a:extLst>
                    <a:ext uri="{9D8B030D-6E8A-4147-A177-3AD203B41FA5}">
                      <a16:colId xmlns:a16="http://schemas.microsoft.com/office/drawing/2014/main" val="1067878788"/>
                    </a:ext>
                  </a:extLst>
                </a:gridCol>
                <a:gridCol w="721360">
                  <a:extLst>
                    <a:ext uri="{9D8B030D-6E8A-4147-A177-3AD203B41FA5}">
                      <a16:colId xmlns:a16="http://schemas.microsoft.com/office/drawing/2014/main" val="2826919476"/>
                    </a:ext>
                  </a:extLst>
                </a:gridCol>
                <a:gridCol w="577970">
                  <a:extLst>
                    <a:ext uri="{9D8B030D-6E8A-4147-A177-3AD203B41FA5}">
                      <a16:colId xmlns:a16="http://schemas.microsoft.com/office/drawing/2014/main" val="4292471276"/>
                    </a:ext>
                  </a:extLst>
                </a:gridCol>
                <a:gridCol w="326270">
                  <a:extLst>
                    <a:ext uri="{9D8B030D-6E8A-4147-A177-3AD203B41FA5}">
                      <a16:colId xmlns:a16="http://schemas.microsoft.com/office/drawing/2014/main" val="436526820"/>
                    </a:ext>
                  </a:extLst>
                </a:gridCol>
                <a:gridCol w="914015">
                  <a:extLst>
                    <a:ext uri="{9D8B030D-6E8A-4147-A177-3AD203B41FA5}">
                      <a16:colId xmlns:a16="http://schemas.microsoft.com/office/drawing/2014/main" val="2308952205"/>
                    </a:ext>
                  </a:extLst>
                </a:gridCol>
                <a:gridCol w="620142">
                  <a:extLst>
                    <a:ext uri="{9D8B030D-6E8A-4147-A177-3AD203B41FA5}">
                      <a16:colId xmlns:a16="http://schemas.microsoft.com/office/drawing/2014/main" val="4126376199"/>
                    </a:ext>
                  </a:extLst>
                </a:gridCol>
              </a:tblGrid>
              <a:tr h="421897">
                <a:tc>
                  <a:txBody>
                    <a:bodyPr/>
                    <a:lstStyle/>
                    <a:p>
                      <a:pPr algn="l" fontAlgn="b"/>
                      <a:r>
                        <a:rPr lang="nb-NO" sz="1400" b="1" u="none" strike="noStrike" dirty="0">
                          <a:solidFill>
                            <a:schemeClr val="tx1"/>
                          </a:solidFill>
                          <a:effectLst/>
                        </a:rPr>
                        <a:t>Identity</a:t>
                      </a:r>
                      <a:endParaRPr lang="nb-NO" sz="1400" b="1" i="0" u="none" strike="noStrike" dirty="0">
                        <a:solidFill>
                          <a:schemeClr val="tx1"/>
                        </a:solidFill>
                        <a:effectLst/>
                        <a:latin typeface="Calibri" panose="020F0502020204030204" pitchFamily="34" charset="0"/>
                      </a:endParaRPr>
                    </a:p>
                  </a:txBody>
                  <a:tcPr marL="5829" marR="5829" marT="5829" marB="0" anchor="b">
                    <a:solidFill>
                      <a:srgbClr val="0070C0"/>
                    </a:solidFill>
                  </a:tcPr>
                </a:tc>
                <a:tc>
                  <a:txBody>
                    <a:bodyPr/>
                    <a:lstStyle/>
                    <a:p>
                      <a:pPr algn="l" fontAlgn="b"/>
                      <a:r>
                        <a:rPr lang="nb-NO" sz="1400" b="1" u="none" strike="noStrike" dirty="0">
                          <a:solidFill>
                            <a:schemeClr val="tx1"/>
                          </a:solidFill>
                          <a:effectLst/>
                        </a:rPr>
                        <a:t>Connectivity</a:t>
                      </a:r>
                      <a:endParaRPr lang="nb-NO" sz="1400" b="1" i="0" u="none" strike="noStrike" dirty="0">
                        <a:solidFill>
                          <a:schemeClr val="tx1"/>
                        </a:solidFill>
                        <a:effectLst/>
                        <a:latin typeface="Calibri" panose="020F0502020204030204" pitchFamily="34" charset="0"/>
                      </a:endParaRPr>
                    </a:p>
                  </a:txBody>
                  <a:tcPr marL="5829" marR="5829" marT="5829" marB="0" anchor="b">
                    <a:solidFill>
                      <a:srgbClr val="0070C0"/>
                    </a:solidFill>
                  </a:tcPr>
                </a:tc>
                <a:tc>
                  <a:txBody>
                    <a:bodyPr/>
                    <a:lstStyle/>
                    <a:p>
                      <a:pPr algn="l" fontAlgn="b"/>
                      <a:r>
                        <a:rPr lang="nb-NO" sz="1400" b="1" u="none" strike="noStrike" dirty="0">
                          <a:solidFill>
                            <a:schemeClr val="tx1"/>
                          </a:solidFill>
                          <a:effectLst/>
                        </a:rPr>
                        <a:t>Storage</a:t>
                      </a:r>
                      <a:endParaRPr lang="nb-NO" sz="1400" b="1" i="0" u="none" strike="noStrike" dirty="0">
                        <a:solidFill>
                          <a:schemeClr val="tx1"/>
                        </a:solidFill>
                        <a:effectLst/>
                        <a:latin typeface="Calibri" panose="020F0502020204030204" pitchFamily="34" charset="0"/>
                      </a:endParaRPr>
                    </a:p>
                  </a:txBody>
                  <a:tcPr marL="5829" marR="5829" marT="5829" marB="0" anchor="b">
                    <a:solidFill>
                      <a:srgbClr val="0070C0"/>
                    </a:solidFill>
                  </a:tcPr>
                </a:tc>
                <a:tc>
                  <a:txBody>
                    <a:bodyPr/>
                    <a:lstStyle/>
                    <a:p>
                      <a:pPr algn="l" fontAlgn="b"/>
                      <a:r>
                        <a:rPr lang="nb-NO" sz="1400" b="1" u="none" strike="noStrike" dirty="0" err="1">
                          <a:solidFill>
                            <a:schemeClr val="tx1"/>
                          </a:solidFill>
                          <a:effectLst/>
                        </a:rPr>
                        <a:t>Compute</a:t>
                      </a:r>
                      <a:endParaRPr lang="nb-NO" sz="1400" b="1" i="0" u="none" strike="noStrike" dirty="0">
                        <a:solidFill>
                          <a:schemeClr val="tx1"/>
                        </a:solidFill>
                        <a:effectLst/>
                        <a:latin typeface="Calibri" panose="020F0502020204030204" pitchFamily="34" charset="0"/>
                      </a:endParaRPr>
                    </a:p>
                  </a:txBody>
                  <a:tcPr marL="5829" marR="5829" marT="5829" marB="0" anchor="b">
                    <a:solidFill>
                      <a:srgbClr val="0070C0"/>
                    </a:solidFill>
                  </a:tcPr>
                </a:tc>
                <a:tc>
                  <a:txBody>
                    <a:bodyPr/>
                    <a:lstStyle/>
                    <a:p>
                      <a:pPr algn="l" fontAlgn="b"/>
                      <a:r>
                        <a:rPr lang="nb-NO" sz="1400" b="1" u="none" strike="noStrike" dirty="0" err="1">
                          <a:solidFill>
                            <a:schemeClr val="tx1"/>
                          </a:solidFill>
                          <a:effectLst/>
                        </a:rPr>
                        <a:t>Common</a:t>
                      </a:r>
                      <a:r>
                        <a:rPr lang="nb-NO" sz="1400" b="1" u="none" strike="noStrike" dirty="0">
                          <a:solidFill>
                            <a:schemeClr val="tx1"/>
                          </a:solidFill>
                          <a:effectLst/>
                        </a:rPr>
                        <a:t> services</a:t>
                      </a:r>
                      <a:endParaRPr lang="nb-NO" sz="1400" b="1" i="0" u="none" strike="noStrike" dirty="0">
                        <a:solidFill>
                          <a:schemeClr val="tx1"/>
                        </a:solidFill>
                        <a:effectLst/>
                        <a:latin typeface="Calibri" panose="020F0502020204030204" pitchFamily="34" charset="0"/>
                      </a:endParaRPr>
                    </a:p>
                  </a:txBody>
                  <a:tcPr marL="5829" marR="5829" marT="5829" marB="0" anchor="b">
                    <a:solidFill>
                      <a:srgbClr val="0070C0"/>
                    </a:solidFill>
                  </a:tcPr>
                </a:tc>
                <a:tc>
                  <a:txBody>
                    <a:bodyPr/>
                    <a:lstStyle/>
                    <a:p>
                      <a:pPr algn="l" fontAlgn="b"/>
                      <a:r>
                        <a:rPr lang="nb-NO" sz="1400" b="1" u="none" strike="noStrike" dirty="0">
                          <a:solidFill>
                            <a:schemeClr val="tx1"/>
                          </a:solidFill>
                          <a:effectLst/>
                        </a:rPr>
                        <a:t>Logs</a:t>
                      </a:r>
                      <a:endParaRPr lang="nb-NO" sz="1400" b="1" i="0" u="none" strike="noStrike" dirty="0">
                        <a:solidFill>
                          <a:schemeClr val="tx1"/>
                        </a:solidFill>
                        <a:effectLst/>
                        <a:latin typeface="Calibri" panose="020F0502020204030204" pitchFamily="34" charset="0"/>
                      </a:endParaRPr>
                    </a:p>
                  </a:txBody>
                  <a:tcPr marL="5829" marR="5829" marT="5829" marB="0" anchor="b">
                    <a:solidFill>
                      <a:srgbClr val="0070C0"/>
                    </a:solidFill>
                  </a:tcPr>
                </a:tc>
                <a:tc>
                  <a:txBody>
                    <a:bodyPr/>
                    <a:lstStyle/>
                    <a:p>
                      <a:pPr algn="l" fontAlgn="b"/>
                      <a:r>
                        <a:rPr lang="nb-NO" sz="1400" b="1" u="none" strike="noStrike" dirty="0">
                          <a:solidFill>
                            <a:schemeClr val="tx1"/>
                          </a:solidFill>
                          <a:effectLst/>
                        </a:rPr>
                        <a:t>Security</a:t>
                      </a:r>
                      <a:endParaRPr lang="nb-NO" sz="1400" b="1" i="0" u="none" strike="noStrike" dirty="0">
                        <a:solidFill>
                          <a:schemeClr val="tx1"/>
                        </a:solidFill>
                        <a:effectLst/>
                        <a:latin typeface="Calibri" panose="020F0502020204030204" pitchFamily="34" charset="0"/>
                      </a:endParaRPr>
                    </a:p>
                  </a:txBody>
                  <a:tcPr marL="5829" marR="5829" marT="5829" marB="0" anchor="b">
                    <a:solidFill>
                      <a:srgbClr val="0070C0"/>
                    </a:solidFill>
                  </a:tcPr>
                </a:tc>
                <a:tc>
                  <a:txBody>
                    <a:bodyPr/>
                    <a:lstStyle/>
                    <a:p>
                      <a:pPr algn="l" fontAlgn="b"/>
                      <a:r>
                        <a:rPr lang="nb-NO" sz="1400" b="1" u="none" strike="noStrike" dirty="0" err="1">
                          <a:solidFill>
                            <a:schemeClr val="tx1"/>
                          </a:solidFill>
                          <a:effectLst/>
                        </a:rPr>
                        <a:t>DevOps</a:t>
                      </a:r>
                      <a:endParaRPr lang="nb-NO" sz="1400" b="1" i="0" u="none" strike="noStrike" dirty="0">
                        <a:solidFill>
                          <a:schemeClr val="tx1"/>
                        </a:solidFill>
                        <a:effectLst/>
                        <a:latin typeface="Calibri" panose="020F0502020204030204" pitchFamily="34" charset="0"/>
                      </a:endParaRPr>
                    </a:p>
                  </a:txBody>
                  <a:tcPr marL="5829" marR="5829" marT="5829" marB="0" anchor="b">
                    <a:solidFill>
                      <a:srgbClr val="0070C0"/>
                    </a:solidFill>
                  </a:tcPr>
                </a:tc>
                <a:tc gridSpan="2">
                  <a:txBody>
                    <a:bodyPr/>
                    <a:lstStyle/>
                    <a:p>
                      <a:pPr algn="l" fontAlgn="b"/>
                      <a:r>
                        <a:rPr lang="nb-NO" sz="1400" b="1" u="none" strike="noStrike" dirty="0" err="1">
                          <a:solidFill>
                            <a:schemeClr val="tx1"/>
                          </a:solidFill>
                          <a:effectLst/>
                        </a:rPr>
                        <a:t>Monitoring</a:t>
                      </a:r>
                      <a:endParaRPr lang="nb-NO" sz="1400" b="1" i="0" u="none" strike="noStrike" dirty="0">
                        <a:solidFill>
                          <a:schemeClr val="tx1"/>
                        </a:solidFill>
                        <a:effectLst/>
                        <a:latin typeface="Calibri" panose="020F0502020204030204" pitchFamily="34" charset="0"/>
                      </a:endParaRPr>
                    </a:p>
                  </a:txBody>
                  <a:tcPr marL="5829" marR="5829" marT="5829" marB="0" anchor="b">
                    <a:solidFill>
                      <a:srgbClr val="0070C0"/>
                    </a:solidFill>
                  </a:tcPr>
                </a:tc>
                <a:tc hMerge="1">
                  <a:txBody>
                    <a:bodyPr/>
                    <a:lstStyle/>
                    <a:p>
                      <a:pPr algn="l" fontAlgn="b"/>
                      <a:r>
                        <a:rPr lang="nb-NO" sz="1400" b="1" u="none" strike="noStrike">
                          <a:solidFill>
                            <a:schemeClr val="bg1"/>
                          </a:solidFill>
                          <a:effectLst/>
                        </a:rPr>
                        <a:t>Monitoring</a:t>
                      </a:r>
                      <a:endParaRPr lang="nb-NO" sz="1400" b="1" i="0" u="none" strike="noStrike">
                        <a:solidFill>
                          <a:schemeClr val="bg1"/>
                        </a:solidFill>
                        <a:effectLst/>
                        <a:latin typeface="Calibri" panose="020F0502020204030204" pitchFamily="34" charset="0"/>
                      </a:endParaRPr>
                    </a:p>
                  </a:txBody>
                  <a:tcPr marL="5829" marR="5829" marT="5829" marB="0" anchor="b">
                    <a:solidFill>
                      <a:srgbClr val="0070C0"/>
                    </a:solidFill>
                  </a:tcPr>
                </a:tc>
                <a:tc>
                  <a:txBody>
                    <a:bodyPr/>
                    <a:lstStyle/>
                    <a:p>
                      <a:pPr algn="l" fontAlgn="b"/>
                      <a:r>
                        <a:rPr lang="nb-NO" sz="1400" b="1" i="0" u="none" strike="noStrike" dirty="0">
                          <a:solidFill>
                            <a:schemeClr val="tx1"/>
                          </a:solidFill>
                          <a:effectLst/>
                          <a:latin typeface="Calibri" panose="020F0502020204030204" pitchFamily="34" charset="0"/>
                        </a:rPr>
                        <a:t>DR</a:t>
                      </a:r>
                    </a:p>
                  </a:txBody>
                  <a:tcPr marL="5829" marR="5829" marT="5829" marB="0" anchor="b">
                    <a:solidFill>
                      <a:srgbClr val="0070C0"/>
                    </a:solidFill>
                  </a:tcPr>
                </a:tc>
                <a:tc>
                  <a:txBody>
                    <a:bodyPr/>
                    <a:lstStyle/>
                    <a:p>
                      <a:pPr algn="l" fontAlgn="b"/>
                      <a:r>
                        <a:rPr lang="nb-NO" sz="1400" b="1" u="none" strike="noStrike" dirty="0">
                          <a:solidFill>
                            <a:schemeClr val="tx1"/>
                          </a:solidFill>
                          <a:effectLst/>
                        </a:rPr>
                        <a:t>License</a:t>
                      </a:r>
                      <a:endParaRPr lang="nb-NO" sz="1400" b="1" i="0" u="none" strike="noStrike" dirty="0">
                        <a:solidFill>
                          <a:schemeClr val="tx1"/>
                        </a:solidFill>
                        <a:effectLst/>
                        <a:latin typeface="Calibri" panose="020F0502020204030204" pitchFamily="34" charset="0"/>
                      </a:endParaRPr>
                    </a:p>
                  </a:txBody>
                  <a:tcPr marL="5829" marR="5829" marT="5829" marB="0" anchor="b">
                    <a:solidFill>
                      <a:srgbClr val="0070C0"/>
                    </a:solidFill>
                  </a:tcPr>
                </a:tc>
                <a:extLst>
                  <a:ext uri="{0D108BD9-81ED-4DB2-BD59-A6C34878D82A}">
                    <a16:rowId xmlns:a16="http://schemas.microsoft.com/office/drawing/2014/main" val="3319309519"/>
                  </a:ext>
                </a:extLst>
              </a:tr>
              <a:tr h="835951">
                <a:tc>
                  <a:txBody>
                    <a:bodyPr/>
                    <a:lstStyle/>
                    <a:p>
                      <a:pPr algn="l" fontAlgn="b"/>
                      <a:r>
                        <a:rPr lang="nb-NO" sz="1200" u="none" strike="noStrike">
                          <a:effectLst/>
                        </a:rPr>
                        <a:t>Azure AD\RBAC\PIM access</a:t>
                      </a:r>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r>
                        <a:rPr lang="nb-NO" sz="1200" u="none" strike="noStrike">
                          <a:effectLst/>
                        </a:rPr>
                        <a:t>virtual wan(hub spoke for p2site,ER circuit,vnet)</a:t>
                      </a:r>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r>
                        <a:rPr lang="nb-NO" sz="1200" u="none" strike="noStrike">
                          <a:effectLst/>
                        </a:rPr>
                        <a:t>Storage account(file\blob)</a:t>
                      </a:r>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r>
                        <a:rPr lang="nb-NO" sz="1200" u="none" strike="noStrike" dirty="0" err="1">
                          <a:effectLst/>
                        </a:rPr>
                        <a:t>compute</a:t>
                      </a:r>
                      <a:r>
                        <a:rPr lang="nb-NO" sz="1200" u="none" strike="noStrike" dirty="0">
                          <a:effectLst/>
                        </a:rPr>
                        <a:t>\IO\</a:t>
                      </a:r>
                      <a:r>
                        <a:rPr lang="nb-NO" sz="1200" u="none" strike="noStrike" dirty="0" err="1">
                          <a:effectLst/>
                        </a:rPr>
                        <a:t>network</a:t>
                      </a:r>
                      <a:r>
                        <a:rPr lang="nb-NO" sz="1200" u="none" strike="noStrike" dirty="0">
                          <a:effectLst/>
                        </a:rPr>
                        <a:t> </a:t>
                      </a:r>
                      <a:r>
                        <a:rPr lang="nb-NO" sz="1200" u="none" strike="noStrike" dirty="0" err="1">
                          <a:effectLst/>
                        </a:rPr>
                        <a:t>intesive</a:t>
                      </a:r>
                      <a:endParaRPr lang="nb-NO" sz="1200" b="0" i="0" u="none" strike="noStrike" dirty="0">
                        <a:solidFill>
                          <a:srgbClr val="000000"/>
                        </a:solidFill>
                        <a:effectLst/>
                        <a:latin typeface="Calibri" panose="020F0502020204030204" pitchFamily="34" charset="0"/>
                      </a:endParaRPr>
                    </a:p>
                  </a:txBody>
                  <a:tcPr marL="5829" marR="5829" marT="5829" marB="0" anchor="b"/>
                </a:tc>
                <a:tc>
                  <a:txBody>
                    <a:bodyPr/>
                    <a:lstStyle/>
                    <a:p>
                      <a:pPr algn="l" fontAlgn="b"/>
                      <a:r>
                        <a:rPr lang="nb-NO" sz="1200" u="none" strike="noStrike">
                          <a:effectLst/>
                        </a:rPr>
                        <a:t>Mgnt group root\tenant subscription</a:t>
                      </a:r>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r>
                        <a:rPr lang="en-US" sz="1200" u="none" strike="noStrike" dirty="0">
                          <a:effectLst/>
                        </a:rPr>
                        <a:t>Log analytics workspace</a:t>
                      </a:r>
                    </a:p>
                    <a:p>
                      <a:pPr algn="l" fontAlgn="b"/>
                      <a:r>
                        <a:rPr lang="en-US" sz="1200" u="none" strike="noStrike" dirty="0">
                          <a:effectLst/>
                        </a:rPr>
                        <a:t>Storage account(logs to be stored)</a:t>
                      </a:r>
                      <a:endParaRPr lang="en-US" sz="1200" b="0" i="0" u="none" strike="noStrike" dirty="0">
                        <a:solidFill>
                          <a:srgbClr val="000000"/>
                        </a:solidFill>
                        <a:effectLst/>
                        <a:latin typeface="Calibri" panose="020F0502020204030204" pitchFamily="34" charset="0"/>
                      </a:endParaRPr>
                    </a:p>
                  </a:txBody>
                  <a:tcPr marL="5829" marR="5829" marT="5829" marB="0" anchor="b"/>
                </a:tc>
                <a:tc>
                  <a:txBody>
                    <a:bodyPr/>
                    <a:lstStyle/>
                    <a:p>
                      <a:pPr algn="l" fontAlgn="b"/>
                      <a:r>
                        <a:rPr lang="nb-NO" sz="1200" u="none" strike="noStrike">
                          <a:effectLst/>
                        </a:rPr>
                        <a:t>Azure Key vault</a:t>
                      </a:r>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r>
                        <a:rPr lang="nb-NO" sz="1200" u="none" strike="noStrike">
                          <a:effectLst/>
                        </a:rPr>
                        <a:t>IAC</a:t>
                      </a:r>
                      <a:endParaRPr lang="nb-NO" sz="1200" b="0" i="0" u="none" strike="noStrike">
                        <a:solidFill>
                          <a:srgbClr val="000000"/>
                        </a:solidFill>
                        <a:effectLst/>
                        <a:latin typeface="Calibri" panose="020F0502020204030204" pitchFamily="34" charset="0"/>
                      </a:endParaRPr>
                    </a:p>
                  </a:txBody>
                  <a:tcPr marL="5829" marR="5829" marT="5829" marB="0" anchor="b"/>
                </a:tc>
                <a:tc gridSpan="2">
                  <a:txBody>
                    <a:bodyPr/>
                    <a:lstStyle/>
                    <a:p>
                      <a:pPr algn="l" fontAlgn="b"/>
                      <a:r>
                        <a:rPr lang="nb-NO" sz="1200" b="0" i="0" u="none" strike="noStrike" dirty="0">
                          <a:solidFill>
                            <a:srgbClr val="000000"/>
                          </a:solidFill>
                          <a:effectLst/>
                          <a:latin typeface="Calibri" panose="020F0502020204030204" pitchFamily="34" charset="0"/>
                        </a:rPr>
                        <a:t>Logs</a:t>
                      </a:r>
                    </a:p>
                  </a:txBody>
                  <a:tcPr marL="5829" marR="5829" marT="5829" marB="0" anchor="b"/>
                </a:tc>
                <a:tc hMerge="1">
                  <a:txBody>
                    <a:bodyPr/>
                    <a:lstStyle/>
                    <a:p>
                      <a:pPr algn="l" fontAlgn="b"/>
                      <a:r>
                        <a:rPr lang="nb-NO" sz="1200" u="none" strike="noStrike">
                          <a:effectLst/>
                        </a:rPr>
                        <a:t>Monitoring parameter</a:t>
                      </a:r>
                      <a:endParaRPr lang="nb-NO" sz="1200" b="0" i="0" u="none" strike="noStrike">
                        <a:solidFill>
                          <a:srgbClr val="000000"/>
                        </a:solidFill>
                        <a:effectLst/>
                        <a:latin typeface="Calibri" panose="020F0502020204030204" pitchFamily="34" charset="0"/>
                      </a:endParaRPr>
                    </a:p>
                  </a:txBody>
                  <a:tcPr marL="5829" marR="5829" marT="5829" marB="0" anchor="b"/>
                </a:tc>
                <a:tc gridSpan="2">
                  <a:txBody>
                    <a:bodyPr/>
                    <a:lstStyle/>
                    <a:p>
                      <a:pPr algn="l" fontAlgn="b"/>
                      <a:r>
                        <a:rPr lang="nb-NO" sz="1200" b="0" i="0" u="none" strike="noStrike" dirty="0">
                          <a:solidFill>
                            <a:srgbClr val="000000"/>
                          </a:solidFill>
                          <a:effectLst/>
                          <a:latin typeface="Calibri" panose="020F0502020204030204" pitchFamily="34" charset="0"/>
                        </a:rPr>
                        <a:t>ASR for teir1 &amp; teir2</a:t>
                      </a:r>
                    </a:p>
                    <a:p>
                      <a:pPr algn="l" fontAlgn="b"/>
                      <a:r>
                        <a:rPr lang="nb-NO" sz="1200" b="0" i="0" u="none" strike="noStrike" dirty="0">
                          <a:solidFill>
                            <a:srgbClr val="000000"/>
                          </a:solidFill>
                          <a:effectLst/>
                          <a:latin typeface="Calibri" panose="020F0502020204030204" pitchFamily="34" charset="0"/>
                        </a:rPr>
                        <a:t>MC &amp; critical</a:t>
                      </a:r>
                    </a:p>
                  </a:txBody>
                  <a:tcPr marL="5829" marR="5829" marT="5829" marB="0" anchor="b"/>
                </a:tc>
                <a:tc hMerge="1">
                  <a:txBody>
                    <a:bodyPr/>
                    <a:lstStyle/>
                    <a:p>
                      <a:endParaRPr lang="nb-NO"/>
                    </a:p>
                  </a:txBody>
                  <a:tcPr/>
                </a:tc>
                <a:extLst>
                  <a:ext uri="{0D108BD9-81ED-4DB2-BD59-A6C34878D82A}">
                    <a16:rowId xmlns:a16="http://schemas.microsoft.com/office/drawing/2014/main" val="3724695506"/>
                  </a:ext>
                </a:extLst>
              </a:tr>
              <a:tr h="1090670">
                <a:tc>
                  <a:txBody>
                    <a:bodyPr/>
                    <a:lstStyle/>
                    <a:p>
                      <a:pPr algn="l" fontAlgn="b"/>
                      <a:r>
                        <a:rPr lang="nb-NO" sz="1200" u="none" strike="noStrike" dirty="0">
                          <a:effectLst/>
                        </a:rPr>
                        <a:t>Azure AD </a:t>
                      </a:r>
                      <a:r>
                        <a:rPr lang="nb-NO" sz="1200" u="none" strike="noStrike" dirty="0" err="1">
                          <a:effectLst/>
                        </a:rPr>
                        <a:t>connect</a:t>
                      </a:r>
                      <a:endParaRPr lang="nb-NO" sz="1200" b="0" i="0" u="none" strike="noStrike" dirty="0">
                        <a:solidFill>
                          <a:srgbClr val="000000"/>
                        </a:solidFill>
                        <a:effectLst/>
                        <a:latin typeface="Calibri" panose="020F0502020204030204" pitchFamily="34" charset="0"/>
                      </a:endParaRPr>
                    </a:p>
                  </a:txBody>
                  <a:tcPr marL="5829" marR="5829" marT="5829" marB="0" anchor="b"/>
                </a:tc>
                <a:tc>
                  <a:txBody>
                    <a:bodyPr/>
                    <a:lstStyle/>
                    <a:p>
                      <a:pPr algn="l" fontAlgn="b"/>
                      <a:r>
                        <a:rPr lang="nb-NO" sz="1200" u="none" strike="noStrike" dirty="0">
                          <a:effectLst/>
                        </a:rPr>
                        <a:t>private </a:t>
                      </a:r>
                      <a:r>
                        <a:rPr lang="nb-NO" sz="1200" u="none" strike="noStrike" dirty="0" err="1">
                          <a:effectLst/>
                        </a:rPr>
                        <a:t>endpoints</a:t>
                      </a:r>
                      <a:endParaRPr lang="nb-NO" sz="1200" b="0" i="0" u="none" strike="noStrike" dirty="0">
                        <a:solidFill>
                          <a:srgbClr val="000000"/>
                        </a:solidFill>
                        <a:effectLst/>
                        <a:latin typeface="Calibri" panose="020F0502020204030204" pitchFamily="34" charset="0"/>
                      </a:endParaRPr>
                    </a:p>
                  </a:txBody>
                  <a:tcPr marL="5829" marR="5829" marT="5829" marB="0" anchor="b"/>
                </a:tc>
                <a:tc gridSpan="2">
                  <a:txBody>
                    <a:bodyPr/>
                    <a:lstStyle/>
                    <a:p>
                      <a:pPr algn="l" fontAlgn="b"/>
                      <a:r>
                        <a:rPr lang="nb-NO" sz="1200" u="none" strike="noStrike" dirty="0">
                          <a:effectLst/>
                        </a:rPr>
                        <a:t>SQL DB IAAS\</a:t>
                      </a:r>
                    </a:p>
                    <a:p>
                      <a:pPr algn="l" fontAlgn="b"/>
                      <a:r>
                        <a:rPr lang="nb-NO" sz="1200" u="none" strike="noStrike" dirty="0" err="1">
                          <a:effectLst/>
                        </a:rPr>
                        <a:t>managed</a:t>
                      </a:r>
                      <a:r>
                        <a:rPr lang="nb-NO" sz="1200" u="none" strike="noStrike" dirty="0">
                          <a:effectLst/>
                        </a:rPr>
                        <a:t> </a:t>
                      </a:r>
                      <a:r>
                        <a:rPr lang="nb-NO" sz="1200" u="none" strike="noStrike" dirty="0" err="1">
                          <a:effectLst/>
                        </a:rPr>
                        <a:t>instance</a:t>
                      </a:r>
                      <a:endParaRPr lang="nb-NO" sz="1200" b="0" i="0" u="none" strike="noStrike" dirty="0">
                        <a:solidFill>
                          <a:srgbClr val="000000"/>
                        </a:solidFill>
                        <a:effectLst/>
                        <a:latin typeface="Calibri" panose="020F0502020204030204" pitchFamily="34" charset="0"/>
                      </a:endParaRPr>
                    </a:p>
                  </a:txBody>
                  <a:tcPr marL="5829" marR="5829" marT="5829" marB="0" anchor="b"/>
                </a:tc>
                <a:tc hMerge="1">
                  <a:txBody>
                    <a:bodyPr/>
                    <a:lstStyle/>
                    <a:p>
                      <a:pPr algn="l" fontAlgn="b"/>
                      <a:endParaRPr lang="nb-NO" sz="1200" b="0" i="0" u="none" strike="noStrike" dirty="0">
                        <a:solidFill>
                          <a:srgbClr val="000000"/>
                        </a:solidFill>
                        <a:effectLst/>
                        <a:latin typeface="Calibri" panose="020F0502020204030204" pitchFamily="34" charset="0"/>
                      </a:endParaRPr>
                    </a:p>
                  </a:txBody>
                  <a:tcPr marL="5829" marR="5829" marT="5829" marB="0" anchor="b"/>
                </a:tc>
                <a:tc>
                  <a:txBody>
                    <a:bodyPr/>
                    <a:lstStyle/>
                    <a:p>
                      <a:pPr algn="l" fontAlgn="b"/>
                      <a:r>
                        <a:rPr lang="en-US" sz="1200" u="none" strike="noStrike" dirty="0">
                          <a:effectLst/>
                        </a:rPr>
                        <a:t>Management subscription for all </a:t>
                      </a:r>
                      <a:r>
                        <a:rPr lang="en-US" sz="1200" u="none" strike="noStrike" dirty="0" err="1">
                          <a:effectLst/>
                        </a:rPr>
                        <a:t>mgnt</a:t>
                      </a:r>
                      <a:r>
                        <a:rPr lang="en-US" sz="1200" u="none" strike="noStrike" dirty="0">
                          <a:effectLst/>
                        </a:rPr>
                        <a:t> services like Firewall\update manager\</a:t>
                      </a:r>
                      <a:r>
                        <a:rPr lang="en-US" sz="1200" u="none" strike="noStrike" dirty="0" err="1">
                          <a:effectLst/>
                        </a:rPr>
                        <a:t>vpn</a:t>
                      </a:r>
                      <a:r>
                        <a:rPr lang="en-US" sz="1200" u="none" strike="noStrike" dirty="0">
                          <a:effectLst/>
                        </a:rPr>
                        <a:t> gateway\virtual hub </a:t>
                      </a:r>
                      <a:r>
                        <a:rPr lang="en-US" sz="1200" u="none" strike="noStrike" dirty="0" err="1">
                          <a:effectLst/>
                        </a:rPr>
                        <a:t>etc</a:t>
                      </a:r>
                      <a:endParaRPr lang="en-US" sz="1200" b="0" i="0" u="none" strike="noStrike" dirty="0">
                        <a:solidFill>
                          <a:srgbClr val="000000"/>
                        </a:solidFill>
                        <a:effectLst/>
                        <a:latin typeface="Calibri" panose="020F0502020204030204" pitchFamily="34" charset="0"/>
                      </a:endParaRPr>
                    </a:p>
                  </a:txBody>
                  <a:tcPr marL="5829" marR="5829" marT="5829" marB="0" anchor="b"/>
                </a:tc>
                <a:tc>
                  <a:txBody>
                    <a:bodyPr/>
                    <a:lstStyle/>
                    <a:p>
                      <a:pPr algn="l" fontAlgn="b"/>
                      <a:r>
                        <a:rPr lang="nb-NO" sz="1200" u="none" strike="noStrike" dirty="0">
                          <a:effectLst/>
                        </a:rPr>
                        <a:t>NSG </a:t>
                      </a:r>
                      <a:r>
                        <a:rPr lang="nb-NO" sz="1200" u="none" strike="noStrike" dirty="0" err="1">
                          <a:effectLst/>
                        </a:rPr>
                        <a:t>flow</a:t>
                      </a:r>
                      <a:r>
                        <a:rPr lang="nb-NO" sz="1200" u="none" strike="noStrike" dirty="0">
                          <a:effectLst/>
                        </a:rPr>
                        <a:t> logs </a:t>
                      </a:r>
                    </a:p>
                    <a:p>
                      <a:pPr algn="l" fontAlgn="b"/>
                      <a:r>
                        <a:rPr lang="nb-NO" sz="1200" u="none" strike="noStrike" dirty="0" err="1">
                          <a:effectLst/>
                        </a:rPr>
                        <a:t>subscription</a:t>
                      </a:r>
                      <a:r>
                        <a:rPr lang="nb-NO" sz="1200" u="none" strike="noStrike" dirty="0">
                          <a:effectLst/>
                        </a:rPr>
                        <a:t> </a:t>
                      </a:r>
                      <a:r>
                        <a:rPr lang="nb-NO" sz="1200" u="none" strike="noStrike" dirty="0" err="1">
                          <a:effectLst/>
                        </a:rPr>
                        <a:t>activity</a:t>
                      </a:r>
                      <a:r>
                        <a:rPr lang="nb-NO" sz="1200" u="none" strike="noStrike" dirty="0">
                          <a:effectLst/>
                        </a:rPr>
                        <a:t> log </a:t>
                      </a:r>
                    </a:p>
                    <a:p>
                      <a:pPr algn="l" fontAlgn="b"/>
                      <a:r>
                        <a:rPr lang="nb-NO" sz="1200" u="none" strike="noStrike" dirty="0">
                          <a:effectLst/>
                        </a:rPr>
                        <a:t>ad </a:t>
                      </a:r>
                      <a:r>
                        <a:rPr lang="nb-NO" sz="1200" u="none" strike="noStrike" dirty="0" err="1">
                          <a:effectLst/>
                        </a:rPr>
                        <a:t>audit</a:t>
                      </a:r>
                      <a:r>
                        <a:rPr lang="nb-NO" sz="1200" u="none" strike="noStrike" dirty="0">
                          <a:effectLst/>
                        </a:rPr>
                        <a:t> and </a:t>
                      </a:r>
                      <a:r>
                        <a:rPr lang="nb-NO" sz="1200" u="none" strike="noStrike" dirty="0" err="1">
                          <a:effectLst/>
                        </a:rPr>
                        <a:t>signin</a:t>
                      </a:r>
                      <a:r>
                        <a:rPr lang="nb-NO" sz="1200" u="none" strike="noStrike" dirty="0">
                          <a:effectLst/>
                        </a:rPr>
                        <a:t> &amp; </a:t>
                      </a:r>
                      <a:r>
                        <a:rPr lang="nb-NO" sz="1200" u="none" strike="noStrike" dirty="0" err="1">
                          <a:effectLst/>
                        </a:rPr>
                        <a:t>provisioning</a:t>
                      </a:r>
                      <a:r>
                        <a:rPr lang="nb-NO" sz="1200" u="none" strike="noStrike" dirty="0">
                          <a:effectLst/>
                        </a:rPr>
                        <a:t> logs</a:t>
                      </a:r>
                    </a:p>
                    <a:p>
                      <a:pPr algn="l" fontAlgn="b"/>
                      <a:r>
                        <a:rPr lang="nb-NO" sz="1200" u="none" strike="noStrike" dirty="0">
                          <a:effectLst/>
                        </a:rPr>
                        <a:t>SQL </a:t>
                      </a:r>
                      <a:r>
                        <a:rPr lang="nb-NO" sz="1200" u="none" strike="noStrike" dirty="0" err="1">
                          <a:effectLst/>
                        </a:rPr>
                        <a:t>audir</a:t>
                      </a:r>
                      <a:r>
                        <a:rPr lang="nb-NO" sz="1200" u="none" strike="noStrike" dirty="0">
                          <a:effectLst/>
                        </a:rPr>
                        <a:t> &amp; </a:t>
                      </a:r>
                      <a:r>
                        <a:rPr lang="nb-NO" sz="1200" u="none" strike="noStrike" dirty="0" err="1">
                          <a:effectLst/>
                        </a:rPr>
                        <a:t>diagnostic</a:t>
                      </a:r>
                      <a:r>
                        <a:rPr lang="nb-NO" sz="1200" u="none" strike="noStrike" dirty="0">
                          <a:effectLst/>
                        </a:rPr>
                        <a:t> logs </a:t>
                      </a:r>
                    </a:p>
                    <a:p>
                      <a:pPr algn="l" fontAlgn="b"/>
                      <a:r>
                        <a:rPr lang="nb-NO" sz="1200" u="none" strike="noStrike" dirty="0">
                          <a:effectLst/>
                        </a:rPr>
                        <a:t>app </a:t>
                      </a:r>
                      <a:r>
                        <a:rPr lang="nb-NO" sz="1200" u="none" strike="noStrike" dirty="0" err="1">
                          <a:effectLst/>
                        </a:rPr>
                        <a:t>insights</a:t>
                      </a:r>
                      <a:endParaRPr lang="nb-NO" sz="1200" b="0" i="0" u="none" strike="noStrike" dirty="0">
                        <a:solidFill>
                          <a:srgbClr val="000000"/>
                        </a:solidFill>
                        <a:effectLst/>
                        <a:latin typeface="Calibri" panose="020F0502020204030204" pitchFamily="34" charset="0"/>
                      </a:endParaRPr>
                    </a:p>
                  </a:txBody>
                  <a:tcPr marL="5829" marR="5829" marT="5829" marB="0" anchor="b"/>
                </a:tc>
                <a:tc>
                  <a:txBody>
                    <a:bodyPr/>
                    <a:lstStyle/>
                    <a:p>
                      <a:pPr algn="l" fontAlgn="b"/>
                      <a:r>
                        <a:rPr lang="nb-NO" sz="1200" u="none" strike="noStrike" dirty="0">
                          <a:effectLst/>
                        </a:rPr>
                        <a:t>NSG</a:t>
                      </a:r>
                    </a:p>
                    <a:p>
                      <a:pPr algn="l" fontAlgn="b"/>
                      <a:r>
                        <a:rPr lang="nb-NO" sz="1200" u="none" strike="noStrike" dirty="0">
                          <a:effectLst/>
                        </a:rPr>
                        <a:t>Firewall </a:t>
                      </a:r>
                    </a:p>
                    <a:p>
                      <a:pPr algn="l" fontAlgn="b"/>
                      <a:r>
                        <a:rPr lang="nb-NO" sz="1200" u="none" strike="noStrike" dirty="0">
                          <a:effectLst/>
                        </a:rPr>
                        <a:t>WAF</a:t>
                      </a:r>
                      <a:endParaRPr lang="nb-NO" sz="1200" b="0" i="0" u="none" strike="noStrike" dirty="0">
                        <a:solidFill>
                          <a:srgbClr val="000000"/>
                        </a:solidFill>
                        <a:effectLst/>
                        <a:latin typeface="Calibri" panose="020F0502020204030204" pitchFamily="34" charset="0"/>
                      </a:endParaRPr>
                    </a:p>
                  </a:txBody>
                  <a:tcPr marL="5829" marR="5829" marT="5829" marB="0" anchor="b"/>
                </a:tc>
                <a:tc>
                  <a:txBody>
                    <a:bodyPr/>
                    <a:lstStyle/>
                    <a:p>
                      <a:pPr algn="l" fontAlgn="b"/>
                      <a:r>
                        <a:rPr lang="nb-NO" sz="1200" u="none" strike="noStrike">
                          <a:effectLst/>
                        </a:rPr>
                        <a:t>Repo</a:t>
                      </a:r>
                      <a:endParaRPr lang="nb-NO" sz="1200" b="0" i="0" u="none" strike="noStrike">
                        <a:solidFill>
                          <a:srgbClr val="000000"/>
                        </a:solidFill>
                        <a:effectLst/>
                        <a:latin typeface="Calibri" panose="020F0502020204030204" pitchFamily="34" charset="0"/>
                      </a:endParaRPr>
                    </a:p>
                  </a:txBody>
                  <a:tcPr marL="5829" marR="5829" marT="5829" marB="0" anchor="b"/>
                </a:tc>
                <a:tc gridSpan="2">
                  <a:txBody>
                    <a:bodyPr/>
                    <a:lstStyle/>
                    <a:p>
                      <a:pPr algn="l" fontAlgn="b"/>
                      <a:r>
                        <a:rPr lang="nb-NO" sz="1200" b="0" i="0" u="none" strike="noStrike" dirty="0" err="1">
                          <a:solidFill>
                            <a:srgbClr val="000000"/>
                          </a:solidFill>
                          <a:effectLst/>
                          <a:latin typeface="Calibri" panose="020F0502020204030204" pitchFamily="34" charset="0"/>
                        </a:rPr>
                        <a:t>Metrics</a:t>
                      </a:r>
                      <a:endParaRPr lang="nb-NO" sz="1200" b="0" i="0" u="none" strike="noStrike" dirty="0">
                        <a:solidFill>
                          <a:srgbClr val="000000"/>
                        </a:solidFill>
                        <a:effectLst/>
                        <a:latin typeface="Calibri" panose="020F0502020204030204" pitchFamily="34" charset="0"/>
                      </a:endParaRPr>
                    </a:p>
                  </a:txBody>
                  <a:tcPr marL="5829" marR="5829" marT="5829" marB="0" anchor="b"/>
                </a:tc>
                <a:tc hMerge="1">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r>
                        <a:rPr lang="nb-NO" sz="1200" b="0" i="0" u="none" strike="noStrike" dirty="0">
                          <a:solidFill>
                            <a:srgbClr val="000000"/>
                          </a:solidFill>
                          <a:effectLst/>
                          <a:latin typeface="Calibri" panose="020F0502020204030204" pitchFamily="34" charset="0"/>
                        </a:rPr>
                        <a:t>SQL </a:t>
                      </a:r>
                      <a:r>
                        <a:rPr lang="nb-NO" sz="1200" b="0" i="0" u="none" strike="noStrike" dirty="0" err="1">
                          <a:solidFill>
                            <a:srgbClr val="000000"/>
                          </a:solidFill>
                          <a:effectLst/>
                          <a:latin typeface="Calibri" panose="020F0502020204030204" pitchFamily="34" charset="0"/>
                        </a:rPr>
                        <a:t>always-on</a:t>
                      </a:r>
                      <a:r>
                        <a:rPr lang="nb-NO" sz="1200" b="0" i="0" u="none" strike="noStrike" dirty="0">
                          <a:solidFill>
                            <a:srgbClr val="000000"/>
                          </a:solidFill>
                          <a:effectLst/>
                          <a:latin typeface="Calibri" panose="020F0502020204030204" pitchFamily="34" charset="0"/>
                        </a:rPr>
                        <a:t> for MSSQL</a:t>
                      </a:r>
                    </a:p>
                  </a:txBody>
                  <a:tcPr marL="5829" marR="5829" marT="5829" marB="0" anchor="b"/>
                </a:tc>
                <a:tc>
                  <a:txBody>
                    <a:bodyPr/>
                    <a:lstStyle/>
                    <a:p>
                      <a:pPr algn="l" fontAlgn="b"/>
                      <a:r>
                        <a:rPr lang="nb-NO" sz="1200" b="0" i="0" u="none" strike="noStrike" dirty="0">
                          <a:solidFill>
                            <a:srgbClr val="000000"/>
                          </a:solidFill>
                          <a:effectLst/>
                          <a:latin typeface="Calibri" panose="020F0502020204030204" pitchFamily="34" charset="0"/>
                        </a:rPr>
                        <a:t>Inventory &amp; </a:t>
                      </a:r>
                      <a:r>
                        <a:rPr lang="nb-NO" sz="1200" b="0" i="0" u="none" strike="noStrike" dirty="0" err="1">
                          <a:solidFill>
                            <a:srgbClr val="000000"/>
                          </a:solidFill>
                          <a:effectLst/>
                          <a:latin typeface="Calibri" panose="020F0502020204030204" pitchFamily="34" charset="0"/>
                        </a:rPr>
                        <a:t>asset</a:t>
                      </a:r>
                      <a:r>
                        <a:rPr lang="nb-NO" sz="1200" b="0" i="0" u="none" strike="noStrike" dirty="0">
                          <a:solidFill>
                            <a:srgbClr val="000000"/>
                          </a:solidFill>
                          <a:effectLst/>
                          <a:latin typeface="Calibri" panose="020F0502020204030204" pitchFamily="34" charset="0"/>
                        </a:rPr>
                        <a:t> </a:t>
                      </a:r>
                      <a:r>
                        <a:rPr lang="nb-NO" sz="1200" b="0" i="0" u="none" strike="noStrike" dirty="0" err="1">
                          <a:solidFill>
                            <a:srgbClr val="000000"/>
                          </a:solidFill>
                          <a:effectLst/>
                          <a:latin typeface="Calibri" panose="020F0502020204030204" pitchFamily="34" charset="0"/>
                        </a:rPr>
                        <a:t>mgnt</a:t>
                      </a:r>
                      <a:endParaRPr lang="nb-NO" sz="1200" b="0" i="0" u="none" strike="noStrike" dirty="0">
                        <a:solidFill>
                          <a:srgbClr val="000000"/>
                        </a:solidFill>
                        <a:effectLst/>
                        <a:latin typeface="Calibri" panose="020F0502020204030204" pitchFamily="34" charset="0"/>
                      </a:endParaRPr>
                    </a:p>
                  </a:txBody>
                  <a:tcPr marL="5829" marR="5829" marT="5829" marB="0" anchor="b"/>
                </a:tc>
                <a:extLst>
                  <a:ext uri="{0D108BD9-81ED-4DB2-BD59-A6C34878D82A}">
                    <a16:rowId xmlns:a16="http://schemas.microsoft.com/office/drawing/2014/main" val="3427437570"/>
                  </a:ext>
                </a:extLst>
              </a:tr>
              <a:tr h="628925">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r>
                        <a:rPr lang="nb-NO" sz="1200" u="none" strike="noStrike">
                          <a:effectLst/>
                        </a:rPr>
                        <a:t>Vnet CIDR\subnet</a:t>
                      </a:r>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dirty="0">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r>
                        <a:rPr lang="en-US" sz="1200" u="none" strike="noStrike" dirty="0">
                          <a:effectLst/>
                        </a:rPr>
                        <a:t>production subscription for prod workload</a:t>
                      </a:r>
                    </a:p>
                    <a:p>
                      <a:pPr marL="0" marR="0" lvl="0" indent="0" algn="l" defTabSz="914400" rtl="0" eaLnBrk="1" fontAlgn="b" latinLnBrk="0" hangingPunct="1">
                        <a:lnSpc>
                          <a:spcPct val="100000"/>
                        </a:lnSpc>
                        <a:spcBef>
                          <a:spcPts val="0"/>
                        </a:spcBef>
                        <a:spcAft>
                          <a:spcPts val="0"/>
                        </a:spcAft>
                        <a:buClrTx/>
                        <a:buSzTx/>
                        <a:buFontTx/>
                        <a:buNone/>
                        <a:tabLst/>
                        <a:defRPr/>
                      </a:pPr>
                      <a:r>
                        <a:rPr lang="da-DK" sz="1200" u="none" strike="noStrike" dirty="0">
                          <a:effectLst/>
                        </a:rPr>
                        <a:t>Non-Prod for dev\sit\uat workload</a:t>
                      </a:r>
                      <a:endParaRPr lang="da-DK" sz="1200" b="0" i="0" u="none" strike="noStrike" dirty="0">
                        <a:solidFill>
                          <a:srgbClr val="000000"/>
                        </a:solidFill>
                        <a:effectLst/>
                        <a:latin typeface="Calibri" panose="020F0502020204030204" pitchFamily="34" charset="0"/>
                      </a:endParaRPr>
                    </a:p>
                    <a:p>
                      <a:pPr algn="l" fontAlgn="b"/>
                      <a:r>
                        <a:rPr lang="en-US" sz="1200" b="0" i="0" u="none" strike="noStrike" dirty="0">
                          <a:solidFill>
                            <a:srgbClr val="000000"/>
                          </a:solidFill>
                          <a:effectLst/>
                          <a:latin typeface="Calibri" panose="020F0502020204030204" pitchFamily="34" charset="0"/>
                        </a:rPr>
                        <a:t>Azure blueprint(future)</a:t>
                      </a:r>
                    </a:p>
                  </a:txBody>
                  <a:tcPr marL="5829" marR="5829" marT="5829"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nb-NO" sz="1200" u="none" strike="noStrike" dirty="0">
                          <a:effectLst/>
                        </a:rPr>
                        <a:t>Network </a:t>
                      </a:r>
                      <a:r>
                        <a:rPr lang="nb-NO" sz="1200" u="none" strike="noStrike" dirty="0" err="1">
                          <a:effectLst/>
                        </a:rPr>
                        <a:t>watcher</a:t>
                      </a:r>
                      <a:endParaRPr lang="nb-NO" sz="1200" b="0" i="0" u="none" strike="noStrike" dirty="0">
                        <a:solidFill>
                          <a:srgbClr val="000000"/>
                        </a:solidFill>
                        <a:effectLst/>
                        <a:latin typeface="Calibri" panose="020F0502020204030204" pitchFamily="34" charset="0"/>
                      </a:endParaRPr>
                    </a:p>
                    <a:p>
                      <a:pPr algn="l" fontAlgn="b"/>
                      <a:endParaRPr lang="en-US" sz="1200" b="0" i="0" u="none" strike="noStrike" dirty="0">
                        <a:solidFill>
                          <a:srgbClr val="000000"/>
                        </a:solidFill>
                        <a:effectLst/>
                        <a:latin typeface="Calibri" panose="020F0502020204030204" pitchFamily="34" charset="0"/>
                      </a:endParaRPr>
                    </a:p>
                  </a:txBody>
                  <a:tcPr marL="5829" marR="5829" marT="5829"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nb-NO" sz="1200" u="none" strike="noStrike" dirty="0">
                          <a:effectLst/>
                        </a:rPr>
                        <a:t>App </a:t>
                      </a:r>
                      <a:r>
                        <a:rPr lang="nb-NO" sz="1200" u="none" strike="noStrike" dirty="0" err="1">
                          <a:effectLst/>
                        </a:rPr>
                        <a:t>change</a:t>
                      </a:r>
                      <a:r>
                        <a:rPr lang="nb-NO" sz="1200" u="none" strike="noStrike" dirty="0">
                          <a:effectLst/>
                        </a:rPr>
                        <a:t> </a:t>
                      </a:r>
                      <a:r>
                        <a:rPr lang="nb-NO" sz="1200" u="none" strike="noStrike" dirty="0" err="1">
                          <a:effectLst/>
                        </a:rPr>
                        <a:t>analysis</a:t>
                      </a:r>
                      <a:endParaRPr lang="nb-NO" sz="1200" b="0" i="0" u="none" strike="noStrike" dirty="0">
                        <a:solidFill>
                          <a:srgbClr val="000000"/>
                        </a:solidFill>
                        <a:effectLst/>
                        <a:latin typeface="Calibri" panose="020F0502020204030204" pitchFamily="34" charset="0"/>
                      </a:endParaRPr>
                    </a:p>
                    <a:p>
                      <a:pPr algn="l" fontAlgn="b"/>
                      <a:endParaRPr lang="nb-NO" sz="1200" b="0" i="0" u="none" strike="noStrike" dirty="0">
                        <a:solidFill>
                          <a:srgbClr val="000000"/>
                        </a:solidFill>
                        <a:effectLst/>
                        <a:latin typeface="Calibri" panose="020F0502020204030204" pitchFamily="34" charset="0"/>
                      </a:endParaRPr>
                    </a:p>
                  </a:txBody>
                  <a:tcPr marL="5829" marR="5829" marT="5829" marB="0" anchor="b"/>
                </a:tc>
                <a:tc>
                  <a:txBody>
                    <a:bodyPr/>
                    <a:lstStyle/>
                    <a:p>
                      <a:pPr algn="l" fontAlgn="b"/>
                      <a:r>
                        <a:rPr lang="nb-NO" sz="1200" u="none" strike="noStrike">
                          <a:effectLst/>
                        </a:rPr>
                        <a:t>Pipeline</a:t>
                      </a:r>
                      <a:endParaRPr lang="nb-NO" sz="1200" b="0" i="0" u="none" strike="noStrike">
                        <a:solidFill>
                          <a:srgbClr val="000000"/>
                        </a:solidFill>
                        <a:effectLst/>
                        <a:latin typeface="Calibri" panose="020F0502020204030204" pitchFamily="34" charset="0"/>
                      </a:endParaRPr>
                    </a:p>
                  </a:txBody>
                  <a:tcPr marL="5829" marR="5829" marT="5829" marB="0" anchor="b"/>
                </a:tc>
                <a:tc gridSpan="2">
                  <a:txBody>
                    <a:bodyPr/>
                    <a:lstStyle/>
                    <a:p>
                      <a:pPr algn="l" fontAlgn="b"/>
                      <a:r>
                        <a:rPr lang="nb-NO" sz="1200" b="0" i="0" u="none" strike="noStrike" dirty="0" err="1">
                          <a:solidFill>
                            <a:srgbClr val="000000"/>
                          </a:solidFill>
                          <a:effectLst/>
                          <a:latin typeface="Calibri" panose="020F0502020204030204" pitchFamily="34" charset="0"/>
                        </a:rPr>
                        <a:t>event</a:t>
                      </a:r>
                      <a:endParaRPr lang="nb-NO" sz="1200" b="0" i="0" u="none" strike="noStrike" dirty="0">
                        <a:solidFill>
                          <a:srgbClr val="000000"/>
                        </a:solidFill>
                        <a:effectLst/>
                        <a:latin typeface="Calibri" panose="020F0502020204030204" pitchFamily="34" charset="0"/>
                      </a:endParaRPr>
                    </a:p>
                  </a:txBody>
                  <a:tcPr marL="5829" marR="5829" marT="5829" marB="0" anchor="b"/>
                </a:tc>
                <a:tc hMerge="1">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r>
                        <a:rPr lang="nb-NO" sz="1200" b="0" i="0" u="none" strike="noStrike" dirty="0">
                          <a:solidFill>
                            <a:srgbClr val="000000"/>
                          </a:solidFill>
                          <a:effectLst/>
                          <a:latin typeface="Calibri" panose="020F0502020204030204" pitchFamily="34" charset="0"/>
                        </a:rPr>
                        <a:t>Native </a:t>
                      </a:r>
                      <a:r>
                        <a:rPr lang="nb-NO" sz="1200" b="0" i="0" u="none" strike="noStrike" dirty="0" err="1">
                          <a:solidFill>
                            <a:srgbClr val="000000"/>
                          </a:solidFill>
                          <a:effectLst/>
                          <a:latin typeface="Calibri" panose="020F0502020204030204" pitchFamily="34" charset="0"/>
                        </a:rPr>
                        <a:t>tools</a:t>
                      </a:r>
                      <a:r>
                        <a:rPr lang="nb-NO" sz="1200" b="0" i="0" u="none" strike="noStrike" dirty="0">
                          <a:solidFill>
                            <a:srgbClr val="000000"/>
                          </a:solidFill>
                          <a:effectLst/>
                          <a:latin typeface="Calibri" panose="020F0502020204030204" pitchFamily="34" charset="0"/>
                        </a:rPr>
                        <a:t> Oracle </a:t>
                      </a:r>
                      <a:r>
                        <a:rPr lang="nb-NO" sz="1200" b="0" i="0" u="none" strike="noStrike" dirty="0" err="1">
                          <a:solidFill>
                            <a:srgbClr val="000000"/>
                          </a:solidFill>
                          <a:effectLst/>
                          <a:latin typeface="Calibri" panose="020F0502020204030204" pitchFamily="34" charset="0"/>
                        </a:rPr>
                        <a:t>dataguard</a:t>
                      </a:r>
                      <a:r>
                        <a:rPr lang="nb-NO" sz="1200" b="0" i="0" u="none" strike="noStrike" dirty="0">
                          <a:solidFill>
                            <a:srgbClr val="000000"/>
                          </a:solidFill>
                          <a:effectLst/>
                          <a:latin typeface="Calibri" panose="020F0502020204030204" pitchFamily="34" charset="0"/>
                        </a:rPr>
                        <a:t> and </a:t>
                      </a:r>
                      <a:r>
                        <a:rPr lang="nb-NO" sz="1200" b="0" i="0" u="none" strike="noStrike" dirty="0" err="1">
                          <a:solidFill>
                            <a:srgbClr val="000000"/>
                          </a:solidFill>
                          <a:effectLst/>
                          <a:latin typeface="Calibri" panose="020F0502020204030204" pitchFamily="34" charset="0"/>
                        </a:rPr>
                        <a:t>mysql</a:t>
                      </a:r>
                      <a:r>
                        <a:rPr lang="nb-NO" sz="1200" b="0" i="0" u="none" strike="noStrike" dirty="0">
                          <a:solidFill>
                            <a:srgbClr val="000000"/>
                          </a:solidFill>
                          <a:effectLst/>
                          <a:latin typeface="Calibri" panose="020F0502020204030204" pitchFamily="34" charset="0"/>
                        </a:rPr>
                        <a:t> </a:t>
                      </a:r>
                      <a:r>
                        <a:rPr lang="nb-NO" sz="1200" b="0" i="0" u="none" strike="noStrike" dirty="0" err="1">
                          <a:solidFill>
                            <a:srgbClr val="000000"/>
                          </a:solidFill>
                          <a:effectLst/>
                          <a:latin typeface="Calibri" panose="020F0502020204030204" pitchFamily="34" charset="0"/>
                        </a:rPr>
                        <a:t>replication</a:t>
                      </a:r>
                      <a:endParaRPr lang="nb-NO" sz="1200" b="0" i="0" u="none" strike="noStrike" dirty="0">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extLst>
                  <a:ext uri="{0D108BD9-81ED-4DB2-BD59-A6C34878D82A}">
                    <a16:rowId xmlns:a16="http://schemas.microsoft.com/office/drawing/2014/main" val="2914048473"/>
                  </a:ext>
                </a:extLst>
              </a:tr>
              <a:tr h="628925">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gridSpan="2">
                  <a:txBody>
                    <a:bodyPr/>
                    <a:lstStyle/>
                    <a:p>
                      <a:pPr algn="l" fontAlgn="b"/>
                      <a:r>
                        <a:rPr lang="en-US" sz="1200" u="none" strike="noStrike">
                          <a:effectLst/>
                        </a:rPr>
                        <a:t>LB\Azure app GW\front door</a:t>
                      </a:r>
                      <a:endParaRPr lang="en-US" sz="1200" b="0" i="0" u="none" strike="noStrike">
                        <a:solidFill>
                          <a:srgbClr val="000000"/>
                        </a:solidFill>
                        <a:effectLst/>
                        <a:latin typeface="Calibri" panose="020F0502020204030204" pitchFamily="34" charset="0"/>
                      </a:endParaRPr>
                    </a:p>
                  </a:txBody>
                  <a:tcPr marL="5829" marR="5829" marT="5829" marB="0" anchor="b"/>
                </a:tc>
                <a:tc hMerge="1">
                  <a:txBody>
                    <a:bodyPr/>
                    <a:lstStyle/>
                    <a:p>
                      <a:endParaRPr lang="nb-NO"/>
                    </a:p>
                  </a:txBody>
                  <a:tcPr/>
                </a:tc>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nb-NO" sz="1200" u="none" strike="noStrike" dirty="0" err="1">
                          <a:effectLst/>
                        </a:rPr>
                        <a:t>azure</a:t>
                      </a:r>
                      <a:r>
                        <a:rPr lang="nb-NO" sz="1200" u="none" strike="noStrike" dirty="0">
                          <a:effectLst/>
                        </a:rPr>
                        <a:t> </a:t>
                      </a:r>
                      <a:r>
                        <a:rPr lang="nb-NO" sz="1200" u="none" strike="noStrike" dirty="0" err="1">
                          <a:effectLst/>
                        </a:rPr>
                        <a:t>policies</a:t>
                      </a:r>
                      <a:endParaRPr lang="nb-NO" sz="1200" b="0" i="0" u="none" strike="noStrike" dirty="0">
                        <a:solidFill>
                          <a:srgbClr val="000000"/>
                        </a:solidFill>
                        <a:effectLst/>
                        <a:latin typeface="Calibri" panose="020F0502020204030204" pitchFamily="34" charset="0"/>
                      </a:endParaRPr>
                    </a:p>
                    <a:p>
                      <a:pPr algn="l" fontAlgn="b"/>
                      <a:r>
                        <a:rPr lang="da-DK" sz="1200" b="0" i="0" u="none" strike="noStrike" dirty="0">
                          <a:solidFill>
                            <a:srgbClr val="000000"/>
                          </a:solidFill>
                          <a:effectLst/>
                          <a:latin typeface="Calibri" panose="020F0502020204030204" pitchFamily="34" charset="0"/>
                        </a:rPr>
                        <a:t>Conditional access policy</a:t>
                      </a:r>
                    </a:p>
                    <a:p>
                      <a:pPr marL="0" marR="0" lvl="0" indent="0" algn="l" defTabSz="914400" rtl="0" eaLnBrk="1" fontAlgn="b" latinLnBrk="0" hangingPunct="1">
                        <a:lnSpc>
                          <a:spcPct val="100000"/>
                        </a:lnSpc>
                        <a:spcBef>
                          <a:spcPts val="0"/>
                        </a:spcBef>
                        <a:spcAft>
                          <a:spcPts val="0"/>
                        </a:spcAft>
                        <a:buClrTx/>
                        <a:buSzTx/>
                        <a:buFontTx/>
                        <a:buNone/>
                        <a:tabLst/>
                        <a:defRPr/>
                      </a:pPr>
                      <a:r>
                        <a:rPr lang="nb-NO" sz="1200" u="none" strike="noStrike" dirty="0" err="1">
                          <a:effectLst/>
                        </a:rPr>
                        <a:t>access</a:t>
                      </a:r>
                      <a:r>
                        <a:rPr lang="nb-NO" sz="1200" u="none" strike="noStrike" dirty="0">
                          <a:effectLst/>
                        </a:rPr>
                        <a:t> </a:t>
                      </a:r>
                      <a:r>
                        <a:rPr lang="nb-NO" sz="1200" u="none" strike="noStrike" dirty="0" err="1">
                          <a:effectLst/>
                        </a:rPr>
                        <a:t>reviews</a:t>
                      </a:r>
                      <a:endParaRPr lang="nb-NO" sz="1200" u="none" strike="noStrike" dirty="0">
                        <a:effectLst/>
                      </a:endParaRPr>
                    </a:p>
                    <a:p>
                      <a:pPr algn="l" fontAlgn="b"/>
                      <a:endParaRPr lang="da-DK" sz="1200" b="0" i="0" u="none" strike="noStrike" dirty="0">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dirty="0">
                        <a:solidFill>
                          <a:srgbClr val="000000"/>
                        </a:solidFill>
                        <a:effectLst/>
                        <a:latin typeface="Calibri" panose="020F0502020204030204" pitchFamily="34" charset="0"/>
                      </a:endParaRPr>
                    </a:p>
                  </a:txBody>
                  <a:tcPr marL="5829" marR="5829" marT="5829" marB="0" anchor="b"/>
                </a:tc>
                <a:tc>
                  <a:txBody>
                    <a:bodyPr/>
                    <a:lstStyle/>
                    <a:p>
                      <a:pPr algn="l" fontAlgn="b"/>
                      <a:r>
                        <a:rPr lang="nb-NO" sz="1200" u="none" strike="noStrike" dirty="0">
                          <a:effectLst/>
                        </a:rPr>
                        <a:t>Defender for cloud</a:t>
                      </a:r>
                    </a:p>
                    <a:p>
                      <a:pPr marL="0" marR="0" lvl="0" indent="0" algn="l" defTabSz="914400" rtl="0" eaLnBrk="1" fontAlgn="b" latinLnBrk="0" hangingPunct="1">
                        <a:lnSpc>
                          <a:spcPct val="100000"/>
                        </a:lnSpc>
                        <a:spcBef>
                          <a:spcPts val="0"/>
                        </a:spcBef>
                        <a:spcAft>
                          <a:spcPts val="0"/>
                        </a:spcAft>
                        <a:buClrTx/>
                        <a:buSzTx/>
                        <a:buFontTx/>
                        <a:buNone/>
                        <a:tabLst/>
                        <a:defRPr/>
                      </a:pPr>
                      <a:r>
                        <a:rPr lang="nb-NO" sz="1200" u="none" strike="noStrike" dirty="0" err="1">
                          <a:effectLst/>
                        </a:rPr>
                        <a:t>Advance</a:t>
                      </a:r>
                      <a:r>
                        <a:rPr lang="nb-NO" sz="1200" u="none" strike="noStrike" dirty="0">
                          <a:effectLst/>
                        </a:rPr>
                        <a:t> </a:t>
                      </a:r>
                      <a:r>
                        <a:rPr lang="nb-NO" sz="1200" u="none" strike="noStrike" dirty="0" err="1">
                          <a:effectLst/>
                        </a:rPr>
                        <a:t>Threat</a:t>
                      </a:r>
                      <a:r>
                        <a:rPr lang="nb-NO" sz="1200" u="none" strike="noStrike" dirty="0">
                          <a:effectLst/>
                        </a:rPr>
                        <a:t> </a:t>
                      </a:r>
                      <a:r>
                        <a:rPr lang="nb-NO" sz="1200" u="none" strike="noStrike" dirty="0" err="1">
                          <a:effectLst/>
                        </a:rPr>
                        <a:t>Protection</a:t>
                      </a:r>
                      <a:endParaRPr lang="nb-NO" sz="1200" b="0" i="0" u="none" strike="noStrike" dirty="0">
                        <a:solidFill>
                          <a:srgbClr val="000000"/>
                        </a:solidFill>
                        <a:effectLst/>
                        <a:latin typeface="Calibri" panose="020F0502020204030204" pitchFamily="34" charset="0"/>
                      </a:endParaRPr>
                    </a:p>
                    <a:p>
                      <a:pPr algn="l" fontAlgn="b"/>
                      <a:r>
                        <a:rPr lang="nb-NO" sz="1200" b="0" i="0" u="none" strike="noStrike" dirty="0">
                          <a:solidFill>
                            <a:srgbClr val="000000"/>
                          </a:solidFill>
                          <a:effectLst/>
                          <a:latin typeface="Calibri" panose="020F0502020204030204" pitchFamily="34" charset="0"/>
                        </a:rPr>
                        <a:t>Azure </a:t>
                      </a:r>
                      <a:r>
                        <a:rPr lang="nb-NO" sz="1200" b="0" i="0" u="none" strike="noStrike" dirty="0" err="1">
                          <a:solidFill>
                            <a:srgbClr val="000000"/>
                          </a:solidFill>
                          <a:effectLst/>
                          <a:latin typeface="Calibri" panose="020F0502020204030204" pitchFamily="34" charset="0"/>
                        </a:rPr>
                        <a:t>sentinal</a:t>
                      </a:r>
                      <a:endParaRPr lang="nb-NO" sz="1200" b="0" i="0" u="none" strike="noStrike" dirty="0">
                        <a:solidFill>
                          <a:srgbClr val="000000"/>
                        </a:solidFill>
                        <a:effectLst/>
                        <a:latin typeface="Calibri" panose="020F0502020204030204" pitchFamily="34" charset="0"/>
                      </a:endParaRPr>
                    </a:p>
                  </a:txBody>
                  <a:tcPr marL="5829" marR="5829" marT="5829" marB="0" anchor="b"/>
                </a:tc>
                <a:tc gridSpan="3">
                  <a:txBody>
                    <a:bodyPr/>
                    <a:lstStyle/>
                    <a:p>
                      <a:pPr algn="l" fontAlgn="b"/>
                      <a:r>
                        <a:rPr lang="nb-NO" sz="1200" u="none" strike="noStrike">
                          <a:effectLst/>
                        </a:rPr>
                        <a:t>Access\Auth</a:t>
                      </a:r>
                      <a:endParaRPr lang="nb-NO" sz="1200" b="0" i="0" u="none" strike="noStrike">
                        <a:solidFill>
                          <a:srgbClr val="000000"/>
                        </a:solidFill>
                        <a:effectLst/>
                        <a:latin typeface="Calibri" panose="020F0502020204030204" pitchFamily="34" charset="0"/>
                      </a:endParaRPr>
                    </a:p>
                  </a:txBody>
                  <a:tcPr marL="5829" marR="5829" marT="5829" marB="0" anchor="b"/>
                </a:tc>
                <a:tc hMerge="1">
                  <a:txBody>
                    <a:bodyPr/>
                    <a:lstStyle/>
                    <a:p>
                      <a:endParaRPr lang="nb-NO"/>
                    </a:p>
                  </a:txBody>
                  <a:tcPr/>
                </a:tc>
                <a:tc hMerge="1">
                  <a:txBody>
                    <a:bodyPr/>
                    <a:lstStyle/>
                    <a:p>
                      <a:endParaRPr lang="nb-NO"/>
                    </a:p>
                  </a:txBody>
                  <a:tcPr/>
                </a:tc>
                <a:tc>
                  <a:txBody>
                    <a:bodyPr/>
                    <a:lstStyle/>
                    <a:p>
                      <a:pPr algn="l" fontAlgn="b"/>
                      <a:r>
                        <a:rPr lang="nb-NO" sz="1200" b="0" i="0" u="none" strike="noStrike" dirty="0" err="1">
                          <a:solidFill>
                            <a:srgbClr val="000000"/>
                          </a:solidFill>
                          <a:effectLst/>
                          <a:latin typeface="Calibri" panose="020F0502020204030204" pitchFamily="34" charset="0"/>
                        </a:rPr>
                        <a:t>Backup</a:t>
                      </a:r>
                      <a:r>
                        <a:rPr lang="nb-NO" sz="1200" b="0" i="0" u="none" strike="noStrike" dirty="0">
                          <a:solidFill>
                            <a:srgbClr val="000000"/>
                          </a:solidFill>
                          <a:effectLst/>
                          <a:latin typeface="Calibri" panose="020F0502020204030204" pitchFamily="34" charset="0"/>
                        </a:rPr>
                        <a:t> </a:t>
                      </a:r>
                      <a:r>
                        <a:rPr lang="nb-NO" sz="1200" b="0" i="0" u="none" strike="noStrike" dirty="0" err="1">
                          <a:solidFill>
                            <a:srgbClr val="000000"/>
                          </a:solidFill>
                          <a:effectLst/>
                          <a:latin typeface="Calibri" panose="020F0502020204030204" pitchFamily="34" charset="0"/>
                        </a:rPr>
                        <a:t>restore</a:t>
                      </a:r>
                      <a:r>
                        <a:rPr lang="nb-NO" sz="1200" b="0" i="0" u="none" strike="noStrike" dirty="0">
                          <a:solidFill>
                            <a:srgbClr val="000000"/>
                          </a:solidFill>
                          <a:effectLst/>
                          <a:latin typeface="Calibri" panose="020F0502020204030204" pitchFamily="34" charset="0"/>
                        </a:rPr>
                        <a:t> for moderate and </a:t>
                      </a:r>
                      <a:r>
                        <a:rPr lang="nb-NO" sz="1200" b="0" i="0" u="none" strike="noStrike" dirty="0" err="1">
                          <a:solidFill>
                            <a:srgbClr val="000000"/>
                          </a:solidFill>
                          <a:effectLst/>
                          <a:latin typeface="Calibri" panose="020F0502020204030204" pitchFamily="34" charset="0"/>
                        </a:rPr>
                        <a:t>basic</a:t>
                      </a:r>
                      <a:endParaRPr lang="nb-NO" sz="1200" b="0" i="0" u="none" strike="noStrike" dirty="0">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extLst>
                  <a:ext uri="{0D108BD9-81ED-4DB2-BD59-A6C34878D82A}">
                    <a16:rowId xmlns:a16="http://schemas.microsoft.com/office/drawing/2014/main" val="2170160209"/>
                  </a:ext>
                </a:extLst>
              </a:tr>
              <a:tr h="227416">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nb-NO" sz="1200" b="0" i="0" u="none" strike="noStrike" dirty="0">
                          <a:solidFill>
                            <a:srgbClr val="000000"/>
                          </a:solidFill>
                          <a:effectLst/>
                          <a:latin typeface="Calibri" panose="020F0502020204030204" pitchFamily="34" charset="0"/>
                        </a:rPr>
                        <a:t>Update manager</a:t>
                      </a:r>
                    </a:p>
                    <a:p>
                      <a:pPr algn="l" fontAlgn="b"/>
                      <a:endParaRPr lang="nb-NO" sz="1200" b="0" i="0" u="none" strike="noStrike" dirty="0">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dirty="0">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dirty="0">
                        <a:solidFill>
                          <a:srgbClr val="000000"/>
                        </a:solidFill>
                        <a:effectLst/>
                        <a:latin typeface="Calibri" panose="020F0502020204030204" pitchFamily="34" charset="0"/>
                      </a:endParaRPr>
                    </a:p>
                  </a:txBody>
                  <a:tcPr marL="5829" marR="5829" marT="5829" marB="0" anchor="b"/>
                </a:tc>
                <a:tc gridSpan="2">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hMerge="1">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extLst>
                  <a:ext uri="{0D108BD9-81ED-4DB2-BD59-A6C34878D82A}">
                    <a16:rowId xmlns:a16="http://schemas.microsoft.com/office/drawing/2014/main" val="263651184"/>
                  </a:ext>
                </a:extLst>
              </a:tr>
              <a:tr h="454833">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nb-NO" sz="1200" u="none" strike="noStrike" dirty="0" err="1">
                          <a:effectLst/>
                        </a:rPr>
                        <a:t>backup</a:t>
                      </a:r>
                      <a:r>
                        <a:rPr lang="nb-NO" sz="1200" u="none" strike="noStrike" dirty="0">
                          <a:effectLst/>
                        </a:rPr>
                        <a:t> policy</a:t>
                      </a:r>
                      <a:endParaRPr lang="nb-NO" sz="1200" b="0" i="0" u="none" strike="noStrike" dirty="0">
                        <a:solidFill>
                          <a:srgbClr val="000000"/>
                        </a:solidFill>
                        <a:effectLst/>
                        <a:latin typeface="Calibri" panose="020F0502020204030204" pitchFamily="34" charset="0"/>
                      </a:endParaRPr>
                    </a:p>
                    <a:p>
                      <a:pPr algn="l" fontAlgn="b"/>
                      <a:endParaRPr lang="nb-NO" sz="1200" b="0" i="0" u="none" strike="noStrike" dirty="0">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dirty="0">
                        <a:solidFill>
                          <a:srgbClr val="000000"/>
                        </a:solidFill>
                        <a:effectLst/>
                        <a:latin typeface="Calibri" panose="020F0502020204030204" pitchFamily="34" charset="0"/>
                      </a:endParaRPr>
                    </a:p>
                  </a:txBody>
                  <a:tcPr marL="5829" marR="5829" marT="5829" marB="0" anchor="b"/>
                </a:tc>
                <a:tc gridSpan="2">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hMerge="1">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extLst>
                  <a:ext uri="{0D108BD9-81ED-4DB2-BD59-A6C34878D82A}">
                    <a16:rowId xmlns:a16="http://schemas.microsoft.com/office/drawing/2014/main" val="2522664965"/>
                  </a:ext>
                </a:extLst>
              </a:tr>
              <a:tr h="227416">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nb-NO" sz="1200" u="none" strike="noStrike" dirty="0">
                          <a:effectLst/>
                        </a:rPr>
                        <a:t>tags </a:t>
                      </a:r>
                      <a:r>
                        <a:rPr lang="nb-NO" sz="1200" u="none" strike="noStrike" dirty="0" err="1">
                          <a:effectLst/>
                        </a:rPr>
                        <a:t>naming</a:t>
                      </a:r>
                      <a:endParaRPr lang="nb-NO" sz="1200" b="0" i="0" u="none" strike="noStrike" dirty="0">
                        <a:solidFill>
                          <a:srgbClr val="000000"/>
                        </a:solidFill>
                        <a:effectLst/>
                        <a:latin typeface="Calibri" panose="020F0502020204030204" pitchFamily="34" charset="0"/>
                      </a:endParaRPr>
                    </a:p>
                    <a:p>
                      <a:pPr algn="l" fontAlgn="b"/>
                      <a:endParaRPr lang="nb-NO" sz="1200" b="0" i="0" u="none" strike="noStrike" dirty="0">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gridSpan="2">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hMerge="1">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extLst>
                  <a:ext uri="{0D108BD9-81ED-4DB2-BD59-A6C34878D82A}">
                    <a16:rowId xmlns:a16="http://schemas.microsoft.com/office/drawing/2014/main" val="1657759358"/>
                  </a:ext>
                </a:extLst>
              </a:tr>
              <a:tr h="227416">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dirty="0">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dirty="0">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gridSpan="2">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hMerge="1">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a:solidFill>
                          <a:srgbClr val="000000"/>
                        </a:solidFill>
                        <a:effectLst/>
                        <a:latin typeface="Calibri" panose="020F0502020204030204" pitchFamily="34" charset="0"/>
                      </a:endParaRPr>
                    </a:p>
                  </a:txBody>
                  <a:tcPr marL="5829" marR="5829" marT="5829" marB="0" anchor="b"/>
                </a:tc>
                <a:tc>
                  <a:txBody>
                    <a:bodyPr/>
                    <a:lstStyle/>
                    <a:p>
                      <a:pPr algn="l" fontAlgn="b"/>
                      <a:endParaRPr lang="nb-NO" sz="1200" b="0" i="0" u="none" strike="noStrike" dirty="0">
                        <a:solidFill>
                          <a:srgbClr val="000000"/>
                        </a:solidFill>
                        <a:effectLst/>
                        <a:latin typeface="Calibri" panose="020F0502020204030204" pitchFamily="34" charset="0"/>
                      </a:endParaRPr>
                    </a:p>
                  </a:txBody>
                  <a:tcPr marL="5829" marR="5829" marT="5829" marB="0" anchor="b"/>
                </a:tc>
                <a:extLst>
                  <a:ext uri="{0D108BD9-81ED-4DB2-BD59-A6C34878D82A}">
                    <a16:rowId xmlns:a16="http://schemas.microsoft.com/office/drawing/2014/main" val="2781441221"/>
                  </a:ext>
                </a:extLst>
              </a:tr>
            </a:tbl>
          </a:graphicData>
        </a:graphic>
      </p:graphicFrame>
    </p:spTree>
    <p:extLst>
      <p:ext uri="{BB962C8B-B14F-4D97-AF65-F5344CB8AC3E}">
        <p14:creationId xmlns:p14="http://schemas.microsoft.com/office/powerpoint/2010/main" val="1246921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47C29B-1FB4-D3FB-BF6B-CBC8E8721773}"/>
              </a:ext>
            </a:extLst>
          </p:cNvPr>
          <p:cNvSpPr txBox="1"/>
          <p:nvPr/>
        </p:nvSpPr>
        <p:spPr>
          <a:xfrm>
            <a:off x="762000" y="751840"/>
            <a:ext cx="10769600" cy="4062651"/>
          </a:xfrm>
          <a:prstGeom prst="rect">
            <a:avLst/>
          </a:prstGeom>
          <a:noFill/>
        </p:spPr>
        <p:txBody>
          <a:bodyPr wrap="square" rtlCol="0">
            <a:spAutoFit/>
          </a:bodyPr>
          <a:lstStyle/>
          <a:p>
            <a:r>
              <a:rPr lang="en-US" dirty="0"/>
              <a:t>2. What are the financial implications of migrating to the cloud rather than having your servers on-prem? Are there any other challenges or implications?​</a:t>
            </a:r>
          </a:p>
          <a:p>
            <a:endParaRPr lang="en-US" dirty="0"/>
          </a:p>
          <a:p>
            <a:pPr marL="285750" indent="-285750">
              <a:buFont typeface="Arial" panose="020B0604020202020204" pitchFamily="34" charset="0"/>
              <a:buChar char="•"/>
            </a:pPr>
            <a:r>
              <a:rPr lang="en-US" sz="1600" dirty="0"/>
              <a:t>Saving on HW refresh &amp; support cost under CAPEX </a:t>
            </a:r>
          </a:p>
          <a:p>
            <a:pPr marL="285750" indent="-285750">
              <a:buFont typeface="Arial" panose="020B0604020202020204" pitchFamily="34" charset="0"/>
              <a:buChar char="•"/>
            </a:pPr>
            <a:r>
              <a:rPr lang="en-US" sz="1600" dirty="0"/>
              <a:t>can retire unwanted licenses\tools which is offered in cloud like </a:t>
            </a:r>
            <a:r>
              <a:rPr lang="en-US" sz="1600" dirty="0" err="1"/>
              <a:t>monitoring,IDPS,Firewall</a:t>
            </a:r>
            <a:r>
              <a:rPr lang="en-US" sz="1600" dirty="0"/>
              <a:t> </a:t>
            </a:r>
            <a:r>
              <a:rPr lang="en-US" sz="1600" dirty="0" err="1"/>
              <a:t>etc</a:t>
            </a:r>
            <a:endParaRPr lang="en-US" sz="1600" dirty="0"/>
          </a:p>
          <a:p>
            <a:pPr marL="285750" indent="-285750">
              <a:buFont typeface="Arial" panose="020B0604020202020204" pitchFamily="34" charset="0"/>
              <a:buChar char="•"/>
            </a:pPr>
            <a:r>
              <a:rPr lang="en-US" sz="1600" dirty="0"/>
              <a:t>end of life HW\SW support cost 3-4 times as compare to regular support</a:t>
            </a:r>
          </a:p>
          <a:p>
            <a:pPr marL="285750" indent="-285750">
              <a:buFont typeface="Arial" panose="020B0604020202020204" pitchFamily="34" charset="0"/>
              <a:buChar char="•"/>
            </a:pPr>
            <a:r>
              <a:rPr lang="en-US" sz="1600" dirty="0"/>
              <a:t>Can have enough time to think and plan upgrades rather than forced to buy something to support BAU</a:t>
            </a:r>
          </a:p>
          <a:p>
            <a:pPr marL="285750" indent="-285750">
              <a:buFont typeface="Arial" panose="020B0604020202020204" pitchFamily="34" charset="0"/>
              <a:buChar char="•"/>
            </a:pPr>
            <a:r>
              <a:rPr lang="en-US" sz="1600" dirty="0"/>
              <a:t>Outdated HW\SW prone to security threats\captivity\financial demands</a:t>
            </a:r>
          </a:p>
          <a:p>
            <a:pPr marL="285750" indent="-285750">
              <a:buFont typeface="Arial" panose="020B0604020202020204" pitchFamily="34" charset="0"/>
              <a:buChar char="•"/>
            </a:pPr>
            <a:r>
              <a:rPr lang="en-US" sz="1600" dirty="0"/>
              <a:t>Resource\skillset to manage legacy applications</a:t>
            </a:r>
          </a:p>
          <a:p>
            <a:pPr marL="285750" indent="-285750">
              <a:buFont typeface="Arial" panose="020B0604020202020204" pitchFamily="34" charset="0"/>
              <a:buChar char="•"/>
            </a:pPr>
            <a:r>
              <a:rPr lang="en-US" sz="1600" dirty="0"/>
              <a:t>MS Hybrid licensing for 180 Days</a:t>
            </a:r>
          </a:p>
          <a:p>
            <a:pPr marL="285750" indent="-285750">
              <a:buFont typeface="Arial" panose="020B0604020202020204" pitchFamily="34" charset="0"/>
              <a:buChar char="•"/>
            </a:pPr>
            <a:r>
              <a:rPr lang="en-US" sz="1600" dirty="0"/>
              <a:t>Scalability &amp; Agility based on business needs </a:t>
            </a:r>
          </a:p>
          <a:p>
            <a:pPr marL="285750" indent="-285750">
              <a:buFont typeface="Arial" panose="020B0604020202020204" pitchFamily="34" charset="0"/>
              <a:buChar char="•"/>
            </a:pPr>
            <a:r>
              <a:rPr lang="en-US" sz="1600" dirty="0"/>
              <a:t>Better visibility on ROI &amp; cost handling for OPEX expenditures</a:t>
            </a:r>
          </a:p>
          <a:p>
            <a:endParaRPr lang="en-US" dirty="0"/>
          </a:p>
          <a:p>
            <a:endParaRPr lang="en-US" dirty="0"/>
          </a:p>
          <a:p>
            <a:endParaRPr lang="nb-NO" dirty="0"/>
          </a:p>
        </p:txBody>
      </p:sp>
    </p:spTree>
    <p:extLst>
      <p:ext uri="{BB962C8B-B14F-4D97-AF65-F5344CB8AC3E}">
        <p14:creationId xmlns:p14="http://schemas.microsoft.com/office/powerpoint/2010/main" val="2177559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73ECD0-C4A1-7FB4-277A-E50E15100977}"/>
              </a:ext>
            </a:extLst>
          </p:cNvPr>
          <p:cNvSpPr txBox="1"/>
          <p:nvPr/>
        </p:nvSpPr>
        <p:spPr>
          <a:xfrm>
            <a:off x="355600" y="416560"/>
            <a:ext cx="11399520" cy="5724644"/>
          </a:xfrm>
          <a:prstGeom prst="rect">
            <a:avLst/>
          </a:prstGeom>
          <a:noFill/>
        </p:spPr>
        <p:txBody>
          <a:bodyPr wrap="square" rtlCol="0">
            <a:spAutoFit/>
          </a:bodyPr>
          <a:lstStyle/>
          <a:p>
            <a:r>
              <a:rPr lang="en-US" dirty="0"/>
              <a:t>3. How could we ensure that company on-premise network has a private connection to the cloud datacenter?​</a:t>
            </a:r>
          </a:p>
          <a:p>
            <a:endParaRPr lang="en-US" dirty="0"/>
          </a:p>
          <a:p>
            <a:r>
              <a:rPr lang="en-US" sz="1400" b="1" u="sng" dirty="0"/>
              <a:t>Connectivity on-prem to cloud</a:t>
            </a:r>
          </a:p>
          <a:p>
            <a:endParaRPr lang="en-US" sz="1400" b="1" u="sng" dirty="0"/>
          </a:p>
          <a:p>
            <a:pPr marL="285750" indent="-285750">
              <a:buFont typeface="Arial" panose="020B0604020202020204" pitchFamily="34" charset="0"/>
              <a:buChar char="•"/>
            </a:pPr>
            <a:r>
              <a:rPr lang="en-US" sz="1400" dirty="0"/>
              <a:t>ExpressRoute for MPLS extension towards nearest MS edge location and advertise </a:t>
            </a:r>
            <a:r>
              <a:rPr lang="en-US" sz="1400" dirty="0" err="1"/>
              <a:t>Vnet</a:t>
            </a:r>
            <a:r>
              <a:rPr lang="en-US" sz="1400" dirty="0"/>
              <a:t> CIDR’s in MPLS with the help to ISP</a:t>
            </a:r>
          </a:p>
          <a:p>
            <a:pPr marL="285750" indent="-285750">
              <a:buFont typeface="Arial" panose="020B0604020202020204" pitchFamily="34" charset="0"/>
              <a:buChar char="•"/>
            </a:pPr>
            <a:r>
              <a:rPr lang="en-US" sz="1400" dirty="0"/>
              <a:t>Remote user working from home or any other location which doesn't have MPLS then they will be connecting to Azure resources via Point2Site VPN </a:t>
            </a:r>
            <a:r>
              <a:rPr lang="en-US" sz="1400" dirty="0" err="1"/>
              <a:t>Ipsec</a:t>
            </a:r>
            <a:r>
              <a:rPr lang="en-US" sz="1400" dirty="0"/>
              <a:t> tunnel (IKEv2)</a:t>
            </a:r>
          </a:p>
          <a:p>
            <a:pPr marL="285750" indent="-285750">
              <a:buFont typeface="Arial" panose="020B0604020202020204" pitchFamily="34" charset="0"/>
              <a:buChar char="•"/>
            </a:pPr>
            <a:r>
              <a:rPr lang="en-US" sz="1400" dirty="0"/>
              <a:t>Azure side we need to configure virtual wan which will have virtual hub that will have all endpoints like ER &amp; P2site and then </a:t>
            </a:r>
            <a:r>
              <a:rPr lang="en-US" sz="1400" dirty="0" err="1"/>
              <a:t>vnet</a:t>
            </a:r>
            <a:r>
              <a:rPr lang="en-US" sz="1400" dirty="0"/>
              <a:t> peering which makes hub &amp; spoke model</a:t>
            </a:r>
          </a:p>
          <a:p>
            <a:pPr marL="285750" indent="-285750">
              <a:buFont typeface="Arial" panose="020B0604020202020204" pitchFamily="34" charset="0"/>
              <a:buChar char="•"/>
            </a:pPr>
            <a:r>
              <a:rPr lang="en-US" sz="1400" dirty="0"/>
              <a:t>users from MPLS location will connect azure resources with their intranet IP's and for public services like storage </a:t>
            </a:r>
            <a:r>
              <a:rPr lang="en-US" sz="1400" dirty="0" err="1"/>
              <a:t>account,webapp,API</a:t>
            </a:r>
            <a:r>
              <a:rPr lang="en-US" sz="1400" dirty="0"/>
              <a:t> it will be access through private endpoints </a:t>
            </a:r>
          </a:p>
          <a:p>
            <a:pPr marL="285750" indent="-285750">
              <a:buFont typeface="Arial" panose="020B0604020202020204" pitchFamily="34" charset="0"/>
              <a:buChar char="•"/>
            </a:pPr>
            <a:r>
              <a:rPr lang="en-US" sz="1400" dirty="0"/>
              <a:t>remote users from </a:t>
            </a:r>
            <a:r>
              <a:rPr lang="en-US" sz="1400" dirty="0" err="1"/>
              <a:t>vpn</a:t>
            </a:r>
            <a:r>
              <a:rPr lang="en-US" sz="1400" dirty="0"/>
              <a:t> will have a dedicated subnet defined in P2Site config and then they can connect all azure resource in </a:t>
            </a:r>
            <a:r>
              <a:rPr lang="en-US" sz="1400" dirty="0" err="1"/>
              <a:t>vnet</a:t>
            </a:r>
            <a:endParaRPr lang="en-US" sz="1400" dirty="0"/>
          </a:p>
          <a:p>
            <a:pPr marL="285750" indent="-285750">
              <a:buFont typeface="Arial" panose="020B0604020202020204" pitchFamily="34" charset="0"/>
              <a:buChar char="•"/>
            </a:pPr>
            <a:r>
              <a:rPr lang="en-US" sz="1400" dirty="0"/>
              <a:t>Ingress\Egress traffic from Azure to internet can go through </a:t>
            </a:r>
            <a:r>
              <a:rPr lang="en-US" sz="1400" dirty="0" err="1"/>
              <a:t>NSG,Firewall,FW</a:t>
            </a:r>
            <a:r>
              <a:rPr lang="en-US" sz="1400" dirty="0"/>
              <a:t> appliance\WAF </a:t>
            </a:r>
            <a:r>
              <a:rPr lang="en-US" sz="1400" dirty="0" err="1"/>
              <a:t>etc</a:t>
            </a:r>
            <a:endParaRPr lang="en-US" sz="1400" dirty="0"/>
          </a:p>
          <a:p>
            <a:endParaRPr lang="en-US" sz="1400" dirty="0"/>
          </a:p>
          <a:p>
            <a:r>
              <a:rPr lang="en-US" sz="1400" b="1" u="sng" dirty="0"/>
              <a:t>Identity</a:t>
            </a:r>
          </a:p>
          <a:p>
            <a:endParaRPr lang="en-US" sz="1400" dirty="0"/>
          </a:p>
          <a:p>
            <a:pPr marL="285750" indent="-285750">
              <a:buFont typeface="Arial" panose="020B0604020202020204" pitchFamily="34" charset="0"/>
              <a:buChar char="•"/>
            </a:pPr>
            <a:r>
              <a:rPr lang="en-US" sz="1400" dirty="0"/>
              <a:t>Client can have single or multi tenant architecture where all </a:t>
            </a:r>
            <a:r>
              <a:rPr lang="en-US" sz="1400" dirty="0" err="1"/>
              <a:t>users,GP,Objects</a:t>
            </a:r>
            <a:r>
              <a:rPr lang="en-US" sz="1400" dirty="0"/>
              <a:t> are residing and it can be replicated </a:t>
            </a:r>
            <a:r>
              <a:rPr lang="en-US" sz="1400" dirty="0" err="1"/>
              <a:t>asyn</a:t>
            </a:r>
            <a:r>
              <a:rPr lang="en-US" sz="1400" dirty="0"/>
              <a:t> to Azure AD via </a:t>
            </a:r>
            <a:r>
              <a:rPr lang="en-US" sz="1400" dirty="0" err="1"/>
              <a:t>adconnect</a:t>
            </a:r>
            <a:endParaRPr lang="en-US" sz="1400" dirty="0"/>
          </a:p>
          <a:p>
            <a:pPr marL="285750" indent="-285750">
              <a:buFont typeface="Arial" panose="020B0604020202020204" pitchFamily="34" charset="0"/>
              <a:buChar char="•"/>
            </a:pPr>
            <a:r>
              <a:rPr lang="en-US" sz="1400" dirty="0"/>
              <a:t>We can use password hash based authentication while all users can be assigned Azure AD &amp; RBAC roles and authenticated through on-prem AD</a:t>
            </a:r>
          </a:p>
          <a:p>
            <a:pPr marL="285750" indent="-285750">
              <a:buFont typeface="Arial" panose="020B0604020202020204" pitchFamily="34" charset="0"/>
              <a:buChar char="•"/>
            </a:pPr>
            <a:r>
              <a:rPr lang="en-US" sz="1400" dirty="0"/>
              <a:t>If client has multiple identity source like SAML or OIDC then Azure AD B2C can be used for OAuth2 &amp; CIDC</a:t>
            </a:r>
          </a:p>
          <a:p>
            <a:pPr marL="285750" indent="-285750">
              <a:buFont typeface="Arial" panose="020B0604020202020204" pitchFamily="34" charset="0"/>
              <a:buChar char="•"/>
            </a:pPr>
            <a:r>
              <a:rPr lang="en-US" sz="1400" dirty="0"/>
              <a:t>Public domain should be created in Azure DNS zones and change the nameserver to Azure name servers so that all public </a:t>
            </a:r>
            <a:r>
              <a:rPr lang="en-US" sz="1400" dirty="0" err="1"/>
              <a:t>dns</a:t>
            </a:r>
            <a:r>
              <a:rPr lang="en-US" sz="1400" dirty="0"/>
              <a:t> request will land onto azure public DNS servers</a:t>
            </a:r>
          </a:p>
          <a:p>
            <a:pPr marL="285750" indent="-285750">
              <a:buFont typeface="Arial" panose="020B0604020202020204" pitchFamily="34" charset="0"/>
              <a:buChar char="•"/>
            </a:pPr>
            <a:r>
              <a:rPr lang="en-US" sz="1400" dirty="0"/>
              <a:t>Private DNS request should point to on-prem DNS name servers and that can be defined in custom DNS under </a:t>
            </a:r>
            <a:r>
              <a:rPr lang="en-US" sz="1400" dirty="0" err="1"/>
              <a:t>vnet</a:t>
            </a:r>
            <a:r>
              <a:rPr lang="en-US" sz="1400" dirty="0"/>
              <a:t> </a:t>
            </a:r>
          </a:p>
          <a:p>
            <a:pPr marL="285750" indent="-285750">
              <a:buFont typeface="Arial" panose="020B0604020202020204" pitchFamily="34" charset="0"/>
              <a:buChar char="•"/>
            </a:pPr>
            <a:r>
              <a:rPr lang="en-US" sz="1400" dirty="0"/>
              <a:t>Azure AD license to be decided based on client requirement</a:t>
            </a:r>
          </a:p>
          <a:p>
            <a:endParaRPr lang="en-US" dirty="0"/>
          </a:p>
          <a:p>
            <a:endParaRPr lang="nb-NO" dirty="0"/>
          </a:p>
        </p:txBody>
      </p:sp>
    </p:spTree>
    <p:extLst>
      <p:ext uri="{BB962C8B-B14F-4D97-AF65-F5344CB8AC3E}">
        <p14:creationId xmlns:p14="http://schemas.microsoft.com/office/powerpoint/2010/main" val="30547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82DCDA-9148-A087-3D0E-2943BD35F53B}"/>
              </a:ext>
            </a:extLst>
          </p:cNvPr>
          <p:cNvSpPr txBox="1"/>
          <p:nvPr/>
        </p:nvSpPr>
        <p:spPr>
          <a:xfrm>
            <a:off x="487680" y="386080"/>
            <a:ext cx="11348720" cy="3877985"/>
          </a:xfrm>
          <a:prstGeom prst="rect">
            <a:avLst/>
          </a:prstGeom>
          <a:noFill/>
        </p:spPr>
        <p:txBody>
          <a:bodyPr wrap="square" rtlCol="0">
            <a:spAutoFit/>
          </a:bodyPr>
          <a:lstStyle/>
          <a:p>
            <a:r>
              <a:rPr lang="en-US" dirty="0"/>
              <a:t>4. What is the best approach of migrating applications to the cloud? Please describe</a:t>
            </a:r>
          </a:p>
          <a:p>
            <a:endParaRPr lang="en-US" dirty="0"/>
          </a:p>
          <a:p>
            <a:pPr marL="285750" indent="-285750">
              <a:buFont typeface="Arial" panose="020B0604020202020204" pitchFamily="34" charset="0"/>
              <a:buChar char="•"/>
            </a:pPr>
            <a:r>
              <a:rPr lang="en-US" sz="1600" dirty="0"/>
              <a:t>Landing zones deployment\testing based on designed Azure architecture </a:t>
            </a:r>
          </a:p>
          <a:p>
            <a:pPr marL="285750" indent="-285750">
              <a:buFont typeface="Arial" panose="020B0604020202020204" pitchFamily="34" charset="0"/>
              <a:buChar char="•"/>
            </a:pPr>
            <a:r>
              <a:rPr lang="en-US" sz="1600" dirty="0"/>
              <a:t>Identity &amp; connectivity extension towards Azure region</a:t>
            </a:r>
          </a:p>
          <a:p>
            <a:pPr marL="285750" indent="-285750">
              <a:buFont typeface="Arial" panose="020B0604020202020204" pitchFamily="34" charset="0"/>
              <a:buChar char="•"/>
            </a:pPr>
            <a:r>
              <a:rPr lang="en-US" sz="1600" dirty="0"/>
              <a:t>Azure migrate will be used to discover\Asses\migrate VM's and physical servers &amp; DMA can be used for discovering\migrate SQL DB's</a:t>
            </a:r>
          </a:p>
          <a:p>
            <a:pPr marL="285750" indent="-285750">
              <a:buFont typeface="Arial" panose="020B0604020202020204" pitchFamily="34" charset="0"/>
              <a:buChar char="•"/>
            </a:pPr>
            <a:r>
              <a:rPr lang="en-US" sz="1600" dirty="0"/>
              <a:t>Other DB's can be restored with backup transfer to azure over MPLS or physical data box</a:t>
            </a:r>
          </a:p>
          <a:p>
            <a:pPr marL="285750" indent="-285750">
              <a:buFont typeface="Arial" panose="020B0604020202020204" pitchFamily="34" charset="0"/>
              <a:buChar char="•"/>
            </a:pPr>
            <a:r>
              <a:rPr lang="en-US" sz="1600" dirty="0"/>
              <a:t>Move basic application's non prod environment first and check basic access\auth\connection\data </a:t>
            </a:r>
            <a:r>
              <a:rPr lang="en-US" sz="1600" dirty="0" err="1"/>
              <a:t>trasnfer</a:t>
            </a:r>
            <a:r>
              <a:rPr lang="en-US" sz="1600" dirty="0"/>
              <a:t> </a:t>
            </a:r>
            <a:r>
              <a:rPr lang="en-US" sz="1600" dirty="0" err="1"/>
              <a:t>etc</a:t>
            </a:r>
            <a:endParaRPr lang="en-US" sz="1600" dirty="0"/>
          </a:p>
          <a:p>
            <a:pPr marL="285750" indent="-285750">
              <a:buFont typeface="Arial" panose="020B0604020202020204" pitchFamily="34" charset="0"/>
              <a:buChar char="•"/>
            </a:pPr>
            <a:r>
              <a:rPr lang="en-US" sz="1600" dirty="0"/>
              <a:t>move basic production apps and monitor it for couple of days\week</a:t>
            </a:r>
          </a:p>
          <a:p>
            <a:pPr marL="285750" indent="-285750">
              <a:buFont typeface="Arial" panose="020B0604020202020204" pitchFamily="34" charset="0"/>
              <a:buChar char="•"/>
            </a:pPr>
            <a:r>
              <a:rPr lang="en-US" sz="1600" dirty="0"/>
              <a:t>Move critical application's non prod environment first and check basic access\auth\connection\data </a:t>
            </a:r>
            <a:r>
              <a:rPr lang="en-US" sz="1600" dirty="0" err="1"/>
              <a:t>trasnfer</a:t>
            </a:r>
            <a:r>
              <a:rPr lang="en-US" sz="1600" dirty="0"/>
              <a:t>\third party integration </a:t>
            </a:r>
            <a:r>
              <a:rPr lang="en-US" sz="1600" dirty="0" err="1"/>
              <a:t>etc</a:t>
            </a:r>
            <a:endParaRPr lang="en-US" sz="1600" dirty="0"/>
          </a:p>
          <a:p>
            <a:pPr marL="285750" indent="-285750">
              <a:buFont typeface="Arial" panose="020B0604020202020204" pitchFamily="34" charset="0"/>
              <a:buChar char="•"/>
            </a:pPr>
            <a:r>
              <a:rPr lang="en-US" sz="1600" dirty="0"/>
              <a:t>move Critical production apps and monitor it for couple of days\week</a:t>
            </a:r>
          </a:p>
          <a:p>
            <a:pPr marL="285750" indent="-285750">
              <a:buFont typeface="Arial" panose="020B0604020202020204" pitchFamily="34" charset="0"/>
              <a:buChar char="•"/>
            </a:pPr>
            <a:r>
              <a:rPr lang="en-US" sz="1600" dirty="0"/>
              <a:t>Hypercare window for 2 weeks</a:t>
            </a:r>
          </a:p>
          <a:p>
            <a:pPr marL="285750" indent="-285750">
              <a:buFont typeface="Arial" panose="020B0604020202020204" pitchFamily="34" charset="0"/>
              <a:buChar char="•"/>
            </a:pPr>
            <a:r>
              <a:rPr lang="en-US" sz="1600" dirty="0"/>
              <a:t>Every stage should have technical\functional\business test cases to be verified and approved by client to go on next stage</a:t>
            </a:r>
          </a:p>
          <a:p>
            <a:endParaRPr lang="nb-NO" dirty="0"/>
          </a:p>
        </p:txBody>
      </p:sp>
    </p:spTree>
    <p:extLst>
      <p:ext uri="{BB962C8B-B14F-4D97-AF65-F5344CB8AC3E}">
        <p14:creationId xmlns:p14="http://schemas.microsoft.com/office/powerpoint/2010/main" val="382030870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811</TotalTime>
  <Words>1243</Words>
  <Application>Microsoft Office PowerPoint</Application>
  <PresentationFormat>Widescreen</PresentationFormat>
  <Paragraphs>206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vt:lpstr>
      <vt:lpstr>Corbel</vt:lpstr>
      <vt:lpstr>Depth</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Shaikh, Sohail</dc:creator>
  <cp:lastModifiedBy>Shaikh, Sohail</cp:lastModifiedBy>
  <cp:revision>4</cp:revision>
  <dcterms:created xsi:type="dcterms:W3CDTF">2022-10-25T08:47:04Z</dcterms:created>
  <dcterms:modified xsi:type="dcterms:W3CDTF">2022-10-26T11:49:56Z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41c0bc7-c6be-49cd-a7d8-05e4908a7b56_Enabled">
    <vt:lpwstr>true</vt:lpwstr>
  </property>
  <property fmtid="{D5CDD505-2E9C-101B-9397-08002B2CF9AE}" pid="3" name="MSIP_Label_b41c0bc7-c6be-49cd-a7d8-05e4908a7b56_SetDate">
    <vt:lpwstr>2022-10-25T09:01:07Z</vt:lpwstr>
  </property>
  <property fmtid="{D5CDD505-2E9C-101B-9397-08002B2CF9AE}" pid="4" name="MSIP_Label_b41c0bc7-c6be-49cd-a7d8-05e4908a7b56_Method">
    <vt:lpwstr>Privileged</vt:lpwstr>
  </property>
  <property fmtid="{D5CDD505-2E9C-101B-9397-08002B2CF9AE}" pid="5" name="MSIP_Label_b41c0bc7-c6be-49cd-a7d8-05e4908a7b56_Name">
    <vt:lpwstr>Internal</vt:lpwstr>
  </property>
  <property fmtid="{D5CDD505-2E9C-101B-9397-08002B2CF9AE}" pid="6" name="MSIP_Label_b41c0bc7-c6be-49cd-a7d8-05e4908a7b56_SiteId">
    <vt:lpwstr>4cbfea0a-b872-47f0-b51c-1c64953c3f0b</vt:lpwstr>
  </property>
  <property fmtid="{D5CDD505-2E9C-101B-9397-08002B2CF9AE}" pid="7" name="MSIP_Label_b41c0bc7-c6be-49cd-a7d8-05e4908a7b56_ActionId">
    <vt:lpwstr>86c804d5-a910-4d28-983d-385f2768e1ea</vt:lpwstr>
  </property>
  <property fmtid="{D5CDD505-2E9C-101B-9397-08002B2CF9AE}" pid="8" name="MSIP_Label_b41c0bc7-c6be-49cd-a7d8-05e4908a7b56_ContentBits">
    <vt:lpwstr>0</vt:lpwstr>
  </property>
</Properties>
</file>