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png" ContentType="image/png"/>
  <Default Extension="fntdata" ContentType="application/x-fontdata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1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3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Relationship Type="http://schemas.openxmlformats.org/officeDocument/2006/relationships/slide" Target="/ppt/slides/slide9.xml" Id="rId10" /><Relationship Type="http://schemas.openxmlformats.org/officeDocument/2006/relationships/notesMaster" Target="/ppt/notesMasters/notesMaster1.xml" Id="rId11" /><Relationship Type="http://schemas.openxmlformats.org/officeDocument/2006/relationships/presProps" Target="/ppt/presProps.xml" Id="rId12" /><Relationship Type="http://schemas.openxmlformats.org/officeDocument/2006/relationships/viewProps" Target="/ppt/viewProps.xml" Id="rId13" /><Relationship Type="http://schemas.openxmlformats.org/officeDocument/2006/relationships/theme" Target="/ppt/theme/theme1.xml" Id="rId14" /><Relationship Type="http://schemas.openxmlformats.org/officeDocument/2006/relationships/tableStyles" Target="/ppt/tableStyles.xml" Id="rId15" /><Relationship Type="http://schemas.openxmlformats.org/officeDocument/2006/relationships/font" Target="/ppt/fonts/font1.fntdata" Id="rId16" /><Relationship Type="http://schemas.openxmlformats.org/officeDocument/2006/relationships/font" Target="/ppt/fonts/font2.fntdata" Id="rId17" /><Relationship Type="http://schemas.openxmlformats.org/officeDocument/2006/relationships/font" Target="/ppt/fonts/font3.fntdata" Id="rId18" /><Relationship Type="http://schemas.openxmlformats.org/officeDocument/2006/relationships/font" Target="/ppt/fonts/font4.fntdata" Id="rId19" /><Relationship Type="http://schemas.openxmlformats.org/officeDocument/2006/relationships/font" Target="/ppt/fonts/font5.fntdata" Id="rId20" /><Relationship Type="http://schemas.openxmlformats.org/officeDocument/2006/relationships/font" Target="/ppt/fonts/font6.fntdata" Id="rId21" /><Relationship Type="http://schemas.openxmlformats.org/officeDocument/2006/relationships/font" Target="/ppt/fonts/font7.fntdata" Id="rId22" /><Relationship Type="http://schemas.openxmlformats.org/officeDocument/2006/relationships/font" Target="/ppt/fonts/font8.fntdata" Id="rId23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2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3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4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5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6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7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8.xml" Id="rId2" /></Relationships>
</file>

<file path=ppt/notesSlides/_rels/notesSlide9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1" /><Relationship Type="http://schemas.openxmlformats.org/officeDocument/2006/relationships/slide" Target="/ppt/slides/slide9.xml" Id="rId2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image" Target="/ppt/media/image-1010-1.png" Id="rId1" /><Relationship Type="http://schemas.openxmlformats.org/officeDocument/2006/relationships/image" Target="/ppt/media/image-1010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image" Target="/ppt/media/image-1002-1.png" Id="rId1" /><Relationship Type="http://schemas.openxmlformats.org/officeDocument/2006/relationships/image" Target="/ppt/media/image-1002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image" Target="/ppt/media/image-1003-1.png" Id="rId1" /><Relationship Type="http://schemas.openxmlformats.org/officeDocument/2006/relationships/image" Target="/ppt/media/image-1003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image" Target="/ppt/media/image-1004-1.png" Id="rId1" /><Relationship Type="http://schemas.openxmlformats.org/officeDocument/2006/relationships/image" Target="/ppt/media/image-1004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image" Target="/ppt/media/image-1005-1.png" Id="rId1" /><Relationship Type="http://schemas.openxmlformats.org/officeDocument/2006/relationships/image" Target="/ppt/media/image-1005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image" Target="/ppt/media/image-1006-1.png" Id="rId1" /><Relationship Type="http://schemas.openxmlformats.org/officeDocument/2006/relationships/image" Target="/ppt/media/image-1006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image" Target="/ppt/media/image-1007-1.png" Id="rId1" /><Relationship Type="http://schemas.openxmlformats.org/officeDocument/2006/relationships/image" Target="/ppt/media/image-1007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image" Target="/ppt/media/image-1008-1.png" Id="rId1" /><Relationship Type="http://schemas.openxmlformats.org/officeDocument/2006/relationships/image" Target="/ppt/media/image-1008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image" Target="/ppt/media/image-1009-1.png" Id="rId1" /><Relationship Type="http://schemas.openxmlformats.org/officeDocument/2006/relationships/image" Target="/ppt/media/image-1009-2.png" Id="rId2" /><Relationship Type="http://schemas.openxmlformats.org/officeDocument/2006/relationships/slideMaster" Target="/ppt/slideMasters/slideMaster1.xml" Id="rId4" /><Relationship Type="http://schemas.openxmlformats.org/officeDocument/2006/relationships/hyperlink" Target="https://gamma.app/?utm_source=made-with-gamma" TargetMode="External" Id="rId3" 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22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theme" Target="/ppt/theme/theme1.xml" Id="rId11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-1-1.png" Id="rId1" /><Relationship Type="http://schemas.openxmlformats.org/officeDocument/2006/relationships/slideLayout" Target="/ppt/slideLayouts/slideLayout2.xml" Id="rId2" /><Relationship Type="http://schemas.openxmlformats.org/officeDocument/2006/relationships/notesSlide" Target="/ppt/notesSlides/notesSlide1.xml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Relationship Type="http://schemas.openxmlformats.org/officeDocument/2006/relationships/notesSlide" Target="/ppt/notesSlides/notesSlide2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-3-1.png" Id="rId1" /><Relationship Type="http://schemas.openxmlformats.org/officeDocument/2006/relationships/image" Target="/ppt/media/image-3-2.png" Id="rId2" /><Relationship Type="http://schemas.openxmlformats.org/officeDocument/2006/relationships/image" Target="/ppt/media/image-3-3.png" Id="rId3" /><Relationship Type="http://schemas.openxmlformats.org/officeDocument/2006/relationships/image" Target="/ppt/media/image-3-4.png" Id="rId4" /><Relationship Type="http://schemas.openxmlformats.org/officeDocument/2006/relationships/image" Target="/ppt/media/image-3-5.png" Id="rId5" /><Relationship Type="http://schemas.openxmlformats.org/officeDocument/2006/relationships/slideLayout" Target="/ppt/slideLayouts/slideLayout4.xml" Id="rId6" /><Relationship Type="http://schemas.openxmlformats.org/officeDocument/2006/relationships/notesSlide" Target="/ppt/notesSlides/notesSlide3.xml" Id="rId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-4-1.png" Id="rId1" /><Relationship Type="http://schemas.openxmlformats.org/officeDocument/2006/relationships/slideLayout" Target="/ppt/slideLayouts/slideLayout5.xml" Id="rId2" /><Relationship Type="http://schemas.openxmlformats.org/officeDocument/2006/relationships/notesSlide" Target="/ppt/notesSlides/notesSlide4.xml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-5-1.png" Id="rId1" /><Relationship Type="http://schemas.openxmlformats.org/officeDocument/2006/relationships/image" Target="/ppt/media/image-5-2.png" Id="rId2" /><Relationship Type="http://schemas.openxmlformats.org/officeDocument/2006/relationships/image" Target="/ppt/media/image-5-3.png" Id="rId3" /><Relationship Type="http://schemas.openxmlformats.org/officeDocument/2006/relationships/image" Target="/ppt/media/image-5-4.png" Id="rId4" /><Relationship Type="http://schemas.openxmlformats.org/officeDocument/2006/relationships/image" Target="/ppt/media/image-5-5.png" Id="rId5" /><Relationship Type="http://schemas.openxmlformats.org/officeDocument/2006/relationships/image" Target="/ppt/media/image-5-6.png" Id="rId6" /><Relationship Type="http://schemas.openxmlformats.org/officeDocument/2006/relationships/image" Target="/ppt/media/image-5-7.png" Id="rId7" /><Relationship Type="http://schemas.openxmlformats.org/officeDocument/2006/relationships/slideLayout" Target="/ppt/slideLayouts/slideLayout6.xml" Id="rId8" /><Relationship Type="http://schemas.openxmlformats.org/officeDocument/2006/relationships/notesSlide" Target="/ppt/notesSlides/notesSlide5.xml" Id="rId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-6-1.png" Id="rId1" /><Relationship Type="http://schemas.openxmlformats.org/officeDocument/2006/relationships/slideLayout" Target="/ppt/slideLayouts/slideLayout7.xml" Id="rId2" /><Relationship Type="http://schemas.openxmlformats.org/officeDocument/2006/relationships/notesSlide" Target="/ppt/notesSlides/notesSlide6.xml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1" /><Relationship Type="http://schemas.openxmlformats.org/officeDocument/2006/relationships/notesSlide" Target="/ppt/notesSlides/notesSlide7.xml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-8-1.png" Id="rId1" /><Relationship Type="http://schemas.openxmlformats.org/officeDocument/2006/relationships/image" Target="/ppt/media/image-8-2.png" Id="rId2" /><Relationship Type="http://schemas.openxmlformats.org/officeDocument/2006/relationships/image" Target="/ppt/media/image-8-3.png" Id="rId3" /><Relationship Type="http://schemas.openxmlformats.org/officeDocument/2006/relationships/image" Target="/ppt/media/image-8-4.png" Id="rId4" /><Relationship Type="http://schemas.openxmlformats.org/officeDocument/2006/relationships/image" Target="/ppt/media/image-8-5.png" Id="rId5" /><Relationship Type="http://schemas.openxmlformats.org/officeDocument/2006/relationships/image" Target="/ppt/media/image-8-6.png" Id="rId6" /><Relationship Type="http://schemas.openxmlformats.org/officeDocument/2006/relationships/slideLayout" Target="/ppt/slideLayouts/slideLayout9.xml" Id="rId7" /><Relationship Type="http://schemas.openxmlformats.org/officeDocument/2006/relationships/notesSlide" Target="/ppt/notesSlides/notesSlide8.xml" Id="rId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image" Target="/ppt/media/image-9-1.png" Id="rId1" /><Relationship Type="http://schemas.openxmlformats.org/officeDocument/2006/relationships/slideLayout" Target="/ppt/slideLayouts/slideLayout10.xml" Id="rId2" /><Relationship Type="http://schemas.openxmlformats.org/officeDocument/2006/relationships/notesSlide" Target="/ppt/notesSlides/notesSlide9.xml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597587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Predictive Maintenance System for Electric Vehicle Motors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068610"/>
            <a:ext cx="7243882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Ensuring Reliability and Efficiency</a:t>
            </a:r>
            <a:endParaRPr lang="en-US"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94034"/>
            <a:ext cx="897755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Introduction &amp; Problem Statement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976801"/>
            <a:ext cx="6357818" cy="1418153"/>
          </a:xfrm>
          <a:prstGeom prst="roundRect">
            <a:avLst>
              <a:gd name="adj" fmla="val 10317"/>
            </a:avLst>
          </a:prstGeom>
          <a:solidFill>
            <a:srgbClr val="252222">
              <a:alpha val="95000"/>
            </a:srgbClr>
          </a:solidFill>
          <a:ln w="30480">
            <a:solidFill>
              <a:srgbClr val="971B5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7244" y="2976801"/>
            <a:ext cx="121920" cy="1418153"/>
          </a:xfrm>
          <a:prstGeom prst="roundRect">
            <a:avLst>
              <a:gd name="adj" fmla="val 82464"/>
            </a:avLst>
          </a:prstGeom>
          <a:solidFill>
            <a:srgbClr val="F20374"/>
          </a:solidFill>
          <a:ln/>
        </p:spPr>
      </p:sp>
      <p:sp>
        <p:nvSpPr>
          <p:cNvPr id="5" name="Text 3"/>
          <p:cNvSpPr/>
          <p:nvPr/>
        </p:nvSpPr>
        <p:spPr>
          <a:xfrm>
            <a:off x="1198959" y="324659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EVs: The Future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98959" y="3742134"/>
            <a:ext cx="57267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Electric Vehicles are key to future transportation.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7434858" y="2976801"/>
            <a:ext cx="6357818" cy="1418153"/>
          </a:xfrm>
          <a:prstGeom prst="roundRect">
            <a:avLst>
              <a:gd name="adj" fmla="val 10317"/>
            </a:avLst>
          </a:prstGeom>
          <a:solidFill>
            <a:srgbClr val="252222">
              <a:alpha val="95000"/>
            </a:srgbClr>
          </a:solidFill>
          <a:ln w="30480">
            <a:solidFill>
              <a:srgbClr val="971B5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04378" y="2976801"/>
            <a:ext cx="121920" cy="1418153"/>
          </a:xfrm>
          <a:prstGeom prst="roundRect">
            <a:avLst>
              <a:gd name="adj" fmla="val 82464"/>
            </a:avLst>
          </a:prstGeom>
          <a:solidFill>
            <a:srgbClr val="F20374"/>
          </a:solidFill>
          <a:ln/>
        </p:spPr>
      </p:sp>
      <p:sp>
        <p:nvSpPr>
          <p:cNvPr id="9" name="Text 7"/>
          <p:cNvSpPr/>
          <p:nvPr/>
        </p:nvSpPr>
        <p:spPr>
          <a:xfrm>
            <a:off x="7796093" y="324659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Motor Criticality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796093" y="3742134"/>
            <a:ext cx="57267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EV motors are vital for performance and safety.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837724" y="4634270"/>
            <a:ext cx="6357818" cy="1801177"/>
          </a:xfrm>
          <a:prstGeom prst="roundRect">
            <a:avLst>
              <a:gd name="adj" fmla="val 8123"/>
            </a:avLst>
          </a:prstGeom>
          <a:solidFill>
            <a:srgbClr val="252222">
              <a:alpha val="95000"/>
            </a:srgbClr>
          </a:solidFill>
          <a:ln w="30480">
            <a:solidFill>
              <a:srgbClr val="971B55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07244" y="4634270"/>
            <a:ext cx="121920" cy="1801177"/>
          </a:xfrm>
          <a:prstGeom prst="roundRect">
            <a:avLst>
              <a:gd name="adj" fmla="val 82464"/>
            </a:avLst>
          </a:prstGeom>
          <a:solidFill>
            <a:srgbClr val="F20374"/>
          </a:solidFill>
          <a:ln/>
        </p:spPr>
      </p:sp>
      <p:sp>
        <p:nvSpPr>
          <p:cNvPr id="13" name="Text 11"/>
          <p:cNvSpPr/>
          <p:nvPr/>
        </p:nvSpPr>
        <p:spPr>
          <a:xfrm>
            <a:off x="1198959" y="4904065"/>
            <a:ext cx="379571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Reactive Maintenance Issues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98959" y="5399603"/>
            <a:ext cx="57267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Unexpected failures lead to high costs, downtime, and safety risks.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7434858" y="4634270"/>
            <a:ext cx="6357818" cy="1801177"/>
          </a:xfrm>
          <a:prstGeom prst="roundRect">
            <a:avLst>
              <a:gd name="adj" fmla="val 8123"/>
            </a:avLst>
          </a:prstGeom>
          <a:solidFill>
            <a:srgbClr val="252222">
              <a:alpha val="95000"/>
            </a:srgbClr>
          </a:solidFill>
          <a:ln w="30480">
            <a:solidFill>
              <a:srgbClr val="971B55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404378" y="4634270"/>
            <a:ext cx="121920" cy="1801177"/>
          </a:xfrm>
          <a:prstGeom prst="roundRect">
            <a:avLst>
              <a:gd name="adj" fmla="val 82464"/>
            </a:avLst>
          </a:prstGeom>
          <a:solidFill>
            <a:srgbClr val="F20374"/>
          </a:solidFill>
          <a:ln/>
        </p:spPr>
      </p:sp>
      <p:sp>
        <p:nvSpPr>
          <p:cNvPr id="17" name="Text 15"/>
          <p:cNvSpPr/>
          <p:nvPr/>
        </p:nvSpPr>
        <p:spPr>
          <a:xfrm>
            <a:off x="7796093" y="490406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Need for Proactivity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796093" y="5399603"/>
            <a:ext cx="57267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Lack of real-time insights demands a preventive solution.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35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6410" y="633651"/>
            <a:ext cx="7047786" cy="4405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Proposed Solution: Predictive Maintenance</a:t>
            </a:r>
            <a:endParaRPr lang="en-US" sz="2750" dirty="0"/>
          </a:p>
        </p:txBody>
      </p:sp>
      <p:sp>
        <p:nvSpPr>
          <p:cNvPr id="4" name="Shape 1"/>
          <p:cNvSpPr/>
          <p:nvPr/>
        </p:nvSpPr>
        <p:spPr>
          <a:xfrm>
            <a:off x="806410" y="1298734"/>
            <a:ext cx="7531179" cy="1463040"/>
          </a:xfrm>
          <a:prstGeom prst="roundRect">
            <a:avLst>
              <a:gd name="adj" fmla="val 4300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963692" y="1456015"/>
            <a:ext cx="449223" cy="449223"/>
          </a:xfrm>
          <a:prstGeom prst="roundRect">
            <a:avLst>
              <a:gd name="adj" fmla="val 20353111"/>
            </a:avLst>
          </a:prstGeom>
          <a:solidFill>
            <a:srgbClr val="F20374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60" y="1554242"/>
            <a:ext cx="202168" cy="25265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63692" y="2054900"/>
            <a:ext cx="1762006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Data-Driven Forecast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963692" y="2364938"/>
            <a:ext cx="7216616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Predicts equipment failure before it occurs.</a:t>
            </a:r>
            <a:endParaRPr lang="en-US" sz="1150" dirty="0"/>
          </a:p>
        </p:txBody>
      </p:sp>
      <p:sp>
        <p:nvSpPr>
          <p:cNvPr id="9" name="Shape 5"/>
          <p:cNvSpPr/>
          <p:nvPr/>
        </p:nvSpPr>
        <p:spPr>
          <a:xfrm>
            <a:off x="806410" y="2911435"/>
            <a:ext cx="7531179" cy="1463040"/>
          </a:xfrm>
          <a:prstGeom prst="roundRect">
            <a:avLst>
              <a:gd name="adj" fmla="val 4300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0" name="Shape 6"/>
          <p:cNvSpPr/>
          <p:nvPr/>
        </p:nvSpPr>
        <p:spPr>
          <a:xfrm>
            <a:off x="963692" y="3068717"/>
            <a:ext cx="449223" cy="449223"/>
          </a:xfrm>
          <a:prstGeom prst="roundRect">
            <a:avLst>
              <a:gd name="adj" fmla="val 20353111"/>
            </a:avLst>
          </a:prstGeom>
          <a:solidFill>
            <a:srgbClr val="F20374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60" y="3166943"/>
            <a:ext cx="202168" cy="25265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3692" y="3667601"/>
            <a:ext cx="1762006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Proactive Approach</a:t>
            </a:r>
            <a:endParaRPr lang="en-US" sz="1350" dirty="0"/>
          </a:p>
        </p:txBody>
      </p:sp>
      <p:sp>
        <p:nvSpPr>
          <p:cNvPr id="13" name="Text 8"/>
          <p:cNvSpPr/>
          <p:nvPr/>
        </p:nvSpPr>
        <p:spPr>
          <a:xfrm>
            <a:off x="963692" y="3977640"/>
            <a:ext cx="7216616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Shifts from reactive fixes to preventive action.</a:t>
            </a:r>
            <a:endParaRPr lang="en-US" sz="1150" dirty="0"/>
          </a:p>
        </p:txBody>
      </p:sp>
      <p:sp>
        <p:nvSpPr>
          <p:cNvPr id="14" name="Shape 9"/>
          <p:cNvSpPr/>
          <p:nvPr/>
        </p:nvSpPr>
        <p:spPr>
          <a:xfrm>
            <a:off x="806410" y="4524137"/>
            <a:ext cx="7531179" cy="1463040"/>
          </a:xfrm>
          <a:prstGeom prst="roundRect">
            <a:avLst>
              <a:gd name="adj" fmla="val 4300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5" name="Shape 10"/>
          <p:cNvSpPr/>
          <p:nvPr/>
        </p:nvSpPr>
        <p:spPr>
          <a:xfrm>
            <a:off x="963692" y="4681418"/>
            <a:ext cx="449223" cy="449223"/>
          </a:xfrm>
          <a:prstGeom prst="roundRect">
            <a:avLst>
              <a:gd name="adj" fmla="val 20353111"/>
            </a:avLst>
          </a:prstGeom>
          <a:solidFill>
            <a:srgbClr val="F20374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60" y="4779645"/>
            <a:ext cx="202168" cy="25265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963692" y="5280303"/>
            <a:ext cx="2116812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Sensor-Driven Monitoring</a:t>
            </a:r>
            <a:endParaRPr lang="en-US" sz="1350" dirty="0"/>
          </a:p>
        </p:txBody>
      </p:sp>
      <p:sp>
        <p:nvSpPr>
          <p:cNvPr id="18" name="Text 12"/>
          <p:cNvSpPr/>
          <p:nvPr/>
        </p:nvSpPr>
        <p:spPr>
          <a:xfrm>
            <a:off x="963692" y="5590342"/>
            <a:ext cx="7216616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Continuous real-time health monitoring of EV motors.</a:t>
            </a:r>
            <a:endParaRPr lang="en-US" sz="1150" dirty="0"/>
          </a:p>
        </p:txBody>
      </p:sp>
      <p:sp>
        <p:nvSpPr>
          <p:cNvPr id="19" name="Shape 13"/>
          <p:cNvSpPr/>
          <p:nvPr/>
        </p:nvSpPr>
        <p:spPr>
          <a:xfrm>
            <a:off x="806410" y="6136838"/>
            <a:ext cx="7531179" cy="1463040"/>
          </a:xfrm>
          <a:prstGeom prst="roundRect">
            <a:avLst>
              <a:gd name="adj" fmla="val 4300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20" name="Shape 14"/>
          <p:cNvSpPr/>
          <p:nvPr/>
        </p:nvSpPr>
        <p:spPr>
          <a:xfrm>
            <a:off x="963692" y="6294120"/>
            <a:ext cx="449223" cy="449223"/>
          </a:xfrm>
          <a:prstGeom prst="roundRect">
            <a:avLst>
              <a:gd name="adj" fmla="val 20353111"/>
            </a:avLst>
          </a:prstGeom>
          <a:solidFill>
            <a:srgbClr val="F20374"/>
          </a:solidFill>
          <a:ln/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160" y="6392347"/>
            <a:ext cx="202168" cy="252651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963692" y="6893004"/>
            <a:ext cx="1762006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Timely Maintenance</a:t>
            </a:r>
            <a:endParaRPr lang="en-US" sz="1350" dirty="0"/>
          </a:p>
        </p:txBody>
      </p:sp>
      <p:sp>
        <p:nvSpPr>
          <p:cNvPr id="23" name="Text 16"/>
          <p:cNvSpPr/>
          <p:nvPr/>
        </p:nvSpPr>
        <p:spPr>
          <a:xfrm>
            <a:off x="963692" y="7203043"/>
            <a:ext cx="7216616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Minimizes downtime and operational expenses.</a:t>
            </a:r>
            <a:endParaRPr lang="en-US" sz="11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47593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System Architecture</a:t>
            </a:r>
            <a:endParaRPr lang="en-US" sz="35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5630" y="1909167"/>
            <a:ext cx="8359140" cy="5572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10352"/>
            <a:ext cx="5062776" cy="598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Hardware Components</a:t>
            </a:r>
            <a:endParaRPr lang="en-US" sz="37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344" y="2047280"/>
            <a:ext cx="2457688" cy="24576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90" y="2047280"/>
            <a:ext cx="2457688" cy="2457688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37" y="2047280"/>
            <a:ext cx="2457807" cy="2457807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803" y="2047280"/>
            <a:ext cx="2457688" cy="2457688"/>
          </a:xfrm>
          <a:prstGeom prst="rect">
            <a:avLst/>
          </a:prstGeom>
        </p:spPr>
      </p:pic>
      <p:pic>
        <p:nvPicPr>
          <p:cNvPr id="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7249" y="2047280"/>
            <a:ext cx="2457807" cy="2457807"/>
          </a:xfrm>
          <a:prstGeom prst="rect">
            <a:avLst/>
          </a:prstGeom>
        </p:spPr>
      </p:pic>
      <p:pic>
        <p:nvPicPr>
          <p:cNvPr id="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44" y="4667845"/>
            <a:ext cx="2457688" cy="2457688"/>
          </a:xfrm>
          <a:prstGeom prst="rect">
            <a:avLst/>
          </a:prstGeom>
        </p:spPr>
      </p:pic>
      <p:pic>
        <p:nvPicPr>
          <p:cNvPr id="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5790" y="4667845"/>
            <a:ext cx="2457688" cy="24576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334333"/>
            <a:ext cx="591276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Software &amp; Algorithms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2636639"/>
            <a:ext cx="2099905" cy="1055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Data Acquisition &amp; Pre-processing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324124" y="3931801"/>
            <a:ext cx="20999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Reads sensor data.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4781550"/>
            <a:ext cx="209990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Filters noise.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24124" y="5248275"/>
            <a:ext cx="20999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Scales and formats data.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9015532" y="2636639"/>
            <a:ext cx="2099905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Data Transmission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015532" y="3579852"/>
            <a:ext cx="20999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Secure Wi-Fi connection.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9015532" y="4429601"/>
            <a:ext cx="209990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Transmits data via MQTT/ HTTP/HTTPS.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9015532" y="5662374"/>
            <a:ext cx="209990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Handles connection stability.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11706939" y="2636639"/>
            <a:ext cx="2099905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Cloud Platform &amp; Analytics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1706939" y="3579852"/>
            <a:ext cx="20999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Scalable time-series database.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11706939" y="4429601"/>
            <a:ext cx="209990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Threshold-based alerting.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63779"/>
            <a:ext cx="781657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Data Flow &amp; Cloud Integration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846546"/>
            <a:ext cx="4158734" cy="2107406"/>
          </a:xfrm>
          <a:prstGeom prst="roundRect">
            <a:avLst>
              <a:gd name="adj" fmla="val 27262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427678" y="3093482"/>
            <a:ext cx="297870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Sensor Data Collection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84659" y="3589020"/>
            <a:ext cx="36648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Raw signals from MPU6050, MAX6675, INA219, CAN bus.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5235773" y="2846546"/>
            <a:ext cx="4158734" cy="2107406"/>
          </a:xfrm>
          <a:prstGeom prst="roundRect">
            <a:avLst>
              <a:gd name="adj" fmla="val 27262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82709" y="3093482"/>
            <a:ext cx="366486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Wireless Transmission (ESP32)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82709" y="3940969"/>
            <a:ext cx="36648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Encrypted data packets over Wi-Fi.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9633823" y="2846546"/>
            <a:ext cx="4158853" cy="2107406"/>
          </a:xfrm>
          <a:prstGeom prst="roundRect">
            <a:avLst>
              <a:gd name="adj" fmla="val 27262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018038" y="3093482"/>
            <a:ext cx="339042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Cloud Ingestion &amp; Storage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80759" y="3589020"/>
            <a:ext cx="366498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Validated data in secure database.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837724" y="5193268"/>
            <a:ext cx="12954952" cy="1372433"/>
          </a:xfrm>
          <a:prstGeom prst="roundRect">
            <a:avLst>
              <a:gd name="adj" fmla="val 41861"/>
            </a:avLst>
          </a:prstGeom>
          <a:solidFill>
            <a:srgbClr val="7E023C"/>
          </a:solidFill>
          <a:ln w="7620">
            <a:solidFill>
              <a:srgbClr val="971B5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5759768" y="5440204"/>
            <a:ext cx="311074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Alerting &amp; Visualization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84659" y="5935742"/>
            <a:ext cx="124610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Interactive dashboards, predictions, alerts.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94103"/>
            <a:ext cx="818602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Expected Outcomes &amp; Benefits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724" y="2576870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35336" y="27189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Reduced Downtime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735336" y="3214449"/>
            <a:ext cx="543020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Proactive maintenance scheduling.</a:t>
            </a:r>
            <a:endParaRPr lang="en-US" sz="18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743" y="2576870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62355" y="271891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Lower Costs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8362355" y="3214449"/>
            <a:ext cx="543032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Prevents failures, optimizes inventory.</a:t>
            </a:r>
            <a:endParaRPr lang="en-US" sz="18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4195882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735336" y="43379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Increased Lifespan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735336" y="4833461"/>
            <a:ext cx="543020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Early detection extends motor life.</a:t>
            </a:r>
            <a:endParaRPr lang="en-US" sz="18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743" y="4195882"/>
            <a:ext cx="598408" cy="59840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362355" y="43379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Enhanced Safety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8362355" y="4833461"/>
            <a:ext cx="543032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Mitigates sudden failure risks.</a:t>
            </a:r>
            <a:endParaRPr lang="en-US" sz="18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5814893"/>
            <a:ext cx="598408" cy="59840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735336" y="595693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Improved Efficiency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1735336" y="6452473"/>
            <a:ext cx="543020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Maximizes EV uptime.</a:t>
            </a:r>
            <a:endParaRPr lang="en-US" sz="185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743" y="5814893"/>
            <a:ext cx="598408" cy="598408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8362355" y="5956935"/>
            <a:ext cx="294132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Data-Driven Decisions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8362355" y="6452473"/>
            <a:ext cx="543032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Insights for design and optimization.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235154"/>
            <a:ext cx="701516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Future Scope &amp; Conclusion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253746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Future Scope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324124" y="3128724"/>
            <a:ext cx="34423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Advanced AI/ML integration.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3978473"/>
            <a:ext cx="34423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Dedicated mobile app.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24124" y="4445198"/>
            <a:ext cx="34423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Monitor other EV components.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6324124" y="5294948"/>
            <a:ext cx="34423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Edge computing for anomaly detection.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6324124" y="6144697"/>
            <a:ext cx="34423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Vehicle telematics integration.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10357961" y="253746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357961" y="3128724"/>
            <a:ext cx="34423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Robust, intelligent solution for EV motor reliability.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10357961" y="4110157"/>
            <a:ext cx="34423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Transforms reactive to proactive, cost-effective maintenance.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10357961" y="5474613"/>
            <a:ext cx="34423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Overpass" pitchFamily="34" charset="0"/>
                <a:ea typeface="Overpass" pitchFamily="34" charset="-122"/>
                <a:cs typeface="Overpass" pitchFamily="34" charset="-120"/>
              </a:rPr>
              <a:t>Crucial for sustainable EV growth.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2025-08-06T18:49:58Z</dcterms:created>
  <dcterms:modified xsi:type="dcterms:W3CDTF">2025-08-06T18:49:58Z</dcterms:modified>
</cp:coreProperties>
</file>