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8" r:id="rId2"/>
    <p:sldId id="300" r:id="rId3"/>
    <p:sldId id="301" r:id="rId4"/>
    <p:sldId id="316" r:id="rId5"/>
    <p:sldId id="317" r:id="rId6"/>
    <p:sldId id="318" r:id="rId7"/>
    <p:sldId id="319" r:id="rId8"/>
    <p:sldId id="320" r:id="rId9"/>
    <p:sldId id="321" r:id="rId10"/>
    <p:sldId id="322" r:id="rId11"/>
    <p:sldId id="323" r:id="rId12"/>
    <p:sldId id="327" r:id="rId13"/>
    <p:sldId id="328" r:id="rId14"/>
    <p:sldId id="324" r:id="rId15"/>
    <p:sldId id="326" r:id="rId16"/>
    <p:sldId id="329" r:id="rId17"/>
    <p:sldId id="330" r:id="rId18"/>
    <p:sldId id="331" r:id="rId19"/>
    <p:sldId id="332" r:id="rId20"/>
    <p:sldId id="333" r:id="rId21"/>
    <p:sldId id="334" r:id="rId22"/>
    <p:sldId id="335" r:id="rId23"/>
    <p:sldId id="336" r:id="rId24"/>
    <p:sldId id="337" r:id="rId25"/>
    <p:sldId id="338" r:id="rId26"/>
    <p:sldId id="340" r:id="rId27"/>
    <p:sldId id="339" r:id="rId28"/>
    <p:sldId id="341" r:id="rId29"/>
    <p:sldId id="342" r:id="rId30"/>
    <p:sldId id="343" r:id="rId31"/>
    <p:sldId id="344" r:id="rId32"/>
    <p:sldId id="345" r:id="rId33"/>
    <p:sldId id="346" r:id="rId34"/>
    <p:sldId id="347" r:id="rId35"/>
    <p:sldId id="348" r:id="rId36"/>
    <p:sldId id="349" r:id="rId37"/>
    <p:sldId id="35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7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CA5E-D789-458B-A493-B2E11C35E5B3}" type="datetimeFigureOut">
              <a:rPr lang="en-IN" smtClean="0"/>
              <a:t>23-09-2022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F7CBE-87CB-4A8B-A5B1-8B169DFBEDEC}" type="slidenum">
              <a:rPr lang="en-IN" smtClean="0"/>
              <a:t>‹#›</a:t>
            </a:fld>
            <a:endParaRPr lang="en-IN"/>
          </a:p>
        </p:txBody>
      </p:sp>
    </p:spTree>
    <p:extLst>
      <p:ext uri="{BB962C8B-B14F-4D97-AF65-F5344CB8AC3E}">
        <p14:creationId xmlns:p14="http://schemas.microsoft.com/office/powerpoint/2010/main" val="241571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975D-7CD2-4DE6-A99A-74F59F53C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65C27F-923B-40EA-9868-E596A9B56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9E9DA-D1FB-4D9C-BB8B-EE56B2C9671D}"/>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80835343-8908-4F52-9113-9374CC1EC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A350C-50ED-4EA6-9012-FD88CEF4797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71672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39E0-7E98-43A6-8F60-24A9C0B98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D38BB0-7C4E-4535-998A-82BEE2F8D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EC07C-FAAB-4B2E-9D8F-8C941BFA39A3}"/>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C924CB94-943A-464E-96C4-7C47FF3AB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6A85B-7E8E-417A-835C-D92D034D249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8208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D0B40-4B8B-4B75-BA47-BAE4C66ED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FA1917-D9B9-4BF3-9F8B-9BD010521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B6820-CF86-4D94-A822-F6233EEFA6A3}"/>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6DE9D37D-C7F3-4BDD-A49C-981B5E8E3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3FDCD-1AD1-4231-9B83-2728BAF8CB2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52271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EC695CA-D314-40D9-A89D-EB35F49A1C4E}"/>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9EDD70CF-0016-4814-B9EA-199B604CD314}"/>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2A0872A6-FCE4-442D-974F-9A0EF4954B9D}"/>
              </a:ext>
            </a:extLst>
          </p:cNvPr>
          <p:cNvSpPr>
            <a:spLocks noGrp="1"/>
          </p:cNvSpPr>
          <p:nvPr>
            <p:ph type="sldNum" sz="quarter" idx="12"/>
          </p:nvPr>
        </p:nvSpPr>
        <p:spPr/>
        <p:txBody>
          <a:bodyPr/>
          <a:lstStyle>
            <a:lvl1pPr>
              <a:defRPr/>
            </a:lvl1pPr>
          </a:lstStyle>
          <a:p>
            <a:fld id="{9EA7EB2A-6236-4A15-9E28-8DA517D22E33}" type="slidenum">
              <a:rPr lang="en-US" altLang="en-US"/>
              <a:pPr/>
              <a:t>‹#›</a:t>
            </a:fld>
            <a:endParaRPr lang="en-US" altLang="en-US"/>
          </a:p>
        </p:txBody>
      </p:sp>
    </p:spTree>
    <p:extLst>
      <p:ext uri="{BB962C8B-B14F-4D97-AF65-F5344CB8AC3E}">
        <p14:creationId xmlns:p14="http://schemas.microsoft.com/office/powerpoint/2010/main" val="219326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502A3E25-37E2-4EBF-AA00-20427AD6B332}"/>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7" name="Footer Placeholder 7">
            <a:extLst>
              <a:ext uri="{FF2B5EF4-FFF2-40B4-BE49-F238E27FC236}">
                <a16:creationId xmlns:a16="http://schemas.microsoft.com/office/drawing/2014/main" id="{3D181E6C-6CD9-453F-9DFC-071F945A883C}"/>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8" name="Slide Number Placeholder 8">
            <a:extLst>
              <a:ext uri="{FF2B5EF4-FFF2-40B4-BE49-F238E27FC236}">
                <a16:creationId xmlns:a16="http://schemas.microsoft.com/office/drawing/2014/main" id="{8EC058AC-8AA5-4208-8257-0025469E51ED}"/>
              </a:ext>
            </a:extLst>
          </p:cNvPr>
          <p:cNvSpPr>
            <a:spLocks noGrp="1"/>
          </p:cNvSpPr>
          <p:nvPr>
            <p:ph type="sldNum" sz="quarter" idx="12"/>
          </p:nvPr>
        </p:nvSpPr>
        <p:spPr/>
        <p:txBody>
          <a:bodyPr/>
          <a:lstStyle>
            <a:lvl1pPr>
              <a:defRPr/>
            </a:lvl1pPr>
          </a:lstStyle>
          <a:p>
            <a:fld id="{5A323DAB-C2B0-4648-82BD-93DD305D8B00}" type="slidenum">
              <a:rPr lang="en-US" altLang="en-US"/>
              <a:pPr/>
              <a:t>‹#›</a:t>
            </a:fld>
            <a:endParaRPr lang="en-US" altLang="en-US"/>
          </a:p>
        </p:txBody>
      </p:sp>
    </p:spTree>
    <p:extLst>
      <p:ext uri="{BB962C8B-B14F-4D97-AF65-F5344CB8AC3E}">
        <p14:creationId xmlns:p14="http://schemas.microsoft.com/office/powerpoint/2010/main" val="319224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D01A-20EA-4479-889E-6447F8621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E26FC4-44BE-4071-9C74-7483085C8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650DD-C9B6-4CA7-9EE5-7826F225672A}"/>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855CE827-7466-4EC0-A838-0CE6FF3BF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1FA06-6927-4547-9BAA-9348BF1E506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98505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065B-4FB7-4912-92A2-FAF70529D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E3970-7F33-4287-B98C-8EAE467F6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4F28D-90A0-46B9-80D4-E5F4D9DAA792}"/>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A6E193CD-52BC-4C0D-906F-47C4EE254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5398B-48C5-45F6-BF32-F8BEFB74C596}"/>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8347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F4FF-2AEA-49A5-A87B-D49CB5AF9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5A368-35A2-403D-9459-5AB203E85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93BF3-C12D-4A85-B0EC-1E73E84A7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856BC2-6B64-47E9-9B13-4CCB6BDA7277}"/>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6" name="Footer Placeholder 5">
            <a:extLst>
              <a:ext uri="{FF2B5EF4-FFF2-40B4-BE49-F238E27FC236}">
                <a16:creationId xmlns:a16="http://schemas.microsoft.com/office/drawing/2014/main" id="{3D700ABB-6F44-4B4F-97B0-AA224C37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80091-39EC-49CB-8B5D-94DBC50D085F}"/>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30336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E229-F398-4165-9638-7CB9C4150A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7EB6D-52D6-49C2-999C-6B848725E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AD147-3AF9-4D1A-8A4F-A5CEA6A8FA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8E73C-5963-4ACB-87D9-D59EEDA8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BF9B-6BE8-471C-AD0D-0AC3B049B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3598D-09F6-4A67-9948-C79D6315B017}"/>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8" name="Footer Placeholder 7">
            <a:extLst>
              <a:ext uri="{FF2B5EF4-FFF2-40B4-BE49-F238E27FC236}">
                <a16:creationId xmlns:a16="http://schemas.microsoft.com/office/drawing/2014/main" id="{14BF78A4-F01F-4609-B9BD-A5C76F055C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8ED891-19E8-491A-B1DC-36BC18C9575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06211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D2EC-0DEA-4924-B3F9-65C1B6D8A1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A96ABE-09F8-47A0-9308-3B31FA994C90}"/>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4" name="Footer Placeholder 3">
            <a:extLst>
              <a:ext uri="{FF2B5EF4-FFF2-40B4-BE49-F238E27FC236}">
                <a16:creationId xmlns:a16="http://schemas.microsoft.com/office/drawing/2014/main" id="{B9ACE5D1-7D25-4868-8784-51208B7434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3166D6-FE16-42C8-9984-F5C4EC1829D1}"/>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8435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DE66E-3E2A-434F-B79D-68EEC39DC4E3}"/>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3" name="Footer Placeholder 2">
            <a:extLst>
              <a:ext uri="{FF2B5EF4-FFF2-40B4-BE49-F238E27FC236}">
                <a16:creationId xmlns:a16="http://schemas.microsoft.com/office/drawing/2014/main" id="{73365FA4-2CB0-43F5-94B8-ED1D1A0FC7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0145D3-197B-40CA-A8D6-F56B9DFD32E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33342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062E-1FA2-4462-A75A-D9E9AFA50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95C0F-ED24-42D3-9058-8163254A3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40A0F0-7399-4B7F-B25E-8B78E1738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C2789-1BE2-46FC-ABDA-B243CD18CF99}"/>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6" name="Footer Placeholder 5">
            <a:extLst>
              <a:ext uri="{FF2B5EF4-FFF2-40B4-BE49-F238E27FC236}">
                <a16:creationId xmlns:a16="http://schemas.microsoft.com/office/drawing/2014/main" id="{B03AA493-EE71-495D-9FC9-774899144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30F28-E82C-48F4-9E38-0F899F73D169}"/>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317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5C71-5DAB-41B5-82D0-1B58F1EA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63E5D6-0E22-4021-BD1B-06EBA2E03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C19814-6026-474C-BB28-C245AAA36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5C329-6067-4A21-85DC-348ADABB6CEF}"/>
              </a:ext>
            </a:extLst>
          </p:cNvPr>
          <p:cNvSpPr>
            <a:spLocks noGrp="1"/>
          </p:cNvSpPr>
          <p:nvPr>
            <p:ph type="dt" sz="half" idx="10"/>
          </p:nvPr>
        </p:nvSpPr>
        <p:spPr/>
        <p:txBody>
          <a:bodyPr/>
          <a:lstStyle/>
          <a:p>
            <a:fld id="{8FE26014-FA07-427F-AF40-B7FE49571063}" type="datetimeFigureOut">
              <a:rPr lang="en-IN" smtClean="0"/>
              <a:t>23-09-2022</a:t>
            </a:fld>
            <a:endParaRPr lang="en-IN"/>
          </a:p>
        </p:txBody>
      </p:sp>
      <p:sp>
        <p:nvSpPr>
          <p:cNvPr id="6" name="Footer Placeholder 5">
            <a:extLst>
              <a:ext uri="{FF2B5EF4-FFF2-40B4-BE49-F238E27FC236}">
                <a16:creationId xmlns:a16="http://schemas.microsoft.com/office/drawing/2014/main" id="{A04FF13A-A9D0-48D5-91DE-90209D73C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7A425-D92B-449E-8610-5BA42D38A53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90250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E9C28-D1E9-4AD3-8806-3B45927A0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E9070-BA65-4092-9308-747D9911D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5760E-7815-4638-AD85-1FC9FEA1E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26014-FA07-427F-AF40-B7FE49571063}" type="datetimeFigureOut">
              <a:rPr lang="en-IN" smtClean="0"/>
              <a:t>23-09-2022</a:t>
            </a:fld>
            <a:endParaRPr lang="en-IN"/>
          </a:p>
        </p:txBody>
      </p:sp>
      <p:sp>
        <p:nvSpPr>
          <p:cNvPr id="5" name="Footer Placeholder 4">
            <a:extLst>
              <a:ext uri="{FF2B5EF4-FFF2-40B4-BE49-F238E27FC236}">
                <a16:creationId xmlns:a16="http://schemas.microsoft.com/office/drawing/2014/main" id="{BE021C1D-44CA-4140-A01C-96B13DA11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B99D48-395F-4E0A-8E11-DEF1D541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F94A4-2787-426D-84BD-06DA371DCB66}" type="slidenum">
              <a:rPr lang="en-IN" smtClean="0"/>
              <a:t>‹#›</a:t>
            </a:fld>
            <a:endParaRPr lang="en-IN"/>
          </a:p>
        </p:txBody>
      </p:sp>
    </p:spTree>
    <p:extLst>
      <p:ext uri="{BB962C8B-B14F-4D97-AF65-F5344CB8AC3E}">
        <p14:creationId xmlns:p14="http://schemas.microsoft.com/office/powerpoint/2010/main" val="82676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3933" y="2426206"/>
            <a:ext cx="8144134" cy="1839235"/>
          </a:xfrm>
        </p:spPr>
        <p:txBody>
          <a:bodyPr>
            <a:normAutofit fontScale="90000"/>
          </a:bodyPr>
          <a:lstStyle/>
          <a:p>
            <a:r>
              <a:rPr lang="en-US" dirty="0"/>
              <a:t>Advanced Analytical Theory and Methods: Regression</a:t>
            </a:r>
            <a:endParaRPr lang="en-IN" dirty="0"/>
          </a:p>
        </p:txBody>
      </p:sp>
      <p:pic>
        <p:nvPicPr>
          <p:cNvPr id="1026" name="Picture 2">
            <a:extLst>
              <a:ext uri="{FF2B5EF4-FFF2-40B4-BE49-F238E27FC236}">
                <a16:creationId xmlns:a16="http://schemas.microsoft.com/office/drawing/2014/main" id="{6D47ACAC-96F7-458F-98A0-23454AC57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90"/>
            <a:ext cx="1787204" cy="17839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3DFED-0622-42E1-BFBC-267653B0CEE0}"/>
              </a:ext>
            </a:extLst>
          </p:cNvPr>
          <p:cNvSpPr txBox="1"/>
          <p:nvPr/>
        </p:nvSpPr>
        <p:spPr>
          <a:xfrm>
            <a:off x="1726712" y="-12464"/>
            <a:ext cx="10465288" cy="178510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GOA COLLEGE OF ENGINEERING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Affiliated to Goa University</a:t>
            </a:r>
            <a:endParaRPr kumimoji="0" lang="en-IN" sz="11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INFORMATION TECHNOLOGY DEPARTMENT</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Vision</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Impart high quality knowledge and skills to students in the field of Information Technology ,motivate research, encourage industry consultancy projects and nurture human values and life skills.</a:t>
            </a:r>
            <a:endPar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334B87-F710-4E1E-B2F8-1F646FF88FA5}"/>
              </a:ext>
            </a:extLst>
          </p:cNvPr>
          <p:cNvSpPr txBox="1"/>
          <p:nvPr/>
        </p:nvSpPr>
        <p:spPr>
          <a:xfrm>
            <a:off x="90575" y="4919008"/>
            <a:ext cx="4800600" cy="1938992"/>
          </a:xfrm>
          <a:prstGeom prst="rect">
            <a:avLst/>
          </a:prstGeom>
          <a:noFill/>
        </p:spPr>
        <p:txBody>
          <a:bodyPr wrap="square" rtlCol="0">
            <a:spAutoFit/>
          </a:bodyPr>
          <a:lstStyle/>
          <a:p>
            <a:r>
              <a:rPr lang="en-US" sz="2400" dirty="0"/>
              <a:t>Prepared By,</a:t>
            </a:r>
          </a:p>
          <a:p>
            <a:r>
              <a:rPr lang="en-US" sz="2400" dirty="0"/>
              <a:t>Ms. Diana Miranda </a:t>
            </a:r>
          </a:p>
          <a:p>
            <a:r>
              <a:rPr lang="en-US" sz="2400" dirty="0"/>
              <a:t>Assistant Professor </a:t>
            </a:r>
          </a:p>
          <a:p>
            <a:r>
              <a:rPr lang="en-US" sz="2400" dirty="0"/>
              <a:t>Dept. of Information Technology</a:t>
            </a:r>
          </a:p>
          <a:p>
            <a:r>
              <a:rPr lang="en-US" sz="2400" dirty="0"/>
              <a:t>Goa College of Engineering</a:t>
            </a:r>
            <a:endParaRPr lang="en-IN" sz="2400" dirty="0"/>
          </a:p>
        </p:txBody>
      </p:sp>
    </p:spTree>
    <p:extLst>
      <p:ext uri="{BB962C8B-B14F-4D97-AF65-F5344CB8AC3E}">
        <p14:creationId xmlns:p14="http://schemas.microsoft.com/office/powerpoint/2010/main" val="1721315955"/>
      </p:ext>
    </p:extLst>
  </p:cSld>
  <p:clrMapOvr>
    <a:masterClrMapping/>
  </p:clrMapOvr>
  <mc:AlternateContent xmlns:mc="http://schemas.openxmlformats.org/markup-compatibility/2006" xmlns:p14="http://schemas.microsoft.com/office/powerpoint/2010/main">
    <mc:Choice Requires="p14">
      <p:transition spd="slow" p14:dur="2000" advTm="7659"/>
    </mc:Choice>
    <mc:Fallback xmlns="">
      <p:transition spd="slow" advTm="76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AF49-D266-28B2-236C-015F37E75C84}"/>
              </a:ext>
            </a:extLst>
          </p:cNvPr>
          <p:cNvSpPr>
            <a:spLocks noGrp="1"/>
          </p:cNvSpPr>
          <p:nvPr>
            <p:ph type="title"/>
          </p:nvPr>
        </p:nvSpPr>
        <p:spPr/>
        <p:txBody>
          <a:bodyPr/>
          <a:lstStyle/>
          <a:p>
            <a:r>
              <a:rPr lang="en-US" dirty="0"/>
              <a:t>Linear Regression Model (with Normally Distributed Errors)</a:t>
            </a:r>
            <a:endParaRPr lang="en-IN" dirty="0"/>
          </a:p>
        </p:txBody>
      </p:sp>
      <p:sp>
        <p:nvSpPr>
          <p:cNvPr id="3" name="Content Placeholder 2">
            <a:extLst>
              <a:ext uri="{FF2B5EF4-FFF2-40B4-BE49-F238E27FC236}">
                <a16:creationId xmlns:a16="http://schemas.microsoft.com/office/drawing/2014/main" id="{DB7D7A2D-D662-84F2-BD7E-6C8FFF5014C9}"/>
              </a:ext>
            </a:extLst>
          </p:cNvPr>
          <p:cNvSpPr>
            <a:spLocks noGrp="1"/>
          </p:cNvSpPr>
          <p:nvPr>
            <p:ph idx="1"/>
          </p:nvPr>
        </p:nvSpPr>
        <p:spPr/>
        <p:txBody>
          <a:bodyPr/>
          <a:lstStyle/>
          <a:p>
            <a:r>
              <a:rPr lang="en-US" dirty="0"/>
              <a:t>In most linear regression analyses, it is common to assume that the error term is a normally distributed random variable with mean equal to zero and constant variance. </a:t>
            </a:r>
          </a:p>
          <a:p>
            <a:r>
              <a:rPr lang="en-US" dirty="0"/>
              <a:t>Thus, the linear regression model is expressed as</a:t>
            </a:r>
            <a:endParaRPr lang="en-IN" dirty="0"/>
          </a:p>
        </p:txBody>
      </p:sp>
      <p:pic>
        <p:nvPicPr>
          <p:cNvPr id="5" name="Picture 4">
            <a:extLst>
              <a:ext uri="{FF2B5EF4-FFF2-40B4-BE49-F238E27FC236}">
                <a16:creationId xmlns:a16="http://schemas.microsoft.com/office/drawing/2014/main" id="{843E65EE-8B2E-C21C-4982-31286F0323EE}"/>
              </a:ext>
            </a:extLst>
          </p:cNvPr>
          <p:cNvPicPr>
            <a:picLocks noChangeAspect="1"/>
          </p:cNvPicPr>
          <p:nvPr/>
        </p:nvPicPr>
        <p:blipFill>
          <a:blip r:embed="rId2"/>
          <a:stretch>
            <a:fillRect/>
          </a:stretch>
        </p:blipFill>
        <p:spPr>
          <a:xfrm>
            <a:off x="2962275" y="3740989"/>
            <a:ext cx="6267450" cy="1981200"/>
          </a:xfrm>
          <a:prstGeom prst="rect">
            <a:avLst/>
          </a:prstGeom>
        </p:spPr>
      </p:pic>
    </p:spTree>
    <p:extLst>
      <p:ext uri="{BB962C8B-B14F-4D97-AF65-F5344CB8AC3E}">
        <p14:creationId xmlns:p14="http://schemas.microsoft.com/office/powerpoint/2010/main" val="133758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7675-88D0-0B19-FCC6-EED005C2B57B}"/>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96516-57FD-AEEF-9111-FE8F11B443CE}"/>
                  </a:ext>
                </a:extLst>
              </p:cNvPr>
              <p:cNvSpPr>
                <a:spLocks noGrp="1"/>
              </p:cNvSpPr>
              <p:nvPr>
                <p:ph idx="1"/>
              </p:nvPr>
            </p:nvSpPr>
            <p:spPr>
              <a:xfrm>
                <a:off x="838200" y="5175849"/>
                <a:ext cx="10515600" cy="1001114"/>
              </a:xfrm>
            </p:spPr>
            <p:txBody>
              <a:bodyPr>
                <a:normAutofit fontScale="92500" lnSpcReduction="10000"/>
              </a:bodyPr>
              <a:lstStyle/>
              <a:p>
                <a:r>
                  <a:rPr lang="en-US" sz="1800" b="0" i="0" dirty="0">
                    <a:solidFill>
                      <a:srgbClr val="000000"/>
                    </a:solidFill>
                    <a:effectLst/>
                    <a:latin typeface="Helvetica" panose="020B0604020202020204" pitchFamily="34" charset="0"/>
                  </a:rPr>
                  <a:t>Thus, for a given </a:t>
                </a:r>
                <a14:m>
                  <m:oMath xmlns:m="http://schemas.openxmlformats.org/officeDocument/2006/math">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1</m:t>
                        </m:r>
                      </m:sub>
                    </m:sSub>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2</m:t>
                        </m:r>
                      </m:sub>
                    </m:sSub>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𝑝</m:t>
                        </m:r>
                        <m:r>
                          <a:rPr lang="en-US" sz="1800" b="0" i="1" dirty="0" smtClean="0">
                            <a:solidFill>
                              <a:srgbClr val="000000"/>
                            </a:solidFill>
                            <a:effectLst/>
                            <a:latin typeface="Cambria Math" panose="02040503050406030204" pitchFamily="18" charset="0"/>
                          </a:rPr>
                          <m:t>−1</m:t>
                        </m:r>
                      </m:sub>
                    </m:sSub>
                    <m:r>
                      <a:rPr lang="en-US" sz="1800" b="0" i="1" dirty="0" smtClean="0">
                        <a:solidFill>
                          <a:srgbClr val="000000"/>
                        </a:solidFill>
                        <a:effectLst/>
                        <a:latin typeface="Cambria Math" panose="02040503050406030204" pitchFamily="18" charset="0"/>
                      </a:rPr>
                      <m:t>)</m:t>
                    </m:r>
                  </m:oMath>
                </a14:m>
                <a:r>
                  <a:rPr lang="en-US" sz="1800" b="0" i="0" dirty="0">
                    <a:solidFill>
                      <a:srgbClr val="000000"/>
                    </a:solidFill>
                    <a:effectLst/>
                    <a:latin typeface="Times-Roman"/>
                  </a:rPr>
                  <a:t>, </a:t>
                </a:r>
                <a:r>
                  <a:rPr lang="en-US" sz="1800" b="0" i="0" dirty="0">
                    <a:solidFill>
                      <a:srgbClr val="000000"/>
                    </a:solidFill>
                    <a:effectLst/>
                    <a:latin typeface="Helvetica" panose="020B0604020202020204" pitchFamily="34" charset="0"/>
                  </a:rPr>
                  <a:t>y is normally distributed with mean </a:t>
                </a:r>
                <a14:m>
                  <m:oMath xmlns:m="http://schemas.openxmlformats.org/officeDocument/2006/math">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𝛽</m:t>
                        </m:r>
                      </m:e>
                      <m:sub>
                        <m:r>
                          <a:rPr lang="en-US" sz="1800" b="0" i="1" dirty="0" smtClean="0">
                            <a:solidFill>
                              <a:srgbClr val="000000"/>
                            </a:solidFill>
                            <a:effectLst/>
                            <a:latin typeface="Cambria Math" panose="02040503050406030204" pitchFamily="18" charset="0"/>
                          </a:rPr>
                          <m:t>0</m:t>
                        </m:r>
                      </m:sub>
                    </m:sSub>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𝛽</m:t>
                        </m:r>
                      </m:e>
                      <m:sub>
                        <m:r>
                          <a:rPr lang="en-US" sz="1800" b="0" i="1" dirty="0" smtClean="0">
                            <a:solidFill>
                              <a:srgbClr val="000000"/>
                            </a:solidFill>
                            <a:effectLst/>
                            <a:latin typeface="Cambria Math" panose="02040503050406030204" pitchFamily="18" charset="0"/>
                          </a:rPr>
                          <m:t>1</m:t>
                        </m:r>
                      </m:sub>
                    </m:sSub>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1</m:t>
                        </m:r>
                      </m:sub>
                    </m:sSub>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𝛽</m:t>
                        </m:r>
                      </m:e>
                      <m:sub>
                        <m:r>
                          <a:rPr lang="en-US" sz="1800" b="0" i="1" dirty="0" smtClean="0">
                            <a:solidFill>
                              <a:srgbClr val="000000"/>
                            </a:solidFill>
                            <a:effectLst/>
                            <a:latin typeface="Cambria Math" panose="02040503050406030204" pitchFamily="18" charset="0"/>
                          </a:rPr>
                          <m:t>2</m:t>
                        </m:r>
                      </m:sub>
                    </m:sSub>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2</m:t>
                        </m:r>
                      </m:sub>
                    </m:sSub>
                    <m:r>
                      <a:rPr lang="en-US" sz="1800" b="0" i="1" dirty="0"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𝛽</m:t>
                        </m:r>
                      </m:e>
                      <m:sub>
                        <m:r>
                          <a:rPr lang="en-US" sz="1800" b="0" i="1" dirty="0" smtClean="0">
                            <a:solidFill>
                              <a:srgbClr val="000000"/>
                            </a:solidFill>
                            <a:effectLst/>
                            <a:latin typeface="Cambria Math" panose="02040503050406030204" pitchFamily="18" charset="0"/>
                          </a:rPr>
                          <m:t>𝑝</m:t>
                        </m:r>
                        <m:r>
                          <a:rPr lang="en-US" sz="1800" b="0" i="1" dirty="0" smtClean="0">
                            <a:solidFill>
                              <a:srgbClr val="000000"/>
                            </a:solidFill>
                            <a:effectLst/>
                            <a:latin typeface="Cambria Math" panose="02040503050406030204" pitchFamily="18" charset="0"/>
                          </a:rPr>
                          <m:t>−1</m:t>
                        </m:r>
                      </m:sub>
                    </m:sSub>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𝑝</m:t>
                        </m:r>
                        <m:r>
                          <a:rPr lang="en-US" sz="1800" b="0" i="1" dirty="0" smtClean="0">
                            <a:solidFill>
                              <a:srgbClr val="000000"/>
                            </a:solidFill>
                            <a:effectLst/>
                            <a:latin typeface="Cambria Math" panose="02040503050406030204" pitchFamily="18" charset="0"/>
                          </a:rPr>
                          <m:t>−1</m:t>
                        </m:r>
                      </m:sub>
                    </m:sSub>
                  </m:oMath>
                </a14:m>
                <a:r>
                  <a:rPr lang="en-US" sz="1800" b="0" i="0" dirty="0">
                    <a:solidFill>
                      <a:srgbClr val="000000"/>
                    </a:solidFill>
                    <a:effectLst/>
                    <a:latin typeface="Helvetica" panose="020B0604020202020204" pitchFamily="34" charset="0"/>
                  </a:rPr>
                  <a:t> and variance </a:t>
                </a:r>
                <a14:m>
                  <m:oMath xmlns:m="http://schemas.openxmlformats.org/officeDocument/2006/math">
                    <m:sSup>
                      <m:sSupPr>
                        <m:ctrlPr>
                          <a:rPr lang="en-US" sz="1800" b="0" i="1" dirty="0" smtClean="0">
                            <a:solidFill>
                              <a:srgbClr val="000000"/>
                            </a:solidFill>
                            <a:effectLst/>
                            <a:latin typeface="Cambria Math" panose="02040503050406030204" pitchFamily="18" charset="0"/>
                          </a:rPr>
                        </m:ctrlPr>
                      </m:sSupPr>
                      <m:e>
                        <m:r>
                          <a:rPr lang="en-US" sz="1800" b="0" i="1" dirty="0" smtClean="0">
                            <a:solidFill>
                              <a:srgbClr val="000000"/>
                            </a:solidFill>
                            <a:effectLst/>
                            <a:latin typeface="Cambria Math" panose="02040503050406030204" pitchFamily="18" charset="0"/>
                          </a:rPr>
                          <m:t>𝜎</m:t>
                        </m:r>
                      </m:e>
                      <m:sup>
                        <m:r>
                          <a:rPr lang="en-US" sz="1800" b="0" i="1" dirty="0" smtClean="0">
                            <a:solidFill>
                              <a:srgbClr val="000000"/>
                            </a:solidFill>
                            <a:effectLst/>
                            <a:latin typeface="Cambria Math" panose="02040503050406030204" pitchFamily="18" charset="0"/>
                          </a:rPr>
                          <m:t>2</m:t>
                        </m:r>
                      </m:sup>
                    </m:sSup>
                  </m:oMath>
                </a14:m>
                <a:r>
                  <a:rPr lang="en-US" dirty="0"/>
                  <a:t> </a:t>
                </a:r>
                <a:br>
                  <a:rPr lang="en-US" dirty="0"/>
                </a:br>
                <a:endParaRPr lang="en-IN" dirty="0"/>
              </a:p>
            </p:txBody>
          </p:sp>
        </mc:Choice>
        <mc:Fallback xmlns="">
          <p:sp>
            <p:nvSpPr>
              <p:cNvPr id="3" name="Content Placeholder 2">
                <a:extLst>
                  <a:ext uri="{FF2B5EF4-FFF2-40B4-BE49-F238E27FC236}">
                    <a16:creationId xmlns:a16="http://schemas.microsoft.com/office/drawing/2014/main" id="{E9D96516-57FD-AEEF-9111-FE8F11B443CE}"/>
                  </a:ext>
                </a:extLst>
              </p:cNvPr>
              <p:cNvSpPr>
                <a:spLocks noGrp="1" noRot="1" noChangeAspect="1" noMove="1" noResize="1" noEditPoints="1" noAdjustHandles="1" noChangeArrowheads="1" noChangeShapeType="1" noTextEdit="1"/>
              </p:cNvSpPr>
              <p:nvPr>
                <p:ph idx="1"/>
              </p:nvPr>
            </p:nvSpPr>
            <p:spPr>
              <a:xfrm>
                <a:off x="838200" y="5175849"/>
                <a:ext cx="10515600" cy="1001114"/>
              </a:xfrm>
              <a:blipFill>
                <a:blip r:embed="rId2"/>
                <a:stretch>
                  <a:fillRect l="-290" t="-609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F9AA3DD-5928-32CA-953F-C346097AA3CB}"/>
              </a:ext>
            </a:extLst>
          </p:cNvPr>
          <p:cNvPicPr>
            <a:picLocks noChangeAspect="1"/>
          </p:cNvPicPr>
          <p:nvPr/>
        </p:nvPicPr>
        <p:blipFill>
          <a:blip r:embed="rId3"/>
          <a:stretch>
            <a:fillRect/>
          </a:stretch>
        </p:blipFill>
        <p:spPr>
          <a:xfrm>
            <a:off x="2397281" y="2135128"/>
            <a:ext cx="7397437" cy="2885446"/>
          </a:xfrm>
          <a:prstGeom prst="rect">
            <a:avLst/>
          </a:prstGeom>
        </p:spPr>
      </p:pic>
    </p:spTree>
    <p:extLst>
      <p:ext uri="{BB962C8B-B14F-4D97-AF65-F5344CB8AC3E}">
        <p14:creationId xmlns:p14="http://schemas.microsoft.com/office/powerpoint/2010/main" val="365805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1570B-B4CD-D9C7-9601-0D16E5193406}"/>
                  </a:ext>
                </a:extLst>
              </p:cNvPr>
              <p:cNvSpPr>
                <a:spLocks noGrp="1"/>
              </p:cNvSpPr>
              <p:nvPr>
                <p:ph idx="1"/>
              </p:nvPr>
            </p:nvSpPr>
            <p:spPr>
              <a:xfrm>
                <a:off x="838200" y="474452"/>
                <a:ext cx="10515600" cy="5934973"/>
              </a:xfrm>
            </p:spPr>
            <p:txBody>
              <a:bodyPr>
                <a:normAutofit fontScale="92500"/>
              </a:bodyPr>
              <a:lstStyle/>
              <a:p>
                <a:r>
                  <a:rPr lang="en-US" dirty="0"/>
                  <a:t>The residual standard error is the standard deviation of the observed residuals. </a:t>
                </a:r>
              </a:p>
              <a:p>
                <a:r>
                  <a:rPr lang="en-US" dirty="0"/>
                  <a:t>This value, along with the associated degrees of freedom, can be used to examine the variance of the assumed normally distributed error terms. </a:t>
                </a:r>
              </a:p>
              <a:p>
                <a:r>
                  <a:rPr lang="en-US" dirty="0"/>
                  <a:t>R-squared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oMath>
                </a14:m>
                <a:r>
                  <a:rPr lang="en-US" dirty="0"/>
                  <a:t>) is a commonly reported metric that measures the variation in the data that is explained by the regression model. </a:t>
                </a:r>
              </a:p>
              <a:p>
                <a:r>
                  <a:rPr lang="en-US" dirty="0"/>
                  <a:t>Possible values of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oMath>
                </a14:m>
                <a:r>
                  <a:rPr lang="en-US" dirty="0"/>
                  <a:t> vary from 0 to 1, with values closer to 1 indicating that the model is better at explaining the data than values closer to 0. </a:t>
                </a:r>
              </a:p>
              <a:p>
                <a:r>
                  <a:rPr lang="en-US" dirty="0"/>
                  <a:t>An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2</m:t>
                        </m:r>
                      </m:sup>
                    </m:sSup>
                  </m:oMath>
                </a14:m>
                <a:r>
                  <a:rPr lang="en-US" dirty="0"/>
                  <a:t> of exactly 1 indicates that the model explains perfectly the observed data (all the residuals are equal to O).</a:t>
                </a:r>
              </a:p>
              <a:p>
                <a:r>
                  <a:rPr lang="en-US" dirty="0"/>
                  <a:t>ln general, the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oMath>
                </a14:m>
                <a:r>
                  <a:rPr lang="en-US" dirty="0"/>
                  <a:t> value can be increased by adding more variables to the model. However, just adding more variables to explain a given dataset but not to improve the explanatory nature of the model is known as </a:t>
                </a:r>
                <a:r>
                  <a:rPr lang="en-US" dirty="0">
                    <a:solidFill>
                      <a:srgbClr val="FF0000"/>
                    </a:solidFill>
                  </a:rPr>
                  <a:t>overfitting.</a:t>
                </a:r>
                <a:endParaRPr lang="en-IN" dirty="0">
                  <a:solidFill>
                    <a:srgbClr val="FF0000"/>
                  </a:solidFill>
                </a:endParaRPr>
              </a:p>
            </p:txBody>
          </p:sp>
        </mc:Choice>
        <mc:Fallback xmlns="">
          <p:sp>
            <p:nvSpPr>
              <p:cNvPr id="3" name="Content Placeholder 2">
                <a:extLst>
                  <a:ext uri="{FF2B5EF4-FFF2-40B4-BE49-F238E27FC236}">
                    <a16:creationId xmlns:a16="http://schemas.microsoft.com/office/drawing/2014/main" id="{7EB1570B-B4CD-D9C7-9601-0D16E5193406}"/>
                  </a:ext>
                </a:extLst>
              </p:cNvPr>
              <p:cNvSpPr>
                <a:spLocks noGrp="1" noRot="1" noChangeAspect="1" noMove="1" noResize="1" noEditPoints="1" noAdjustHandles="1" noChangeArrowheads="1" noChangeShapeType="1" noTextEdit="1"/>
              </p:cNvSpPr>
              <p:nvPr>
                <p:ph idx="1"/>
              </p:nvPr>
            </p:nvSpPr>
            <p:spPr>
              <a:xfrm>
                <a:off x="838200" y="474452"/>
                <a:ext cx="10515600" cy="5934973"/>
              </a:xfrm>
              <a:blipFill>
                <a:blip r:embed="rId2"/>
                <a:stretch>
                  <a:fillRect l="-928" t="-1542" r="-754"/>
                </a:stretch>
              </a:blipFill>
            </p:spPr>
            <p:txBody>
              <a:bodyPr/>
              <a:lstStyle/>
              <a:p>
                <a:r>
                  <a:rPr lang="en-IN">
                    <a:noFill/>
                  </a:rPr>
                  <a:t> </a:t>
                </a:r>
              </a:p>
            </p:txBody>
          </p:sp>
        </mc:Fallback>
      </mc:AlternateContent>
    </p:spTree>
    <p:extLst>
      <p:ext uri="{BB962C8B-B14F-4D97-AF65-F5344CB8AC3E}">
        <p14:creationId xmlns:p14="http://schemas.microsoft.com/office/powerpoint/2010/main" val="22744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EB45-4DBE-15D0-9F51-1A32B59AE67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F7DA6B2A-45D0-E9A3-7FBD-06882AB2271E}"/>
              </a:ext>
            </a:extLst>
          </p:cNvPr>
          <p:cNvSpPr>
            <a:spLocks noGrp="1"/>
          </p:cNvSpPr>
          <p:nvPr>
            <p:ph idx="1"/>
          </p:nvPr>
        </p:nvSpPr>
        <p:spPr/>
        <p:txBody>
          <a:bodyPr/>
          <a:lstStyle/>
          <a:p>
            <a:r>
              <a:rPr lang="en-US" dirty="0"/>
              <a:t>Hypothesis test using t-distribution</a:t>
            </a:r>
          </a:p>
          <a:p>
            <a:r>
              <a:rPr lang="en-US" dirty="0"/>
              <a:t>F-statistic</a:t>
            </a:r>
          </a:p>
          <a:p>
            <a:endParaRPr lang="en-IN" dirty="0"/>
          </a:p>
        </p:txBody>
      </p:sp>
    </p:spTree>
    <p:extLst>
      <p:ext uri="{BB962C8B-B14F-4D97-AF65-F5344CB8AC3E}">
        <p14:creationId xmlns:p14="http://schemas.microsoft.com/office/powerpoint/2010/main" val="250173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4505-3E78-EB65-CC4A-64C37A69E1A0}"/>
              </a:ext>
            </a:extLst>
          </p:cNvPr>
          <p:cNvSpPr>
            <a:spLocks noGrp="1"/>
          </p:cNvSpPr>
          <p:nvPr>
            <p:ph type="title"/>
          </p:nvPr>
        </p:nvSpPr>
        <p:spPr/>
        <p:txBody>
          <a:bodyPr/>
          <a:lstStyle/>
          <a:p>
            <a:r>
              <a:rPr lang="en-IN" dirty="0"/>
              <a:t>Categorical Variables</a:t>
            </a:r>
          </a:p>
        </p:txBody>
      </p:sp>
      <p:sp>
        <p:nvSpPr>
          <p:cNvPr id="3" name="Content Placeholder 2">
            <a:extLst>
              <a:ext uri="{FF2B5EF4-FFF2-40B4-BE49-F238E27FC236}">
                <a16:creationId xmlns:a16="http://schemas.microsoft.com/office/drawing/2014/main" id="{E0CC8CDF-A210-CBDF-CB2B-A2512C6F9999}"/>
              </a:ext>
            </a:extLst>
          </p:cNvPr>
          <p:cNvSpPr>
            <a:spLocks noGrp="1"/>
          </p:cNvSpPr>
          <p:nvPr>
            <p:ph idx="1"/>
          </p:nvPr>
        </p:nvSpPr>
        <p:spPr/>
        <p:txBody>
          <a:bodyPr>
            <a:normAutofit fontScale="85000" lnSpcReduction="20000"/>
          </a:bodyPr>
          <a:lstStyle/>
          <a:p>
            <a:r>
              <a:rPr lang="en-US" dirty="0"/>
              <a:t>In regression, a proper way to implement a categorical variable that can take on m different values is to add m-1 binary variables to the regression model. </a:t>
            </a:r>
          </a:p>
          <a:p>
            <a:r>
              <a:rPr lang="en-US" dirty="0"/>
              <a:t>To illustrate with the Income example, a binary variable for each of 49 states, excluding Wyoming (arbitrarily chosen as the last of 50 states in an alphabetically sorted list), could be added to the model. </a:t>
            </a:r>
          </a:p>
          <a:p>
            <a:r>
              <a:rPr lang="en-US" dirty="0"/>
              <a:t>The input file would have 49 columns added for these variables representing each of the first 49 states. If a person was from Alabama, the Alabama variable would be equal to 1, and the other 48 variables would be set to 0. This process would be applied for the other state variables. </a:t>
            </a:r>
          </a:p>
          <a:p>
            <a:r>
              <a:rPr lang="en-US" dirty="0"/>
              <a:t>So, a person from Wyoming, the one state not explicitly stated in the model, would be identified by setting all 49 state variables equal to 0. </a:t>
            </a:r>
          </a:p>
          <a:p>
            <a:r>
              <a:rPr lang="en-US" dirty="0"/>
              <a:t>In this representation, Wyoming would be considered the reference case, and the regression coefficients of the other state variables would represent the difference in income between Wyoming and a particular state.</a:t>
            </a:r>
            <a:endParaRPr lang="en-IN" dirty="0"/>
          </a:p>
        </p:txBody>
      </p:sp>
    </p:spTree>
    <p:extLst>
      <p:ext uri="{BB962C8B-B14F-4D97-AF65-F5344CB8AC3E}">
        <p14:creationId xmlns:p14="http://schemas.microsoft.com/office/powerpoint/2010/main" val="163242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0022-90AE-D536-7AAA-6D630916B32A}"/>
              </a:ext>
            </a:extLst>
          </p:cNvPr>
          <p:cNvSpPr>
            <a:spLocks noGrp="1"/>
          </p:cNvSpPr>
          <p:nvPr>
            <p:ph type="title"/>
          </p:nvPr>
        </p:nvSpPr>
        <p:spPr/>
        <p:txBody>
          <a:bodyPr/>
          <a:lstStyle/>
          <a:p>
            <a:r>
              <a:rPr lang="en-US" dirty="0"/>
              <a:t>Confidence Intervals on the Parameters</a:t>
            </a:r>
            <a:endParaRPr lang="en-IN" dirty="0"/>
          </a:p>
        </p:txBody>
      </p:sp>
      <p:sp>
        <p:nvSpPr>
          <p:cNvPr id="3" name="Content Placeholder 2">
            <a:extLst>
              <a:ext uri="{FF2B5EF4-FFF2-40B4-BE49-F238E27FC236}">
                <a16:creationId xmlns:a16="http://schemas.microsoft.com/office/drawing/2014/main" id="{F9D8FA4A-9EEF-EBD2-34A6-9DC41A48BA50}"/>
              </a:ext>
            </a:extLst>
          </p:cNvPr>
          <p:cNvSpPr>
            <a:spLocks noGrp="1"/>
          </p:cNvSpPr>
          <p:nvPr>
            <p:ph idx="1"/>
          </p:nvPr>
        </p:nvSpPr>
        <p:spPr/>
        <p:txBody>
          <a:bodyPr/>
          <a:lstStyle/>
          <a:p>
            <a:r>
              <a:rPr lang="en-US" dirty="0"/>
              <a:t>Alternatively, these t-tests could be expressed in terms of confidence intervals on the parameters. </a:t>
            </a:r>
          </a:p>
          <a:p>
            <a:r>
              <a:rPr lang="en-US" dirty="0"/>
              <a:t>R simplifies the computation of confidence intervals on the parameters with the use of the </a:t>
            </a:r>
            <a:r>
              <a:rPr lang="en-US" dirty="0" err="1"/>
              <a:t>confint</a:t>
            </a:r>
            <a:r>
              <a:rPr lang="en-US" dirty="0"/>
              <a:t>() function.</a:t>
            </a:r>
            <a:endParaRPr lang="en-IN" dirty="0"/>
          </a:p>
        </p:txBody>
      </p:sp>
      <p:pic>
        <p:nvPicPr>
          <p:cNvPr id="5" name="Picture 4">
            <a:extLst>
              <a:ext uri="{FF2B5EF4-FFF2-40B4-BE49-F238E27FC236}">
                <a16:creationId xmlns:a16="http://schemas.microsoft.com/office/drawing/2014/main" id="{15B057FA-0C43-9466-6FB9-D4493C0FBFE7}"/>
              </a:ext>
            </a:extLst>
          </p:cNvPr>
          <p:cNvPicPr>
            <a:picLocks noChangeAspect="1"/>
          </p:cNvPicPr>
          <p:nvPr/>
        </p:nvPicPr>
        <p:blipFill>
          <a:blip r:embed="rId2"/>
          <a:stretch>
            <a:fillRect/>
          </a:stretch>
        </p:blipFill>
        <p:spPr>
          <a:xfrm>
            <a:off x="3508165" y="4151462"/>
            <a:ext cx="2466975" cy="1143000"/>
          </a:xfrm>
          <a:prstGeom prst="rect">
            <a:avLst/>
          </a:prstGeom>
        </p:spPr>
      </p:pic>
    </p:spTree>
    <p:extLst>
      <p:ext uri="{BB962C8B-B14F-4D97-AF65-F5344CB8AC3E}">
        <p14:creationId xmlns:p14="http://schemas.microsoft.com/office/powerpoint/2010/main" val="22256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27BC-35D1-133A-DF6B-A23C10FA58F9}"/>
              </a:ext>
            </a:extLst>
          </p:cNvPr>
          <p:cNvSpPr>
            <a:spLocks noGrp="1"/>
          </p:cNvSpPr>
          <p:nvPr>
            <p:ph type="title"/>
          </p:nvPr>
        </p:nvSpPr>
        <p:spPr/>
        <p:txBody>
          <a:bodyPr/>
          <a:lstStyle/>
          <a:p>
            <a:r>
              <a:rPr lang="en-US" dirty="0"/>
              <a:t>Confidence Interval on the Expected Outcome</a:t>
            </a:r>
            <a:endParaRPr lang="en-IN" dirty="0"/>
          </a:p>
        </p:txBody>
      </p:sp>
      <p:sp>
        <p:nvSpPr>
          <p:cNvPr id="3" name="Content Placeholder 2">
            <a:extLst>
              <a:ext uri="{FF2B5EF4-FFF2-40B4-BE49-F238E27FC236}">
                <a16:creationId xmlns:a16="http://schemas.microsoft.com/office/drawing/2014/main" id="{8F145004-54A8-39BD-D3F5-294DB57895B2}"/>
              </a:ext>
            </a:extLst>
          </p:cNvPr>
          <p:cNvSpPr>
            <a:spLocks noGrp="1"/>
          </p:cNvSpPr>
          <p:nvPr>
            <p:ph idx="1"/>
          </p:nvPr>
        </p:nvSpPr>
        <p:spPr/>
        <p:txBody>
          <a:bodyPr/>
          <a:lstStyle/>
          <a:p>
            <a:r>
              <a:rPr lang="en-US" dirty="0"/>
              <a:t>In addition to obtaining confidence intervals on the model parameters, it is often desirable to obtain a confidence interval on the expected outcome. </a:t>
            </a:r>
          </a:p>
          <a:p>
            <a:r>
              <a:rPr lang="en-US" dirty="0"/>
              <a:t>Using the predict() function in R, a confidence interval on the expected outcome can be obtained for a given set of input variable values.</a:t>
            </a:r>
            <a:endParaRPr lang="en-IN" dirty="0"/>
          </a:p>
        </p:txBody>
      </p:sp>
      <p:pic>
        <p:nvPicPr>
          <p:cNvPr id="5" name="Picture 4">
            <a:extLst>
              <a:ext uri="{FF2B5EF4-FFF2-40B4-BE49-F238E27FC236}">
                <a16:creationId xmlns:a16="http://schemas.microsoft.com/office/drawing/2014/main" id="{F1578488-1271-9DF9-CCBC-C0DFEB8C4ABB}"/>
              </a:ext>
            </a:extLst>
          </p:cNvPr>
          <p:cNvPicPr>
            <a:picLocks noChangeAspect="1"/>
          </p:cNvPicPr>
          <p:nvPr/>
        </p:nvPicPr>
        <p:blipFill>
          <a:blip r:embed="rId2"/>
          <a:stretch>
            <a:fillRect/>
          </a:stretch>
        </p:blipFill>
        <p:spPr>
          <a:xfrm>
            <a:off x="3295650" y="4151283"/>
            <a:ext cx="5600700" cy="1695450"/>
          </a:xfrm>
          <a:prstGeom prst="rect">
            <a:avLst/>
          </a:prstGeom>
        </p:spPr>
      </p:pic>
    </p:spTree>
    <p:extLst>
      <p:ext uri="{BB962C8B-B14F-4D97-AF65-F5344CB8AC3E}">
        <p14:creationId xmlns:p14="http://schemas.microsoft.com/office/powerpoint/2010/main" val="258802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31A2-D576-00DA-DF32-38F1D08687B8}"/>
              </a:ext>
            </a:extLst>
          </p:cNvPr>
          <p:cNvSpPr>
            <a:spLocks noGrp="1"/>
          </p:cNvSpPr>
          <p:nvPr>
            <p:ph type="title"/>
          </p:nvPr>
        </p:nvSpPr>
        <p:spPr/>
        <p:txBody>
          <a:bodyPr/>
          <a:lstStyle/>
          <a:p>
            <a:r>
              <a:rPr lang="en-US" dirty="0"/>
              <a:t>Prediction Interval on a Particular Outcome</a:t>
            </a:r>
            <a:endParaRPr lang="en-IN" dirty="0"/>
          </a:p>
        </p:txBody>
      </p:sp>
      <p:sp>
        <p:nvSpPr>
          <p:cNvPr id="3" name="Content Placeholder 2">
            <a:extLst>
              <a:ext uri="{FF2B5EF4-FFF2-40B4-BE49-F238E27FC236}">
                <a16:creationId xmlns:a16="http://schemas.microsoft.com/office/drawing/2014/main" id="{D282747D-76C5-3F29-7331-F96CF49D2060}"/>
              </a:ext>
            </a:extLst>
          </p:cNvPr>
          <p:cNvSpPr>
            <a:spLocks noGrp="1"/>
          </p:cNvSpPr>
          <p:nvPr>
            <p:ph idx="1"/>
          </p:nvPr>
        </p:nvSpPr>
        <p:spPr/>
        <p:txBody>
          <a:bodyPr/>
          <a:lstStyle/>
          <a:p>
            <a:r>
              <a:rPr lang="en-US" dirty="0"/>
              <a:t>The predict() function in R also provides the ability to calculate upper and lower bounds on a particular outcome. Such bounds provide what are referred to as prediction intervals.</a:t>
            </a:r>
            <a:endParaRPr lang="en-IN" dirty="0"/>
          </a:p>
        </p:txBody>
      </p:sp>
      <p:pic>
        <p:nvPicPr>
          <p:cNvPr id="5" name="Picture 4">
            <a:extLst>
              <a:ext uri="{FF2B5EF4-FFF2-40B4-BE49-F238E27FC236}">
                <a16:creationId xmlns:a16="http://schemas.microsoft.com/office/drawing/2014/main" id="{E96BF81A-B2EC-A8D9-179A-DCEA9E2FD7DC}"/>
              </a:ext>
            </a:extLst>
          </p:cNvPr>
          <p:cNvPicPr>
            <a:picLocks noChangeAspect="1"/>
          </p:cNvPicPr>
          <p:nvPr/>
        </p:nvPicPr>
        <p:blipFill>
          <a:blip r:embed="rId2"/>
          <a:stretch>
            <a:fillRect/>
          </a:stretch>
        </p:blipFill>
        <p:spPr>
          <a:xfrm>
            <a:off x="2996422" y="3940025"/>
            <a:ext cx="5543550" cy="962025"/>
          </a:xfrm>
          <a:prstGeom prst="rect">
            <a:avLst/>
          </a:prstGeom>
        </p:spPr>
      </p:pic>
    </p:spTree>
    <p:extLst>
      <p:ext uri="{BB962C8B-B14F-4D97-AF65-F5344CB8AC3E}">
        <p14:creationId xmlns:p14="http://schemas.microsoft.com/office/powerpoint/2010/main" val="67830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7E9B-E123-B141-7953-85DEA1792126}"/>
              </a:ext>
            </a:extLst>
          </p:cNvPr>
          <p:cNvSpPr>
            <a:spLocks noGrp="1"/>
          </p:cNvSpPr>
          <p:nvPr>
            <p:ph type="title"/>
          </p:nvPr>
        </p:nvSpPr>
        <p:spPr/>
        <p:txBody>
          <a:bodyPr/>
          <a:lstStyle/>
          <a:p>
            <a:r>
              <a:rPr lang="en-IN" dirty="0"/>
              <a:t>Diagnostics</a:t>
            </a:r>
          </a:p>
        </p:txBody>
      </p:sp>
      <p:sp>
        <p:nvSpPr>
          <p:cNvPr id="3" name="Content Placeholder 2">
            <a:extLst>
              <a:ext uri="{FF2B5EF4-FFF2-40B4-BE49-F238E27FC236}">
                <a16:creationId xmlns:a16="http://schemas.microsoft.com/office/drawing/2014/main" id="{AFE6C0BE-47A8-AE75-C438-A9981CB2D065}"/>
              </a:ext>
            </a:extLst>
          </p:cNvPr>
          <p:cNvSpPr>
            <a:spLocks noGrp="1"/>
          </p:cNvSpPr>
          <p:nvPr>
            <p:ph idx="1"/>
          </p:nvPr>
        </p:nvSpPr>
        <p:spPr/>
        <p:txBody>
          <a:bodyPr>
            <a:normAutofit fontScale="92500" lnSpcReduction="20000"/>
          </a:bodyPr>
          <a:lstStyle/>
          <a:p>
            <a:r>
              <a:rPr lang="en-US" b="1" u="sng" dirty="0"/>
              <a:t>Evaluating the Linearity Assumption</a:t>
            </a:r>
          </a:p>
          <a:p>
            <a:pPr lvl="1"/>
            <a:r>
              <a:rPr lang="en-US" dirty="0"/>
              <a:t>A major assumption in linear regression modeling is that the relationship between the input variables and the outcome variable is linear. </a:t>
            </a:r>
          </a:p>
          <a:p>
            <a:pPr lvl="1"/>
            <a:r>
              <a:rPr lang="en-US" dirty="0"/>
              <a:t>The most fundamental way to evaluate such a relationship is to plot the outcome variable against each input variable. </a:t>
            </a:r>
          </a:p>
          <a:p>
            <a:pPr lvl="1"/>
            <a:r>
              <a:rPr lang="en-US" dirty="0"/>
              <a:t>When a linear relationship does not apply, it is often useful to do any of the following:</a:t>
            </a:r>
          </a:p>
          <a:p>
            <a:pPr marL="1371600" lvl="2" indent="-457200">
              <a:buFont typeface="+mj-lt"/>
              <a:buAutoNum type="arabicPeriod"/>
            </a:pPr>
            <a:r>
              <a:rPr lang="en-US" dirty="0"/>
              <a:t>Transform the outcome variable.</a:t>
            </a:r>
          </a:p>
          <a:p>
            <a:pPr marL="1371600" lvl="2" indent="-457200">
              <a:buFont typeface="+mj-lt"/>
              <a:buAutoNum type="arabicPeriod"/>
            </a:pPr>
            <a:r>
              <a:rPr lang="en-US" dirty="0"/>
              <a:t>Transform the input variables.</a:t>
            </a:r>
          </a:p>
          <a:p>
            <a:pPr marL="1371600" lvl="2" indent="-457200">
              <a:buFont typeface="+mj-lt"/>
              <a:buAutoNum type="arabicPeriod"/>
            </a:pPr>
            <a:r>
              <a:rPr lang="en-US" dirty="0"/>
              <a:t>Add extra input variables or terms to the regression model.</a:t>
            </a:r>
          </a:p>
          <a:p>
            <a:pPr lvl="1"/>
            <a:r>
              <a:rPr lang="en-US" dirty="0"/>
              <a:t>Common transformations include taking square roots or the logarithm of the variables. </a:t>
            </a:r>
          </a:p>
          <a:p>
            <a:pPr lvl="1"/>
            <a:r>
              <a:rPr lang="en-US" dirty="0"/>
              <a:t>Another option is to create a new input variable such as the age squared and add it to the linear regression model to fit a quadratic relationship between an input variable and the outcome.</a:t>
            </a:r>
            <a:endParaRPr lang="en-IN" dirty="0"/>
          </a:p>
        </p:txBody>
      </p:sp>
    </p:spTree>
    <p:extLst>
      <p:ext uri="{BB962C8B-B14F-4D97-AF65-F5344CB8AC3E}">
        <p14:creationId xmlns:p14="http://schemas.microsoft.com/office/powerpoint/2010/main" val="388570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FD339-F05D-7F40-7AD4-69DD3910D109}"/>
              </a:ext>
            </a:extLst>
          </p:cNvPr>
          <p:cNvSpPr>
            <a:spLocks noGrp="1"/>
          </p:cNvSpPr>
          <p:nvPr>
            <p:ph idx="1"/>
          </p:nvPr>
        </p:nvSpPr>
        <p:spPr>
          <a:xfrm>
            <a:off x="838200" y="483079"/>
            <a:ext cx="10515600" cy="5693884"/>
          </a:xfrm>
        </p:spPr>
        <p:txBody>
          <a:bodyPr>
            <a:normAutofit/>
          </a:bodyPr>
          <a:lstStyle/>
          <a:p>
            <a:r>
              <a:rPr lang="en-IN" dirty="0"/>
              <a:t>Evaluating the Residuals</a:t>
            </a:r>
          </a:p>
          <a:p>
            <a:pPr lvl="1"/>
            <a:r>
              <a:rPr lang="en-US" dirty="0"/>
              <a:t>As stated previously, it is assumed that the error terms in the linear regression model are normally distributed with a mean of zero and a constant variance.</a:t>
            </a:r>
          </a:p>
          <a:p>
            <a:pPr lvl="1"/>
            <a:r>
              <a:rPr lang="en-US" dirty="0"/>
              <a:t>If this assumption does not hold, the various inferences that were made with the hypothesis tests, confidence intervals, and prediction intervals are suspect.</a:t>
            </a:r>
          </a:p>
          <a:p>
            <a:pPr lvl="1"/>
            <a:r>
              <a:rPr lang="en-US" dirty="0"/>
              <a:t>To check for constant variance across all y values along the regression line, use a simple plot of the residuals against the fitted outcome values. </a:t>
            </a:r>
          </a:p>
          <a:p>
            <a:pPr lvl="1"/>
            <a:r>
              <a:rPr lang="en-US" dirty="0"/>
              <a:t>Recall that the residuals are the difference between the observed outcome variables and the fitted value based on the OLS parameter estimates. </a:t>
            </a:r>
          </a:p>
          <a:p>
            <a:pPr lvl="1"/>
            <a:r>
              <a:rPr lang="en-US" dirty="0"/>
              <a:t>Because of the importance of examining the residuals, the </a:t>
            </a:r>
            <a:r>
              <a:rPr lang="en-US" dirty="0" err="1"/>
              <a:t>lm</a:t>
            </a:r>
            <a:r>
              <a:rPr lang="en-US" dirty="0"/>
              <a:t> () function in R automatically calculates and stores the fitted values and the residuals, in the components fitted. values and residuals in the output of the </a:t>
            </a:r>
            <a:r>
              <a:rPr lang="en-US" dirty="0" err="1"/>
              <a:t>lm</a:t>
            </a:r>
            <a:r>
              <a:rPr lang="en-US" dirty="0"/>
              <a:t>() function. </a:t>
            </a:r>
            <a:endParaRPr lang="en-IN" dirty="0"/>
          </a:p>
        </p:txBody>
      </p:sp>
    </p:spTree>
    <p:extLst>
      <p:ext uri="{BB962C8B-B14F-4D97-AF65-F5344CB8AC3E}">
        <p14:creationId xmlns:p14="http://schemas.microsoft.com/office/powerpoint/2010/main" val="343863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9D50-ECE7-1E85-65F8-5973171D2267}"/>
              </a:ext>
            </a:extLst>
          </p:cNvPr>
          <p:cNvSpPr>
            <a:spLocks noGrp="1"/>
          </p:cNvSpPr>
          <p:nvPr>
            <p:ph type="title"/>
          </p:nvPr>
        </p:nvSpPr>
        <p:spPr/>
        <p:txBody>
          <a:bodyPr/>
          <a:lstStyle/>
          <a:p>
            <a:r>
              <a:rPr lang="en-US" dirty="0"/>
              <a:t>Topics to be Covered</a:t>
            </a:r>
            <a:endParaRPr lang="en-IN" dirty="0"/>
          </a:p>
        </p:txBody>
      </p:sp>
      <p:sp>
        <p:nvSpPr>
          <p:cNvPr id="3" name="Content Placeholder 2">
            <a:extLst>
              <a:ext uri="{FF2B5EF4-FFF2-40B4-BE49-F238E27FC236}">
                <a16:creationId xmlns:a16="http://schemas.microsoft.com/office/drawing/2014/main" id="{BD395F3A-974D-80F6-BFE5-5B82157DE357}"/>
              </a:ext>
            </a:extLst>
          </p:cNvPr>
          <p:cNvSpPr>
            <a:spLocks noGrp="1"/>
          </p:cNvSpPr>
          <p:nvPr>
            <p:ph idx="1"/>
          </p:nvPr>
        </p:nvSpPr>
        <p:spPr/>
        <p:txBody>
          <a:bodyPr>
            <a:normAutofit/>
          </a:bodyPr>
          <a:lstStyle/>
          <a:p>
            <a:r>
              <a:rPr lang="en-US" dirty="0"/>
              <a:t>Linear Regression, </a:t>
            </a:r>
          </a:p>
          <a:p>
            <a:r>
              <a:rPr lang="en-US" dirty="0"/>
              <a:t>Logistic Regression, </a:t>
            </a:r>
          </a:p>
          <a:p>
            <a:r>
              <a:rPr lang="en-US" dirty="0"/>
              <a:t>Reasons to Choose and Cautions, </a:t>
            </a:r>
          </a:p>
          <a:p>
            <a:r>
              <a:rPr lang="en-US" dirty="0"/>
              <a:t>Additional Regression Models</a:t>
            </a:r>
            <a:br>
              <a:rPr lang="en-IN" dirty="0"/>
            </a:br>
            <a:endParaRPr lang="en-IN" dirty="0"/>
          </a:p>
        </p:txBody>
      </p:sp>
    </p:spTree>
    <p:extLst>
      <p:ext uri="{BB962C8B-B14F-4D97-AF65-F5344CB8AC3E}">
        <p14:creationId xmlns:p14="http://schemas.microsoft.com/office/powerpoint/2010/main" val="336526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6685-4503-2621-9827-E511621AF9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B735BD-3770-7973-CD74-5C0CDFA5105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A12A9A9-C509-8D1F-377B-3356B5DD5EE3}"/>
              </a:ext>
            </a:extLst>
          </p:cNvPr>
          <p:cNvPicPr>
            <a:picLocks noChangeAspect="1"/>
          </p:cNvPicPr>
          <p:nvPr/>
        </p:nvPicPr>
        <p:blipFill>
          <a:blip r:embed="rId2"/>
          <a:stretch>
            <a:fillRect/>
          </a:stretch>
        </p:blipFill>
        <p:spPr>
          <a:xfrm>
            <a:off x="295814" y="365125"/>
            <a:ext cx="5704714" cy="2938792"/>
          </a:xfrm>
          <a:prstGeom prst="rect">
            <a:avLst/>
          </a:prstGeom>
        </p:spPr>
      </p:pic>
      <p:pic>
        <p:nvPicPr>
          <p:cNvPr id="7" name="Picture 6">
            <a:extLst>
              <a:ext uri="{FF2B5EF4-FFF2-40B4-BE49-F238E27FC236}">
                <a16:creationId xmlns:a16="http://schemas.microsoft.com/office/drawing/2014/main" id="{05A00C76-7B2B-E548-EF11-FAC9B26AB9E9}"/>
              </a:ext>
            </a:extLst>
          </p:cNvPr>
          <p:cNvPicPr>
            <a:picLocks noChangeAspect="1"/>
          </p:cNvPicPr>
          <p:nvPr/>
        </p:nvPicPr>
        <p:blipFill>
          <a:blip r:embed="rId3"/>
          <a:stretch>
            <a:fillRect/>
          </a:stretch>
        </p:blipFill>
        <p:spPr>
          <a:xfrm>
            <a:off x="5885911" y="2730500"/>
            <a:ext cx="6010275" cy="3581400"/>
          </a:xfrm>
          <a:prstGeom prst="rect">
            <a:avLst/>
          </a:prstGeom>
        </p:spPr>
      </p:pic>
    </p:spTree>
    <p:extLst>
      <p:ext uri="{BB962C8B-B14F-4D97-AF65-F5344CB8AC3E}">
        <p14:creationId xmlns:p14="http://schemas.microsoft.com/office/powerpoint/2010/main" val="267099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F55D-043B-5280-21E0-D47A1502F7A7}"/>
              </a:ext>
            </a:extLst>
          </p:cNvPr>
          <p:cNvSpPr>
            <a:spLocks noGrp="1"/>
          </p:cNvSpPr>
          <p:nvPr>
            <p:ph type="title"/>
          </p:nvPr>
        </p:nvSpPr>
        <p:spPr/>
        <p:txBody>
          <a:bodyPr/>
          <a:lstStyle/>
          <a:p>
            <a:r>
              <a:rPr lang="en-IN" dirty="0"/>
              <a:t>Evaluating the Normality Assumption</a:t>
            </a:r>
          </a:p>
        </p:txBody>
      </p:sp>
      <p:sp>
        <p:nvSpPr>
          <p:cNvPr id="3" name="Content Placeholder 2">
            <a:extLst>
              <a:ext uri="{FF2B5EF4-FFF2-40B4-BE49-F238E27FC236}">
                <a16:creationId xmlns:a16="http://schemas.microsoft.com/office/drawing/2014/main" id="{3D4CAB70-5904-C635-FA16-9FBC9D331E7E}"/>
              </a:ext>
            </a:extLst>
          </p:cNvPr>
          <p:cNvSpPr>
            <a:spLocks noGrp="1"/>
          </p:cNvSpPr>
          <p:nvPr>
            <p:ph idx="1"/>
          </p:nvPr>
        </p:nvSpPr>
        <p:spPr/>
        <p:txBody>
          <a:bodyPr/>
          <a:lstStyle/>
          <a:p>
            <a:r>
              <a:rPr lang="en-US" dirty="0"/>
              <a:t>The residual plots are useful for confirming that the residuals were centered on zero and have a constant variance. However, the normality assumption still has to be validated. </a:t>
            </a:r>
            <a:endParaRPr lang="en-IN" dirty="0"/>
          </a:p>
        </p:txBody>
      </p:sp>
      <p:pic>
        <p:nvPicPr>
          <p:cNvPr id="5" name="Picture 4">
            <a:extLst>
              <a:ext uri="{FF2B5EF4-FFF2-40B4-BE49-F238E27FC236}">
                <a16:creationId xmlns:a16="http://schemas.microsoft.com/office/drawing/2014/main" id="{BE5B5645-2CC2-DE32-A13C-D355D2D81768}"/>
              </a:ext>
            </a:extLst>
          </p:cNvPr>
          <p:cNvPicPr>
            <a:picLocks noChangeAspect="1"/>
          </p:cNvPicPr>
          <p:nvPr/>
        </p:nvPicPr>
        <p:blipFill>
          <a:blip r:embed="rId2"/>
          <a:stretch>
            <a:fillRect/>
          </a:stretch>
        </p:blipFill>
        <p:spPr>
          <a:xfrm>
            <a:off x="4700587" y="3224212"/>
            <a:ext cx="2790825" cy="409575"/>
          </a:xfrm>
          <a:prstGeom prst="rect">
            <a:avLst/>
          </a:prstGeom>
        </p:spPr>
      </p:pic>
    </p:spTree>
    <p:extLst>
      <p:ext uri="{BB962C8B-B14F-4D97-AF65-F5344CB8AC3E}">
        <p14:creationId xmlns:p14="http://schemas.microsoft.com/office/powerpoint/2010/main" val="299226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A8E1-AF1A-CED4-D8C2-4C618D1C1094}"/>
              </a:ext>
            </a:extLst>
          </p:cNvPr>
          <p:cNvSpPr>
            <a:spLocks noGrp="1"/>
          </p:cNvSpPr>
          <p:nvPr>
            <p:ph type="title"/>
          </p:nvPr>
        </p:nvSpPr>
        <p:spPr/>
        <p:txBody>
          <a:bodyPr/>
          <a:lstStyle/>
          <a:p>
            <a:r>
              <a:rPr lang="en-IN" dirty="0"/>
              <a:t>N-Fold Cross-Validation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620A28-4CF5-E373-52B1-60897DBADF0B}"/>
                  </a:ext>
                </a:extLst>
              </p:cNvPr>
              <p:cNvSpPr>
                <a:spLocks noGrp="1"/>
              </p:cNvSpPr>
              <p:nvPr>
                <p:ph idx="1"/>
              </p:nvPr>
            </p:nvSpPr>
            <p:spPr/>
            <p:txBody>
              <a:bodyPr>
                <a:normAutofit fontScale="85000" lnSpcReduction="20000"/>
              </a:bodyPr>
              <a:lstStyle/>
              <a:p>
                <a:r>
                  <a:rPr lang="en-US" dirty="0"/>
                  <a:t>To prevent overfilling a given dataset, a common practice is to randomly split the entire dataset into a training set and a testing set. </a:t>
                </a:r>
              </a:p>
              <a:p>
                <a:r>
                  <a:rPr lang="en-US" dirty="0"/>
                  <a:t>Once the model is developed on the training set, the model is evaluated against the testing set. </a:t>
                </a:r>
              </a:p>
              <a:p>
                <a:r>
                  <a:rPr lang="en-US" dirty="0"/>
                  <a:t>When there is not enough data to create training and testing sets, an N-fold cross validation technique may be helpful to compare one fitted model against another. </a:t>
                </a:r>
              </a:p>
              <a:p>
                <a:r>
                  <a:rPr lang="en-US" dirty="0"/>
                  <a:t>In N-fold cross-validation, the following occurs:</a:t>
                </a:r>
              </a:p>
              <a:p>
                <a:pPr lvl="1"/>
                <a:r>
                  <a:rPr lang="en-US" dirty="0"/>
                  <a:t>The entire dataset is randomly split into N datasets of approximately equal size.</a:t>
                </a:r>
              </a:p>
              <a:p>
                <a:pPr lvl="1"/>
                <a:r>
                  <a:rPr lang="en-US" dirty="0"/>
                  <a:t>A model is trained against N- 1of these datasets and tested against the remaining dataset. A measure of the model error is obtained.</a:t>
                </a:r>
              </a:p>
              <a:p>
                <a:pPr lvl="1"/>
                <a:r>
                  <a:rPr lang="en-US" dirty="0"/>
                  <a:t>This process is repeated a total of N times across the various combinations of N datasets taken N-1 at a time. </a:t>
                </a:r>
              </a:p>
              <a:p>
                <a:pPr lvl="1"/>
                <a:r>
                  <a:rPr lang="en-US" dirty="0"/>
                  <a:t>Recall: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𝑁</m:t>
                            </m:r>
                            <m:r>
                              <a:rPr lang="en-US" b="0" i="1" smtClean="0">
                                <a:latin typeface="Cambria Math" panose="02040503050406030204" pitchFamily="18" charset="0"/>
                              </a:rPr>
                              <m:t>−1</m:t>
                            </m:r>
                          </m:den>
                        </m:f>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a:p>
                <a:pPr lvl="1"/>
                <a:r>
                  <a:rPr lang="en-US" dirty="0"/>
                  <a:t>The observed N model errors are averaged over the N folds.</a:t>
                </a:r>
                <a:endParaRPr lang="en-IN" dirty="0"/>
              </a:p>
            </p:txBody>
          </p:sp>
        </mc:Choice>
        <mc:Fallback>
          <p:sp>
            <p:nvSpPr>
              <p:cNvPr id="3" name="Content Placeholder 2">
                <a:extLst>
                  <a:ext uri="{FF2B5EF4-FFF2-40B4-BE49-F238E27FC236}">
                    <a16:creationId xmlns:a16="http://schemas.microsoft.com/office/drawing/2014/main" id="{DD620A28-4CF5-E373-52B1-60897DBADF0B}"/>
                  </a:ext>
                </a:extLst>
              </p:cNvPr>
              <p:cNvSpPr>
                <a:spLocks noGrp="1" noRot="1" noChangeAspect="1" noMove="1" noResize="1" noEditPoints="1" noAdjustHandles="1" noChangeArrowheads="1" noChangeShapeType="1" noTextEdit="1"/>
              </p:cNvSpPr>
              <p:nvPr>
                <p:ph idx="1"/>
              </p:nvPr>
            </p:nvSpPr>
            <p:spPr>
              <a:blipFill>
                <a:blip r:embed="rId2"/>
                <a:stretch>
                  <a:fillRect l="-812" t="-3221" r="-1507"/>
                </a:stretch>
              </a:blipFill>
            </p:spPr>
            <p:txBody>
              <a:bodyPr/>
              <a:lstStyle/>
              <a:p>
                <a:r>
                  <a:rPr lang="en-IN">
                    <a:noFill/>
                  </a:rPr>
                  <a:t> </a:t>
                </a:r>
              </a:p>
            </p:txBody>
          </p:sp>
        </mc:Fallback>
      </mc:AlternateContent>
    </p:spTree>
    <p:extLst>
      <p:ext uri="{BB962C8B-B14F-4D97-AF65-F5344CB8AC3E}">
        <p14:creationId xmlns:p14="http://schemas.microsoft.com/office/powerpoint/2010/main" val="106853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A87F-5C37-8A3E-5E84-AD6804986861}"/>
              </a:ext>
            </a:extLst>
          </p:cNvPr>
          <p:cNvSpPr>
            <a:spLocks noGrp="1"/>
          </p:cNvSpPr>
          <p:nvPr>
            <p:ph type="title"/>
          </p:nvPr>
        </p:nvSpPr>
        <p:spPr/>
        <p:txBody>
          <a:bodyPr/>
          <a:lstStyle/>
          <a:p>
            <a:r>
              <a:rPr lang="en-IN" dirty="0"/>
              <a:t>Other Diagnostic Considerations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054DB7-FE64-A484-8990-65621AD027D7}"/>
                  </a:ext>
                </a:extLst>
              </p:cNvPr>
              <p:cNvSpPr>
                <a:spLocks noGrp="1"/>
              </p:cNvSpPr>
              <p:nvPr>
                <p:ph idx="1"/>
              </p:nvPr>
            </p:nvSpPr>
            <p:spPr/>
            <p:txBody>
              <a:bodyPr>
                <a:normAutofit fontScale="85000" lnSpcReduction="20000"/>
              </a:bodyPr>
              <a:lstStyle/>
              <a:p>
                <a:r>
                  <a:rPr lang="en-US" dirty="0"/>
                  <a:t>Although a fitted linear regression model conforms with the preceding diagnostic criteria, it is possible to improve the model by including additional input variables not yet considered. </a:t>
                </a:r>
              </a:p>
              <a:p>
                <a:r>
                  <a:rPr lang="en-US" dirty="0"/>
                  <a:t>It is important to consider all possible input variables early in the analytic process.</a:t>
                </a:r>
              </a:p>
              <a:p>
                <a:r>
                  <a:rPr lang="en-US" dirty="0"/>
                  <a:t>In reviewing the R output from fitting a linear regression model, the adjusted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applies a penalty to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value based on the number of parameters added to the model. Because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value will always move closer to one as more variables are added to an existing regression model, the adjusted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value may actually decrease after adding more variables.</a:t>
                </a:r>
              </a:p>
              <a:p>
                <a:r>
                  <a:rPr lang="en-US" dirty="0"/>
                  <a:t>The residual plots should be examined for any outliers, observed points that are markedly different from the majority of the points. Outliers can result from bad data collection, data processing errors, or an actual rare occurrence. </a:t>
                </a:r>
              </a:p>
              <a:p>
                <a:r>
                  <a:rPr lang="en-US" dirty="0"/>
                  <a:t>Finally, the magnitudes and signs of the estimated parameters should be examined to see if they make sense. </a:t>
                </a:r>
                <a:endParaRPr lang="en-IN" dirty="0"/>
              </a:p>
            </p:txBody>
          </p:sp>
        </mc:Choice>
        <mc:Fallback>
          <p:sp>
            <p:nvSpPr>
              <p:cNvPr id="3" name="Content Placeholder 2">
                <a:extLst>
                  <a:ext uri="{FF2B5EF4-FFF2-40B4-BE49-F238E27FC236}">
                    <a16:creationId xmlns:a16="http://schemas.microsoft.com/office/drawing/2014/main" id="{BA054DB7-FE64-A484-8990-65621AD027D7}"/>
                  </a:ext>
                </a:extLst>
              </p:cNvPr>
              <p:cNvSpPr>
                <a:spLocks noGrp="1" noRot="1" noChangeAspect="1" noMove="1" noResize="1" noEditPoints="1" noAdjustHandles="1" noChangeArrowheads="1" noChangeShapeType="1" noTextEdit="1"/>
              </p:cNvSpPr>
              <p:nvPr>
                <p:ph idx="1"/>
              </p:nvPr>
            </p:nvSpPr>
            <p:spPr>
              <a:blipFill>
                <a:blip r:embed="rId2"/>
                <a:stretch>
                  <a:fillRect l="-812" t="-3221" r="-986"/>
                </a:stretch>
              </a:blipFill>
            </p:spPr>
            <p:txBody>
              <a:bodyPr/>
              <a:lstStyle/>
              <a:p>
                <a:r>
                  <a:rPr lang="en-IN">
                    <a:noFill/>
                  </a:rPr>
                  <a:t> </a:t>
                </a:r>
              </a:p>
            </p:txBody>
          </p:sp>
        </mc:Fallback>
      </mc:AlternateContent>
    </p:spTree>
    <p:extLst>
      <p:ext uri="{BB962C8B-B14F-4D97-AF65-F5344CB8AC3E}">
        <p14:creationId xmlns:p14="http://schemas.microsoft.com/office/powerpoint/2010/main" val="292904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7ABAF-A3E1-FE70-C68D-03ED9869E8C4}"/>
              </a:ext>
            </a:extLst>
          </p:cNvPr>
          <p:cNvSpPr>
            <a:spLocks noGrp="1"/>
          </p:cNvSpPr>
          <p:nvPr>
            <p:ph type="title"/>
          </p:nvPr>
        </p:nvSpPr>
        <p:spPr/>
        <p:txBody>
          <a:bodyPr/>
          <a:lstStyle/>
          <a:p>
            <a:r>
              <a:rPr lang="en-IN" dirty="0"/>
              <a:t>Logistic Regression</a:t>
            </a:r>
          </a:p>
        </p:txBody>
      </p:sp>
      <p:sp>
        <p:nvSpPr>
          <p:cNvPr id="5" name="Text Placeholder 4">
            <a:extLst>
              <a:ext uri="{FF2B5EF4-FFF2-40B4-BE49-F238E27FC236}">
                <a16:creationId xmlns:a16="http://schemas.microsoft.com/office/drawing/2014/main" id="{AF1498D5-C1E7-2E07-3155-39AF4FE0E4C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282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A395-C548-03E5-FFF2-9CBF5DFEFCF9}"/>
              </a:ext>
            </a:extLst>
          </p:cNvPr>
          <p:cNvSpPr>
            <a:spLocks noGrp="1"/>
          </p:cNvSpPr>
          <p:nvPr>
            <p:ph type="title"/>
          </p:nvPr>
        </p:nvSpPr>
        <p:spPr/>
        <p:txBody>
          <a:bodyPr/>
          <a:lstStyle/>
          <a:p>
            <a:r>
              <a:rPr lang="en-IN" dirty="0"/>
              <a:t>Use Cases</a:t>
            </a:r>
          </a:p>
        </p:txBody>
      </p:sp>
      <p:sp>
        <p:nvSpPr>
          <p:cNvPr id="3" name="Content Placeholder 2">
            <a:extLst>
              <a:ext uri="{FF2B5EF4-FFF2-40B4-BE49-F238E27FC236}">
                <a16:creationId xmlns:a16="http://schemas.microsoft.com/office/drawing/2014/main" id="{427C73A5-1003-A3C4-6A77-7BDE49DEB263}"/>
              </a:ext>
            </a:extLst>
          </p:cNvPr>
          <p:cNvSpPr>
            <a:spLocks noGrp="1"/>
          </p:cNvSpPr>
          <p:nvPr>
            <p:ph idx="1"/>
          </p:nvPr>
        </p:nvSpPr>
        <p:spPr/>
        <p:txBody>
          <a:bodyPr>
            <a:normAutofit fontScale="77500" lnSpcReduction="20000"/>
          </a:bodyPr>
          <a:lstStyle/>
          <a:p>
            <a:r>
              <a:rPr lang="en-US" sz="2400" dirty="0"/>
              <a:t>The logistic regression model is applied to a variety of situations in both the public and the private sector.</a:t>
            </a:r>
          </a:p>
          <a:p>
            <a:r>
              <a:rPr lang="en-US" sz="2400" dirty="0"/>
              <a:t>Some common ways that the logistic regression model is used include the following:</a:t>
            </a:r>
          </a:p>
          <a:p>
            <a:pPr marL="457200" indent="-457200">
              <a:buFont typeface="+mj-lt"/>
              <a:buAutoNum type="arabicPeriod"/>
            </a:pPr>
            <a:r>
              <a:rPr lang="en-US" sz="2400" dirty="0"/>
              <a:t>Medical: Develop a model to determine the likelihood of a patient's successful response to a specific</a:t>
            </a:r>
            <a:br>
              <a:rPr lang="en-US" sz="2400" dirty="0"/>
            </a:br>
            <a:r>
              <a:rPr lang="en-US" sz="2400" dirty="0"/>
              <a:t>medical treatment or procedure. Input variables could include age, weight, blood pressure, and cholesterol levels.</a:t>
            </a:r>
          </a:p>
          <a:p>
            <a:pPr marL="457200" indent="-457200">
              <a:buFont typeface="+mj-lt"/>
              <a:buAutoNum type="arabicPeriod"/>
            </a:pPr>
            <a:r>
              <a:rPr lang="en-US" sz="2400" dirty="0"/>
              <a:t>Finance: Using a loan applicant’s credit history and the details on the loan, determine the probability that an applicant will default on the loan. Based on the prediction, the loan can be approved or</a:t>
            </a:r>
            <a:br>
              <a:rPr lang="en-US" sz="2400" dirty="0"/>
            </a:br>
            <a:r>
              <a:rPr lang="en-US" sz="2400" dirty="0"/>
              <a:t>denied, or the terms can be modified.</a:t>
            </a:r>
          </a:p>
          <a:p>
            <a:pPr marL="457200" indent="-457200">
              <a:buFont typeface="+mj-lt"/>
              <a:buAutoNum type="arabicPeriod"/>
            </a:pPr>
            <a:r>
              <a:rPr lang="en-US" sz="2400" dirty="0"/>
              <a:t>Marketing: Determine a wireless customer’s probability of switching carriers (known as churning)</a:t>
            </a:r>
            <a:br>
              <a:rPr lang="en-US" sz="2400" dirty="0"/>
            </a:br>
            <a:r>
              <a:rPr lang="en-US" sz="2400" dirty="0"/>
              <a:t>based on age, number of family members on the plan, months remaining on the existing contract,</a:t>
            </a:r>
            <a:br>
              <a:rPr lang="en-US" sz="2400" dirty="0"/>
            </a:br>
            <a:r>
              <a:rPr lang="en-US" sz="2400" dirty="0"/>
              <a:t>and social network contacts. With such insight, target the high-probability customers with appropriate offers to prevent churn.</a:t>
            </a:r>
          </a:p>
          <a:p>
            <a:pPr marL="457200" indent="-457200">
              <a:buFont typeface="+mj-lt"/>
              <a:buAutoNum type="arabicPeriod"/>
            </a:pPr>
            <a:r>
              <a:rPr lang="en-US" sz="2400" dirty="0"/>
              <a:t>Engineering: Based on operating conditions and various diagnostic measurements, determine the</a:t>
            </a:r>
            <a:br>
              <a:rPr lang="en-US" sz="2400" dirty="0"/>
            </a:br>
            <a:r>
              <a:rPr lang="en-US" sz="2400" dirty="0"/>
              <a:t>probability of a mechanical part experiencing a malfunction or failure. With this probability estimate,</a:t>
            </a:r>
            <a:br>
              <a:rPr lang="en-US" sz="2400" dirty="0"/>
            </a:br>
            <a:r>
              <a:rPr lang="en-US" sz="2400" dirty="0"/>
              <a:t>schedule the appropriate preventive maintenance activity. </a:t>
            </a:r>
            <a:br>
              <a:rPr lang="en-US" dirty="0"/>
            </a:br>
            <a:endParaRPr lang="en-IN" dirty="0"/>
          </a:p>
        </p:txBody>
      </p:sp>
    </p:spTree>
    <p:extLst>
      <p:ext uri="{BB962C8B-B14F-4D97-AF65-F5344CB8AC3E}">
        <p14:creationId xmlns:p14="http://schemas.microsoft.com/office/powerpoint/2010/main" val="158157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D22B-C248-7DA5-5D58-A564D6370AD7}"/>
              </a:ext>
            </a:extLst>
          </p:cNvPr>
          <p:cNvSpPr>
            <a:spLocks noGrp="1"/>
          </p:cNvSpPr>
          <p:nvPr>
            <p:ph type="title"/>
          </p:nvPr>
        </p:nvSpPr>
        <p:spPr/>
        <p:txBody>
          <a:bodyPr/>
          <a:lstStyle/>
          <a:p>
            <a:r>
              <a:rPr lang="en-US" dirty="0"/>
              <a:t>Model Description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2D2AFE-01A7-5CED-A999-314AFB4078F2}"/>
                  </a:ext>
                </a:extLst>
              </p:cNvPr>
              <p:cNvSpPr>
                <a:spLocks noGrp="1"/>
              </p:cNvSpPr>
              <p:nvPr>
                <p:ph idx="1"/>
              </p:nvPr>
            </p:nvSpPr>
            <p:spPr/>
            <p:txBody>
              <a:bodyPr/>
              <a:lstStyle/>
              <a:p>
                <a:r>
                  <a:rPr lang="en-US" dirty="0"/>
                  <a:t>Logistic regression </a:t>
                </a:r>
                <a:r>
                  <a:rPr lang="en-US" dirty="0" err="1"/>
                  <a:t>isbased</a:t>
                </a:r>
                <a:r>
                  <a:rPr lang="en-US" dirty="0"/>
                  <a:t> on the logistic function f(y), as given in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𝑦</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𝑦</m:t>
                              </m:r>
                            </m:sup>
                          </m:sSup>
                        </m:den>
                      </m:f>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a:rPr lang="en-US" b="0" i="1" dirty="0" smtClean="0">
                          <a:latin typeface="Cambria Math" panose="02040503050406030204" pitchFamily="18" charset="0"/>
                        </a:rPr>
                        <m:t>∞&lt;</m:t>
                      </m:r>
                      <m:r>
                        <a:rPr lang="en-US" b="0" i="1" dirty="0" smtClean="0">
                          <a:latin typeface="Cambria Math" panose="02040503050406030204" pitchFamily="18" charset="0"/>
                        </a:rPr>
                        <m:t>𝑦</m:t>
                      </m:r>
                      <m:r>
                        <a:rPr lang="en-US" b="0" i="1" dirty="0" smtClean="0">
                          <a:latin typeface="Cambria Math" panose="02040503050406030204" pitchFamily="18" charset="0"/>
                        </a:rPr>
                        <m:t>&lt;∞</m:t>
                      </m:r>
                    </m:oMath>
                  </m:oMathPara>
                </a14:m>
                <a:endParaRPr lang="en-IN" dirty="0"/>
              </a:p>
              <a:p>
                <a:r>
                  <a:rPr lang="en-IN" dirty="0"/>
                  <a:t>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→1,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dirty="0"/>
              </a:p>
              <a:p>
                <a:pPr marL="0" indent="0">
                  <a:buNone/>
                </a:pPr>
                <a:endParaRPr lang="en-IN" dirty="0"/>
              </a:p>
            </p:txBody>
          </p:sp>
        </mc:Choice>
        <mc:Fallback>
          <p:sp>
            <p:nvSpPr>
              <p:cNvPr id="3" name="Content Placeholder 2">
                <a:extLst>
                  <a:ext uri="{FF2B5EF4-FFF2-40B4-BE49-F238E27FC236}">
                    <a16:creationId xmlns:a16="http://schemas.microsoft.com/office/drawing/2014/main" id="{2E2D2AFE-01A7-5CED-A999-314AFB4078F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8E483F5-6306-5610-DCE4-636400F83A04}"/>
              </a:ext>
            </a:extLst>
          </p:cNvPr>
          <p:cNvPicPr>
            <a:picLocks noChangeAspect="1"/>
          </p:cNvPicPr>
          <p:nvPr/>
        </p:nvPicPr>
        <p:blipFill>
          <a:blip r:embed="rId3"/>
          <a:stretch>
            <a:fillRect/>
          </a:stretch>
        </p:blipFill>
        <p:spPr>
          <a:xfrm>
            <a:off x="3033712" y="3638550"/>
            <a:ext cx="6124575" cy="3219450"/>
          </a:xfrm>
          <a:prstGeom prst="rect">
            <a:avLst/>
          </a:prstGeom>
        </p:spPr>
      </p:pic>
    </p:spTree>
    <p:extLst>
      <p:ext uri="{BB962C8B-B14F-4D97-AF65-F5344CB8AC3E}">
        <p14:creationId xmlns:p14="http://schemas.microsoft.com/office/powerpoint/2010/main" val="2412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582CC-FDF2-66CC-2ACD-E72F6DBEB2F6}"/>
              </a:ext>
            </a:extLst>
          </p:cNvPr>
          <p:cNvSpPr>
            <a:spLocks noGrp="1"/>
          </p:cNvSpPr>
          <p:nvPr>
            <p:ph idx="1"/>
          </p:nvPr>
        </p:nvSpPr>
        <p:spPr>
          <a:xfrm>
            <a:off x="838200" y="630621"/>
            <a:ext cx="10515600" cy="5546342"/>
          </a:xfrm>
        </p:spPr>
        <p:txBody>
          <a:bodyPr/>
          <a:lstStyle/>
          <a:p>
            <a:r>
              <a:rPr lang="en-US" dirty="0"/>
              <a:t>Because the range of f(y) is (0, 1), the logistic function appears to be an appropriate function to model the probability of a particular outcome occurring. </a:t>
            </a:r>
          </a:p>
          <a:p>
            <a:r>
              <a:rPr lang="en-US" dirty="0"/>
              <a:t>As the value of y increases, the probability of the outcome occurring increases. </a:t>
            </a:r>
          </a:p>
          <a:p>
            <a:r>
              <a:rPr lang="en-US" dirty="0"/>
              <a:t>In any proposed model, to predict the likelihood of an outcome, y needs to be a function of the input variables. </a:t>
            </a:r>
          </a:p>
          <a:p>
            <a:r>
              <a:rPr lang="en-US" dirty="0"/>
              <a:t>In logistic regression, y is expressed as a linear function of the input variables.</a:t>
            </a:r>
            <a:endParaRPr lang="en-IN" dirty="0"/>
          </a:p>
        </p:txBody>
      </p:sp>
    </p:spTree>
    <p:extLst>
      <p:ext uri="{BB962C8B-B14F-4D97-AF65-F5344CB8AC3E}">
        <p14:creationId xmlns:p14="http://schemas.microsoft.com/office/powerpoint/2010/main" val="427956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6A6EA1-7CCB-464B-24AA-0E4AB443643D}"/>
                  </a:ext>
                </a:extLst>
              </p:cNvPr>
              <p:cNvSpPr>
                <a:spLocks noGrp="1"/>
              </p:cNvSpPr>
              <p:nvPr>
                <p:ph idx="1"/>
              </p:nvPr>
            </p:nvSpPr>
            <p:spPr>
              <a:xfrm>
                <a:off x="838200" y="378372"/>
                <a:ext cx="10515600" cy="6180083"/>
              </a:xfrm>
            </p:spPr>
            <p:txBody>
              <a:bodyPr>
                <a:normAutofit fontScale="92500" lnSpcReduction="20000"/>
              </a:bodyPr>
              <a:lstStyle/>
              <a:p>
                <a:r>
                  <a:rPr lang="en-US" dirty="0"/>
                  <a:t>In other words, the formula applies: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𝑝</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−1</m:t>
                          </m:r>
                        </m:sub>
                      </m:sSub>
                    </m:oMath>
                  </m:oMathPara>
                </a14:m>
                <a:endParaRPr lang="en-US" dirty="0"/>
              </a:p>
              <a:p>
                <a:r>
                  <a:rPr lang="en-US" dirty="0"/>
                  <a:t>Then, based on the input variables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𝑝</m:t>
                        </m:r>
                        <m:r>
                          <a:rPr lang="en-US" b="0" i="1" dirty="0" smtClean="0">
                            <a:latin typeface="Cambria Math" panose="02040503050406030204" pitchFamily="18" charset="0"/>
                          </a:rPr>
                          <m:t>−1</m:t>
                        </m:r>
                      </m:sub>
                    </m:sSub>
                  </m:oMath>
                </a14:m>
                <a:r>
                  <a:rPr lang="en-US" dirty="0"/>
                  <a:t> the probability of an event is shown as: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𝑝</m:t>
                              </m:r>
                              <m:r>
                                <a:rPr lang="en-US" i="1" dirty="0">
                                  <a:latin typeface="Cambria Math" panose="02040503050406030204" pitchFamily="18" charset="0"/>
                                </a:rPr>
                                <m:t>−1</m:t>
                              </m:r>
                            </m:sub>
                          </m:sSub>
                        </m:e>
                      </m:d>
                      <m:r>
                        <a:rPr lang="en-US" b="0" i="1" dirty="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𝑦</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𝑦</m:t>
                              </m:r>
                            </m:sup>
                          </m:sSup>
                        </m:den>
                      </m:f>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a:rPr lang="en-US" i="1" dirty="0">
                          <a:latin typeface="Cambria Math" panose="02040503050406030204" pitchFamily="18" charset="0"/>
                        </a:rPr>
                        <m:t>∞&lt;</m:t>
                      </m:r>
                      <m:r>
                        <a:rPr lang="en-US" i="1" dirty="0">
                          <a:latin typeface="Cambria Math" panose="02040503050406030204" pitchFamily="18" charset="0"/>
                        </a:rPr>
                        <m:t>𝑦</m:t>
                      </m:r>
                      <m:r>
                        <a:rPr lang="en-US" i="1" dirty="0">
                          <a:latin typeface="Cambria Math" panose="02040503050406030204" pitchFamily="18" charset="0"/>
                        </a:rPr>
                        <m:t>&lt;∞</m:t>
                      </m:r>
                    </m:oMath>
                  </m:oMathPara>
                </a14:m>
                <a:endParaRPr lang="en-IN" dirty="0"/>
              </a:p>
              <a:p>
                <a:pPr marL="0" indent="0" algn="ctr">
                  <a:buNone/>
                </a:pPr>
                <a:r>
                  <a:rPr lang="en-US" dirty="0"/>
                  <a:t> eY</a:t>
                </a:r>
              </a:p>
              <a:p>
                <a:r>
                  <a:rPr lang="en-US" dirty="0"/>
                  <a:t>However, one difference between linear and logistic regression is that the values of y are not directly observed. Only the value of f(y) in terms of success or failure (typically expressed as 1or 0, respectively) is observed.</a:t>
                </a:r>
              </a:p>
              <a:p>
                <a:r>
                  <a:rPr lang="en-US" dirty="0"/>
                  <a:t>Using p to denote f(y), the Equation can be rewritten in the form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solidFill>
                                    <a:srgbClr val="836967"/>
                                  </a:solidFill>
                                  <a:latin typeface="Cambria Math" panose="02040503050406030204" pitchFamily="18" charset="0"/>
                                </a:rPr>
                              </m:ctrlPr>
                            </m:dPr>
                            <m:e>
                              <m:f>
                                <m:fPr>
                                  <m:ctrlPr>
                                    <a:rPr lang="en-US" b="0" i="1" smtClean="0">
                                      <a:solidFill>
                                        <a:srgbClr val="836967"/>
                                      </a:solidFill>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e>
                          </m:d>
                          <m:r>
                            <a:rPr lang="en-US" b="0" i="1" smtClean="0">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r>
                                <a:rPr lang="en-US" i="1">
                                  <a:latin typeface="Cambria Math" panose="02040503050406030204" pitchFamily="18" charset="0"/>
                                </a:rPr>
                                <m:t>−1</m:t>
                              </m:r>
                            </m:sub>
                          </m:sSub>
                        </m:e>
                      </m:func>
                    </m:oMath>
                  </m:oMathPara>
                </a14:m>
                <a:endParaRPr lang="en-IN" dirty="0"/>
              </a:p>
              <a:p>
                <a:r>
                  <a:rPr lang="en-US" dirty="0"/>
                  <a:t>The quantity </a:t>
                </a:r>
                <a14:m>
                  <m:oMath xmlns:m="http://schemas.openxmlformats.org/officeDocument/2006/math">
                    <m:r>
                      <a:rPr lang="en-US" b="0" i="1" smtClean="0">
                        <a:latin typeface="Cambria Math" panose="02040503050406030204" pitchFamily="18" charset="0"/>
                      </a:rPr>
                      <m:t>𝑙𝑛</m:t>
                    </m:r>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den>
                        </m:f>
                      </m:e>
                    </m:d>
                  </m:oMath>
                </a14:m>
                <a:r>
                  <a:rPr lang="en-US" dirty="0"/>
                  <a:t>, is known as the log odds ratio, or the logit of p. Techniques such as Maximum Likelihood Estimation (MLE) are used to estimate the model parameters. </a:t>
                </a:r>
                <a:endParaRPr lang="en-IN" dirty="0"/>
              </a:p>
            </p:txBody>
          </p:sp>
        </mc:Choice>
        <mc:Fallback>
          <p:sp>
            <p:nvSpPr>
              <p:cNvPr id="3" name="Content Placeholder 2">
                <a:extLst>
                  <a:ext uri="{FF2B5EF4-FFF2-40B4-BE49-F238E27FC236}">
                    <a16:creationId xmlns:a16="http://schemas.microsoft.com/office/drawing/2014/main" id="{6E6A6EA1-7CCB-464B-24AA-0E4AB443643D}"/>
                  </a:ext>
                </a:extLst>
              </p:cNvPr>
              <p:cNvSpPr>
                <a:spLocks noGrp="1" noRot="1" noChangeAspect="1" noMove="1" noResize="1" noEditPoints="1" noAdjustHandles="1" noChangeArrowheads="1" noChangeShapeType="1" noTextEdit="1"/>
              </p:cNvSpPr>
              <p:nvPr>
                <p:ph idx="1"/>
              </p:nvPr>
            </p:nvSpPr>
            <p:spPr>
              <a:xfrm>
                <a:off x="838200" y="378372"/>
                <a:ext cx="10515600" cy="6180083"/>
              </a:xfrm>
              <a:blipFill>
                <a:blip r:embed="rId2"/>
                <a:stretch>
                  <a:fillRect l="-928" t="-2465"/>
                </a:stretch>
              </a:blipFill>
            </p:spPr>
            <p:txBody>
              <a:bodyPr/>
              <a:lstStyle/>
              <a:p>
                <a:r>
                  <a:rPr lang="en-IN">
                    <a:noFill/>
                  </a:rPr>
                  <a:t> </a:t>
                </a:r>
              </a:p>
            </p:txBody>
          </p:sp>
        </mc:Fallback>
      </mc:AlternateContent>
    </p:spTree>
    <p:extLst>
      <p:ext uri="{BB962C8B-B14F-4D97-AF65-F5344CB8AC3E}">
        <p14:creationId xmlns:p14="http://schemas.microsoft.com/office/powerpoint/2010/main" val="3148817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506D-7D57-6BD4-5180-9129CE544C3F}"/>
              </a:ext>
            </a:extLst>
          </p:cNvPr>
          <p:cNvSpPr>
            <a:spLocks noGrp="1"/>
          </p:cNvSpPr>
          <p:nvPr>
            <p:ph type="title"/>
          </p:nvPr>
        </p:nvSpPr>
        <p:spPr/>
        <p:txBody>
          <a:bodyPr/>
          <a:lstStyle/>
          <a:p>
            <a:r>
              <a:rPr lang="en-IN" dirty="0"/>
              <a:t>Deviance and the Pseudo-R2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A8B36D-B1F2-B9C2-6A34-7615157C2124}"/>
                  </a:ext>
                </a:extLst>
              </p:cNvPr>
              <p:cNvSpPr>
                <a:spLocks noGrp="1"/>
              </p:cNvSpPr>
              <p:nvPr>
                <p:ph idx="1"/>
              </p:nvPr>
            </p:nvSpPr>
            <p:spPr/>
            <p:txBody>
              <a:bodyPr>
                <a:normAutofit fontScale="92500" lnSpcReduction="10000"/>
              </a:bodyPr>
              <a:lstStyle/>
              <a:p>
                <a:r>
                  <a:rPr lang="en-US" dirty="0"/>
                  <a:t>In logistic regression, deviance is defined to be </a:t>
                </a:r>
                <a14:m>
                  <m:oMath xmlns:m="http://schemas.openxmlformats.org/officeDocument/2006/math">
                    <m:r>
                      <a:rPr lang="en-US" i="1" dirty="0" smtClean="0">
                        <a:latin typeface="Cambria Math" panose="02040503050406030204" pitchFamily="18" charset="0"/>
                      </a:rPr>
                      <m:t>−2∗ </m:t>
                    </m:r>
                    <m:r>
                      <a:rPr lang="en-US" i="1" dirty="0" err="1" smtClean="0">
                        <a:latin typeface="Cambria Math" panose="02040503050406030204" pitchFamily="18" charset="0"/>
                      </a:rPr>
                      <m:t>𝑙𝑜𝑔𝐿</m:t>
                    </m:r>
                  </m:oMath>
                </a14:m>
                <a:r>
                  <a:rPr lang="en-US" dirty="0"/>
                  <a:t>, where L is the maximized value of the likelihood function that was used to obtain the parameter estimates. </a:t>
                </a:r>
              </a:p>
              <a:p>
                <a:r>
                  <a:rPr lang="en-US" dirty="0"/>
                  <a:t>In the R output, two deviance values are provided. </a:t>
                </a:r>
              </a:p>
              <a:p>
                <a:r>
                  <a:rPr lang="en-US" dirty="0"/>
                  <a:t>The null deviance is the value where the likelihood function is based only on the intercept term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The residual deviance is the value where the likelihood function is based on the parameters in the specified logistic model</a:t>
                </a:r>
              </a:p>
              <a:p>
                <a:r>
                  <a:rPr lang="en-IN" dirty="0"/>
                  <a:t>A metric analogous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IN" dirty="0"/>
                  <a:t> in linear regression can be computed as</a:t>
                </a:r>
              </a:p>
              <a:p>
                <a14:m>
                  <m:oMath xmlns:m="http://schemas.openxmlformats.org/officeDocument/2006/math">
                    <m:r>
                      <a:rPr lang="en-US" b="0" i="1" smtClean="0">
                        <a:latin typeface="Cambria Math" panose="02040503050406030204" pitchFamily="18" charset="0"/>
                      </a:rPr>
                      <m:t>𝑝𝑠𝑒𝑢𝑑𝑜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𝑟𝑒𝑠𝑖𝑑𝑢𝑎𝑙</m:t>
                        </m:r>
                        <m:r>
                          <a:rPr lang="en-US" b="0" i="1" smtClean="0">
                            <a:latin typeface="Cambria Math" panose="02040503050406030204" pitchFamily="18" charset="0"/>
                          </a:rPr>
                          <m:t> </m:t>
                        </m:r>
                        <m:r>
                          <a:rPr lang="en-US" b="0" i="1" smtClean="0">
                            <a:latin typeface="Cambria Math" panose="02040503050406030204" pitchFamily="18" charset="0"/>
                          </a:rPr>
                          <m:t>𝑑𝑒𝑣</m:t>
                        </m:r>
                        <m:r>
                          <a:rPr lang="en-US" b="0" i="1" smtClean="0">
                            <a:latin typeface="Cambria Math" panose="02040503050406030204" pitchFamily="18" charset="0"/>
                          </a:rPr>
                          <m:t>.</m:t>
                        </m:r>
                      </m:num>
                      <m:den>
                        <m:r>
                          <a:rPr lang="en-US" b="0" i="1" smtClean="0">
                            <a:latin typeface="Cambria Math" panose="02040503050406030204" pitchFamily="18" charset="0"/>
                          </a:rPr>
                          <m:t>𝑛𝑢𝑙𝑙</m:t>
                        </m:r>
                        <m:r>
                          <a:rPr lang="en-US" b="0" i="1" smtClean="0">
                            <a:latin typeface="Cambria Math" panose="02040503050406030204" pitchFamily="18" charset="0"/>
                          </a:rPr>
                          <m:t> </m:t>
                        </m:r>
                        <m:r>
                          <a:rPr lang="en-US" b="0" i="1" smtClean="0">
                            <a:latin typeface="Cambria Math" panose="02040503050406030204" pitchFamily="18" charset="0"/>
                          </a:rPr>
                          <m:t>𝑑𝑒𝑣</m:t>
                        </m:r>
                        <m:r>
                          <a:rPr lang="en-US" b="0" i="1" smtClean="0">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𝑛𝑢𝑙𝑙</m:t>
                        </m:r>
                        <m:r>
                          <a:rPr lang="en-US" i="1">
                            <a:latin typeface="Cambria Math" panose="02040503050406030204" pitchFamily="18" charset="0"/>
                          </a:rPr>
                          <m:t> </m:t>
                        </m:r>
                        <m:r>
                          <a:rPr lang="en-US" i="1">
                            <a:latin typeface="Cambria Math" panose="02040503050406030204" pitchFamily="18" charset="0"/>
                          </a:rPr>
                          <m:t>𝑑𝑒𝑣</m:t>
                        </m:r>
                        <m:r>
                          <a:rPr lang="en-US" b="0" i="1" smtClean="0">
                            <a:latin typeface="Cambria Math" panose="02040503050406030204" pitchFamily="18" charset="0"/>
                          </a:rPr>
                          <m:t>. −</m:t>
                        </m:r>
                        <m:r>
                          <a:rPr lang="en-US" i="1">
                            <a:latin typeface="Cambria Math" panose="02040503050406030204" pitchFamily="18" charset="0"/>
                          </a:rPr>
                          <m:t>𝑟𝑒𝑠𝑖𝑑𝑢𝑎𝑙</m:t>
                        </m:r>
                        <m:r>
                          <a:rPr lang="en-US" i="1">
                            <a:latin typeface="Cambria Math" panose="02040503050406030204" pitchFamily="18" charset="0"/>
                          </a:rPr>
                          <m:t> </m:t>
                        </m:r>
                        <m:r>
                          <a:rPr lang="en-US" i="1">
                            <a:latin typeface="Cambria Math" panose="02040503050406030204" pitchFamily="18" charset="0"/>
                          </a:rPr>
                          <m:t>𝑑𝑒𝑣</m:t>
                        </m:r>
                        <m:r>
                          <a:rPr lang="en-US" i="1">
                            <a:latin typeface="Cambria Math" panose="02040503050406030204" pitchFamily="18" charset="0"/>
                          </a:rPr>
                          <m:t>.</m:t>
                        </m:r>
                      </m:num>
                      <m:den>
                        <m:r>
                          <a:rPr lang="en-US" i="1">
                            <a:latin typeface="Cambria Math" panose="02040503050406030204" pitchFamily="18" charset="0"/>
                          </a:rPr>
                          <m:t>𝑛𝑢𝑙𝑙</m:t>
                        </m:r>
                        <m:r>
                          <a:rPr lang="en-US" i="1">
                            <a:latin typeface="Cambria Math" panose="02040503050406030204" pitchFamily="18" charset="0"/>
                          </a:rPr>
                          <m:t> </m:t>
                        </m:r>
                        <m:r>
                          <a:rPr lang="en-US" i="1">
                            <a:latin typeface="Cambria Math" panose="02040503050406030204" pitchFamily="18" charset="0"/>
                          </a:rPr>
                          <m:t>𝑑𝑒𝑣</m:t>
                        </m:r>
                        <m:r>
                          <a:rPr lang="en-US" i="1">
                            <a:latin typeface="Cambria Math" panose="02040503050406030204" pitchFamily="18" charset="0"/>
                          </a:rPr>
                          <m:t>.</m:t>
                        </m:r>
                      </m:den>
                    </m:f>
                  </m:oMath>
                </a14:m>
                <a:endParaRPr lang="en-IN" dirty="0"/>
              </a:p>
            </p:txBody>
          </p:sp>
        </mc:Choice>
        <mc:Fallback>
          <p:sp>
            <p:nvSpPr>
              <p:cNvPr id="3" name="Content Placeholder 2">
                <a:extLst>
                  <a:ext uri="{FF2B5EF4-FFF2-40B4-BE49-F238E27FC236}">
                    <a16:creationId xmlns:a16="http://schemas.microsoft.com/office/drawing/2014/main" id="{6BA8B36D-B1F2-B9C2-6A34-7615157C2124}"/>
                  </a:ext>
                </a:extLst>
              </p:cNvPr>
              <p:cNvSpPr>
                <a:spLocks noGrp="1" noRot="1" noChangeAspect="1" noMove="1" noResize="1" noEditPoints="1" noAdjustHandles="1" noChangeArrowheads="1" noChangeShapeType="1" noTextEdit="1"/>
              </p:cNvSpPr>
              <p:nvPr>
                <p:ph idx="1"/>
              </p:nvPr>
            </p:nvSpPr>
            <p:spPr>
              <a:blipFill>
                <a:blip r:embed="rId2"/>
                <a:stretch>
                  <a:fillRect l="-928" t="-2801" r="-1565"/>
                </a:stretch>
              </a:blipFill>
            </p:spPr>
            <p:txBody>
              <a:bodyPr/>
              <a:lstStyle/>
              <a:p>
                <a:r>
                  <a:rPr lang="en-IN">
                    <a:noFill/>
                  </a:rPr>
                  <a:t> </a:t>
                </a:r>
              </a:p>
            </p:txBody>
          </p:sp>
        </mc:Fallback>
      </mc:AlternateContent>
    </p:spTree>
    <p:extLst>
      <p:ext uri="{BB962C8B-B14F-4D97-AF65-F5344CB8AC3E}">
        <p14:creationId xmlns:p14="http://schemas.microsoft.com/office/powerpoint/2010/main" val="371359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4B200-39AA-A251-758F-DEDD13F92ABA}"/>
              </a:ext>
            </a:extLst>
          </p:cNvPr>
          <p:cNvSpPr>
            <a:spLocks noGrp="1"/>
          </p:cNvSpPr>
          <p:nvPr>
            <p:ph type="title"/>
          </p:nvPr>
        </p:nvSpPr>
        <p:spPr/>
        <p:txBody>
          <a:bodyPr/>
          <a:lstStyle/>
          <a:p>
            <a:r>
              <a:rPr lang="en-US" dirty="0"/>
              <a:t>Linear Regression</a:t>
            </a:r>
            <a:endParaRPr lang="en-IN" dirty="0"/>
          </a:p>
        </p:txBody>
      </p:sp>
      <p:sp>
        <p:nvSpPr>
          <p:cNvPr id="5" name="Text Placeholder 4">
            <a:extLst>
              <a:ext uri="{FF2B5EF4-FFF2-40B4-BE49-F238E27FC236}">
                <a16:creationId xmlns:a16="http://schemas.microsoft.com/office/drawing/2014/main" id="{728DA653-FE83-38D5-B69B-04FE30F602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0154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CCA6-713A-D4C2-BF6B-42857E57B79D}"/>
              </a:ext>
            </a:extLst>
          </p:cNvPr>
          <p:cNvSpPr>
            <a:spLocks noGrp="1"/>
          </p:cNvSpPr>
          <p:nvPr>
            <p:ph type="title"/>
          </p:nvPr>
        </p:nvSpPr>
        <p:spPr/>
        <p:txBody>
          <a:bodyPr/>
          <a:lstStyle/>
          <a:p>
            <a:r>
              <a:rPr lang="en-US" dirty="0"/>
              <a:t>Deviance and the Log-Likelihood Ratio Test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88C1B5-6FAF-5E82-C0E8-4F7BCE6C7DE5}"/>
                  </a:ext>
                </a:extLst>
              </p:cNvPr>
              <p:cNvSpPr>
                <a:spLocks noGrp="1"/>
              </p:cNvSpPr>
              <p:nvPr>
                <p:ph idx="1"/>
              </p:nvPr>
            </p:nvSpPr>
            <p:spPr/>
            <p:txBody>
              <a:bodyPr>
                <a:normAutofit fontScale="85000" lnSpcReduction="20000"/>
              </a:bodyPr>
              <a:lstStyle/>
              <a:p>
                <a:r>
                  <a:rPr lang="en-US" dirty="0"/>
                  <a:t>In the pseudo-R2 calculation, the -2 multipliers simply divide out. So, it may appear that including such a multiplier does not provide a benefit. However, the multiplier in the deviance definition is based on the log-likelihood test statistic</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i="0" dirty="0" smtClean="0">
                          <a:latin typeface="Cambria Math" panose="02040503050406030204" pitchFamily="18" charset="0"/>
                        </a:rPr>
                        <m:t>−2</m:t>
                      </m:r>
                      <m:r>
                        <a:rPr lang="en-US" i="0" dirty="0" smtClean="0">
                          <a:solidFill>
                            <a:schemeClr val="tx1"/>
                          </a:solidFill>
                          <a:latin typeface="Cambria Math" panose="02040503050406030204" pitchFamily="18" charset="0"/>
                        </a:rPr>
                        <m:t>∗</m:t>
                      </m:r>
                      <m:r>
                        <m:rPr>
                          <m:sty m:val="p"/>
                        </m:rPr>
                        <a:rPr lang="en-US" b="0" i="0" dirty="0" smtClean="0">
                          <a:solidFill>
                            <a:schemeClr val="tx1"/>
                          </a:solidFill>
                          <a:latin typeface="Cambria Math" panose="02040503050406030204" pitchFamily="18" charset="0"/>
                        </a:rPr>
                        <m:t>log</m:t>
                      </m:r>
                      <m:d>
                        <m:dPr>
                          <m:ctrlPr>
                            <a:rPr lang="en-US" i="1" dirty="0" smtClean="0">
                              <a:solidFill>
                                <a:schemeClr val="tx1"/>
                              </a:solidFill>
                              <a:latin typeface="Cambria Math" panose="02040503050406030204" pitchFamily="18" charset="0"/>
                            </a:rPr>
                          </m:ctrlPr>
                        </m:dPr>
                        <m:e>
                          <m:f>
                            <m:fPr>
                              <m:ctrlPr>
                                <a:rPr lang="en-US" i="1" dirty="0" smtClean="0">
                                  <a:solidFill>
                                    <a:schemeClr val="tx1"/>
                                  </a:solidFill>
                                  <a:latin typeface="Cambria Math" panose="02040503050406030204" pitchFamily="18" charset="0"/>
                                </a:rPr>
                              </m:ctrlPr>
                            </m:fPr>
                            <m:num>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𝐿</m:t>
                                  </m:r>
                                </m:e>
                                <m:sub>
                                  <m:r>
                                    <a:rPr lang="en-US" b="0" i="1" dirty="0" smtClean="0">
                                      <a:solidFill>
                                        <a:schemeClr val="tx1"/>
                                      </a:solidFill>
                                      <a:latin typeface="Cambria Math" panose="02040503050406030204" pitchFamily="18" charset="0"/>
                                    </a:rPr>
                                    <m:t>𝑛𝑢𝑙𝑙</m:t>
                                  </m:r>
                                </m:sub>
                              </m:sSub>
                            </m:num>
                            <m:den>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𝐿</m:t>
                                  </m:r>
                                </m:e>
                                <m:sub>
                                  <m:r>
                                    <a:rPr lang="en-US" b="0" i="1" dirty="0" smtClean="0">
                                      <a:solidFill>
                                        <a:schemeClr val="tx1"/>
                                      </a:solidFill>
                                      <a:latin typeface="Cambria Math" panose="02040503050406030204" pitchFamily="18" charset="0"/>
                                    </a:rPr>
                                    <m:t>𝑎𝑙𝑡</m:t>
                                  </m:r>
                                </m:sub>
                              </m:sSub>
                            </m:den>
                          </m:f>
                        </m:e>
                      </m:d>
                      <m:r>
                        <a:rPr lang="en-US" b="0" i="1" dirty="0" smtClean="0">
                          <a:solidFill>
                            <a:schemeClr val="tx1"/>
                          </a:solidFill>
                          <a:latin typeface="Cambria Math" panose="02040503050406030204" pitchFamily="18" charset="0"/>
                        </a:rPr>
                        <m:t>=−2∗</m:t>
                      </m:r>
                      <m:func>
                        <m:funcPr>
                          <m:ctrlPr>
                            <a:rPr lang="en-US" b="0" i="1" dirty="0" smtClean="0">
                              <a:solidFill>
                                <a:schemeClr val="tx1"/>
                              </a:solidFill>
                              <a:latin typeface="Cambria Math" panose="02040503050406030204" pitchFamily="18" charset="0"/>
                            </a:rPr>
                          </m:ctrlPr>
                        </m:funcPr>
                        <m:fName>
                          <m:r>
                            <m:rPr>
                              <m:sty m:val="p"/>
                            </m:rPr>
                            <a:rPr lang="en-US" b="0" i="0" dirty="0" smtClean="0">
                              <a:solidFill>
                                <a:schemeClr val="tx1"/>
                              </a:solidFill>
                              <a:latin typeface="Cambria Math" panose="02040503050406030204" pitchFamily="18" charset="0"/>
                            </a:rPr>
                            <m:t>log</m:t>
                          </m:r>
                        </m:fName>
                        <m:e>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𝐿</m:t>
                                  </m:r>
                                </m:e>
                                <m:sub>
                                  <m:r>
                                    <a:rPr lang="en-US" b="0" i="1" dirty="0" smtClean="0">
                                      <a:solidFill>
                                        <a:schemeClr val="tx1"/>
                                      </a:solidFill>
                                      <a:latin typeface="Cambria Math" panose="02040503050406030204" pitchFamily="18" charset="0"/>
                                    </a:rPr>
                                    <m:t>𝑛𝑢𝑙𝑙</m:t>
                                  </m:r>
                                </m:sub>
                              </m:sSub>
                            </m:e>
                          </m:d>
                        </m:e>
                      </m:func>
                      <m:r>
                        <a:rPr lang="en-US" b="0" i="1" dirty="0" smtClean="0">
                          <a:solidFill>
                            <a:schemeClr val="tx1"/>
                          </a:solidFill>
                          <a:latin typeface="Cambria Math" panose="02040503050406030204" pitchFamily="18" charset="0"/>
                        </a:rPr>
                        <m:t>−</m:t>
                      </m:r>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−2</m:t>
                          </m:r>
                        </m:e>
                      </m:d>
                      <m:r>
                        <a:rPr lang="en-US" b="0" i="1" dirty="0" smtClean="0">
                          <a:solidFill>
                            <a:schemeClr val="tx1"/>
                          </a:solidFill>
                          <a:latin typeface="Cambria Math" panose="02040503050406030204" pitchFamily="18" charset="0"/>
                        </a:rPr>
                        <m:t>∗</m:t>
                      </m:r>
                      <m:r>
                        <m:rPr>
                          <m:sty m:val="p"/>
                        </m:rPr>
                        <a:rPr lang="en-US" b="0" i="0" dirty="0" smtClean="0">
                          <a:solidFill>
                            <a:schemeClr val="tx1"/>
                          </a:solidFill>
                          <a:latin typeface="Cambria Math" panose="02040503050406030204" pitchFamily="18" charset="0"/>
                        </a:rPr>
                        <m:t>log</m:t>
                      </m:r>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𝐿</m:t>
                          </m:r>
                        </m:e>
                        <m:sub>
                          <m:r>
                            <a:rPr lang="en-US" b="0" i="1" dirty="0" smtClean="0">
                              <a:solidFill>
                                <a:schemeClr val="tx1"/>
                              </a:solidFill>
                              <a:latin typeface="Cambria Math" panose="02040503050406030204" pitchFamily="18" charset="0"/>
                            </a:rPr>
                            <m:t>𝑎𝑙𝑡</m:t>
                          </m:r>
                        </m:sub>
                      </m:sSub>
                      <m:r>
                        <a:rPr lang="en-US" b="0" i="1" dirty="0" smtClean="0">
                          <a:solidFill>
                            <a:schemeClr val="tx1"/>
                          </a:solidFill>
                          <a:latin typeface="Cambria Math" panose="02040503050406030204" pitchFamily="18" charset="0"/>
                        </a:rPr>
                        <m:t>)</m:t>
                      </m:r>
                    </m:oMath>
                  </m:oMathPara>
                </a14:m>
                <a:endParaRPr lang="en-US" dirty="0"/>
              </a:p>
              <a:p>
                <a:r>
                  <a:rPr lang="en-US" dirty="0"/>
                  <a:t>where T is approximately Chi-squared distributed with k degrees of freedom</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𝑑𝑓</m:t>
                    </m:r>
                    <m:r>
                      <a:rPr lang="en-US" i="1" dirty="0" smtClean="0">
                        <a:latin typeface="Cambria Math" panose="02040503050406030204" pitchFamily="18" charset="0"/>
                      </a:rPr>
                      <m:t>) = </m:t>
                    </m:r>
                    <m:r>
                      <a:rPr lang="en-US" i="1" dirty="0" err="1" smtClean="0">
                        <a:latin typeface="Cambria Math" panose="02040503050406030204" pitchFamily="18" charset="0"/>
                      </a:rPr>
                      <m:t>𝑑</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𝑓</m:t>
                        </m:r>
                      </m:e>
                      <m:sub>
                        <m:r>
                          <a:rPr lang="en-US" b="0" i="1" dirty="0" smtClean="0">
                            <a:latin typeface="Cambria Math" panose="02040503050406030204" pitchFamily="18" charset="0"/>
                          </a:rPr>
                          <m:t>𝑛𝑢𝑙𝑙</m:t>
                        </m:r>
                      </m:sub>
                    </m:sSub>
                    <m:r>
                      <a:rPr lang="en-US" i="1" dirty="0" smtClean="0">
                        <a:latin typeface="Cambria Math" panose="02040503050406030204" pitchFamily="18" charset="0"/>
                      </a:rPr>
                      <m:t> − </m:t>
                    </m:r>
                    <m:r>
                      <a:rPr lang="en-US" i="1" dirty="0" err="1" smtClean="0">
                        <a:latin typeface="Cambria Math" panose="02040503050406030204" pitchFamily="18" charset="0"/>
                      </a:rPr>
                      <m:t>𝑑</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𝑓</m:t>
                        </m:r>
                      </m:e>
                      <m:sub>
                        <m:r>
                          <a:rPr lang="en-US" b="0" i="1" dirty="0" smtClean="0">
                            <a:latin typeface="Cambria Math" panose="02040503050406030204" pitchFamily="18" charset="0"/>
                          </a:rPr>
                          <m:t>𝑎𝑙𝑡𝑒𝑟𝑛𝑎𝑡𝑒</m:t>
                        </m:r>
                      </m:sub>
                    </m:sSub>
                  </m:oMath>
                </a14:m>
                <a:endParaRPr lang="en-US" dirty="0"/>
              </a:p>
              <a:p>
                <a:r>
                  <a:rPr lang="en-US" dirty="0"/>
                  <a:t>The previous description of the log-likelihood test statistic applies to any estimation using MLE. As can be seen, in the logistic regression case,</a:t>
                </a:r>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𝑛𝑢𝑙𝑙</m:t>
                    </m:r>
                    <m:r>
                      <a:rPr lang="en-US" b="0" i="1" smtClean="0">
                        <a:latin typeface="Cambria Math" panose="02040503050406030204" pitchFamily="18" charset="0"/>
                      </a:rPr>
                      <m:t> </m:t>
                    </m:r>
                    <m:r>
                      <a:rPr lang="en-US" b="0" i="1" smtClean="0">
                        <a:latin typeface="Cambria Math" panose="02040503050406030204" pitchFamily="18" charset="0"/>
                      </a:rPr>
                      <m:t>𝑑𝑒𝑣𝑖𝑎𝑛𝑐𝑒</m:t>
                    </m:r>
                    <m:r>
                      <a:rPr lang="en-US" b="0" i="1" smtClean="0">
                        <a:latin typeface="Cambria Math" panose="02040503050406030204" pitchFamily="18" charset="0"/>
                      </a:rPr>
                      <m:t>−</m:t>
                    </m:r>
                    <m:r>
                      <a:rPr lang="en-US" b="0" i="1" smtClean="0">
                        <a:latin typeface="Cambria Math" panose="02040503050406030204" pitchFamily="18" charset="0"/>
                      </a:rPr>
                      <m:t>𝑟𝑒𝑠𝑖𝑑𝑢𝑎𝑙</m:t>
                    </m:r>
                    <m:r>
                      <a:rPr lang="en-US" b="0" i="1" smtClean="0">
                        <a:latin typeface="Cambria Math" panose="02040503050406030204" pitchFamily="18" charset="0"/>
                      </a:rPr>
                      <m:t> </m:t>
                    </m:r>
                    <m:r>
                      <a:rPr lang="en-US" b="0" i="1" smtClean="0">
                        <a:latin typeface="Cambria Math" panose="02040503050406030204" pitchFamily="18" charset="0"/>
                      </a:rPr>
                      <m:t>𝑑𝑒𝑣𝑖𝑎𝑛𝑐𝑒</m:t>
                    </m:r>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𝑝</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where p is the number of parameters in the fitted model.</a:t>
                </a:r>
              </a:p>
              <a:p>
                <a:r>
                  <a:rPr lang="en-US" dirty="0"/>
                  <a:t>So, in a hypothesis test, a large value of T would indicate that the fitted model is significantly better than the null model that uses only the intercept term</a:t>
                </a:r>
                <a:endParaRPr lang="en-IN" dirty="0"/>
              </a:p>
            </p:txBody>
          </p:sp>
        </mc:Choice>
        <mc:Fallback>
          <p:sp>
            <p:nvSpPr>
              <p:cNvPr id="3" name="Content Placeholder 2">
                <a:extLst>
                  <a:ext uri="{FF2B5EF4-FFF2-40B4-BE49-F238E27FC236}">
                    <a16:creationId xmlns:a16="http://schemas.microsoft.com/office/drawing/2014/main" id="{CD88C1B5-6FAF-5E82-C0E8-4F7BCE6C7DE5}"/>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IN">
                    <a:noFill/>
                  </a:rPr>
                  <a:t> </a:t>
                </a:r>
              </a:p>
            </p:txBody>
          </p:sp>
        </mc:Fallback>
      </mc:AlternateContent>
    </p:spTree>
    <p:extLst>
      <p:ext uri="{BB962C8B-B14F-4D97-AF65-F5344CB8AC3E}">
        <p14:creationId xmlns:p14="http://schemas.microsoft.com/office/powerpoint/2010/main" val="298489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A753-C133-F6F4-9888-8BDEEC11E4C5}"/>
              </a:ext>
            </a:extLst>
          </p:cNvPr>
          <p:cNvSpPr>
            <a:spLocks noGrp="1"/>
          </p:cNvSpPr>
          <p:nvPr>
            <p:ph type="title"/>
          </p:nvPr>
        </p:nvSpPr>
        <p:spPr/>
        <p:txBody>
          <a:bodyPr/>
          <a:lstStyle/>
          <a:p>
            <a:r>
              <a:rPr lang="en-US" dirty="0"/>
              <a:t>Receiver Operating Characteristic (ROC) Curve</a:t>
            </a:r>
            <a:endParaRPr lang="en-IN" dirty="0"/>
          </a:p>
        </p:txBody>
      </p:sp>
      <p:sp>
        <p:nvSpPr>
          <p:cNvPr id="3" name="Content Placeholder 2">
            <a:extLst>
              <a:ext uri="{FF2B5EF4-FFF2-40B4-BE49-F238E27FC236}">
                <a16:creationId xmlns:a16="http://schemas.microsoft.com/office/drawing/2014/main" id="{00AB3212-1742-7B09-1DC4-8CEE457BEBF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DF6F9C-9893-979B-F2A4-BF7A7D397A37}"/>
              </a:ext>
            </a:extLst>
          </p:cNvPr>
          <p:cNvPicPr>
            <a:picLocks noChangeAspect="1"/>
          </p:cNvPicPr>
          <p:nvPr/>
        </p:nvPicPr>
        <p:blipFill>
          <a:blip r:embed="rId2"/>
          <a:stretch>
            <a:fillRect/>
          </a:stretch>
        </p:blipFill>
        <p:spPr>
          <a:xfrm>
            <a:off x="2379854" y="2335759"/>
            <a:ext cx="7432291" cy="3339827"/>
          </a:xfrm>
          <a:prstGeom prst="rect">
            <a:avLst/>
          </a:prstGeom>
        </p:spPr>
      </p:pic>
    </p:spTree>
    <p:extLst>
      <p:ext uri="{BB962C8B-B14F-4D97-AF65-F5344CB8AC3E}">
        <p14:creationId xmlns:p14="http://schemas.microsoft.com/office/powerpoint/2010/main" val="3627294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41-0FF4-8F9A-E065-A9FCDF653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58F714-4144-A7FB-B7D6-94BEBC33EE5C}"/>
              </a:ext>
            </a:extLst>
          </p:cNvPr>
          <p:cNvSpPr>
            <a:spLocks noGrp="1"/>
          </p:cNvSpPr>
          <p:nvPr>
            <p:ph idx="1"/>
          </p:nvPr>
        </p:nvSpPr>
        <p:spPr/>
        <p:txBody>
          <a:bodyPr>
            <a:normAutofit/>
          </a:bodyPr>
          <a:lstStyle/>
          <a:p>
            <a:r>
              <a:rPr lang="en-US" dirty="0"/>
              <a:t>The plot of the True Positive Rate (TPR) against the False Positive Rate (FPR) is known as the Receiver Operating Characteristic (ROC) curve. </a:t>
            </a:r>
          </a:p>
          <a:p>
            <a:pPr marL="0" indent="0">
              <a:buNone/>
            </a:pPr>
            <a:r>
              <a:rPr lang="en-US" sz="1800" b="0" i="0" dirty="0">
                <a:solidFill>
                  <a:srgbClr val="000000"/>
                </a:solidFill>
                <a:effectLst/>
                <a:latin typeface="Times-Roman"/>
              </a:rPr>
              <a:t>library (ROCR)</a:t>
            </a:r>
          </a:p>
          <a:p>
            <a:pPr marL="0" indent="0">
              <a:buNone/>
            </a:pPr>
            <a:r>
              <a:rPr lang="en-US" sz="1800" dirty="0">
                <a:solidFill>
                  <a:srgbClr val="000000"/>
                </a:solidFill>
                <a:latin typeface="Times-Roman"/>
              </a:rPr>
              <a:t>pred = predict(Churn_logistic3, type="response") </a:t>
            </a:r>
          </a:p>
          <a:p>
            <a:pPr marL="0" indent="0">
              <a:buNone/>
            </a:pPr>
            <a:r>
              <a:rPr lang="en-US" sz="1800" dirty="0" err="1">
                <a:solidFill>
                  <a:srgbClr val="000000"/>
                </a:solidFill>
                <a:latin typeface="Times-Roman"/>
              </a:rPr>
              <a:t>predObj</a:t>
            </a:r>
            <a:r>
              <a:rPr lang="en-US" sz="1800" dirty="0">
                <a:solidFill>
                  <a:srgbClr val="000000"/>
                </a:solidFill>
                <a:latin typeface="Times-Roman"/>
              </a:rPr>
              <a:t> = prediction(pred, </a:t>
            </a:r>
            <a:r>
              <a:rPr lang="en-US" sz="1800" dirty="0" err="1">
                <a:solidFill>
                  <a:srgbClr val="000000"/>
                </a:solidFill>
                <a:latin typeface="Times-Roman"/>
              </a:rPr>
              <a:t>churn_input$Churned</a:t>
            </a:r>
            <a:r>
              <a:rPr lang="en-US" sz="1800" dirty="0">
                <a:solidFill>
                  <a:srgbClr val="000000"/>
                </a:solidFill>
                <a:latin typeface="Times-Roman"/>
              </a:rPr>
              <a:t> )</a:t>
            </a:r>
          </a:p>
          <a:p>
            <a:pPr marL="0" indent="0">
              <a:buNone/>
            </a:pPr>
            <a:r>
              <a:rPr lang="en-US" sz="1800" dirty="0" err="1">
                <a:solidFill>
                  <a:srgbClr val="000000"/>
                </a:solidFill>
                <a:latin typeface="Times-Roman"/>
              </a:rPr>
              <a:t>rocObj</a:t>
            </a:r>
            <a:r>
              <a:rPr lang="en-US" sz="1800" dirty="0">
                <a:solidFill>
                  <a:srgbClr val="000000"/>
                </a:solidFill>
                <a:latin typeface="Times-Roman"/>
              </a:rPr>
              <a:t> = performance(</a:t>
            </a:r>
            <a:r>
              <a:rPr lang="en-US" sz="1800" dirty="0" err="1">
                <a:solidFill>
                  <a:srgbClr val="000000"/>
                </a:solidFill>
                <a:latin typeface="Times-Roman"/>
              </a:rPr>
              <a:t>predObj</a:t>
            </a:r>
            <a:r>
              <a:rPr lang="en-US" sz="1800" dirty="0">
                <a:solidFill>
                  <a:srgbClr val="000000"/>
                </a:solidFill>
                <a:latin typeface="Times-Roman"/>
              </a:rPr>
              <a:t>, measure="</a:t>
            </a:r>
            <a:r>
              <a:rPr lang="en-US" sz="1800" dirty="0" err="1">
                <a:solidFill>
                  <a:srgbClr val="000000"/>
                </a:solidFill>
                <a:latin typeface="Times-Roman"/>
              </a:rPr>
              <a:t>tpr</a:t>
            </a:r>
            <a:r>
              <a:rPr lang="en-US" sz="1800" dirty="0">
                <a:solidFill>
                  <a:srgbClr val="000000"/>
                </a:solidFill>
                <a:latin typeface="Times-Roman"/>
              </a:rPr>
              <a:t>", x . measure="</a:t>
            </a:r>
            <a:r>
              <a:rPr lang="en-US" sz="1800" dirty="0" err="1">
                <a:solidFill>
                  <a:srgbClr val="000000"/>
                </a:solidFill>
                <a:latin typeface="Times-Roman"/>
              </a:rPr>
              <a:t>fpr</a:t>
            </a:r>
            <a:r>
              <a:rPr lang="en-US" sz="1800" dirty="0">
                <a:solidFill>
                  <a:srgbClr val="000000"/>
                </a:solidFill>
                <a:latin typeface="Times-Roman"/>
              </a:rPr>
              <a:t>")</a:t>
            </a:r>
          </a:p>
          <a:p>
            <a:pPr marL="0" indent="0">
              <a:buNone/>
            </a:pPr>
            <a:r>
              <a:rPr lang="en-US" sz="1800" dirty="0" err="1">
                <a:solidFill>
                  <a:srgbClr val="000000"/>
                </a:solidFill>
                <a:latin typeface="Times-Roman"/>
              </a:rPr>
              <a:t>aucObj</a:t>
            </a:r>
            <a:r>
              <a:rPr lang="en-US" sz="1800" dirty="0">
                <a:solidFill>
                  <a:srgbClr val="000000"/>
                </a:solidFill>
                <a:latin typeface="Times-Roman"/>
              </a:rPr>
              <a:t> = performance(</a:t>
            </a:r>
            <a:r>
              <a:rPr lang="en-US" sz="1800" dirty="0" err="1">
                <a:solidFill>
                  <a:srgbClr val="000000"/>
                </a:solidFill>
                <a:latin typeface="Times-Roman"/>
              </a:rPr>
              <a:t>predObj</a:t>
            </a:r>
            <a:r>
              <a:rPr lang="en-US" sz="1800" dirty="0">
                <a:solidFill>
                  <a:srgbClr val="000000"/>
                </a:solidFill>
                <a:latin typeface="Times-Roman"/>
              </a:rPr>
              <a:t>, measure= "</a:t>
            </a:r>
            <a:r>
              <a:rPr lang="en-US" sz="1800" dirty="0" err="1">
                <a:solidFill>
                  <a:srgbClr val="000000"/>
                </a:solidFill>
                <a:latin typeface="Times-Roman"/>
              </a:rPr>
              <a:t>auc</a:t>
            </a:r>
            <a:r>
              <a:rPr lang="en-US" sz="1800" dirty="0">
                <a:solidFill>
                  <a:srgbClr val="000000"/>
                </a:solidFill>
                <a:latin typeface="Times-Roman"/>
              </a:rPr>
              <a:t>")</a:t>
            </a:r>
          </a:p>
          <a:p>
            <a:pPr marL="0" indent="0">
              <a:buNone/>
            </a:pPr>
            <a:r>
              <a:rPr lang="en-US" sz="1800" dirty="0">
                <a:solidFill>
                  <a:srgbClr val="000000"/>
                </a:solidFill>
                <a:latin typeface="Times-Roman"/>
              </a:rPr>
              <a:t>plot(</a:t>
            </a:r>
            <a:r>
              <a:rPr lang="en-US" sz="1800" dirty="0" err="1">
                <a:solidFill>
                  <a:srgbClr val="000000"/>
                </a:solidFill>
                <a:latin typeface="Times-Roman"/>
              </a:rPr>
              <a:t>rocObj</a:t>
            </a:r>
            <a:r>
              <a:rPr lang="en-US" sz="1800" dirty="0">
                <a:solidFill>
                  <a:srgbClr val="000000"/>
                </a:solidFill>
                <a:latin typeface="Times-Roman"/>
              </a:rPr>
              <a:t>, main= paste( "Area under the curve:", round(</a:t>
            </a:r>
            <a:r>
              <a:rPr lang="en-US" sz="1800" dirty="0" err="1">
                <a:solidFill>
                  <a:srgbClr val="000000"/>
                </a:solidFill>
                <a:latin typeface="Times-Roman"/>
              </a:rPr>
              <a:t>aucObj@y.values</a:t>
            </a:r>
            <a:r>
              <a:rPr lang="en-US" sz="1800" dirty="0">
                <a:solidFill>
                  <a:srgbClr val="000000"/>
                </a:solidFill>
                <a:latin typeface="Times-Roman"/>
              </a:rPr>
              <a:t>[[l]] ,4)))</a:t>
            </a:r>
            <a:br>
              <a:rPr lang="en-US" dirty="0"/>
            </a:br>
            <a:endParaRPr lang="en-IN" dirty="0"/>
          </a:p>
        </p:txBody>
      </p:sp>
    </p:spTree>
    <p:extLst>
      <p:ext uri="{BB962C8B-B14F-4D97-AF65-F5344CB8AC3E}">
        <p14:creationId xmlns:p14="http://schemas.microsoft.com/office/powerpoint/2010/main" val="100829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9231A-032A-F104-0FA8-3755E18DFD6D}"/>
              </a:ext>
            </a:extLst>
          </p:cNvPr>
          <p:cNvSpPr>
            <a:spLocks noGrp="1"/>
          </p:cNvSpPr>
          <p:nvPr>
            <p:ph type="title"/>
          </p:nvPr>
        </p:nvSpPr>
        <p:spPr/>
        <p:txBody>
          <a:bodyPr/>
          <a:lstStyle/>
          <a:p>
            <a:r>
              <a:rPr lang="en-US" dirty="0"/>
              <a:t>Reasons to Choose and Cautions</a:t>
            </a:r>
            <a:endParaRPr lang="en-IN" dirty="0"/>
          </a:p>
        </p:txBody>
      </p:sp>
      <p:sp>
        <p:nvSpPr>
          <p:cNvPr id="5" name="Text Placeholder 4">
            <a:extLst>
              <a:ext uri="{FF2B5EF4-FFF2-40B4-BE49-F238E27FC236}">
                <a16:creationId xmlns:a16="http://schemas.microsoft.com/office/drawing/2014/main" id="{42C4C285-2FF7-0EB4-D703-86B1B4B79AE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3095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FB1E7-E7B5-B917-C87E-0CD25532575C}"/>
              </a:ext>
            </a:extLst>
          </p:cNvPr>
          <p:cNvSpPr>
            <a:spLocks noGrp="1"/>
          </p:cNvSpPr>
          <p:nvPr>
            <p:ph idx="1"/>
          </p:nvPr>
        </p:nvSpPr>
        <p:spPr>
          <a:xfrm>
            <a:off x="838200" y="362607"/>
            <a:ext cx="10515600" cy="5814356"/>
          </a:xfrm>
        </p:spPr>
        <p:txBody>
          <a:bodyPr>
            <a:normAutofit/>
          </a:bodyPr>
          <a:lstStyle/>
          <a:p>
            <a:r>
              <a:rPr lang="en-US" dirty="0"/>
              <a:t>Linear regression is suitable when the input variables are continuous or discrete, including categorical data types, but the outcome variable is continuous. </a:t>
            </a:r>
          </a:p>
          <a:p>
            <a:r>
              <a:rPr lang="en-US" dirty="0"/>
              <a:t>If the outcome variable is categorical, logistic regression is a better choice.</a:t>
            </a:r>
          </a:p>
          <a:p>
            <a:r>
              <a:rPr lang="en-US" dirty="0"/>
              <a:t>Both models assume a linear additive function of the input variables. If such an assumption does not hold true, both regression techniques perform poorly. </a:t>
            </a:r>
          </a:p>
          <a:p>
            <a:r>
              <a:rPr lang="en-US" dirty="0"/>
              <a:t>Furthermore, in linear regression, the assumption of normally distributed error terms with a constant variance is important for many of the statistical inferences that can be considered. If the various assumptions do not appear to hold, the appropriate transformations need to be applied to the data.</a:t>
            </a:r>
            <a:endParaRPr lang="en-IN" dirty="0"/>
          </a:p>
        </p:txBody>
      </p:sp>
    </p:spTree>
    <p:extLst>
      <p:ext uri="{BB962C8B-B14F-4D97-AF65-F5344CB8AC3E}">
        <p14:creationId xmlns:p14="http://schemas.microsoft.com/office/powerpoint/2010/main" val="386050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F7F56-09F7-435D-FB43-A01DB33E2E9A}"/>
              </a:ext>
            </a:extLst>
          </p:cNvPr>
          <p:cNvSpPr>
            <a:spLocks noGrp="1"/>
          </p:cNvSpPr>
          <p:nvPr>
            <p:ph idx="1"/>
          </p:nvPr>
        </p:nvSpPr>
        <p:spPr>
          <a:xfrm>
            <a:off x="838200" y="819807"/>
            <a:ext cx="10515600" cy="5357156"/>
          </a:xfrm>
        </p:spPr>
        <p:txBody>
          <a:bodyPr>
            <a:normAutofit fontScale="85000" lnSpcReduction="20000"/>
          </a:bodyPr>
          <a:lstStyle/>
          <a:p>
            <a:r>
              <a:rPr lang="en-US" dirty="0"/>
              <a:t>Although a collection of input variables may be a good predictor for the outcome variable, the analyst should not infer that the input variables directly cause an outcome. </a:t>
            </a:r>
          </a:p>
          <a:p>
            <a:r>
              <a:rPr lang="en-US" dirty="0"/>
              <a:t>Use caution when applying an already fitted model to data that falls outside the dataset used to train the model. </a:t>
            </a:r>
          </a:p>
          <a:p>
            <a:r>
              <a:rPr lang="en-US" dirty="0"/>
              <a:t>The linear relationship in a regression model may no longer hold at values outside the training dataset.</a:t>
            </a:r>
          </a:p>
          <a:p>
            <a:r>
              <a:rPr lang="en-US" dirty="0"/>
              <a:t>If several of the input variables are highly correlated to each other, the condition is known as multicollinearity. </a:t>
            </a:r>
          </a:p>
          <a:p>
            <a:r>
              <a:rPr lang="en-US" dirty="0"/>
              <a:t>Multicollinearity can often lead to coefficient estimates that are relatively large in absolute magnitude and may be of inappropriate direction (negative or positive sign).</a:t>
            </a:r>
          </a:p>
          <a:p>
            <a:r>
              <a:rPr lang="en-US" dirty="0"/>
              <a:t>When possible, the majority of these correlated variables should be removed from the model or replaced by anew variable that is a function of the correlated variables. </a:t>
            </a:r>
          </a:p>
          <a:p>
            <a:r>
              <a:rPr lang="en-US" dirty="0"/>
              <a:t>However, in some cases it may be necessary to use the correlated variables. The next section provides some techniques to address highly correlated variables.</a:t>
            </a:r>
            <a:endParaRPr lang="en-IN" dirty="0"/>
          </a:p>
        </p:txBody>
      </p:sp>
    </p:spTree>
    <p:extLst>
      <p:ext uri="{BB962C8B-B14F-4D97-AF65-F5344CB8AC3E}">
        <p14:creationId xmlns:p14="http://schemas.microsoft.com/office/powerpoint/2010/main" val="1836402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C456A-2065-DADF-E4F8-8FA291484115}"/>
              </a:ext>
            </a:extLst>
          </p:cNvPr>
          <p:cNvSpPr>
            <a:spLocks noGrp="1"/>
          </p:cNvSpPr>
          <p:nvPr>
            <p:ph type="title"/>
          </p:nvPr>
        </p:nvSpPr>
        <p:spPr/>
        <p:txBody>
          <a:bodyPr/>
          <a:lstStyle/>
          <a:p>
            <a:r>
              <a:rPr lang="en-IN" dirty="0"/>
              <a:t>Additional Regression Models</a:t>
            </a:r>
          </a:p>
        </p:txBody>
      </p:sp>
      <p:sp>
        <p:nvSpPr>
          <p:cNvPr id="5" name="Text Placeholder 4">
            <a:extLst>
              <a:ext uri="{FF2B5EF4-FFF2-40B4-BE49-F238E27FC236}">
                <a16:creationId xmlns:a16="http://schemas.microsoft.com/office/drawing/2014/main" id="{C333725E-951B-8639-BC21-E9B1C0006E2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36851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85DD-8269-8635-D10F-73264D51F779}"/>
              </a:ext>
            </a:extLst>
          </p:cNvPr>
          <p:cNvSpPr>
            <a:spLocks noGrp="1"/>
          </p:cNvSpPr>
          <p:nvPr>
            <p:ph idx="1"/>
          </p:nvPr>
        </p:nvSpPr>
        <p:spPr>
          <a:xfrm>
            <a:off x="838200" y="740979"/>
            <a:ext cx="10515600" cy="5435984"/>
          </a:xfrm>
        </p:spPr>
        <p:txBody>
          <a:bodyPr>
            <a:normAutofit/>
          </a:bodyPr>
          <a:lstStyle/>
          <a:p>
            <a:r>
              <a:rPr lang="en-US" dirty="0"/>
              <a:t>Ridge regression</a:t>
            </a:r>
          </a:p>
          <a:p>
            <a:pPr lvl="1"/>
            <a:r>
              <a:rPr lang="en-US" dirty="0"/>
              <a:t>Applies a penalty based on the size of the coefficients</a:t>
            </a:r>
          </a:p>
          <a:p>
            <a:pPr lvl="1"/>
            <a:r>
              <a:rPr lang="en-US" dirty="0"/>
              <a:t>In fitting a linear regression model, the objective is to find the values of the coefficients that minimize the sum of the residuals squared. </a:t>
            </a:r>
          </a:p>
          <a:p>
            <a:pPr lvl="1"/>
            <a:r>
              <a:rPr lang="en-US" dirty="0"/>
              <a:t>A penalty term proportional to the sum of the squares of the coefficients is added to the sum of the residuals squared.</a:t>
            </a:r>
          </a:p>
          <a:p>
            <a:r>
              <a:rPr lang="en-US" dirty="0"/>
              <a:t>Lasso regression</a:t>
            </a:r>
          </a:p>
          <a:p>
            <a:pPr lvl="1"/>
            <a:r>
              <a:rPr lang="en-US" dirty="0"/>
              <a:t> A related modeling technique in which the penalty is proportional to the sum of the absolute values of the coefficients.</a:t>
            </a:r>
          </a:p>
          <a:p>
            <a:r>
              <a:rPr lang="en-US" dirty="0"/>
              <a:t>Only binary outcome variables were examined in the use of logistic regression. If </a:t>
            </a:r>
            <a:r>
              <a:rPr lang="en-US"/>
              <a:t>the outcome variable can </a:t>
            </a:r>
            <a:r>
              <a:rPr lang="en-US" dirty="0"/>
              <a:t>assume more than two states, multinomial logistic regression can be used.</a:t>
            </a:r>
            <a:endParaRPr lang="en-IN" dirty="0"/>
          </a:p>
        </p:txBody>
      </p:sp>
    </p:spTree>
    <p:extLst>
      <p:ext uri="{BB962C8B-B14F-4D97-AF65-F5344CB8AC3E}">
        <p14:creationId xmlns:p14="http://schemas.microsoft.com/office/powerpoint/2010/main" val="349685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880D-0A77-8475-6DB5-01429F0F58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3E7E65-EB03-F7EC-283F-A69C9DE145B2}"/>
              </a:ext>
            </a:extLst>
          </p:cNvPr>
          <p:cNvSpPr>
            <a:spLocks noGrp="1"/>
          </p:cNvSpPr>
          <p:nvPr>
            <p:ph idx="1"/>
          </p:nvPr>
        </p:nvSpPr>
        <p:spPr/>
        <p:txBody>
          <a:bodyPr/>
          <a:lstStyle/>
          <a:p>
            <a:r>
              <a:rPr lang="en-US" dirty="0"/>
              <a:t>A linear regression model is a probabilistic one that accounts for the randomness that can affect any particular outcome. </a:t>
            </a:r>
          </a:p>
          <a:p>
            <a:r>
              <a:rPr lang="en-US" dirty="0"/>
              <a:t>Based on known input values, a linear regression model provides the expected value of the outcome variable based on the values of the input variables, but some uncertainty may remain in predicting any particular outcome</a:t>
            </a:r>
            <a:endParaRPr lang="en-IN" dirty="0"/>
          </a:p>
        </p:txBody>
      </p:sp>
    </p:spTree>
    <p:extLst>
      <p:ext uri="{BB962C8B-B14F-4D97-AF65-F5344CB8AC3E}">
        <p14:creationId xmlns:p14="http://schemas.microsoft.com/office/powerpoint/2010/main" val="33206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91D-86DE-F5EC-1823-E94D6E8C809E}"/>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192A49BD-BF84-C826-0700-68E55D453376}"/>
              </a:ext>
            </a:extLst>
          </p:cNvPr>
          <p:cNvSpPr>
            <a:spLocks noGrp="1"/>
          </p:cNvSpPr>
          <p:nvPr>
            <p:ph idx="1"/>
          </p:nvPr>
        </p:nvSpPr>
        <p:spPr/>
        <p:txBody>
          <a:bodyPr>
            <a:normAutofit/>
          </a:bodyPr>
          <a:lstStyle/>
          <a:p>
            <a:r>
              <a:rPr lang="en-US" dirty="0"/>
              <a:t>Some common practical applications of linear regression in the real world include the following:</a:t>
            </a:r>
          </a:p>
          <a:p>
            <a:pPr lvl="1"/>
            <a:r>
              <a:rPr lang="en-US" dirty="0"/>
              <a:t>Real estate: A simple linear regression analysis can be used to model residential home prices as a function of the home's living area.</a:t>
            </a:r>
          </a:p>
          <a:p>
            <a:pPr lvl="1"/>
            <a:r>
              <a:rPr lang="en-US" dirty="0"/>
              <a:t>Demand forecasting: Businesses and governments can use linear regression models to predict demand for goods and services. </a:t>
            </a:r>
          </a:p>
          <a:p>
            <a:pPr lvl="1"/>
            <a:r>
              <a:rPr lang="en-US" dirty="0"/>
              <a:t>Medical: A linear regression model can be used to analyze the effect of a proposed radiation treatment on reducing tumor sizes. </a:t>
            </a:r>
            <a:endParaRPr lang="en-IN" dirty="0"/>
          </a:p>
        </p:txBody>
      </p:sp>
    </p:spTree>
    <p:extLst>
      <p:ext uri="{BB962C8B-B14F-4D97-AF65-F5344CB8AC3E}">
        <p14:creationId xmlns:p14="http://schemas.microsoft.com/office/powerpoint/2010/main" val="280275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9224-0A80-C8EC-9179-BF9E4D0F7129}"/>
              </a:ext>
            </a:extLst>
          </p:cNvPr>
          <p:cNvSpPr>
            <a:spLocks noGrp="1"/>
          </p:cNvSpPr>
          <p:nvPr>
            <p:ph type="title"/>
          </p:nvPr>
        </p:nvSpPr>
        <p:spPr/>
        <p:txBody>
          <a:bodyPr/>
          <a:lstStyle/>
          <a:p>
            <a:r>
              <a:rPr lang="en-IN" dirty="0"/>
              <a:t> Model Description</a:t>
            </a:r>
          </a:p>
        </p:txBody>
      </p:sp>
      <p:sp>
        <p:nvSpPr>
          <p:cNvPr id="3" name="Content Placeholder 2">
            <a:extLst>
              <a:ext uri="{FF2B5EF4-FFF2-40B4-BE49-F238E27FC236}">
                <a16:creationId xmlns:a16="http://schemas.microsoft.com/office/drawing/2014/main" id="{9BB2CCB7-1044-AC02-91CC-DF5B9692E014}"/>
              </a:ext>
            </a:extLst>
          </p:cNvPr>
          <p:cNvSpPr>
            <a:spLocks noGrp="1"/>
          </p:cNvSpPr>
          <p:nvPr>
            <p:ph idx="1"/>
          </p:nvPr>
        </p:nvSpPr>
        <p:spPr/>
        <p:txBody>
          <a:bodyPr/>
          <a:lstStyle/>
          <a:p>
            <a:r>
              <a:rPr lang="en-US" dirty="0"/>
              <a:t>The linear regression model assumes that there is a linear relationship between the input variables and the outcome variable as follows:</a:t>
            </a:r>
            <a:endParaRPr lang="en-IN" dirty="0"/>
          </a:p>
        </p:txBody>
      </p:sp>
      <p:pic>
        <p:nvPicPr>
          <p:cNvPr id="5" name="Picture 4">
            <a:extLst>
              <a:ext uri="{FF2B5EF4-FFF2-40B4-BE49-F238E27FC236}">
                <a16:creationId xmlns:a16="http://schemas.microsoft.com/office/drawing/2014/main" id="{E1E6E3DE-8A7F-EDED-27D2-1630F57D0CCE}"/>
              </a:ext>
            </a:extLst>
          </p:cNvPr>
          <p:cNvPicPr>
            <a:picLocks noChangeAspect="1"/>
          </p:cNvPicPr>
          <p:nvPr/>
        </p:nvPicPr>
        <p:blipFill>
          <a:blip r:embed="rId2"/>
          <a:stretch>
            <a:fillRect/>
          </a:stretch>
        </p:blipFill>
        <p:spPr>
          <a:xfrm>
            <a:off x="2758836" y="3132287"/>
            <a:ext cx="6191250" cy="2266950"/>
          </a:xfrm>
          <a:prstGeom prst="rect">
            <a:avLst/>
          </a:prstGeom>
        </p:spPr>
      </p:pic>
    </p:spTree>
    <p:extLst>
      <p:ext uri="{BB962C8B-B14F-4D97-AF65-F5344CB8AC3E}">
        <p14:creationId xmlns:p14="http://schemas.microsoft.com/office/powerpoint/2010/main" val="355764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5349-0338-BF75-FFAE-303CCA098AA1}"/>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71173-82B8-FB61-52FF-5F79E7E9EA89}"/>
                  </a:ext>
                </a:extLst>
              </p:cNvPr>
              <p:cNvSpPr>
                <a:spLocks noGrp="1"/>
              </p:cNvSpPr>
              <p:nvPr>
                <p:ph idx="1"/>
              </p:nvPr>
            </p:nvSpPr>
            <p:spPr/>
            <p:txBody>
              <a:bodyPr>
                <a:normAutofit fontScale="92500" lnSpcReduction="20000"/>
              </a:bodyPr>
              <a:lstStyle/>
              <a:p>
                <a:r>
                  <a:rPr lang="en-US" dirty="0"/>
                  <a:t>In the linear model, the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𝑗</m:t>
                        </m:r>
                      </m:sub>
                    </m:sSub>
                    <m:r>
                      <a:rPr lang="en-US" b="0" i="1" dirty="0" smtClean="0">
                        <a:latin typeface="Cambria Math" panose="02040503050406030204" pitchFamily="18" charset="0"/>
                      </a:rPr>
                      <m:t>𝑠</m:t>
                    </m:r>
                  </m:oMath>
                </a14:m>
                <a:r>
                  <a:rPr lang="en-US" dirty="0"/>
                  <a:t> represent the unknown p parameters. </a:t>
                </a:r>
              </a:p>
              <a:p>
                <a:r>
                  <a:rPr lang="en-US" dirty="0"/>
                  <a:t>The estimates for these unknown parameters are chosen so that, on average, the model provides a reasonable estimate of a person's income based on age and education. </a:t>
                </a:r>
              </a:p>
              <a:p>
                <a:r>
                  <a:rPr lang="en-US" dirty="0"/>
                  <a:t>In other words, the fitted model should minimize the overall error between the linear model and the actual observations. </a:t>
                </a:r>
              </a:p>
              <a:p>
                <a:r>
                  <a:rPr lang="en-US" dirty="0"/>
                  <a:t>Ordinary least Squares (OLS) is a common technique to estimate the parameters.</a:t>
                </a:r>
              </a:p>
              <a:p>
                <a:r>
                  <a:rPr lang="en-US" dirty="0"/>
                  <a:t>To illustrate how OLS works, suppose there is only one input variable, x, for an outcome variable y.</a:t>
                </a:r>
              </a:p>
              <a:p>
                <a:r>
                  <a:rPr lang="en-US" dirty="0"/>
                  <a:t>Furthermore, n observations of {x, y) are obtained and plotted in Figure 6-1.</a:t>
                </a:r>
                <a:endParaRPr lang="en-IN" dirty="0"/>
              </a:p>
            </p:txBody>
          </p:sp>
        </mc:Choice>
        <mc:Fallback xmlns="">
          <p:sp>
            <p:nvSpPr>
              <p:cNvPr id="3" name="Content Placeholder 2">
                <a:extLst>
                  <a:ext uri="{FF2B5EF4-FFF2-40B4-BE49-F238E27FC236}">
                    <a16:creationId xmlns:a16="http://schemas.microsoft.com/office/drawing/2014/main" id="{0AD71173-82B8-FB61-52FF-5F79E7E9EA89}"/>
                  </a:ext>
                </a:extLst>
              </p:cNvPr>
              <p:cNvSpPr>
                <a:spLocks noGrp="1" noRot="1" noChangeAspect="1" noMove="1" noResize="1" noEditPoints="1" noAdjustHandles="1" noChangeArrowheads="1" noChangeShapeType="1" noTextEdit="1"/>
              </p:cNvSpPr>
              <p:nvPr>
                <p:ph idx="1"/>
              </p:nvPr>
            </p:nvSpPr>
            <p:spPr>
              <a:blipFill>
                <a:blip r:embed="rId2"/>
                <a:stretch>
                  <a:fillRect l="-928" t="-3221" r="-139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C4551FC-2F91-1704-2B8B-0458E5DB23C9}"/>
              </a:ext>
            </a:extLst>
          </p:cNvPr>
          <p:cNvPicPr>
            <a:picLocks noChangeAspect="1"/>
          </p:cNvPicPr>
          <p:nvPr/>
        </p:nvPicPr>
        <p:blipFill>
          <a:blip r:embed="rId3"/>
          <a:stretch>
            <a:fillRect/>
          </a:stretch>
        </p:blipFill>
        <p:spPr>
          <a:xfrm>
            <a:off x="3423249" y="947468"/>
            <a:ext cx="4724400" cy="304800"/>
          </a:xfrm>
          <a:prstGeom prst="rect">
            <a:avLst/>
          </a:prstGeom>
        </p:spPr>
      </p:pic>
    </p:spTree>
    <p:extLst>
      <p:ext uri="{BB962C8B-B14F-4D97-AF65-F5344CB8AC3E}">
        <p14:creationId xmlns:p14="http://schemas.microsoft.com/office/powerpoint/2010/main" val="178617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C436-9B43-D764-8D0D-3C7CE3D81E02}"/>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F21FE8-6D9C-5455-D724-1FE92405648D}"/>
                  </a:ext>
                </a:extLst>
              </p:cNvPr>
              <p:cNvSpPr>
                <a:spLocks noGrp="1"/>
              </p:cNvSpPr>
              <p:nvPr>
                <p:ph idx="1"/>
              </p:nvPr>
            </p:nvSpPr>
            <p:spPr>
              <a:xfrm>
                <a:off x="6478438" y="474454"/>
                <a:ext cx="5453332" cy="5426464"/>
              </a:xfrm>
            </p:spPr>
            <p:txBody>
              <a:bodyPr>
                <a:normAutofit lnSpcReduction="10000"/>
              </a:bodyPr>
              <a:lstStyle/>
              <a:p>
                <a:r>
                  <a:rPr lang="en-US" dirty="0"/>
                  <a:t>The goal is to find the line that best approximates the relationship between the outcome variable and the input variables. </a:t>
                </a:r>
              </a:p>
              <a:p>
                <a:r>
                  <a:rPr lang="en-US" dirty="0"/>
                  <a:t>With OLS, the objective is to find the line through these points that minimizes the sum of the squares of the difference between each point and the line in the vertical direction. </a:t>
                </a:r>
              </a:p>
              <a:p>
                <a:r>
                  <a:rPr lang="en-US" dirty="0"/>
                  <a:t>In other words, find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a:t>, such that the summation shown in Equation 6-3 is minimized.</a:t>
                </a:r>
                <a:endParaRPr lang="en-IN" dirty="0"/>
              </a:p>
            </p:txBody>
          </p:sp>
        </mc:Choice>
        <mc:Fallback xmlns="">
          <p:sp>
            <p:nvSpPr>
              <p:cNvPr id="3" name="Content Placeholder 2">
                <a:extLst>
                  <a:ext uri="{FF2B5EF4-FFF2-40B4-BE49-F238E27FC236}">
                    <a16:creationId xmlns:a16="http://schemas.microsoft.com/office/drawing/2014/main" id="{FCF21FE8-6D9C-5455-D724-1FE92405648D}"/>
                  </a:ext>
                </a:extLst>
              </p:cNvPr>
              <p:cNvSpPr>
                <a:spLocks noGrp="1" noRot="1" noChangeAspect="1" noMove="1" noResize="1" noEditPoints="1" noAdjustHandles="1" noChangeArrowheads="1" noChangeShapeType="1" noTextEdit="1"/>
              </p:cNvSpPr>
              <p:nvPr>
                <p:ph idx="1"/>
              </p:nvPr>
            </p:nvSpPr>
            <p:spPr>
              <a:xfrm>
                <a:off x="6478438" y="474454"/>
                <a:ext cx="5453332" cy="5426464"/>
              </a:xfrm>
              <a:blipFill>
                <a:blip r:embed="rId2"/>
                <a:stretch>
                  <a:fillRect l="-2013" t="-2584" r="-335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0915B96-0460-051F-30C8-C229F1F36314}"/>
              </a:ext>
            </a:extLst>
          </p:cNvPr>
          <p:cNvPicPr>
            <a:picLocks noChangeAspect="1"/>
          </p:cNvPicPr>
          <p:nvPr/>
        </p:nvPicPr>
        <p:blipFill>
          <a:blip r:embed="rId3"/>
          <a:stretch>
            <a:fillRect/>
          </a:stretch>
        </p:blipFill>
        <p:spPr>
          <a:xfrm>
            <a:off x="156264" y="830952"/>
            <a:ext cx="6410325" cy="3257550"/>
          </a:xfrm>
          <a:prstGeom prst="rect">
            <a:avLst/>
          </a:prstGeom>
        </p:spPr>
      </p:pic>
      <p:pic>
        <p:nvPicPr>
          <p:cNvPr id="7" name="Picture 6">
            <a:extLst>
              <a:ext uri="{FF2B5EF4-FFF2-40B4-BE49-F238E27FC236}">
                <a16:creationId xmlns:a16="http://schemas.microsoft.com/office/drawing/2014/main" id="{267297AB-DDC6-C738-18E0-D1EBBEAFF39C}"/>
              </a:ext>
            </a:extLst>
          </p:cNvPr>
          <p:cNvPicPr>
            <a:picLocks noChangeAspect="1"/>
          </p:cNvPicPr>
          <p:nvPr/>
        </p:nvPicPr>
        <p:blipFill>
          <a:blip r:embed="rId4"/>
          <a:stretch>
            <a:fillRect/>
          </a:stretch>
        </p:blipFill>
        <p:spPr>
          <a:xfrm>
            <a:off x="1360638" y="4645430"/>
            <a:ext cx="4352925" cy="638175"/>
          </a:xfrm>
          <a:prstGeom prst="rect">
            <a:avLst/>
          </a:prstGeom>
        </p:spPr>
      </p:pic>
    </p:spTree>
    <p:extLst>
      <p:ext uri="{BB962C8B-B14F-4D97-AF65-F5344CB8AC3E}">
        <p14:creationId xmlns:p14="http://schemas.microsoft.com/office/powerpoint/2010/main" val="335464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520-F930-532C-46E9-4E5E51AFE9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AE643C-48D5-694B-A5FD-0C2783BE199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BEC4D6-F9CE-FEA9-876E-5DE929D49FC5}"/>
              </a:ext>
            </a:extLst>
          </p:cNvPr>
          <p:cNvPicPr>
            <a:picLocks noChangeAspect="1"/>
          </p:cNvPicPr>
          <p:nvPr/>
        </p:nvPicPr>
        <p:blipFill>
          <a:blip r:embed="rId2"/>
          <a:stretch>
            <a:fillRect/>
          </a:stretch>
        </p:blipFill>
        <p:spPr>
          <a:xfrm>
            <a:off x="3067050" y="1828800"/>
            <a:ext cx="6057900" cy="3200400"/>
          </a:xfrm>
          <a:prstGeom prst="rect">
            <a:avLst/>
          </a:prstGeom>
        </p:spPr>
      </p:pic>
    </p:spTree>
    <p:extLst>
      <p:ext uri="{BB962C8B-B14F-4D97-AF65-F5344CB8AC3E}">
        <p14:creationId xmlns:p14="http://schemas.microsoft.com/office/powerpoint/2010/main" val="378649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2851</TotalTime>
  <Words>3002</Words>
  <Application>Microsoft Office PowerPoint</Application>
  <PresentationFormat>Widescreen</PresentationFormat>
  <Paragraphs>163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Helvetica</vt:lpstr>
      <vt:lpstr>Times-Roman</vt:lpstr>
      <vt:lpstr>Office Theme</vt:lpstr>
      <vt:lpstr>Advanced Analytical Theory and Methods: Regression</vt:lpstr>
      <vt:lpstr>Topics to be Covered</vt:lpstr>
      <vt:lpstr>Linear Regression</vt:lpstr>
      <vt:lpstr>PowerPoint Presentation</vt:lpstr>
      <vt:lpstr>Use Cases</vt:lpstr>
      <vt:lpstr> Model Description</vt:lpstr>
      <vt:lpstr>PowerPoint Presentation</vt:lpstr>
      <vt:lpstr>PowerPoint Presentation</vt:lpstr>
      <vt:lpstr>PowerPoint Presentation</vt:lpstr>
      <vt:lpstr>Linear Regression Model (with Normally Distributed Errors)</vt:lpstr>
      <vt:lpstr>PowerPoint Presentation</vt:lpstr>
      <vt:lpstr>PowerPoint Presentation</vt:lpstr>
      <vt:lpstr>Assignment</vt:lpstr>
      <vt:lpstr>Categorical Variables</vt:lpstr>
      <vt:lpstr>Confidence Intervals on the Parameters</vt:lpstr>
      <vt:lpstr>Confidence Interval on the Expected Outcome</vt:lpstr>
      <vt:lpstr>Prediction Interval on a Particular Outcome</vt:lpstr>
      <vt:lpstr>Diagnostics</vt:lpstr>
      <vt:lpstr>PowerPoint Presentation</vt:lpstr>
      <vt:lpstr>PowerPoint Presentation</vt:lpstr>
      <vt:lpstr>Evaluating the Normality Assumption</vt:lpstr>
      <vt:lpstr>N-Fold Cross-Validation</vt:lpstr>
      <vt:lpstr>Other Diagnostic Considerations</vt:lpstr>
      <vt:lpstr>Logistic Regression</vt:lpstr>
      <vt:lpstr>Use Cases</vt:lpstr>
      <vt:lpstr>Model Description</vt:lpstr>
      <vt:lpstr>PowerPoint Presentation</vt:lpstr>
      <vt:lpstr>PowerPoint Presentation</vt:lpstr>
      <vt:lpstr>Deviance and the Pseudo-R2</vt:lpstr>
      <vt:lpstr>Deviance and the Log-Likelihood Ratio Test</vt:lpstr>
      <vt:lpstr>Receiver Operating Characteristic (ROC) Curve</vt:lpstr>
      <vt:lpstr>PowerPoint Presentation</vt:lpstr>
      <vt:lpstr>Reasons to Choose and Cautions</vt:lpstr>
      <vt:lpstr>PowerPoint Presentation</vt:lpstr>
      <vt:lpstr>PowerPoint Presentation</vt:lpstr>
      <vt:lpstr>Additional Regression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Miranda</dc:creator>
  <cp:lastModifiedBy>Diana Miranda</cp:lastModifiedBy>
  <cp:revision>42</cp:revision>
  <dcterms:created xsi:type="dcterms:W3CDTF">2021-02-10T18:00:38Z</dcterms:created>
  <dcterms:modified xsi:type="dcterms:W3CDTF">2022-09-23T06:56:37Z</dcterms:modified>
</cp:coreProperties>
</file>