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693400" cy="7562850"/>
  <p:notesSz cx="10693400" cy="75628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Introduction</a:t>
            </a:r>
            <a:r>
              <a:rPr spc="-110" dirty="0"/>
              <a:t> </a:t>
            </a:r>
            <a:r>
              <a:rPr sz="1725" spc="22" baseline="2000" dirty="0"/>
              <a:t>1-</a:t>
            </a:r>
            <a:fld id="{81D60167-4931-47E6-BA6A-407CBD079E47}" type="slidenum">
              <a:rPr sz="1725" spc="22" baseline="2000" dirty="0"/>
            </a:fld>
            <a:endParaRPr sz="1725" baseline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00009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Introduction</a:t>
            </a:r>
            <a:r>
              <a:rPr spc="-110" dirty="0"/>
              <a:t> </a:t>
            </a:r>
            <a:r>
              <a:rPr sz="1725" spc="22" baseline="2000" dirty="0"/>
              <a:t>1-</a:t>
            </a:r>
            <a:fld id="{81D60167-4931-47E6-BA6A-407CBD079E47}" type="slidenum">
              <a:rPr sz="1725" spc="22" baseline="2000" dirty="0"/>
            </a:fld>
            <a:endParaRPr sz="1725" baseline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00009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Introduction</a:t>
            </a:r>
            <a:r>
              <a:rPr spc="-110" dirty="0"/>
              <a:t> </a:t>
            </a:r>
            <a:r>
              <a:rPr sz="1725" spc="22" baseline="2000" dirty="0"/>
              <a:t>1-</a:t>
            </a:r>
            <a:fld id="{81D60167-4931-47E6-BA6A-407CBD079E47}" type="slidenum">
              <a:rPr sz="1725" spc="22" baseline="2000" dirty="0"/>
            </a:fld>
            <a:endParaRPr sz="1725" baseline="2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00009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Introduction</a:t>
            </a:r>
            <a:r>
              <a:rPr spc="-110" dirty="0"/>
              <a:t> </a:t>
            </a:r>
            <a:r>
              <a:rPr sz="1725" spc="22" baseline="2000" dirty="0"/>
              <a:t>1-</a:t>
            </a:r>
            <a:fld id="{81D60167-4931-47E6-BA6A-407CBD079E47}" type="slidenum">
              <a:rPr sz="1725" spc="22" baseline="2000" dirty="0"/>
            </a:fld>
            <a:endParaRPr sz="1725" baseline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Introduction</a:t>
            </a:r>
            <a:r>
              <a:rPr spc="-110" dirty="0"/>
              <a:t> </a:t>
            </a:r>
            <a:r>
              <a:rPr sz="1725" spc="22" baseline="2000" dirty="0"/>
              <a:t>1-</a:t>
            </a:r>
            <a:fld id="{81D60167-4931-47E6-BA6A-407CBD079E47}" type="slidenum">
              <a:rPr sz="1725" spc="22" baseline="2000" dirty="0"/>
            </a:fld>
            <a:endParaRPr sz="1725" baseline="2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2916" y="698634"/>
            <a:ext cx="3547567" cy="693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00009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7543" y="2685792"/>
            <a:ext cx="6395720" cy="2595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01418" y="6831217"/>
            <a:ext cx="1125854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Introduction</a:t>
            </a:r>
            <a:r>
              <a:rPr spc="-110" dirty="0"/>
              <a:t> </a:t>
            </a:r>
            <a:r>
              <a:rPr sz="1725" spc="22" baseline="2000" dirty="0"/>
              <a:t>1-</a:t>
            </a:r>
            <a:fld id="{81D60167-4931-47E6-BA6A-407CBD079E47}" type="slidenum">
              <a:rPr sz="1725" spc="22" baseline="2000" dirty="0"/>
            </a:fld>
            <a:endParaRPr sz="1725" baseline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6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6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4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5058" y="2444788"/>
            <a:ext cx="1186180" cy="560070"/>
            <a:chOff x="3085058" y="2444788"/>
            <a:chExt cx="1186180" cy="560070"/>
          </a:xfrm>
        </p:grpSpPr>
        <p:sp>
          <p:nvSpPr>
            <p:cNvPr id="3" name="object 3"/>
            <p:cNvSpPr/>
            <p:nvPr/>
          </p:nvSpPr>
          <p:spPr>
            <a:xfrm>
              <a:off x="3089478" y="2688259"/>
              <a:ext cx="1181147" cy="31622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85058" y="2444788"/>
              <a:ext cx="1185938" cy="421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3565118" y="2379865"/>
            <a:ext cx="4720590" cy="923290"/>
            <a:chOff x="3565118" y="2379865"/>
            <a:chExt cx="4720590" cy="923290"/>
          </a:xfrm>
        </p:grpSpPr>
        <p:sp>
          <p:nvSpPr>
            <p:cNvPr id="6" name="object 6"/>
            <p:cNvSpPr/>
            <p:nvPr/>
          </p:nvSpPr>
          <p:spPr>
            <a:xfrm>
              <a:off x="7671852" y="2697784"/>
              <a:ext cx="613571" cy="6051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856258" y="2735719"/>
              <a:ext cx="377088" cy="3095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12247" y="2379865"/>
              <a:ext cx="3667125" cy="386715"/>
            </a:xfrm>
            <a:custGeom>
              <a:avLst/>
              <a:gdLst/>
              <a:ahLst/>
              <a:cxnLst/>
              <a:rect l="l" t="t" r="r" b="b"/>
              <a:pathLst>
                <a:path w="3667125" h="386714">
                  <a:moveTo>
                    <a:pt x="2005507" y="367220"/>
                  </a:moveTo>
                  <a:lnTo>
                    <a:pt x="12" y="365950"/>
                  </a:lnTo>
                  <a:lnTo>
                    <a:pt x="0" y="384911"/>
                  </a:lnTo>
                  <a:lnTo>
                    <a:pt x="2005495" y="386168"/>
                  </a:lnTo>
                  <a:lnTo>
                    <a:pt x="2005507" y="367220"/>
                  </a:lnTo>
                  <a:close/>
                </a:path>
                <a:path w="3667125" h="386714">
                  <a:moveTo>
                    <a:pt x="3666617" y="16878"/>
                  </a:moveTo>
                  <a:lnTo>
                    <a:pt x="3658031" y="0"/>
                  </a:lnTo>
                  <a:lnTo>
                    <a:pt x="3056064" y="306349"/>
                  </a:lnTo>
                  <a:lnTo>
                    <a:pt x="3064662" y="323240"/>
                  </a:lnTo>
                  <a:lnTo>
                    <a:pt x="3666617" y="16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09960" y="2543695"/>
              <a:ext cx="146685" cy="199390"/>
            </a:xfrm>
            <a:custGeom>
              <a:avLst/>
              <a:gdLst/>
              <a:ahLst/>
              <a:cxnLst/>
              <a:rect l="l" t="t" r="r" b="b"/>
              <a:pathLst>
                <a:path w="146685" h="199389">
                  <a:moveTo>
                    <a:pt x="146542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6542" y="198970"/>
                  </a:lnTo>
                  <a:lnTo>
                    <a:pt x="14654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05223" y="2538958"/>
              <a:ext cx="156210" cy="208915"/>
            </a:xfrm>
            <a:custGeom>
              <a:avLst/>
              <a:gdLst/>
              <a:ahLst/>
              <a:cxnLst/>
              <a:rect l="l" t="t" r="r" b="b"/>
              <a:pathLst>
                <a:path w="156210" h="208914">
                  <a:moveTo>
                    <a:pt x="156006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006" y="208445"/>
                  </a:lnTo>
                  <a:lnTo>
                    <a:pt x="156006" y="203708"/>
                  </a:lnTo>
                  <a:lnTo>
                    <a:pt x="9474" y="203708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006" y="4737"/>
                  </a:lnTo>
                  <a:lnTo>
                    <a:pt x="156006" y="0"/>
                  </a:lnTo>
                  <a:close/>
                </a:path>
                <a:path w="156210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8"/>
                  </a:lnTo>
                  <a:lnTo>
                    <a:pt x="9474" y="198970"/>
                  </a:lnTo>
                  <a:close/>
                </a:path>
                <a:path w="156210" h="208914">
                  <a:moveTo>
                    <a:pt x="146532" y="198970"/>
                  </a:moveTo>
                  <a:lnTo>
                    <a:pt x="9474" y="198970"/>
                  </a:lnTo>
                  <a:lnTo>
                    <a:pt x="9474" y="203708"/>
                  </a:lnTo>
                  <a:lnTo>
                    <a:pt x="146532" y="203708"/>
                  </a:lnTo>
                  <a:lnTo>
                    <a:pt x="146532" y="198970"/>
                  </a:lnTo>
                  <a:close/>
                </a:path>
                <a:path w="156210" h="208914">
                  <a:moveTo>
                    <a:pt x="146532" y="4737"/>
                  </a:moveTo>
                  <a:lnTo>
                    <a:pt x="146532" y="203708"/>
                  </a:lnTo>
                  <a:lnTo>
                    <a:pt x="151269" y="198970"/>
                  </a:lnTo>
                  <a:lnTo>
                    <a:pt x="156006" y="198970"/>
                  </a:lnTo>
                  <a:lnTo>
                    <a:pt x="156006" y="9474"/>
                  </a:lnTo>
                  <a:lnTo>
                    <a:pt x="151269" y="9474"/>
                  </a:lnTo>
                  <a:lnTo>
                    <a:pt x="146532" y="4737"/>
                  </a:lnTo>
                  <a:close/>
                </a:path>
                <a:path w="156210" h="208914">
                  <a:moveTo>
                    <a:pt x="156006" y="198970"/>
                  </a:moveTo>
                  <a:lnTo>
                    <a:pt x="151269" y="198970"/>
                  </a:lnTo>
                  <a:lnTo>
                    <a:pt x="146532" y="203708"/>
                  </a:lnTo>
                  <a:lnTo>
                    <a:pt x="156006" y="203708"/>
                  </a:lnTo>
                  <a:lnTo>
                    <a:pt x="156006" y="198970"/>
                  </a:lnTo>
                  <a:close/>
                </a:path>
                <a:path w="156210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210" h="208914">
                  <a:moveTo>
                    <a:pt x="146532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6532" y="9474"/>
                  </a:lnTo>
                  <a:lnTo>
                    <a:pt x="146532" y="4737"/>
                  </a:lnTo>
                  <a:close/>
                </a:path>
                <a:path w="156210" h="208914">
                  <a:moveTo>
                    <a:pt x="156006" y="4737"/>
                  </a:moveTo>
                  <a:lnTo>
                    <a:pt x="146532" y="4737"/>
                  </a:lnTo>
                  <a:lnTo>
                    <a:pt x="151269" y="9474"/>
                  </a:lnTo>
                  <a:lnTo>
                    <a:pt x="156006" y="9474"/>
                  </a:lnTo>
                  <a:lnTo>
                    <a:pt x="156006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1021" y="2543695"/>
              <a:ext cx="146685" cy="199390"/>
            </a:xfrm>
            <a:custGeom>
              <a:avLst/>
              <a:gdLst/>
              <a:ahLst/>
              <a:cxnLst/>
              <a:rect l="l" t="t" r="r" b="b"/>
              <a:pathLst>
                <a:path w="146685" h="199389">
                  <a:moveTo>
                    <a:pt x="146542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6542" y="198970"/>
                  </a:lnTo>
                  <a:lnTo>
                    <a:pt x="14654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66284" y="2538958"/>
              <a:ext cx="156210" cy="208915"/>
            </a:xfrm>
            <a:custGeom>
              <a:avLst/>
              <a:gdLst/>
              <a:ahLst/>
              <a:cxnLst/>
              <a:rect l="l" t="t" r="r" b="b"/>
              <a:pathLst>
                <a:path w="156210" h="208914">
                  <a:moveTo>
                    <a:pt x="156019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019" y="208445"/>
                  </a:lnTo>
                  <a:lnTo>
                    <a:pt x="156019" y="203708"/>
                  </a:lnTo>
                  <a:lnTo>
                    <a:pt x="9474" y="203708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019" y="4737"/>
                  </a:lnTo>
                  <a:lnTo>
                    <a:pt x="156019" y="0"/>
                  </a:lnTo>
                  <a:close/>
                </a:path>
                <a:path w="156210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8"/>
                  </a:lnTo>
                  <a:lnTo>
                    <a:pt x="9474" y="198970"/>
                  </a:lnTo>
                  <a:close/>
                </a:path>
                <a:path w="156210" h="208914">
                  <a:moveTo>
                    <a:pt x="146545" y="198970"/>
                  </a:moveTo>
                  <a:lnTo>
                    <a:pt x="9474" y="198970"/>
                  </a:lnTo>
                  <a:lnTo>
                    <a:pt x="9474" y="203708"/>
                  </a:lnTo>
                  <a:lnTo>
                    <a:pt x="146545" y="203708"/>
                  </a:lnTo>
                  <a:lnTo>
                    <a:pt x="146545" y="198970"/>
                  </a:lnTo>
                  <a:close/>
                </a:path>
                <a:path w="156210" h="208914">
                  <a:moveTo>
                    <a:pt x="146545" y="4737"/>
                  </a:moveTo>
                  <a:lnTo>
                    <a:pt x="146545" y="203708"/>
                  </a:lnTo>
                  <a:lnTo>
                    <a:pt x="151282" y="198970"/>
                  </a:lnTo>
                  <a:lnTo>
                    <a:pt x="156019" y="198970"/>
                  </a:lnTo>
                  <a:lnTo>
                    <a:pt x="156019" y="9474"/>
                  </a:lnTo>
                  <a:lnTo>
                    <a:pt x="151282" y="9474"/>
                  </a:lnTo>
                  <a:lnTo>
                    <a:pt x="146545" y="4737"/>
                  </a:lnTo>
                  <a:close/>
                </a:path>
                <a:path w="156210" h="208914">
                  <a:moveTo>
                    <a:pt x="156019" y="198970"/>
                  </a:moveTo>
                  <a:lnTo>
                    <a:pt x="151282" y="198970"/>
                  </a:lnTo>
                  <a:lnTo>
                    <a:pt x="146545" y="203708"/>
                  </a:lnTo>
                  <a:lnTo>
                    <a:pt x="156019" y="203708"/>
                  </a:lnTo>
                  <a:lnTo>
                    <a:pt x="156019" y="198970"/>
                  </a:lnTo>
                  <a:close/>
                </a:path>
                <a:path w="156210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210" h="208914">
                  <a:moveTo>
                    <a:pt x="146545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6545" y="9474"/>
                  </a:lnTo>
                  <a:lnTo>
                    <a:pt x="146545" y="4737"/>
                  </a:lnTo>
                  <a:close/>
                </a:path>
                <a:path w="156210" h="208914">
                  <a:moveTo>
                    <a:pt x="156019" y="4737"/>
                  </a:moveTo>
                  <a:lnTo>
                    <a:pt x="146545" y="4737"/>
                  </a:lnTo>
                  <a:lnTo>
                    <a:pt x="151282" y="9474"/>
                  </a:lnTo>
                  <a:lnTo>
                    <a:pt x="156019" y="9474"/>
                  </a:lnTo>
                  <a:lnTo>
                    <a:pt x="156019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32096" y="2543695"/>
              <a:ext cx="146685" cy="199390"/>
            </a:xfrm>
            <a:custGeom>
              <a:avLst/>
              <a:gdLst/>
              <a:ahLst/>
              <a:cxnLst/>
              <a:rect l="l" t="t" r="r" b="b"/>
              <a:pathLst>
                <a:path w="146685" h="199389">
                  <a:moveTo>
                    <a:pt x="146542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6542" y="198970"/>
                  </a:lnTo>
                  <a:lnTo>
                    <a:pt x="14654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27358" y="2538958"/>
              <a:ext cx="156210" cy="208915"/>
            </a:xfrm>
            <a:custGeom>
              <a:avLst/>
              <a:gdLst/>
              <a:ahLst/>
              <a:cxnLst/>
              <a:rect l="l" t="t" r="r" b="b"/>
              <a:pathLst>
                <a:path w="156210" h="208914">
                  <a:moveTo>
                    <a:pt x="156019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019" y="208445"/>
                  </a:lnTo>
                  <a:lnTo>
                    <a:pt x="156019" y="203708"/>
                  </a:lnTo>
                  <a:lnTo>
                    <a:pt x="9474" y="203708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019" y="4737"/>
                  </a:lnTo>
                  <a:lnTo>
                    <a:pt x="156019" y="0"/>
                  </a:lnTo>
                  <a:close/>
                </a:path>
                <a:path w="156210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8"/>
                  </a:lnTo>
                  <a:lnTo>
                    <a:pt x="9474" y="198970"/>
                  </a:lnTo>
                  <a:close/>
                </a:path>
                <a:path w="156210" h="208914">
                  <a:moveTo>
                    <a:pt x="146545" y="198970"/>
                  </a:moveTo>
                  <a:lnTo>
                    <a:pt x="9474" y="198970"/>
                  </a:lnTo>
                  <a:lnTo>
                    <a:pt x="9474" y="203708"/>
                  </a:lnTo>
                  <a:lnTo>
                    <a:pt x="146545" y="203708"/>
                  </a:lnTo>
                  <a:lnTo>
                    <a:pt x="146545" y="198970"/>
                  </a:lnTo>
                  <a:close/>
                </a:path>
                <a:path w="156210" h="208914">
                  <a:moveTo>
                    <a:pt x="146545" y="4737"/>
                  </a:moveTo>
                  <a:lnTo>
                    <a:pt x="146545" y="203708"/>
                  </a:lnTo>
                  <a:lnTo>
                    <a:pt x="151282" y="198970"/>
                  </a:lnTo>
                  <a:lnTo>
                    <a:pt x="156019" y="198970"/>
                  </a:lnTo>
                  <a:lnTo>
                    <a:pt x="156019" y="9474"/>
                  </a:lnTo>
                  <a:lnTo>
                    <a:pt x="151282" y="9474"/>
                  </a:lnTo>
                  <a:lnTo>
                    <a:pt x="146545" y="4737"/>
                  </a:lnTo>
                  <a:close/>
                </a:path>
                <a:path w="156210" h="208914">
                  <a:moveTo>
                    <a:pt x="156019" y="198970"/>
                  </a:moveTo>
                  <a:lnTo>
                    <a:pt x="151282" y="198970"/>
                  </a:lnTo>
                  <a:lnTo>
                    <a:pt x="146545" y="203708"/>
                  </a:lnTo>
                  <a:lnTo>
                    <a:pt x="156019" y="203708"/>
                  </a:lnTo>
                  <a:lnTo>
                    <a:pt x="156019" y="198970"/>
                  </a:lnTo>
                  <a:close/>
                </a:path>
                <a:path w="156210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210" h="208914">
                  <a:moveTo>
                    <a:pt x="146545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6545" y="9474"/>
                  </a:lnTo>
                  <a:lnTo>
                    <a:pt x="146545" y="4737"/>
                  </a:lnTo>
                  <a:close/>
                </a:path>
                <a:path w="156210" h="208914">
                  <a:moveTo>
                    <a:pt x="156019" y="4737"/>
                  </a:moveTo>
                  <a:lnTo>
                    <a:pt x="146545" y="4737"/>
                  </a:lnTo>
                  <a:lnTo>
                    <a:pt x="151282" y="9474"/>
                  </a:lnTo>
                  <a:lnTo>
                    <a:pt x="156019" y="9474"/>
                  </a:lnTo>
                  <a:lnTo>
                    <a:pt x="156019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93170" y="2543695"/>
              <a:ext cx="146685" cy="199390"/>
            </a:xfrm>
            <a:custGeom>
              <a:avLst/>
              <a:gdLst/>
              <a:ahLst/>
              <a:cxnLst/>
              <a:rect l="l" t="t" r="r" b="b"/>
              <a:pathLst>
                <a:path w="146685" h="199389">
                  <a:moveTo>
                    <a:pt x="146544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6544" y="198970"/>
                  </a:lnTo>
                  <a:lnTo>
                    <a:pt x="14654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88433" y="2538958"/>
              <a:ext cx="156210" cy="208915"/>
            </a:xfrm>
            <a:custGeom>
              <a:avLst/>
              <a:gdLst/>
              <a:ahLst/>
              <a:cxnLst/>
              <a:rect l="l" t="t" r="r" b="b"/>
              <a:pathLst>
                <a:path w="156210" h="208914">
                  <a:moveTo>
                    <a:pt x="156019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019" y="208445"/>
                  </a:lnTo>
                  <a:lnTo>
                    <a:pt x="156019" y="203708"/>
                  </a:lnTo>
                  <a:lnTo>
                    <a:pt x="9474" y="203708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019" y="4737"/>
                  </a:lnTo>
                  <a:lnTo>
                    <a:pt x="156019" y="0"/>
                  </a:lnTo>
                  <a:close/>
                </a:path>
                <a:path w="156210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8"/>
                  </a:lnTo>
                  <a:lnTo>
                    <a:pt x="9474" y="198970"/>
                  </a:lnTo>
                  <a:close/>
                </a:path>
                <a:path w="156210" h="208914">
                  <a:moveTo>
                    <a:pt x="146545" y="198970"/>
                  </a:moveTo>
                  <a:lnTo>
                    <a:pt x="9474" y="198970"/>
                  </a:lnTo>
                  <a:lnTo>
                    <a:pt x="9474" y="203708"/>
                  </a:lnTo>
                  <a:lnTo>
                    <a:pt x="146545" y="203708"/>
                  </a:lnTo>
                  <a:lnTo>
                    <a:pt x="146545" y="198970"/>
                  </a:lnTo>
                  <a:close/>
                </a:path>
                <a:path w="156210" h="208914">
                  <a:moveTo>
                    <a:pt x="146545" y="4737"/>
                  </a:moveTo>
                  <a:lnTo>
                    <a:pt x="146545" y="203708"/>
                  </a:lnTo>
                  <a:lnTo>
                    <a:pt x="151282" y="198970"/>
                  </a:lnTo>
                  <a:lnTo>
                    <a:pt x="156019" y="198970"/>
                  </a:lnTo>
                  <a:lnTo>
                    <a:pt x="156019" y="9474"/>
                  </a:lnTo>
                  <a:lnTo>
                    <a:pt x="151282" y="9474"/>
                  </a:lnTo>
                  <a:lnTo>
                    <a:pt x="146545" y="4737"/>
                  </a:lnTo>
                  <a:close/>
                </a:path>
                <a:path w="156210" h="208914">
                  <a:moveTo>
                    <a:pt x="156019" y="198970"/>
                  </a:moveTo>
                  <a:lnTo>
                    <a:pt x="151282" y="198970"/>
                  </a:lnTo>
                  <a:lnTo>
                    <a:pt x="146545" y="203708"/>
                  </a:lnTo>
                  <a:lnTo>
                    <a:pt x="156019" y="203708"/>
                  </a:lnTo>
                  <a:lnTo>
                    <a:pt x="156019" y="198970"/>
                  </a:lnTo>
                  <a:close/>
                </a:path>
                <a:path w="156210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210" h="208914">
                  <a:moveTo>
                    <a:pt x="146545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6545" y="9474"/>
                  </a:lnTo>
                  <a:lnTo>
                    <a:pt x="146545" y="4737"/>
                  </a:lnTo>
                  <a:close/>
                </a:path>
                <a:path w="156210" h="208914">
                  <a:moveTo>
                    <a:pt x="156019" y="4737"/>
                  </a:moveTo>
                  <a:lnTo>
                    <a:pt x="146545" y="4737"/>
                  </a:lnTo>
                  <a:lnTo>
                    <a:pt x="151282" y="9474"/>
                  </a:lnTo>
                  <a:lnTo>
                    <a:pt x="156019" y="9474"/>
                  </a:lnTo>
                  <a:lnTo>
                    <a:pt x="156019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54244" y="2543695"/>
              <a:ext cx="146685" cy="199390"/>
            </a:xfrm>
            <a:custGeom>
              <a:avLst/>
              <a:gdLst/>
              <a:ahLst/>
              <a:cxnLst/>
              <a:rect l="l" t="t" r="r" b="b"/>
              <a:pathLst>
                <a:path w="146685" h="199389">
                  <a:moveTo>
                    <a:pt x="146542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6542" y="198970"/>
                  </a:lnTo>
                  <a:lnTo>
                    <a:pt x="14654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049507" y="2538958"/>
              <a:ext cx="156210" cy="208915"/>
            </a:xfrm>
            <a:custGeom>
              <a:avLst/>
              <a:gdLst/>
              <a:ahLst/>
              <a:cxnLst/>
              <a:rect l="l" t="t" r="r" b="b"/>
              <a:pathLst>
                <a:path w="156210" h="208914">
                  <a:moveTo>
                    <a:pt x="156019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019" y="208445"/>
                  </a:lnTo>
                  <a:lnTo>
                    <a:pt x="156019" y="203708"/>
                  </a:lnTo>
                  <a:lnTo>
                    <a:pt x="9474" y="203708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019" y="4737"/>
                  </a:lnTo>
                  <a:lnTo>
                    <a:pt x="156019" y="0"/>
                  </a:lnTo>
                  <a:close/>
                </a:path>
                <a:path w="156210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8"/>
                  </a:lnTo>
                  <a:lnTo>
                    <a:pt x="9474" y="198970"/>
                  </a:lnTo>
                  <a:close/>
                </a:path>
                <a:path w="156210" h="208914">
                  <a:moveTo>
                    <a:pt x="146545" y="198970"/>
                  </a:moveTo>
                  <a:lnTo>
                    <a:pt x="9474" y="198970"/>
                  </a:lnTo>
                  <a:lnTo>
                    <a:pt x="9474" y="203708"/>
                  </a:lnTo>
                  <a:lnTo>
                    <a:pt x="146545" y="203708"/>
                  </a:lnTo>
                  <a:lnTo>
                    <a:pt x="146545" y="198970"/>
                  </a:lnTo>
                  <a:close/>
                </a:path>
                <a:path w="156210" h="208914">
                  <a:moveTo>
                    <a:pt x="146545" y="4737"/>
                  </a:moveTo>
                  <a:lnTo>
                    <a:pt x="146545" y="203708"/>
                  </a:lnTo>
                  <a:lnTo>
                    <a:pt x="151282" y="198970"/>
                  </a:lnTo>
                  <a:lnTo>
                    <a:pt x="156019" y="198970"/>
                  </a:lnTo>
                  <a:lnTo>
                    <a:pt x="156019" y="9474"/>
                  </a:lnTo>
                  <a:lnTo>
                    <a:pt x="151282" y="9474"/>
                  </a:lnTo>
                  <a:lnTo>
                    <a:pt x="146545" y="4737"/>
                  </a:lnTo>
                  <a:close/>
                </a:path>
                <a:path w="156210" h="208914">
                  <a:moveTo>
                    <a:pt x="156019" y="198970"/>
                  </a:moveTo>
                  <a:lnTo>
                    <a:pt x="151282" y="198970"/>
                  </a:lnTo>
                  <a:lnTo>
                    <a:pt x="146545" y="203708"/>
                  </a:lnTo>
                  <a:lnTo>
                    <a:pt x="156019" y="203708"/>
                  </a:lnTo>
                  <a:lnTo>
                    <a:pt x="156019" y="198970"/>
                  </a:lnTo>
                  <a:close/>
                </a:path>
                <a:path w="156210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210" h="208914">
                  <a:moveTo>
                    <a:pt x="146545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6545" y="9474"/>
                  </a:lnTo>
                  <a:lnTo>
                    <a:pt x="146545" y="4737"/>
                  </a:lnTo>
                  <a:close/>
                </a:path>
                <a:path w="156210" h="208914">
                  <a:moveTo>
                    <a:pt x="156019" y="4737"/>
                  </a:moveTo>
                  <a:lnTo>
                    <a:pt x="146545" y="4737"/>
                  </a:lnTo>
                  <a:lnTo>
                    <a:pt x="151282" y="9474"/>
                  </a:lnTo>
                  <a:lnTo>
                    <a:pt x="156019" y="9474"/>
                  </a:lnTo>
                  <a:lnTo>
                    <a:pt x="156019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23763" y="2543695"/>
              <a:ext cx="146685" cy="199390"/>
            </a:xfrm>
            <a:custGeom>
              <a:avLst/>
              <a:gdLst/>
              <a:ahLst/>
              <a:cxnLst/>
              <a:rect l="l" t="t" r="r" b="b"/>
              <a:pathLst>
                <a:path w="146685" h="199389">
                  <a:moveTo>
                    <a:pt x="146542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6542" y="198970"/>
                  </a:lnTo>
                  <a:lnTo>
                    <a:pt x="14654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19026" y="2538958"/>
              <a:ext cx="156210" cy="208915"/>
            </a:xfrm>
            <a:custGeom>
              <a:avLst/>
              <a:gdLst/>
              <a:ahLst/>
              <a:cxnLst/>
              <a:rect l="l" t="t" r="r" b="b"/>
              <a:pathLst>
                <a:path w="156210" h="208914">
                  <a:moveTo>
                    <a:pt x="156006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006" y="208445"/>
                  </a:lnTo>
                  <a:lnTo>
                    <a:pt x="156006" y="203708"/>
                  </a:lnTo>
                  <a:lnTo>
                    <a:pt x="9474" y="203708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006" y="4737"/>
                  </a:lnTo>
                  <a:lnTo>
                    <a:pt x="156006" y="0"/>
                  </a:lnTo>
                  <a:close/>
                </a:path>
                <a:path w="156210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8"/>
                  </a:lnTo>
                  <a:lnTo>
                    <a:pt x="9474" y="198970"/>
                  </a:lnTo>
                  <a:close/>
                </a:path>
                <a:path w="156210" h="208914">
                  <a:moveTo>
                    <a:pt x="146532" y="198970"/>
                  </a:moveTo>
                  <a:lnTo>
                    <a:pt x="9474" y="198970"/>
                  </a:lnTo>
                  <a:lnTo>
                    <a:pt x="9474" y="203708"/>
                  </a:lnTo>
                  <a:lnTo>
                    <a:pt x="146532" y="203708"/>
                  </a:lnTo>
                  <a:lnTo>
                    <a:pt x="146532" y="198970"/>
                  </a:lnTo>
                  <a:close/>
                </a:path>
                <a:path w="156210" h="208914">
                  <a:moveTo>
                    <a:pt x="146532" y="4737"/>
                  </a:moveTo>
                  <a:lnTo>
                    <a:pt x="146532" y="203708"/>
                  </a:lnTo>
                  <a:lnTo>
                    <a:pt x="151269" y="198970"/>
                  </a:lnTo>
                  <a:lnTo>
                    <a:pt x="156006" y="198970"/>
                  </a:lnTo>
                  <a:lnTo>
                    <a:pt x="156006" y="9474"/>
                  </a:lnTo>
                  <a:lnTo>
                    <a:pt x="151269" y="9474"/>
                  </a:lnTo>
                  <a:lnTo>
                    <a:pt x="146532" y="4737"/>
                  </a:lnTo>
                  <a:close/>
                </a:path>
                <a:path w="156210" h="208914">
                  <a:moveTo>
                    <a:pt x="156006" y="198970"/>
                  </a:moveTo>
                  <a:lnTo>
                    <a:pt x="151269" y="198970"/>
                  </a:lnTo>
                  <a:lnTo>
                    <a:pt x="146532" y="203708"/>
                  </a:lnTo>
                  <a:lnTo>
                    <a:pt x="156006" y="203708"/>
                  </a:lnTo>
                  <a:lnTo>
                    <a:pt x="156006" y="198970"/>
                  </a:lnTo>
                  <a:close/>
                </a:path>
                <a:path w="156210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210" h="208914">
                  <a:moveTo>
                    <a:pt x="146532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6532" y="9474"/>
                  </a:lnTo>
                  <a:lnTo>
                    <a:pt x="146532" y="4737"/>
                  </a:lnTo>
                  <a:close/>
                </a:path>
                <a:path w="156210" h="208914">
                  <a:moveTo>
                    <a:pt x="156006" y="4737"/>
                  </a:moveTo>
                  <a:lnTo>
                    <a:pt x="146532" y="4737"/>
                  </a:lnTo>
                  <a:lnTo>
                    <a:pt x="151269" y="9474"/>
                  </a:lnTo>
                  <a:lnTo>
                    <a:pt x="156006" y="9474"/>
                  </a:lnTo>
                  <a:lnTo>
                    <a:pt x="156006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59602" y="2538641"/>
              <a:ext cx="146685" cy="199390"/>
            </a:xfrm>
            <a:custGeom>
              <a:avLst/>
              <a:gdLst/>
              <a:ahLst/>
              <a:cxnLst/>
              <a:rect l="l" t="t" r="r" b="b"/>
              <a:pathLst>
                <a:path w="146685" h="199389">
                  <a:moveTo>
                    <a:pt x="146542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6542" y="198970"/>
                  </a:lnTo>
                  <a:lnTo>
                    <a:pt x="14654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854864" y="2533904"/>
              <a:ext cx="156210" cy="208915"/>
            </a:xfrm>
            <a:custGeom>
              <a:avLst/>
              <a:gdLst/>
              <a:ahLst/>
              <a:cxnLst/>
              <a:rect l="l" t="t" r="r" b="b"/>
              <a:pathLst>
                <a:path w="156210" h="208914">
                  <a:moveTo>
                    <a:pt x="156019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019" y="208445"/>
                  </a:lnTo>
                  <a:lnTo>
                    <a:pt x="156019" y="203708"/>
                  </a:lnTo>
                  <a:lnTo>
                    <a:pt x="9474" y="203708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019" y="4737"/>
                  </a:lnTo>
                  <a:lnTo>
                    <a:pt x="156019" y="0"/>
                  </a:lnTo>
                  <a:close/>
                </a:path>
                <a:path w="156210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8"/>
                  </a:lnTo>
                  <a:lnTo>
                    <a:pt x="9474" y="198970"/>
                  </a:lnTo>
                  <a:close/>
                </a:path>
                <a:path w="156210" h="208914">
                  <a:moveTo>
                    <a:pt x="146545" y="198970"/>
                  </a:moveTo>
                  <a:lnTo>
                    <a:pt x="9474" y="198970"/>
                  </a:lnTo>
                  <a:lnTo>
                    <a:pt x="9474" y="203708"/>
                  </a:lnTo>
                  <a:lnTo>
                    <a:pt x="146545" y="203708"/>
                  </a:lnTo>
                  <a:lnTo>
                    <a:pt x="146545" y="198970"/>
                  </a:lnTo>
                  <a:close/>
                </a:path>
                <a:path w="156210" h="208914">
                  <a:moveTo>
                    <a:pt x="146545" y="4737"/>
                  </a:moveTo>
                  <a:lnTo>
                    <a:pt x="146545" y="203708"/>
                  </a:lnTo>
                  <a:lnTo>
                    <a:pt x="151282" y="198970"/>
                  </a:lnTo>
                  <a:lnTo>
                    <a:pt x="156019" y="198970"/>
                  </a:lnTo>
                  <a:lnTo>
                    <a:pt x="156019" y="9474"/>
                  </a:lnTo>
                  <a:lnTo>
                    <a:pt x="151282" y="9474"/>
                  </a:lnTo>
                  <a:lnTo>
                    <a:pt x="146545" y="4737"/>
                  </a:lnTo>
                  <a:close/>
                </a:path>
                <a:path w="156210" h="208914">
                  <a:moveTo>
                    <a:pt x="156019" y="198970"/>
                  </a:moveTo>
                  <a:lnTo>
                    <a:pt x="151282" y="198970"/>
                  </a:lnTo>
                  <a:lnTo>
                    <a:pt x="146545" y="203708"/>
                  </a:lnTo>
                  <a:lnTo>
                    <a:pt x="156019" y="203708"/>
                  </a:lnTo>
                  <a:lnTo>
                    <a:pt x="156019" y="198970"/>
                  </a:lnTo>
                  <a:close/>
                </a:path>
                <a:path w="156210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210" h="208914">
                  <a:moveTo>
                    <a:pt x="146545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6545" y="9474"/>
                  </a:lnTo>
                  <a:lnTo>
                    <a:pt x="146545" y="4737"/>
                  </a:lnTo>
                  <a:close/>
                </a:path>
                <a:path w="156210" h="208914">
                  <a:moveTo>
                    <a:pt x="156019" y="4737"/>
                  </a:moveTo>
                  <a:lnTo>
                    <a:pt x="146545" y="4737"/>
                  </a:lnTo>
                  <a:lnTo>
                    <a:pt x="151282" y="9474"/>
                  </a:lnTo>
                  <a:lnTo>
                    <a:pt x="156019" y="9474"/>
                  </a:lnTo>
                  <a:lnTo>
                    <a:pt x="156019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69855" y="2619489"/>
              <a:ext cx="146685" cy="199390"/>
            </a:xfrm>
            <a:custGeom>
              <a:avLst/>
              <a:gdLst/>
              <a:ahLst/>
              <a:cxnLst/>
              <a:rect l="l" t="t" r="r" b="b"/>
              <a:pathLst>
                <a:path w="146685" h="199389">
                  <a:moveTo>
                    <a:pt x="146542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6542" y="198970"/>
                  </a:lnTo>
                  <a:lnTo>
                    <a:pt x="14654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65118" y="2614752"/>
              <a:ext cx="156210" cy="208915"/>
            </a:xfrm>
            <a:custGeom>
              <a:avLst/>
              <a:gdLst/>
              <a:ahLst/>
              <a:cxnLst/>
              <a:rect l="l" t="t" r="r" b="b"/>
              <a:pathLst>
                <a:path w="156210" h="208914">
                  <a:moveTo>
                    <a:pt x="156019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019" y="208445"/>
                  </a:lnTo>
                  <a:lnTo>
                    <a:pt x="156019" y="203707"/>
                  </a:lnTo>
                  <a:lnTo>
                    <a:pt x="9474" y="203707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019" y="4737"/>
                  </a:lnTo>
                  <a:lnTo>
                    <a:pt x="156019" y="0"/>
                  </a:lnTo>
                  <a:close/>
                </a:path>
                <a:path w="156210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7"/>
                  </a:lnTo>
                  <a:lnTo>
                    <a:pt x="9474" y="198970"/>
                  </a:lnTo>
                  <a:close/>
                </a:path>
                <a:path w="156210" h="208914">
                  <a:moveTo>
                    <a:pt x="146545" y="198970"/>
                  </a:moveTo>
                  <a:lnTo>
                    <a:pt x="9474" y="198970"/>
                  </a:lnTo>
                  <a:lnTo>
                    <a:pt x="9474" y="203707"/>
                  </a:lnTo>
                  <a:lnTo>
                    <a:pt x="146545" y="203707"/>
                  </a:lnTo>
                  <a:lnTo>
                    <a:pt x="146545" y="198970"/>
                  </a:lnTo>
                  <a:close/>
                </a:path>
                <a:path w="156210" h="208914">
                  <a:moveTo>
                    <a:pt x="146545" y="4737"/>
                  </a:moveTo>
                  <a:lnTo>
                    <a:pt x="146545" y="203707"/>
                  </a:lnTo>
                  <a:lnTo>
                    <a:pt x="151282" y="198970"/>
                  </a:lnTo>
                  <a:lnTo>
                    <a:pt x="156019" y="198970"/>
                  </a:lnTo>
                  <a:lnTo>
                    <a:pt x="156019" y="9474"/>
                  </a:lnTo>
                  <a:lnTo>
                    <a:pt x="151282" y="9474"/>
                  </a:lnTo>
                  <a:lnTo>
                    <a:pt x="146545" y="4737"/>
                  </a:lnTo>
                  <a:close/>
                </a:path>
                <a:path w="156210" h="208914">
                  <a:moveTo>
                    <a:pt x="156019" y="198970"/>
                  </a:moveTo>
                  <a:lnTo>
                    <a:pt x="151282" y="198970"/>
                  </a:lnTo>
                  <a:lnTo>
                    <a:pt x="146545" y="203707"/>
                  </a:lnTo>
                  <a:lnTo>
                    <a:pt x="156019" y="203707"/>
                  </a:lnTo>
                  <a:lnTo>
                    <a:pt x="156019" y="198970"/>
                  </a:lnTo>
                  <a:close/>
                </a:path>
                <a:path w="156210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210" h="208914">
                  <a:moveTo>
                    <a:pt x="146545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6545" y="9474"/>
                  </a:lnTo>
                  <a:lnTo>
                    <a:pt x="146545" y="4737"/>
                  </a:lnTo>
                  <a:close/>
                </a:path>
                <a:path w="156210" h="208914">
                  <a:moveTo>
                    <a:pt x="156019" y="4737"/>
                  </a:moveTo>
                  <a:lnTo>
                    <a:pt x="146545" y="4737"/>
                  </a:lnTo>
                  <a:lnTo>
                    <a:pt x="151282" y="9474"/>
                  </a:lnTo>
                  <a:lnTo>
                    <a:pt x="156019" y="9474"/>
                  </a:lnTo>
                  <a:lnTo>
                    <a:pt x="156019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730294" y="2619489"/>
              <a:ext cx="147320" cy="199390"/>
            </a:xfrm>
            <a:custGeom>
              <a:avLst/>
              <a:gdLst/>
              <a:ahLst/>
              <a:cxnLst/>
              <a:rect l="l" t="t" r="r" b="b"/>
              <a:pathLst>
                <a:path w="147320" h="199389">
                  <a:moveTo>
                    <a:pt x="147175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7175" y="198970"/>
                  </a:lnTo>
                  <a:lnTo>
                    <a:pt x="1471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725557" y="2614752"/>
              <a:ext cx="156845" cy="208915"/>
            </a:xfrm>
            <a:custGeom>
              <a:avLst/>
              <a:gdLst/>
              <a:ahLst/>
              <a:cxnLst/>
              <a:rect l="l" t="t" r="r" b="b"/>
              <a:pathLst>
                <a:path w="156845" h="208914">
                  <a:moveTo>
                    <a:pt x="156654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654" y="208445"/>
                  </a:lnTo>
                  <a:lnTo>
                    <a:pt x="156654" y="203707"/>
                  </a:lnTo>
                  <a:lnTo>
                    <a:pt x="9474" y="203707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654" y="4737"/>
                  </a:lnTo>
                  <a:lnTo>
                    <a:pt x="156654" y="0"/>
                  </a:lnTo>
                  <a:close/>
                </a:path>
                <a:path w="156845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7"/>
                  </a:lnTo>
                  <a:lnTo>
                    <a:pt x="9474" y="198970"/>
                  </a:lnTo>
                  <a:close/>
                </a:path>
                <a:path w="156845" h="208914">
                  <a:moveTo>
                    <a:pt x="147180" y="198970"/>
                  </a:moveTo>
                  <a:lnTo>
                    <a:pt x="9474" y="198970"/>
                  </a:lnTo>
                  <a:lnTo>
                    <a:pt x="9474" y="203707"/>
                  </a:lnTo>
                  <a:lnTo>
                    <a:pt x="147180" y="203707"/>
                  </a:lnTo>
                  <a:lnTo>
                    <a:pt x="147180" y="198970"/>
                  </a:lnTo>
                  <a:close/>
                </a:path>
                <a:path w="156845" h="208914">
                  <a:moveTo>
                    <a:pt x="147180" y="4737"/>
                  </a:moveTo>
                  <a:lnTo>
                    <a:pt x="147180" y="203707"/>
                  </a:lnTo>
                  <a:lnTo>
                    <a:pt x="151917" y="198970"/>
                  </a:lnTo>
                  <a:lnTo>
                    <a:pt x="156654" y="198970"/>
                  </a:lnTo>
                  <a:lnTo>
                    <a:pt x="156654" y="9474"/>
                  </a:lnTo>
                  <a:lnTo>
                    <a:pt x="151917" y="9474"/>
                  </a:lnTo>
                  <a:lnTo>
                    <a:pt x="147180" y="4737"/>
                  </a:lnTo>
                  <a:close/>
                </a:path>
                <a:path w="156845" h="208914">
                  <a:moveTo>
                    <a:pt x="156654" y="198970"/>
                  </a:moveTo>
                  <a:lnTo>
                    <a:pt x="151917" y="198970"/>
                  </a:lnTo>
                  <a:lnTo>
                    <a:pt x="147180" y="203707"/>
                  </a:lnTo>
                  <a:lnTo>
                    <a:pt x="156654" y="203707"/>
                  </a:lnTo>
                  <a:lnTo>
                    <a:pt x="156654" y="198970"/>
                  </a:lnTo>
                  <a:close/>
                </a:path>
                <a:path w="156845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845" h="208914">
                  <a:moveTo>
                    <a:pt x="147180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7180" y="9474"/>
                  </a:lnTo>
                  <a:lnTo>
                    <a:pt x="147180" y="4737"/>
                  </a:lnTo>
                  <a:close/>
                </a:path>
                <a:path w="156845" h="208914">
                  <a:moveTo>
                    <a:pt x="156654" y="4737"/>
                  </a:moveTo>
                  <a:lnTo>
                    <a:pt x="147180" y="4737"/>
                  </a:lnTo>
                  <a:lnTo>
                    <a:pt x="151917" y="9474"/>
                  </a:lnTo>
                  <a:lnTo>
                    <a:pt x="156654" y="9474"/>
                  </a:lnTo>
                  <a:lnTo>
                    <a:pt x="156654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891368" y="2619489"/>
              <a:ext cx="147320" cy="199390"/>
            </a:xfrm>
            <a:custGeom>
              <a:avLst/>
              <a:gdLst/>
              <a:ahLst/>
              <a:cxnLst/>
              <a:rect l="l" t="t" r="r" b="b"/>
              <a:pathLst>
                <a:path w="147320" h="199389">
                  <a:moveTo>
                    <a:pt x="147175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7175" y="198970"/>
                  </a:lnTo>
                  <a:lnTo>
                    <a:pt x="14717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886631" y="2614752"/>
              <a:ext cx="156845" cy="208915"/>
            </a:xfrm>
            <a:custGeom>
              <a:avLst/>
              <a:gdLst/>
              <a:ahLst/>
              <a:cxnLst/>
              <a:rect l="l" t="t" r="r" b="b"/>
              <a:pathLst>
                <a:path w="156845" h="208914">
                  <a:moveTo>
                    <a:pt x="156654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654" y="208445"/>
                  </a:lnTo>
                  <a:lnTo>
                    <a:pt x="156654" y="203707"/>
                  </a:lnTo>
                  <a:lnTo>
                    <a:pt x="9474" y="203707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654" y="4737"/>
                  </a:lnTo>
                  <a:lnTo>
                    <a:pt x="156654" y="0"/>
                  </a:lnTo>
                  <a:close/>
                </a:path>
                <a:path w="156845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7"/>
                  </a:lnTo>
                  <a:lnTo>
                    <a:pt x="9474" y="198970"/>
                  </a:lnTo>
                  <a:close/>
                </a:path>
                <a:path w="156845" h="208914">
                  <a:moveTo>
                    <a:pt x="147180" y="198970"/>
                  </a:moveTo>
                  <a:lnTo>
                    <a:pt x="9474" y="198970"/>
                  </a:lnTo>
                  <a:lnTo>
                    <a:pt x="9474" y="203707"/>
                  </a:lnTo>
                  <a:lnTo>
                    <a:pt x="147180" y="203707"/>
                  </a:lnTo>
                  <a:lnTo>
                    <a:pt x="147180" y="198970"/>
                  </a:lnTo>
                  <a:close/>
                </a:path>
                <a:path w="156845" h="208914">
                  <a:moveTo>
                    <a:pt x="147180" y="4737"/>
                  </a:moveTo>
                  <a:lnTo>
                    <a:pt x="147180" y="203707"/>
                  </a:lnTo>
                  <a:lnTo>
                    <a:pt x="151917" y="198970"/>
                  </a:lnTo>
                  <a:lnTo>
                    <a:pt x="156654" y="198970"/>
                  </a:lnTo>
                  <a:lnTo>
                    <a:pt x="156654" y="9474"/>
                  </a:lnTo>
                  <a:lnTo>
                    <a:pt x="151917" y="9474"/>
                  </a:lnTo>
                  <a:lnTo>
                    <a:pt x="147180" y="4737"/>
                  </a:lnTo>
                  <a:close/>
                </a:path>
                <a:path w="156845" h="208914">
                  <a:moveTo>
                    <a:pt x="156654" y="198970"/>
                  </a:moveTo>
                  <a:lnTo>
                    <a:pt x="151917" y="198970"/>
                  </a:lnTo>
                  <a:lnTo>
                    <a:pt x="147180" y="203707"/>
                  </a:lnTo>
                  <a:lnTo>
                    <a:pt x="156654" y="203707"/>
                  </a:lnTo>
                  <a:lnTo>
                    <a:pt x="156654" y="198970"/>
                  </a:lnTo>
                  <a:close/>
                </a:path>
                <a:path w="156845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845" h="208914">
                  <a:moveTo>
                    <a:pt x="147180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7180" y="9474"/>
                  </a:lnTo>
                  <a:lnTo>
                    <a:pt x="147180" y="4737"/>
                  </a:lnTo>
                  <a:close/>
                </a:path>
                <a:path w="156845" h="208914">
                  <a:moveTo>
                    <a:pt x="156654" y="4737"/>
                  </a:moveTo>
                  <a:lnTo>
                    <a:pt x="147180" y="4737"/>
                  </a:lnTo>
                  <a:lnTo>
                    <a:pt x="151917" y="9474"/>
                  </a:lnTo>
                  <a:lnTo>
                    <a:pt x="156654" y="9474"/>
                  </a:lnTo>
                  <a:lnTo>
                    <a:pt x="156654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052442" y="2619489"/>
              <a:ext cx="147320" cy="199390"/>
            </a:xfrm>
            <a:custGeom>
              <a:avLst/>
              <a:gdLst/>
              <a:ahLst/>
              <a:cxnLst/>
              <a:rect l="l" t="t" r="r" b="b"/>
              <a:pathLst>
                <a:path w="147320" h="199389">
                  <a:moveTo>
                    <a:pt x="147175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7175" y="198970"/>
                  </a:lnTo>
                  <a:lnTo>
                    <a:pt x="14717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047705" y="2614752"/>
              <a:ext cx="2773045" cy="683895"/>
            </a:xfrm>
            <a:custGeom>
              <a:avLst/>
              <a:gdLst/>
              <a:ahLst/>
              <a:cxnLst/>
              <a:rect l="l" t="t" r="r" b="b"/>
              <a:pathLst>
                <a:path w="2773045" h="683895">
                  <a:moveTo>
                    <a:pt x="156641" y="0"/>
                  </a:moveTo>
                  <a:lnTo>
                    <a:pt x="147167" y="0"/>
                  </a:lnTo>
                  <a:lnTo>
                    <a:pt x="147167" y="9474"/>
                  </a:lnTo>
                  <a:lnTo>
                    <a:pt x="14716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147167" y="9474"/>
                  </a:lnTo>
                  <a:lnTo>
                    <a:pt x="147167" y="0"/>
                  </a:lnTo>
                  <a:lnTo>
                    <a:pt x="0" y="0"/>
                  </a:lnTo>
                  <a:lnTo>
                    <a:pt x="0" y="208445"/>
                  </a:lnTo>
                  <a:lnTo>
                    <a:pt x="156641" y="208445"/>
                  </a:lnTo>
                  <a:lnTo>
                    <a:pt x="156641" y="203708"/>
                  </a:lnTo>
                  <a:lnTo>
                    <a:pt x="156641" y="198970"/>
                  </a:lnTo>
                  <a:lnTo>
                    <a:pt x="156641" y="9474"/>
                  </a:lnTo>
                  <a:lnTo>
                    <a:pt x="156641" y="4737"/>
                  </a:lnTo>
                  <a:lnTo>
                    <a:pt x="156641" y="0"/>
                  </a:lnTo>
                  <a:close/>
                </a:path>
                <a:path w="2773045" h="683895">
                  <a:moveTo>
                    <a:pt x="2772638" y="682891"/>
                  </a:moveTo>
                  <a:lnTo>
                    <a:pt x="2763164" y="320954"/>
                  </a:lnTo>
                  <a:lnTo>
                    <a:pt x="2744216" y="321449"/>
                  </a:lnTo>
                  <a:lnTo>
                    <a:pt x="2753690" y="683387"/>
                  </a:lnTo>
                  <a:lnTo>
                    <a:pt x="2772638" y="6828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337513" y="752345"/>
            <a:ext cx="782510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spc="10" dirty="0"/>
              <a:t>Packet Switching</a:t>
            </a:r>
            <a:r>
              <a:rPr sz="3550" spc="1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3550" spc="10" dirty="0"/>
              <a:t>queueing delay</a:t>
            </a:r>
            <a:r>
              <a:rPr sz="3550" spc="1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55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50" spc="10" dirty="0"/>
              <a:t>loss</a:t>
            </a:r>
            <a:endParaRPr sz="35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76093" y="2321775"/>
            <a:ext cx="749935" cy="401955"/>
            <a:chOff x="2376093" y="2321775"/>
            <a:chExt cx="749935" cy="401955"/>
          </a:xfrm>
        </p:grpSpPr>
        <p:sp>
          <p:nvSpPr>
            <p:cNvPr id="33" name="object 33"/>
            <p:cNvSpPr/>
            <p:nvPr/>
          </p:nvSpPr>
          <p:spPr>
            <a:xfrm>
              <a:off x="2376093" y="2321775"/>
              <a:ext cx="749935" cy="401320"/>
            </a:xfrm>
            <a:custGeom>
              <a:avLst/>
              <a:gdLst/>
              <a:ahLst/>
              <a:cxnLst/>
              <a:rect l="l" t="t" r="r" b="b"/>
              <a:pathLst>
                <a:path w="749935" h="401319">
                  <a:moveTo>
                    <a:pt x="8724" y="0"/>
                  </a:moveTo>
                  <a:lnTo>
                    <a:pt x="0" y="16827"/>
                  </a:lnTo>
                  <a:lnTo>
                    <a:pt x="740930" y="400875"/>
                  </a:lnTo>
                  <a:lnTo>
                    <a:pt x="749655" y="384048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916097" y="2519692"/>
              <a:ext cx="146685" cy="199390"/>
            </a:xfrm>
            <a:custGeom>
              <a:avLst/>
              <a:gdLst/>
              <a:ahLst/>
              <a:cxnLst/>
              <a:rect l="l" t="t" r="r" b="b"/>
              <a:pathLst>
                <a:path w="146685" h="199389">
                  <a:moveTo>
                    <a:pt x="146542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6542" y="198970"/>
                  </a:lnTo>
                  <a:lnTo>
                    <a:pt x="14654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878188" y="2431694"/>
              <a:ext cx="244475" cy="292100"/>
            </a:xfrm>
            <a:custGeom>
              <a:avLst/>
              <a:gdLst/>
              <a:ahLst/>
              <a:cxnLst/>
              <a:rect l="l" t="t" r="r" b="b"/>
              <a:pathLst>
                <a:path w="244475" h="292100">
                  <a:moveTo>
                    <a:pt x="189191" y="83261"/>
                  </a:moveTo>
                  <a:lnTo>
                    <a:pt x="179717" y="83261"/>
                  </a:lnTo>
                  <a:lnTo>
                    <a:pt x="179717" y="92735"/>
                  </a:lnTo>
                  <a:lnTo>
                    <a:pt x="179717" y="282232"/>
                  </a:lnTo>
                  <a:lnTo>
                    <a:pt x="42646" y="282232"/>
                  </a:lnTo>
                  <a:lnTo>
                    <a:pt x="42646" y="92735"/>
                  </a:lnTo>
                  <a:lnTo>
                    <a:pt x="179717" y="92735"/>
                  </a:lnTo>
                  <a:lnTo>
                    <a:pt x="179717" y="83261"/>
                  </a:lnTo>
                  <a:lnTo>
                    <a:pt x="33172" y="83261"/>
                  </a:lnTo>
                  <a:lnTo>
                    <a:pt x="33172" y="291706"/>
                  </a:lnTo>
                  <a:lnTo>
                    <a:pt x="189191" y="291706"/>
                  </a:lnTo>
                  <a:lnTo>
                    <a:pt x="189191" y="286969"/>
                  </a:lnTo>
                  <a:lnTo>
                    <a:pt x="189191" y="282232"/>
                  </a:lnTo>
                  <a:lnTo>
                    <a:pt x="189191" y="92735"/>
                  </a:lnTo>
                  <a:lnTo>
                    <a:pt x="189191" y="87998"/>
                  </a:lnTo>
                  <a:lnTo>
                    <a:pt x="189191" y="83261"/>
                  </a:lnTo>
                  <a:close/>
                </a:path>
                <a:path w="244475" h="292100">
                  <a:moveTo>
                    <a:pt x="244462" y="38100"/>
                  </a:moveTo>
                  <a:lnTo>
                    <a:pt x="168757" y="0"/>
                  </a:lnTo>
                  <a:lnTo>
                    <a:pt x="168668" y="33172"/>
                  </a:lnTo>
                  <a:lnTo>
                    <a:pt x="25" y="32727"/>
                  </a:lnTo>
                  <a:lnTo>
                    <a:pt x="0" y="42202"/>
                  </a:lnTo>
                  <a:lnTo>
                    <a:pt x="168643" y="42646"/>
                  </a:lnTo>
                  <a:lnTo>
                    <a:pt x="168567" y="75793"/>
                  </a:lnTo>
                  <a:lnTo>
                    <a:pt x="235229" y="42684"/>
                  </a:lnTo>
                  <a:lnTo>
                    <a:pt x="24446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2518232" y="2805645"/>
            <a:ext cx="587375" cy="516890"/>
            <a:chOff x="2518232" y="2805645"/>
            <a:chExt cx="587375" cy="516890"/>
          </a:xfrm>
        </p:grpSpPr>
        <p:sp>
          <p:nvSpPr>
            <p:cNvPr id="37" name="object 37"/>
            <p:cNvSpPr/>
            <p:nvPr/>
          </p:nvSpPr>
          <p:spPr>
            <a:xfrm>
              <a:off x="2518232" y="2805645"/>
              <a:ext cx="587375" cy="516890"/>
            </a:xfrm>
            <a:custGeom>
              <a:avLst/>
              <a:gdLst/>
              <a:ahLst/>
              <a:cxnLst/>
              <a:rect l="l" t="t" r="r" b="b"/>
              <a:pathLst>
                <a:path w="587375" h="516889">
                  <a:moveTo>
                    <a:pt x="574814" y="0"/>
                  </a:moveTo>
                  <a:lnTo>
                    <a:pt x="0" y="502158"/>
                  </a:lnTo>
                  <a:lnTo>
                    <a:pt x="12471" y="516432"/>
                  </a:lnTo>
                  <a:lnTo>
                    <a:pt x="587273" y="14262"/>
                  </a:lnTo>
                  <a:lnTo>
                    <a:pt x="5748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698178" y="3088182"/>
              <a:ext cx="146685" cy="199390"/>
            </a:xfrm>
            <a:custGeom>
              <a:avLst/>
              <a:gdLst/>
              <a:ahLst/>
              <a:cxnLst/>
              <a:rect l="l" t="t" r="r" b="b"/>
              <a:pathLst>
                <a:path w="146685" h="199389">
                  <a:moveTo>
                    <a:pt x="146544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6544" y="198970"/>
                  </a:lnTo>
                  <a:lnTo>
                    <a:pt x="14654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693441" y="3083445"/>
              <a:ext cx="156210" cy="208915"/>
            </a:xfrm>
            <a:custGeom>
              <a:avLst/>
              <a:gdLst/>
              <a:ahLst/>
              <a:cxnLst/>
              <a:rect l="l" t="t" r="r" b="b"/>
              <a:pathLst>
                <a:path w="156210" h="208914">
                  <a:moveTo>
                    <a:pt x="156019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019" y="208445"/>
                  </a:lnTo>
                  <a:lnTo>
                    <a:pt x="156019" y="203708"/>
                  </a:lnTo>
                  <a:lnTo>
                    <a:pt x="9474" y="203708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019" y="4737"/>
                  </a:lnTo>
                  <a:lnTo>
                    <a:pt x="156019" y="0"/>
                  </a:lnTo>
                  <a:close/>
                </a:path>
                <a:path w="156210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8"/>
                  </a:lnTo>
                  <a:lnTo>
                    <a:pt x="9474" y="198970"/>
                  </a:lnTo>
                  <a:close/>
                </a:path>
                <a:path w="156210" h="208914">
                  <a:moveTo>
                    <a:pt x="146545" y="198970"/>
                  </a:moveTo>
                  <a:lnTo>
                    <a:pt x="9474" y="198970"/>
                  </a:lnTo>
                  <a:lnTo>
                    <a:pt x="9474" y="203708"/>
                  </a:lnTo>
                  <a:lnTo>
                    <a:pt x="146545" y="203708"/>
                  </a:lnTo>
                  <a:lnTo>
                    <a:pt x="146545" y="198970"/>
                  </a:lnTo>
                  <a:close/>
                </a:path>
                <a:path w="156210" h="208914">
                  <a:moveTo>
                    <a:pt x="146545" y="4737"/>
                  </a:moveTo>
                  <a:lnTo>
                    <a:pt x="146545" y="203708"/>
                  </a:lnTo>
                  <a:lnTo>
                    <a:pt x="151282" y="198970"/>
                  </a:lnTo>
                  <a:lnTo>
                    <a:pt x="156019" y="198970"/>
                  </a:lnTo>
                  <a:lnTo>
                    <a:pt x="156019" y="9474"/>
                  </a:lnTo>
                  <a:lnTo>
                    <a:pt x="151282" y="9474"/>
                  </a:lnTo>
                  <a:lnTo>
                    <a:pt x="146545" y="4737"/>
                  </a:lnTo>
                  <a:close/>
                </a:path>
                <a:path w="156210" h="208914">
                  <a:moveTo>
                    <a:pt x="156019" y="198970"/>
                  </a:moveTo>
                  <a:lnTo>
                    <a:pt x="151282" y="198970"/>
                  </a:lnTo>
                  <a:lnTo>
                    <a:pt x="146545" y="203708"/>
                  </a:lnTo>
                  <a:lnTo>
                    <a:pt x="156019" y="203708"/>
                  </a:lnTo>
                  <a:lnTo>
                    <a:pt x="156019" y="198970"/>
                  </a:lnTo>
                  <a:close/>
                </a:path>
                <a:path w="156210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210" h="208914">
                  <a:moveTo>
                    <a:pt x="146545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6545" y="9474"/>
                  </a:lnTo>
                  <a:lnTo>
                    <a:pt x="146545" y="4737"/>
                  </a:lnTo>
                  <a:close/>
                </a:path>
                <a:path w="156210" h="208914">
                  <a:moveTo>
                    <a:pt x="156019" y="4737"/>
                  </a:moveTo>
                  <a:lnTo>
                    <a:pt x="146545" y="4737"/>
                  </a:lnTo>
                  <a:lnTo>
                    <a:pt x="151282" y="9474"/>
                  </a:lnTo>
                  <a:lnTo>
                    <a:pt x="156019" y="9474"/>
                  </a:lnTo>
                  <a:lnTo>
                    <a:pt x="156019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876054" y="2937840"/>
              <a:ext cx="177114" cy="183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/>
          <p:nvPr/>
        </p:nvSpPr>
        <p:spPr>
          <a:xfrm>
            <a:off x="4788941" y="2397099"/>
            <a:ext cx="1056640" cy="76200"/>
          </a:xfrm>
          <a:custGeom>
            <a:avLst/>
            <a:gdLst/>
            <a:ahLst/>
            <a:cxnLst/>
            <a:rect l="l" t="t" r="r" b="b"/>
            <a:pathLst>
              <a:path w="1056639" h="76200">
                <a:moveTo>
                  <a:pt x="980329" y="42635"/>
                </a:moveTo>
                <a:lnTo>
                  <a:pt x="980313" y="75806"/>
                </a:lnTo>
                <a:lnTo>
                  <a:pt x="1046721" y="42646"/>
                </a:lnTo>
                <a:lnTo>
                  <a:pt x="980329" y="42635"/>
                </a:lnTo>
                <a:close/>
              </a:path>
              <a:path w="1056639" h="76200">
                <a:moveTo>
                  <a:pt x="980334" y="33161"/>
                </a:moveTo>
                <a:lnTo>
                  <a:pt x="980329" y="42635"/>
                </a:lnTo>
                <a:lnTo>
                  <a:pt x="999274" y="42646"/>
                </a:lnTo>
                <a:lnTo>
                  <a:pt x="999286" y="33172"/>
                </a:lnTo>
                <a:lnTo>
                  <a:pt x="980334" y="33161"/>
                </a:lnTo>
                <a:close/>
              </a:path>
              <a:path w="1056639" h="76200">
                <a:moveTo>
                  <a:pt x="980351" y="0"/>
                </a:moveTo>
                <a:lnTo>
                  <a:pt x="980334" y="33161"/>
                </a:lnTo>
                <a:lnTo>
                  <a:pt x="999286" y="33172"/>
                </a:lnTo>
                <a:lnTo>
                  <a:pt x="999274" y="42646"/>
                </a:lnTo>
                <a:lnTo>
                  <a:pt x="1046744" y="42635"/>
                </a:lnTo>
                <a:lnTo>
                  <a:pt x="1056132" y="37947"/>
                </a:lnTo>
                <a:lnTo>
                  <a:pt x="980351" y="0"/>
                </a:lnTo>
                <a:close/>
              </a:path>
              <a:path w="1056639" h="76200">
                <a:moveTo>
                  <a:pt x="12" y="32575"/>
                </a:moveTo>
                <a:lnTo>
                  <a:pt x="0" y="42049"/>
                </a:lnTo>
                <a:lnTo>
                  <a:pt x="980329" y="42635"/>
                </a:lnTo>
                <a:lnTo>
                  <a:pt x="980334" y="33161"/>
                </a:lnTo>
                <a:lnTo>
                  <a:pt x="12" y="32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621129" y="2023830"/>
            <a:ext cx="22796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0" dirty="0">
                <a:solidFill>
                  <a:srgbClr val="006600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60092" y="2993399"/>
            <a:ext cx="22796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B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44905" y="1856444"/>
            <a:ext cx="24447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5" dirty="0">
                <a:latin typeface="Arial" panose="020B0604020202020204"/>
                <a:cs typeface="Arial" panose="020B0604020202020204"/>
              </a:rPr>
              <a:t>C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04173" y="1977717"/>
            <a:ext cx="138366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i="1" spc="25" dirty="0">
                <a:latin typeface="Arial" panose="020B0604020202020204"/>
                <a:cs typeface="Arial" panose="020B0604020202020204"/>
              </a:rPr>
              <a:t>R </a:t>
            </a:r>
            <a:r>
              <a:rPr sz="1750" spc="20" dirty="0">
                <a:latin typeface="Arial" panose="020B0604020202020204"/>
                <a:cs typeface="Arial" panose="020B0604020202020204"/>
              </a:rPr>
              <a:t>= </a:t>
            </a:r>
            <a:r>
              <a:rPr sz="1750" spc="15" dirty="0">
                <a:latin typeface="Arial" panose="020B0604020202020204"/>
                <a:cs typeface="Arial" panose="020B0604020202020204"/>
              </a:rPr>
              <a:t>100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15" dirty="0">
                <a:latin typeface="Arial" panose="020B0604020202020204"/>
                <a:cs typeface="Arial" panose="020B0604020202020204"/>
              </a:rPr>
              <a:t>Mb/s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156159" y="1855190"/>
            <a:ext cx="2859405" cy="1871345"/>
            <a:chOff x="6156159" y="1855190"/>
            <a:chExt cx="2859405" cy="1871345"/>
          </a:xfrm>
        </p:grpSpPr>
        <p:sp>
          <p:nvSpPr>
            <p:cNvPr id="47" name="object 47"/>
            <p:cNvSpPr/>
            <p:nvPr/>
          </p:nvSpPr>
          <p:spPr>
            <a:xfrm>
              <a:off x="7397255" y="3195624"/>
              <a:ext cx="1008380" cy="313055"/>
            </a:xfrm>
            <a:custGeom>
              <a:avLst/>
              <a:gdLst/>
              <a:ahLst/>
              <a:cxnLst/>
              <a:rect l="l" t="t" r="r" b="b"/>
              <a:pathLst>
                <a:path w="1008379" h="313054">
                  <a:moveTo>
                    <a:pt x="387400" y="16294"/>
                  </a:moveTo>
                  <a:lnTo>
                    <a:pt x="377736" y="0"/>
                  </a:lnTo>
                  <a:lnTo>
                    <a:pt x="0" y="224231"/>
                  </a:lnTo>
                  <a:lnTo>
                    <a:pt x="9677" y="240525"/>
                  </a:lnTo>
                  <a:lnTo>
                    <a:pt x="387400" y="16294"/>
                  </a:lnTo>
                  <a:close/>
                </a:path>
                <a:path w="1008379" h="313054">
                  <a:moveTo>
                    <a:pt x="1007910" y="311975"/>
                  </a:moveTo>
                  <a:lnTo>
                    <a:pt x="1007897" y="293014"/>
                  </a:lnTo>
                  <a:lnTo>
                    <a:pt x="28841" y="293649"/>
                  </a:lnTo>
                  <a:lnTo>
                    <a:pt x="28854" y="312597"/>
                  </a:lnTo>
                  <a:lnTo>
                    <a:pt x="1007910" y="311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240298" y="3040799"/>
              <a:ext cx="775037" cy="6758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570023" y="3105226"/>
              <a:ext cx="377101" cy="3095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608651" y="1855190"/>
              <a:ext cx="775037" cy="6758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938363" y="1919617"/>
              <a:ext cx="377101" cy="30951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165316" y="2711081"/>
              <a:ext cx="1113612" cy="2444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160681" y="2707538"/>
              <a:ext cx="1123315" cy="252729"/>
            </a:xfrm>
            <a:custGeom>
              <a:avLst/>
              <a:gdLst/>
              <a:ahLst/>
              <a:cxnLst/>
              <a:rect l="l" t="t" r="r" b="b"/>
              <a:pathLst>
                <a:path w="1123315" h="252730">
                  <a:moveTo>
                    <a:pt x="646391" y="251459"/>
                  </a:moveTo>
                  <a:lnTo>
                    <a:pt x="476491" y="251459"/>
                  </a:lnTo>
                  <a:lnTo>
                    <a:pt x="504405" y="252729"/>
                  </a:lnTo>
                  <a:lnTo>
                    <a:pt x="618477" y="252729"/>
                  </a:lnTo>
                  <a:lnTo>
                    <a:pt x="646391" y="251459"/>
                  </a:lnTo>
                  <a:close/>
                </a:path>
                <a:path w="1123315" h="252730">
                  <a:moveTo>
                    <a:pt x="618477" y="0"/>
                  </a:moveTo>
                  <a:lnTo>
                    <a:pt x="504405" y="0"/>
                  </a:lnTo>
                  <a:lnTo>
                    <a:pt x="369608" y="6350"/>
                  </a:lnTo>
                  <a:lnTo>
                    <a:pt x="295478" y="13969"/>
                  </a:lnTo>
                  <a:lnTo>
                    <a:pt x="272084" y="17779"/>
                  </a:lnTo>
                  <a:lnTo>
                    <a:pt x="249428" y="20319"/>
                  </a:lnTo>
                  <a:lnTo>
                    <a:pt x="227533" y="24129"/>
                  </a:lnTo>
                  <a:lnTo>
                    <a:pt x="186131" y="31750"/>
                  </a:lnTo>
                  <a:lnTo>
                    <a:pt x="148170" y="39369"/>
                  </a:lnTo>
                  <a:lnTo>
                    <a:pt x="130568" y="44450"/>
                  </a:lnTo>
                  <a:lnTo>
                    <a:pt x="113919" y="48259"/>
                  </a:lnTo>
                  <a:lnTo>
                    <a:pt x="70065" y="63500"/>
                  </a:lnTo>
                  <a:lnTo>
                    <a:pt x="51752" y="72389"/>
                  </a:lnTo>
                  <a:lnTo>
                    <a:pt x="46215" y="74929"/>
                  </a:lnTo>
                  <a:lnTo>
                    <a:pt x="40957" y="77469"/>
                  </a:lnTo>
                  <a:lnTo>
                    <a:pt x="35991" y="80009"/>
                  </a:lnTo>
                  <a:lnTo>
                    <a:pt x="31318" y="83819"/>
                  </a:lnTo>
                  <a:lnTo>
                    <a:pt x="26936" y="86359"/>
                  </a:lnTo>
                  <a:lnTo>
                    <a:pt x="22860" y="88900"/>
                  </a:lnTo>
                  <a:lnTo>
                    <a:pt x="19088" y="92709"/>
                  </a:lnTo>
                  <a:lnTo>
                    <a:pt x="15621" y="95250"/>
                  </a:lnTo>
                  <a:lnTo>
                    <a:pt x="12484" y="99059"/>
                  </a:lnTo>
                  <a:lnTo>
                    <a:pt x="9652" y="101600"/>
                  </a:lnTo>
                  <a:lnTo>
                    <a:pt x="7162" y="105409"/>
                  </a:lnTo>
                  <a:lnTo>
                    <a:pt x="0" y="128269"/>
                  </a:lnTo>
                  <a:lnTo>
                    <a:pt x="101" y="129539"/>
                  </a:lnTo>
                  <a:lnTo>
                    <a:pt x="7162" y="147319"/>
                  </a:lnTo>
                  <a:lnTo>
                    <a:pt x="9652" y="151129"/>
                  </a:lnTo>
                  <a:lnTo>
                    <a:pt x="12484" y="153669"/>
                  </a:lnTo>
                  <a:lnTo>
                    <a:pt x="15621" y="157479"/>
                  </a:lnTo>
                  <a:lnTo>
                    <a:pt x="19088" y="160019"/>
                  </a:lnTo>
                  <a:lnTo>
                    <a:pt x="22860" y="163829"/>
                  </a:lnTo>
                  <a:lnTo>
                    <a:pt x="26936" y="166369"/>
                  </a:lnTo>
                  <a:lnTo>
                    <a:pt x="31318" y="170179"/>
                  </a:lnTo>
                  <a:lnTo>
                    <a:pt x="35991" y="172719"/>
                  </a:lnTo>
                  <a:lnTo>
                    <a:pt x="40957" y="175259"/>
                  </a:lnTo>
                  <a:lnTo>
                    <a:pt x="46215" y="177800"/>
                  </a:lnTo>
                  <a:lnTo>
                    <a:pt x="51752" y="180339"/>
                  </a:lnTo>
                  <a:lnTo>
                    <a:pt x="57607" y="184150"/>
                  </a:lnTo>
                  <a:lnTo>
                    <a:pt x="98259" y="199389"/>
                  </a:lnTo>
                  <a:lnTo>
                    <a:pt x="130568" y="208279"/>
                  </a:lnTo>
                  <a:lnTo>
                    <a:pt x="148170" y="213359"/>
                  </a:lnTo>
                  <a:lnTo>
                    <a:pt x="206413" y="224789"/>
                  </a:lnTo>
                  <a:lnTo>
                    <a:pt x="272084" y="236219"/>
                  </a:lnTo>
                  <a:lnTo>
                    <a:pt x="369608" y="246379"/>
                  </a:lnTo>
                  <a:lnTo>
                    <a:pt x="422021" y="248919"/>
                  </a:lnTo>
                  <a:lnTo>
                    <a:pt x="449008" y="251459"/>
                  </a:lnTo>
                  <a:lnTo>
                    <a:pt x="673862" y="251459"/>
                  </a:lnTo>
                  <a:lnTo>
                    <a:pt x="700862" y="248919"/>
                  </a:lnTo>
                  <a:lnTo>
                    <a:pt x="753262" y="246379"/>
                  </a:lnTo>
                  <a:lnTo>
                    <a:pt x="778611" y="243839"/>
                  </a:lnTo>
                  <a:lnTo>
                    <a:pt x="504647" y="243839"/>
                  </a:lnTo>
                  <a:lnTo>
                    <a:pt x="476770" y="242569"/>
                  </a:lnTo>
                  <a:lnTo>
                    <a:pt x="449414" y="241300"/>
                  </a:lnTo>
                  <a:lnTo>
                    <a:pt x="422529" y="240029"/>
                  </a:lnTo>
                  <a:lnTo>
                    <a:pt x="396163" y="238759"/>
                  </a:lnTo>
                  <a:lnTo>
                    <a:pt x="370344" y="236219"/>
                  </a:lnTo>
                  <a:lnTo>
                    <a:pt x="345109" y="233679"/>
                  </a:lnTo>
                  <a:lnTo>
                    <a:pt x="320509" y="232409"/>
                  </a:lnTo>
                  <a:lnTo>
                    <a:pt x="296570" y="228600"/>
                  </a:lnTo>
                  <a:lnTo>
                    <a:pt x="273316" y="226059"/>
                  </a:lnTo>
                  <a:lnTo>
                    <a:pt x="250786" y="223519"/>
                  </a:lnTo>
                  <a:lnTo>
                    <a:pt x="229031" y="219709"/>
                  </a:lnTo>
                  <a:lnTo>
                    <a:pt x="208064" y="215900"/>
                  </a:lnTo>
                  <a:lnTo>
                    <a:pt x="187947" y="212089"/>
                  </a:lnTo>
                  <a:lnTo>
                    <a:pt x="168694" y="208279"/>
                  </a:lnTo>
                  <a:lnTo>
                    <a:pt x="150342" y="204469"/>
                  </a:lnTo>
                  <a:lnTo>
                    <a:pt x="132943" y="199389"/>
                  </a:lnTo>
                  <a:lnTo>
                    <a:pt x="116535" y="195579"/>
                  </a:lnTo>
                  <a:lnTo>
                    <a:pt x="101130" y="190500"/>
                  </a:lnTo>
                  <a:lnTo>
                    <a:pt x="101269" y="190500"/>
                  </a:lnTo>
                  <a:lnTo>
                    <a:pt x="86779" y="185419"/>
                  </a:lnTo>
                  <a:lnTo>
                    <a:pt x="86931" y="185419"/>
                  </a:lnTo>
                  <a:lnTo>
                    <a:pt x="73533" y="180339"/>
                  </a:lnTo>
                  <a:lnTo>
                    <a:pt x="73710" y="180339"/>
                  </a:lnTo>
                  <a:lnTo>
                    <a:pt x="61404" y="175259"/>
                  </a:lnTo>
                  <a:lnTo>
                    <a:pt x="61556" y="175259"/>
                  </a:lnTo>
                  <a:lnTo>
                    <a:pt x="55841" y="172719"/>
                  </a:lnTo>
                  <a:lnTo>
                    <a:pt x="50520" y="170179"/>
                  </a:lnTo>
                  <a:lnTo>
                    <a:pt x="45504" y="167639"/>
                  </a:lnTo>
                  <a:lnTo>
                    <a:pt x="40792" y="163829"/>
                  </a:lnTo>
                  <a:lnTo>
                    <a:pt x="40932" y="163829"/>
                  </a:lnTo>
                  <a:lnTo>
                    <a:pt x="36398" y="161289"/>
                  </a:lnTo>
                  <a:lnTo>
                    <a:pt x="36550" y="161289"/>
                  </a:lnTo>
                  <a:lnTo>
                    <a:pt x="32321" y="158750"/>
                  </a:lnTo>
                  <a:lnTo>
                    <a:pt x="32486" y="158750"/>
                  </a:lnTo>
                  <a:lnTo>
                    <a:pt x="28575" y="156209"/>
                  </a:lnTo>
                  <a:lnTo>
                    <a:pt x="28740" y="156209"/>
                  </a:lnTo>
                  <a:lnTo>
                    <a:pt x="25146" y="153669"/>
                  </a:lnTo>
                  <a:lnTo>
                    <a:pt x="25336" y="153669"/>
                  </a:lnTo>
                  <a:lnTo>
                    <a:pt x="23152" y="151129"/>
                  </a:lnTo>
                  <a:lnTo>
                    <a:pt x="22263" y="151129"/>
                  </a:lnTo>
                  <a:lnTo>
                    <a:pt x="19316" y="147319"/>
                  </a:lnTo>
                  <a:lnTo>
                    <a:pt x="19519" y="147319"/>
                  </a:lnTo>
                  <a:lnTo>
                    <a:pt x="16903" y="144779"/>
                  </a:lnTo>
                  <a:lnTo>
                    <a:pt x="17119" y="144779"/>
                  </a:lnTo>
                  <a:lnTo>
                    <a:pt x="14833" y="142239"/>
                  </a:lnTo>
                  <a:lnTo>
                    <a:pt x="15049" y="142239"/>
                  </a:lnTo>
                  <a:lnTo>
                    <a:pt x="13106" y="139700"/>
                  </a:lnTo>
                  <a:lnTo>
                    <a:pt x="13309" y="139700"/>
                  </a:lnTo>
                  <a:lnTo>
                    <a:pt x="11709" y="137159"/>
                  </a:lnTo>
                  <a:lnTo>
                    <a:pt x="11899" y="137159"/>
                  </a:lnTo>
                  <a:lnTo>
                    <a:pt x="10655" y="134619"/>
                  </a:lnTo>
                  <a:lnTo>
                    <a:pt x="10807" y="134619"/>
                  </a:lnTo>
                  <a:lnTo>
                    <a:pt x="10215" y="132079"/>
                  </a:lnTo>
                  <a:lnTo>
                    <a:pt x="10033" y="132079"/>
                  </a:lnTo>
                  <a:lnTo>
                    <a:pt x="9668" y="129539"/>
                  </a:lnTo>
                  <a:lnTo>
                    <a:pt x="9491" y="128269"/>
                  </a:lnTo>
                  <a:lnTo>
                    <a:pt x="9372" y="127000"/>
                  </a:lnTo>
                  <a:lnTo>
                    <a:pt x="9550" y="123189"/>
                  </a:lnTo>
                  <a:lnTo>
                    <a:pt x="10033" y="120650"/>
                  </a:lnTo>
                  <a:lnTo>
                    <a:pt x="10215" y="120650"/>
                  </a:lnTo>
                  <a:lnTo>
                    <a:pt x="10807" y="118109"/>
                  </a:lnTo>
                  <a:lnTo>
                    <a:pt x="11070" y="118109"/>
                  </a:lnTo>
                  <a:lnTo>
                    <a:pt x="11899" y="115569"/>
                  </a:lnTo>
                  <a:lnTo>
                    <a:pt x="11709" y="115569"/>
                  </a:lnTo>
                  <a:lnTo>
                    <a:pt x="13309" y="113029"/>
                  </a:lnTo>
                  <a:lnTo>
                    <a:pt x="13106" y="113029"/>
                  </a:lnTo>
                  <a:lnTo>
                    <a:pt x="15049" y="110489"/>
                  </a:lnTo>
                  <a:lnTo>
                    <a:pt x="14833" y="110489"/>
                  </a:lnTo>
                  <a:lnTo>
                    <a:pt x="17119" y="107950"/>
                  </a:lnTo>
                  <a:lnTo>
                    <a:pt x="16903" y="107950"/>
                  </a:lnTo>
                  <a:lnTo>
                    <a:pt x="19519" y="105409"/>
                  </a:lnTo>
                  <a:lnTo>
                    <a:pt x="19316" y="105409"/>
                  </a:lnTo>
                  <a:lnTo>
                    <a:pt x="22263" y="101600"/>
                  </a:lnTo>
                  <a:lnTo>
                    <a:pt x="23152" y="101600"/>
                  </a:lnTo>
                  <a:lnTo>
                    <a:pt x="25336" y="99059"/>
                  </a:lnTo>
                  <a:lnTo>
                    <a:pt x="25146" y="99059"/>
                  </a:lnTo>
                  <a:lnTo>
                    <a:pt x="28740" y="96519"/>
                  </a:lnTo>
                  <a:lnTo>
                    <a:pt x="28575" y="96519"/>
                  </a:lnTo>
                  <a:lnTo>
                    <a:pt x="32486" y="93979"/>
                  </a:lnTo>
                  <a:lnTo>
                    <a:pt x="32321" y="93979"/>
                  </a:lnTo>
                  <a:lnTo>
                    <a:pt x="36550" y="91439"/>
                  </a:lnTo>
                  <a:lnTo>
                    <a:pt x="36398" y="91439"/>
                  </a:lnTo>
                  <a:lnTo>
                    <a:pt x="40932" y="88900"/>
                  </a:lnTo>
                  <a:lnTo>
                    <a:pt x="40792" y="88900"/>
                  </a:lnTo>
                  <a:lnTo>
                    <a:pt x="45631" y="85089"/>
                  </a:lnTo>
                  <a:lnTo>
                    <a:pt x="47214" y="85089"/>
                  </a:lnTo>
                  <a:lnTo>
                    <a:pt x="50634" y="82550"/>
                  </a:lnTo>
                  <a:lnTo>
                    <a:pt x="55943" y="80009"/>
                  </a:lnTo>
                  <a:lnTo>
                    <a:pt x="61556" y="77469"/>
                  </a:lnTo>
                  <a:lnTo>
                    <a:pt x="61404" y="77469"/>
                  </a:lnTo>
                  <a:lnTo>
                    <a:pt x="73710" y="72389"/>
                  </a:lnTo>
                  <a:lnTo>
                    <a:pt x="73533" y="72389"/>
                  </a:lnTo>
                  <a:lnTo>
                    <a:pt x="86931" y="67309"/>
                  </a:lnTo>
                  <a:lnTo>
                    <a:pt x="86779" y="67309"/>
                  </a:lnTo>
                  <a:lnTo>
                    <a:pt x="101269" y="62229"/>
                  </a:lnTo>
                  <a:lnTo>
                    <a:pt x="101130" y="62229"/>
                  </a:lnTo>
                  <a:lnTo>
                    <a:pt x="116649" y="58419"/>
                  </a:lnTo>
                  <a:lnTo>
                    <a:pt x="133057" y="53339"/>
                  </a:lnTo>
                  <a:lnTo>
                    <a:pt x="150444" y="48259"/>
                  </a:lnTo>
                  <a:lnTo>
                    <a:pt x="168783" y="44450"/>
                  </a:lnTo>
                  <a:lnTo>
                    <a:pt x="188023" y="40639"/>
                  </a:lnTo>
                  <a:lnTo>
                    <a:pt x="208153" y="36829"/>
                  </a:lnTo>
                  <a:lnTo>
                    <a:pt x="229095" y="33019"/>
                  </a:lnTo>
                  <a:lnTo>
                    <a:pt x="250863" y="29209"/>
                  </a:lnTo>
                  <a:lnTo>
                    <a:pt x="273380" y="26669"/>
                  </a:lnTo>
                  <a:lnTo>
                    <a:pt x="296633" y="24129"/>
                  </a:lnTo>
                  <a:lnTo>
                    <a:pt x="320573" y="20319"/>
                  </a:lnTo>
                  <a:lnTo>
                    <a:pt x="345173" y="19050"/>
                  </a:lnTo>
                  <a:lnTo>
                    <a:pt x="370395" y="16509"/>
                  </a:lnTo>
                  <a:lnTo>
                    <a:pt x="396214" y="13969"/>
                  </a:lnTo>
                  <a:lnTo>
                    <a:pt x="422579" y="12700"/>
                  </a:lnTo>
                  <a:lnTo>
                    <a:pt x="449465" y="11429"/>
                  </a:lnTo>
                  <a:lnTo>
                    <a:pt x="476834" y="10159"/>
                  </a:lnTo>
                  <a:lnTo>
                    <a:pt x="504583" y="10159"/>
                  </a:lnTo>
                  <a:lnTo>
                    <a:pt x="532866" y="8889"/>
                  </a:lnTo>
                  <a:lnTo>
                    <a:pt x="778611" y="8889"/>
                  </a:lnTo>
                  <a:lnTo>
                    <a:pt x="753262" y="6350"/>
                  </a:lnTo>
                  <a:lnTo>
                    <a:pt x="618477" y="0"/>
                  </a:lnTo>
                  <a:close/>
                </a:path>
                <a:path w="1123315" h="252730">
                  <a:moveTo>
                    <a:pt x="1100810" y="149859"/>
                  </a:moveTo>
                  <a:lnTo>
                    <a:pt x="1097546" y="153669"/>
                  </a:lnTo>
                  <a:lnTo>
                    <a:pt x="1097724" y="153669"/>
                  </a:lnTo>
                  <a:lnTo>
                    <a:pt x="1094130" y="156209"/>
                  </a:lnTo>
                  <a:lnTo>
                    <a:pt x="1094308" y="156209"/>
                  </a:lnTo>
                  <a:lnTo>
                    <a:pt x="1090396" y="158750"/>
                  </a:lnTo>
                  <a:lnTo>
                    <a:pt x="1090561" y="158750"/>
                  </a:lnTo>
                  <a:lnTo>
                    <a:pt x="1086332" y="161289"/>
                  </a:lnTo>
                  <a:lnTo>
                    <a:pt x="1086485" y="161289"/>
                  </a:lnTo>
                  <a:lnTo>
                    <a:pt x="1081951" y="163829"/>
                  </a:lnTo>
                  <a:lnTo>
                    <a:pt x="1082090" y="163829"/>
                  </a:lnTo>
                  <a:lnTo>
                    <a:pt x="1077252" y="167639"/>
                  </a:lnTo>
                  <a:lnTo>
                    <a:pt x="1072248" y="170179"/>
                  </a:lnTo>
                  <a:lnTo>
                    <a:pt x="1066927" y="172719"/>
                  </a:lnTo>
                  <a:lnTo>
                    <a:pt x="1061313" y="175259"/>
                  </a:lnTo>
                  <a:lnTo>
                    <a:pt x="1061466" y="175259"/>
                  </a:lnTo>
                  <a:lnTo>
                    <a:pt x="1049172" y="180339"/>
                  </a:lnTo>
                  <a:lnTo>
                    <a:pt x="1049350" y="180339"/>
                  </a:lnTo>
                  <a:lnTo>
                    <a:pt x="1035939" y="185419"/>
                  </a:lnTo>
                  <a:lnTo>
                    <a:pt x="1036091" y="185419"/>
                  </a:lnTo>
                  <a:lnTo>
                    <a:pt x="1021613" y="190500"/>
                  </a:lnTo>
                  <a:lnTo>
                    <a:pt x="1021753" y="190500"/>
                  </a:lnTo>
                  <a:lnTo>
                    <a:pt x="1006233" y="195579"/>
                  </a:lnTo>
                  <a:lnTo>
                    <a:pt x="989825" y="199389"/>
                  </a:lnTo>
                  <a:lnTo>
                    <a:pt x="972426" y="204469"/>
                  </a:lnTo>
                  <a:lnTo>
                    <a:pt x="954100" y="208279"/>
                  </a:lnTo>
                  <a:lnTo>
                    <a:pt x="934847" y="212089"/>
                  </a:lnTo>
                  <a:lnTo>
                    <a:pt x="914730" y="215900"/>
                  </a:lnTo>
                  <a:lnTo>
                    <a:pt x="893775" y="219709"/>
                  </a:lnTo>
                  <a:lnTo>
                    <a:pt x="872020" y="223519"/>
                  </a:lnTo>
                  <a:lnTo>
                    <a:pt x="849502" y="226059"/>
                  </a:lnTo>
                  <a:lnTo>
                    <a:pt x="826249" y="228600"/>
                  </a:lnTo>
                  <a:lnTo>
                    <a:pt x="802309" y="232409"/>
                  </a:lnTo>
                  <a:lnTo>
                    <a:pt x="777709" y="233679"/>
                  </a:lnTo>
                  <a:lnTo>
                    <a:pt x="752475" y="236219"/>
                  </a:lnTo>
                  <a:lnTo>
                    <a:pt x="726668" y="238759"/>
                  </a:lnTo>
                  <a:lnTo>
                    <a:pt x="700303" y="240029"/>
                  </a:lnTo>
                  <a:lnTo>
                    <a:pt x="673417" y="241300"/>
                  </a:lnTo>
                  <a:lnTo>
                    <a:pt x="646049" y="242569"/>
                  </a:lnTo>
                  <a:lnTo>
                    <a:pt x="618236" y="243839"/>
                  </a:lnTo>
                  <a:lnTo>
                    <a:pt x="778611" y="243839"/>
                  </a:lnTo>
                  <a:lnTo>
                    <a:pt x="850785" y="236219"/>
                  </a:lnTo>
                  <a:lnTo>
                    <a:pt x="916457" y="224789"/>
                  </a:lnTo>
                  <a:lnTo>
                    <a:pt x="956170" y="217169"/>
                  </a:lnTo>
                  <a:lnTo>
                    <a:pt x="992314" y="208279"/>
                  </a:lnTo>
                  <a:lnTo>
                    <a:pt x="1008964" y="204469"/>
                  </a:lnTo>
                  <a:lnTo>
                    <a:pt x="1052817" y="189229"/>
                  </a:lnTo>
                  <a:lnTo>
                    <a:pt x="1071130" y="180339"/>
                  </a:lnTo>
                  <a:lnTo>
                    <a:pt x="1076667" y="177800"/>
                  </a:lnTo>
                  <a:lnTo>
                    <a:pt x="1081925" y="175259"/>
                  </a:lnTo>
                  <a:lnTo>
                    <a:pt x="1086891" y="172719"/>
                  </a:lnTo>
                  <a:lnTo>
                    <a:pt x="1091565" y="170179"/>
                  </a:lnTo>
                  <a:lnTo>
                    <a:pt x="1095946" y="166369"/>
                  </a:lnTo>
                  <a:lnTo>
                    <a:pt x="1100023" y="163829"/>
                  </a:lnTo>
                  <a:lnTo>
                    <a:pt x="1103795" y="160019"/>
                  </a:lnTo>
                  <a:lnTo>
                    <a:pt x="1107249" y="157479"/>
                  </a:lnTo>
                  <a:lnTo>
                    <a:pt x="1110399" y="153669"/>
                  </a:lnTo>
                  <a:lnTo>
                    <a:pt x="1113231" y="151129"/>
                  </a:lnTo>
                  <a:lnTo>
                    <a:pt x="1100620" y="151129"/>
                  </a:lnTo>
                  <a:lnTo>
                    <a:pt x="1100810" y="149859"/>
                  </a:lnTo>
                  <a:close/>
                </a:path>
                <a:path w="1123315" h="252730">
                  <a:moveTo>
                    <a:pt x="22059" y="149859"/>
                  </a:moveTo>
                  <a:lnTo>
                    <a:pt x="22263" y="151129"/>
                  </a:lnTo>
                  <a:lnTo>
                    <a:pt x="23152" y="151129"/>
                  </a:lnTo>
                  <a:lnTo>
                    <a:pt x="22059" y="149859"/>
                  </a:lnTo>
                  <a:close/>
                </a:path>
                <a:path w="1123315" h="252730">
                  <a:moveTo>
                    <a:pt x="1112964" y="130809"/>
                  </a:moveTo>
                  <a:lnTo>
                    <a:pt x="1112062" y="134619"/>
                  </a:lnTo>
                  <a:lnTo>
                    <a:pt x="1112227" y="134619"/>
                  </a:lnTo>
                  <a:lnTo>
                    <a:pt x="1110970" y="137159"/>
                  </a:lnTo>
                  <a:lnTo>
                    <a:pt x="1111161" y="137159"/>
                  </a:lnTo>
                  <a:lnTo>
                    <a:pt x="1109560" y="139700"/>
                  </a:lnTo>
                  <a:lnTo>
                    <a:pt x="1109776" y="139700"/>
                  </a:lnTo>
                  <a:lnTo>
                    <a:pt x="1107833" y="142239"/>
                  </a:lnTo>
                  <a:lnTo>
                    <a:pt x="1108049" y="142239"/>
                  </a:lnTo>
                  <a:lnTo>
                    <a:pt x="1105763" y="144779"/>
                  </a:lnTo>
                  <a:lnTo>
                    <a:pt x="1105979" y="144779"/>
                  </a:lnTo>
                  <a:lnTo>
                    <a:pt x="1103363" y="147319"/>
                  </a:lnTo>
                  <a:lnTo>
                    <a:pt x="1103566" y="147319"/>
                  </a:lnTo>
                  <a:lnTo>
                    <a:pt x="1100620" y="151129"/>
                  </a:lnTo>
                  <a:lnTo>
                    <a:pt x="1113231" y="151129"/>
                  </a:lnTo>
                  <a:lnTo>
                    <a:pt x="1115720" y="147319"/>
                  </a:lnTo>
                  <a:lnTo>
                    <a:pt x="1117879" y="144779"/>
                  </a:lnTo>
                  <a:lnTo>
                    <a:pt x="1119670" y="140969"/>
                  </a:lnTo>
                  <a:lnTo>
                    <a:pt x="1121105" y="137159"/>
                  </a:lnTo>
                  <a:lnTo>
                    <a:pt x="1122146" y="133350"/>
                  </a:lnTo>
                  <a:lnTo>
                    <a:pt x="1122354" y="132079"/>
                  </a:lnTo>
                  <a:lnTo>
                    <a:pt x="1112850" y="132079"/>
                  </a:lnTo>
                  <a:lnTo>
                    <a:pt x="1112964" y="130809"/>
                  </a:lnTo>
                  <a:close/>
                </a:path>
                <a:path w="1123315" h="252730">
                  <a:moveTo>
                    <a:pt x="9918" y="130809"/>
                  </a:moveTo>
                  <a:lnTo>
                    <a:pt x="10033" y="132079"/>
                  </a:lnTo>
                  <a:lnTo>
                    <a:pt x="10215" y="132079"/>
                  </a:lnTo>
                  <a:lnTo>
                    <a:pt x="9918" y="130809"/>
                  </a:lnTo>
                  <a:close/>
                </a:path>
                <a:path w="1123315" h="252730">
                  <a:moveTo>
                    <a:pt x="1122876" y="128269"/>
                  </a:moveTo>
                  <a:lnTo>
                    <a:pt x="1113396" y="128269"/>
                  </a:lnTo>
                  <a:lnTo>
                    <a:pt x="1113332" y="129539"/>
                  </a:lnTo>
                  <a:lnTo>
                    <a:pt x="1112850" y="132079"/>
                  </a:lnTo>
                  <a:lnTo>
                    <a:pt x="1122354" y="132079"/>
                  </a:lnTo>
                  <a:lnTo>
                    <a:pt x="1122768" y="129539"/>
                  </a:lnTo>
                  <a:lnTo>
                    <a:pt x="1122876" y="128269"/>
                  </a:lnTo>
                  <a:close/>
                </a:path>
                <a:path w="1123315" h="252730">
                  <a:moveTo>
                    <a:pt x="9493" y="128313"/>
                  </a:moveTo>
                  <a:lnTo>
                    <a:pt x="9550" y="129539"/>
                  </a:lnTo>
                  <a:lnTo>
                    <a:pt x="9493" y="128313"/>
                  </a:lnTo>
                  <a:close/>
                </a:path>
                <a:path w="1123315" h="252730">
                  <a:moveTo>
                    <a:pt x="1113390" y="128313"/>
                  </a:moveTo>
                  <a:lnTo>
                    <a:pt x="1113214" y="129539"/>
                  </a:lnTo>
                  <a:lnTo>
                    <a:pt x="1113390" y="128313"/>
                  </a:lnTo>
                  <a:close/>
                </a:path>
                <a:path w="1123315" h="252730">
                  <a:moveTo>
                    <a:pt x="9491" y="128269"/>
                  </a:moveTo>
                  <a:close/>
                </a:path>
                <a:path w="1123315" h="252730">
                  <a:moveTo>
                    <a:pt x="1122912" y="125729"/>
                  </a:moveTo>
                  <a:lnTo>
                    <a:pt x="1113510" y="125729"/>
                  </a:lnTo>
                  <a:lnTo>
                    <a:pt x="1113510" y="127000"/>
                  </a:lnTo>
                  <a:lnTo>
                    <a:pt x="1113390" y="128313"/>
                  </a:lnTo>
                  <a:lnTo>
                    <a:pt x="1122876" y="128269"/>
                  </a:lnTo>
                  <a:lnTo>
                    <a:pt x="1122912" y="125729"/>
                  </a:lnTo>
                  <a:close/>
                </a:path>
                <a:path w="1123315" h="252730">
                  <a:moveTo>
                    <a:pt x="9402" y="126364"/>
                  </a:moveTo>
                  <a:lnTo>
                    <a:pt x="9372" y="127000"/>
                  </a:lnTo>
                  <a:lnTo>
                    <a:pt x="9402" y="126364"/>
                  </a:lnTo>
                  <a:close/>
                </a:path>
                <a:path w="1123315" h="252730">
                  <a:moveTo>
                    <a:pt x="1113480" y="126364"/>
                  </a:moveTo>
                  <a:lnTo>
                    <a:pt x="1113451" y="127000"/>
                  </a:lnTo>
                  <a:lnTo>
                    <a:pt x="1113480" y="126364"/>
                  </a:lnTo>
                  <a:close/>
                </a:path>
                <a:path w="1123315" h="252730">
                  <a:moveTo>
                    <a:pt x="9431" y="125729"/>
                  </a:moveTo>
                  <a:lnTo>
                    <a:pt x="9402" y="126364"/>
                  </a:lnTo>
                  <a:lnTo>
                    <a:pt x="9431" y="125729"/>
                  </a:lnTo>
                  <a:close/>
                </a:path>
                <a:path w="1123315" h="252730">
                  <a:moveTo>
                    <a:pt x="1122768" y="123189"/>
                  </a:moveTo>
                  <a:lnTo>
                    <a:pt x="1113332" y="123189"/>
                  </a:lnTo>
                  <a:lnTo>
                    <a:pt x="1113480" y="126364"/>
                  </a:lnTo>
                  <a:lnTo>
                    <a:pt x="1113510" y="125729"/>
                  </a:lnTo>
                  <a:lnTo>
                    <a:pt x="1122912" y="125729"/>
                  </a:lnTo>
                  <a:lnTo>
                    <a:pt x="1122768" y="123189"/>
                  </a:lnTo>
                  <a:close/>
                </a:path>
                <a:path w="1123315" h="252730">
                  <a:moveTo>
                    <a:pt x="1113390" y="124416"/>
                  </a:moveTo>
                  <a:close/>
                </a:path>
                <a:path w="1123315" h="252730">
                  <a:moveTo>
                    <a:pt x="9668" y="123189"/>
                  </a:moveTo>
                  <a:lnTo>
                    <a:pt x="9493" y="124416"/>
                  </a:lnTo>
                  <a:lnTo>
                    <a:pt x="9668" y="123189"/>
                  </a:lnTo>
                  <a:close/>
                </a:path>
                <a:path w="1123315" h="252730">
                  <a:moveTo>
                    <a:pt x="1122354" y="120650"/>
                  </a:moveTo>
                  <a:lnTo>
                    <a:pt x="1112850" y="120650"/>
                  </a:lnTo>
                  <a:lnTo>
                    <a:pt x="1113390" y="124416"/>
                  </a:lnTo>
                  <a:lnTo>
                    <a:pt x="1113332" y="123189"/>
                  </a:lnTo>
                  <a:lnTo>
                    <a:pt x="1122768" y="123189"/>
                  </a:lnTo>
                  <a:lnTo>
                    <a:pt x="1122354" y="120650"/>
                  </a:lnTo>
                  <a:close/>
                </a:path>
                <a:path w="1123315" h="252730">
                  <a:moveTo>
                    <a:pt x="10215" y="120650"/>
                  </a:moveTo>
                  <a:lnTo>
                    <a:pt x="10033" y="120650"/>
                  </a:lnTo>
                  <a:lnTo>
                    <a:pt x="9918" y="121919"/>
                  </a:lnTo>
                  <a:lnTo>
                    <a:pt x="10215" y="120650"/>
                  </a:lnTo>
                  <a:close/>
                </a:path>
                <a:path w="1123315" h="252730">
                  <a:moveTo>
                    <a:pt x="1121799" y="118109"/>
                  </a:moveTo>
                  <a:lnTo>
                    <a:pt x="1112062" y="118109"/>
                  </a:lnTo>
                  <a:lnTo>
                    <a:pt x="1112964" y="121919"/>
                  </a:lnTo>
                  <a:lnTo>
                    <a:pt x="1112850" y="120650"/>
                  </a:lnTo>
                  <a:lnTo>
                    <a:pt x="1122354" y="120650"/>
                  </a:lnTo>
                  <a:lnTo>
                    <a:pt x="1122146" y="119379"/>
                  </a:lnTo>
                  <a:lnTo>
                    <a:pt x="1121799" y="118109"/>
                  </a:lnTo>
                  <a:close/>
                </a:path>
                <a:path w="1123315" h="252730">
                  <a:moveTo>
                    <a:pt x="11070" y="118109"/>
                  </a:moveTo>
                  <a:lnTo>
                    <a:pt x="10807" y="118109"/>
                  </a:lnTo>
                  <a:lnTo>
                    <a:pt x="10655" y="119379"/>
                  </a:lnTo>
                  <a:lnTo>
                    <a:pt x="11070" y="118109"/>
                  </a:lnTo>
                  <a:close/>
                </a:path>
                <a:path w="1123315" h="252730">
                  <a:moveTo>
                    <a:pt x="1113231" y="101600"/>
                  </a:moveTo>
                  <a:lnTo>
                    <a:pt x="1100620" y="101600"/>
                  </a:lnTo>
                  <a:lnTo>
                    <a:pt x="1103566" y="105409"/>
                  </a:lnTo>
                  <a:lnTo>
                    <a:pt x="1103363" y="105409"/>
                  </a:lnTo>
                  <a:lnTo>
                    <a:pt x="1105979" y="107950"/>
                  </a:lnTo>
                  <a:lnTo>
                    <a:pt x="1105763" y="107950"/>
                  </a:lnTo>
                  <a:lnTo>
                    <a:pt x="1108049" y="110489"/>
                  </a:lnTo>
                  <a:lnTo>
                    <a:pt x="1107833" y="110489"/>
                  </a:lnTo>
                  <a:lnTo>
                    <a:pt x="1109776" y="113029"/>
                  </a:lnTo>
                  <a:lnTo>
                    <a:pt x="1109560" y="113029"/>
                  </a:lnTo>
                  <a:lnTo>
                    <a:pt x="1111161" y="115569"/>
                  </a:lnTo>
                  <a:lnTo>
                    <a:pt x="1110970" y="115569"/>
                  </a:lnTo>
                  <a:lnTo>
                    <a:pt x="1112227" y="119379"/>
                  </a:lnTo>
                  <a:lnTo>
                    <a:pt x="1112062" y="118109"/>
                  </a:lnTo>
                  <a:lnTo>
                    <a:pt x="1121799" y="118109"/>
                  </a:lnTo>
                  <a:lnTo>
                    <a:pt x="1121105" y="115569"/>
                  </a:lnTo>
                  <a:lnTo>
                    <a:pt x="1119670" y="111759"/>
                  </a:lnTo>
                  <a:lnTo>
                    <a:pt x="1117879" y="107950"/>
                  </a:lnTo>
                  <a:lnTo>
                    <a:pt x="1115720" y="105409"/>
                  </a:lnTo>
                  <a:lnTo>
                    <a:pt x="1113231" y="101600"/>
                  </a:lnTo>
                  <a:close/>
                </a:path>
                <a:path w="1123315" h="252730">
                  <a:moveTo>
                    <a:pt x="23152" y="101600"/>
                  </a:moveTo>
                  <a:lnTo>
                    <a:pt x="22263" y="101600"/>
                  </a:lnTo>
                  <a:lnTo>
                    <a:pt x="22059" y="102869"/>
                  </a:lnTo>
                  <a:lnTo>
                    <a:pt x="23152" y="101600"/>
                  </a:lnTo>
                  <a:close/>
                </a:path>
                <a:path w="1123315" h="252730">
                  <a:moveTo>
                    <a:pt x="1093755" y="85089"/>
                  </a:moveTo>
                  <a:lnTo>
                    <a:pt x="1077252" y="85089"/>
                  </a:lnTo>
                  <a:lnTo>
                    <a:pt x="1082090" y="88900"/>
                  </a:lnTo>
                  <a:lnTo>
                    <a:pt x="1081951" y="88900"/>
                  </a:lnTo>
                  <a:lnTo>
                    <a:pt x="1086485" y="91439"/>
                  </a:lnTo>
                  <a:lnTo>
                    <a:pt x="1086332" y="91439"/>
                  </a:lnTo>
                  <a:lnTo>
                    <a:pt x="1090561" y="93979"/>
                  </a:lnTo>
                  <a:lnTo>
                    <a:pt x="1090396" y="93979"/>
                  </a:lnTo>
                  <a:lnTo>
                    <a:pt x="1094308" y="96519"/>
                  </a:lnTo>
                  <a:lnTo>
                    <a:pt x="1094130" y="96519"/>
                  </a:lnTo>
                  <a:lnTo>
                    <a:pt x="1097724" y="99059"/>
                  </a:lnTo>
                  <a:lnTo>
                    <a:pt x="1097546" y="99059"/>
                  </a:lnTo>
                  <a:lnTo>
                    <a:pt x="1100810" y="102869"/>
                  </a:lnTo>
                  <a:lnTo>
                    <a:pt x="1100620" y="101600"/>
                  </a:lnTo>
                  <a:lnTo>
                    <a:pt x="1113231" y="101600"/>
                  </a:lnTo>
                  <a:lnTo>
                    <a:pt x="1110399" y="99059"/>
                  </a:lnTo>
                  <a:lnTo>
                    <a:pt x="1107249" y="95250"/>
                  </a:lnTo>
                  <a:lnTo>
                    <a:pt x="1103795" y="92709"/>
                  </a:lnTo>
                  <a:lnTo>
                    <a:pt x="1100023" y="88900"/>
                  </a:lnTo>
                  <a:lnTo>
                    <a:pt x="1095946" y="86359"/>
                  </a:lnTo>
                  <a:lnTo>
                    <a:pt x="1093755" y="85089"/>
                  </a:lnTo>
                  <a:close/>
                </a:path>
                <a:path w="1123315" h="252730">
                  <a:moveTo>
                    <a:pt x="47214" y="85089"/>
                  </a:moveTo>
                  <a:lnTo>
                    <a:pt x="45631" y="85089"/>
                  </a:lnTo>
                  <a:lnTo>
                    <a:pt x="45504" y="86359"/>
                  </a:lnTo>
                  <a:lnTo>
                    <a:pt x="47214" y="85089"/>
                  </a:lnTo>
                  <a:close/>
                </a:path>
                <a:path w="1123315" h="252730">
                  <a:moveTo>
                    <a:pt x="778611" y="8889"/>
                  </a:moveTo>
                  <a:lnTo>
                    <a:pt x="590016" y="8889"/>
                  </a:lnTo>
                  <a:lnTo>
                    <a:pt x="618286" y="10159"/>
                  </a:lnTo>
                  <a:lnTo>
                    <a:pt x="646049" y="10159"/>
                  </a:lnTo>
                  <a:lnTo>
                    <a:pt x="673468" y="11429"/>
                  </a:lnTo>
                  <a:lnTo>
                    <a:pt x="700354" y="12700"/>
                  </a:lnTo>
                  <a:lnTo>
                    <a:pt x="726719" y="13969"/>
                  </a:lnTo>
                  <a:lnTo>
                    <a:pt x="752538" y="16509"/>
                  </a:lnTo>
                  <a:lnTo>
                    <a:pt x="777760" y="19050"/>
                  </a:lnTo>
                  <a:lnTo>
                    <a:pt x="802373" y="20319"/>
                  </a:lnTo>
                  <a:lnTo>
                    <a:pt x="826312" y="24129"/>
                  </a:lnTo>
                  <a:lnTo>
                    <a:pt x="849566" y="26669"/>
                  </a:lnTo>
                  <a:lnTo>
                    <a:pt x="872096" y="29209"/>
                  </a:lnTo>
                  <a:lnTo>
                    <a:pt x="893851" y="33019"/>
                  </a:lnTo>
                  <a:lnTo>
                    <a:pt x="914806" y="36829"/>
                  </a:lnTo>
                  <a:lnTo>
                    <a:pt x="934935" y="40639"/>
                  </a:lnTo>
                  <a:lnTo>
                    <a:pt x="954189" y="44450"/>
                  </a:lnTo>
                  <a:lnTo>
                    <a:pt x="972527" y="48259"/>
                  </a:lnTo>
                  <a:lnTo>
                    <a:pt x="989926" y="53339"/>
                  </a:lnTo>
                  <a:lnTo>
                    <a:pt x="1006348" y="58419"/>
                  </a:lnTo>
                  <a:lnTo>
                    <a:pt x="1021753" y="62229"/>
                  </a:lnTo>
                  <a:lnTo>
                    <a:pt x="1021613" y="62229"/>
                  </a:lnTo>
                  <a:lnTo>
                    <a:pt x="1036091" y="67309"/>
                  </a:lnTo>
                  <a:lnTo>
                    <a:pt x="1035939" y="67309"/>
                  </a:lnTo>
                  <a:lnTo>
                    <a:pt x="1049350" y="72389"/>
                  </a:lnTo>
                  <a:lnTo>
                    <a:pt x="1049172" y="72389"/>
                  </a:lnTo>
                  <a:lnTo>
                    <a:pt x="1061466" y="77469"/>
                  </a:lnTo>
                  <a:lnTo>
                    <a:pt x="1061313" y="77469"/>
                  </a:lnTo>
                  <a:lnTo>
                    <a:pt x="1067041" y="80009"/>
                  </a:lnTo>
                  <a:lnTo>
                    <a:pt x="1072362" y="82550"/>
                  </a:lnTo>
                  <a:lnTo>
                    <a:pt x="1077379" y="86359"/>
                  </a:lnTo>
                  <a:lnTo>
                    <a:pt x="1077252" y="85089"/>
                  </a:lnTo>
                  <a:lnTo>
                    <a:pt x="1093755" y="85089"/>
                  </a:lnTo>
                  <a:lnTo>
                    <a:pt x="1091565" y="83819"/>
                  </a:lnTo>
                  <a:lnTo>
                    <a:pt x="1086891" y="80009"/>
                  </a:lnTo>
                  <a:lnTo>
                    <a:pt x="1081925" y="77469"/>
                  </a:lnTo>
                  <a:lnTo>
                    <a:pt x="1076667" y="74929"/>
                  </a:lnTo>
                  <a:lnTo>
                    <a:pt x="1071130" y="72389"/>
                  </a:lnTo>
                  <a:lnTo>
                    <a:pt x="1065276" y="68579"/>
                  </a:lnTo>
                  <a:lnTo>
                    <a:pt x="1024610" y="53339"/>
                  </a:lnTo>
                  <a:lnTo>
                    <a:pt x="992314" y="44450"/>
                  </a:lnTo>
                  <a:lnTo>
                    <a:pt x="974712" y="39369"/>
                  </a:lnTo>
                  <a:lnTo>
                    <a:pt x="936751" y="31750"/>
                  </a:lnTo>
                  <a:lnTo>
                    <a:pt x="895350" y="24129"/>
                  </a:lnTo>
                  <a:lnTo>
                    <a:pt x="873455" y="20319"/>
                  </a:lnTo>
                  <a:lnTo>
                    <a:pt x="850785" y="17779"/>
                  </a:lnTo>
                  <a:lnTo>
                    <a:pt x="827405" y="13969"/>
                  </a:lnTo>
                  <a:lnTo>
                    <a:pt x="778611" y="8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156159" y="2514663"/>
              <a:ext cx="1127814" cy="3347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304279" y="3477272"/>
              <a:ext cx="1113612" cy="2444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299644" y="3473729"/>
              <a:ext cx="1123315" cy="252729"/>
            </a:xfrm>
            <a:custGeom>
              <a:avLst/>
              <a:gdLst/>
              <a:ahLst/>
              <a:cxnLst/>
              <a:rect l="l" t="t" r="r" b="b"/>
              <a:pathLst>
                <a:path w="1123315" h="252729">
                  <a:moveTo>
                    <a:pt x="646391" y="251459"/>
                  </a:moveTo>
                  <a:lnTo>
                    <a:pt x="476491" y="251459"/>
                  </a:lnTo>
                  <a:lnTo>
                    <a:pt x="504405" y="252729"/>
                  </a:lnTo>
                  <a:lnTo>
                    <a:pt x="618477" y="252729"/>
                  </a:lnTo>
                  <a:lnTo>
                    <a:pt x="646391" y="251459"/>
                  </a:lnTo>
                  <a:close/>
                </a:path>
                <a:path w="1123315" h="252729">
                  <a:moveTo>
                    <a:pt x="618477" y="0"/>
                  </a:moveTo>
                  <a:lnTo>
                    <a:pt x="504405" y="0"/>
                  </a:lnTo>
                  <a:lnTo>
                    <a:pt x="369608" y="6350"/>
                  </a:lnTo>
                  <a:lnTo>
                    <a:pt x="295478" y="13969"/>
                  </a:lnTo>
                  <a:lnTo>
                    <a:pt x="272097" y="17779"/>
                  </a:lnTo>
                  <a:lnTo>
                    <a:pt x="249427" y="20319"/>
                  </a:lnTo>
                  <a:lnTo>
                    <a:pt x="227533" y="24129"/>
                  </a:lnTo>
                  <a:lnTo>
                    <a:pt x="186131" y="31750"/>
                  </a:lnTo>
                  <a:lnTo>
                    <a:pt x="148170" y="39369"/>
                  </a:lnTo>
                  <a:lnTo>
                    <a:pt x="130568" y="44450"/>
                  </a:lnTo>
                  <a:lnTo>
                    <a:pt x="113919" y="48259"/>
                  </a:lnTo>
                  <a:lnTo>
                    <a:pt x="70065" y="63500"/>
                  </a:lnTo>
                  <a:lnTo>
                    <a:pt x="51752" y="72389"/>
                  </a:lnTo>
                  <a:lnTo>
                    <a:pt x="46215" y="74929"/>
                  </a:lnTo>
                  <a:lnTo>
                    <a:pt x="40957" y="77469"/>
                  </a:lnTo>
                  <a:lnTo>
                    <a:pt x="35991" y="80009"/>
                  </a:lnTo>
                  <a:lnTo>
                    <a:pt x="31318" y="83819"/>
                  </a:lnTo>
                  <a:lnTo>
                    <a:pt x="26936" y="86359"/>
                  </a:lnTo>
                  <a:lnTo>
                    <a:pt x="22860" y="88900"/>
                  </a:lnTo>
                  <a:lnTo>
                    <a:pt x="19088" y="92709"/>
                  </a:lnTo>
                  <a:lnTo>
                    <a:pt x="15633" y="95250"/>
                  </a:lnTo>
                  <a:lnTo>
                    <a:pt x="12484" y="99059"/>
                  </a:lnTo>
                  <a:lnTo>
                    <a:pt x="9652" y="101600"/>
                  </a:lnTo>
                  <a:lnTo>
                    <a:pt x="7162" y="105409"/>
                  </a:lnTo>
                  <a:lnTo>
                    <a:pt x="0" y="128269"/>
                  </a:lnTo>
                  <a:lnTo>
                    <a:pt x="101" y="129539"/>
                  </a:lnTo>
                  <a:lnTo>
                    <a:pt x="7162" y="147319"/>
                  </a:lnTo>
                  <a:lnTo>
                    <a:pt x="9652" y="151129"/>
                  </a:lnTo>
                  <a:lnTo>
                    <a:pt x="12484" y="153669"/>
                  </a:lnTo>
                  <a:lnTo>
                    <a:pt x="15633" y="157479"/>
                  </a:lnTo>
                  <a:lnTo>
                    <a:pt x="19088" y="160019"/>
                  </a:lnTo>
                  <a:lnTo>
                    <a:pt x="22860" y="163829"/>
                  </a:lnTo>
                  <a:lnTo>
                    <a:pt x="26936" y="166369"/>
                  </a:lnTo>
                  <a:lnTo>
                    <a:pt x="31318" y="170179"/>
                  </a:lnTo>
                  <a:lnTo>
                    <a:pt x="35991" y="172719"/>
                  </a:lnTo>
                  <a:lnTo>
                    <a:pt x="40957" y="175259"/>
                  </a:lnTo>
                  <a:lnTo>
                    <a:pt x="46215" y="177800"/>
                  </a:lnTo>
                  <a:lnTo>
                    <a:pt x="51752" y="180339"/>
                  </a:lnTo>
                  <a:lnTo>
                    <a:pt x="57607" y="184150"/>
                  </a:lnTo>
                  <a:lnTo>
                    <a:pt x="98259" y="199389"/>
                  </a:lnTo>
                  <a:lnTo>
                    <a:pt x="130568" y="208279"/>
                  </a:lnTo>
                  <a:lnTo>
                    <a:pt x="148170" y="213359"/>
                  </a:lnTo>
                  <a:lnTo>
                    <a:pt x="206413" y="224789"/>
                  </a:lnTo>
                  <a:lnTo>
                    <a:pt x="272097" y="236219"/>
                  </a:lnTo>
                  <a:lnTo>
                    <a:pt x="369608" y="246379"/>
                  </a:lnTo>
                  <a:lnTo>
                    <a:pt x="422021" y="248919"/>
                  </a:lnTo>
                  <a:lnTo>
                    <a:pt x="449008" y="251459"/>
                  </a:lnTo>
                  <a:lnTo>
                    <a:pt x="673862" y="251459"/>
                  </a:lnTo>
                  <a:lnTo>
                    <a:pt x="700862" y="248919"/>
                  </a:lnTo>
                  <a:lnTo>
                    <a:pt x="753262" y="246379"/>
                  </a:lnTo>
                  <a:lnTo>
                    <a:pt x="778611" y="243839"/>
                  </a:lnTo>
                  <a:lnTo>
                    <a:pt x="504647" y="243839"/>
                  </a:lnTo>
                  <a:lnTo>
                    <a:pt x="476783" y="242569"/>
                  </a:lnTo>
                  <a:lnTo>
                    <a:pt x="449414" y="241300"/>
                  </a:lnTo>
                  <a:lnTo>
                    <a:pt x="422528" y="240029"/>
                  </a:lnTo>
                  <a:lnTo>
                    <a:pt x="396163" y="238759"/>
                  </a:lnTo>
                  <a:lnTo>
                    <a:pt x="370344" y="236219"/>
                  </a:lnTo>
                  <a:lnTo>
                    <a:pt x="345109" y="233679"/>
                  </a:lnTo>
                  <a:lnTo>
                    <a:pt x="320509" y="232409"/>
                  </a:lnTo>
                  <a:lnTo>
                    <a:pt x="296570" y="228600"/>
                  </a:lnTo>
                  <a:lnTo>
                    <a:pt x="273316" y="226059"/>
                  </a:lnTo>
                  <a:lnTo>
                    <a:pt x="250786" y="223519"/>
                  </a:lnTo>
                  <a:lnTo>
                    <a:pt x="229031" y="219709"/>
                  </a:lnTo>
                  <a:lnTo>
                    <a:pt x="208064" y="215900"/>
                  </a:lnTo>
                  <a:lnTo>
                    <a:pt x="187947" y="212089"/>
                  </a:lnTo>
                  <a:lnTo>
                    <a:pt x="168694" y="208279"/>
                  </a:lnTo>
                  <a:lnTo>
                    <a:pt x="150342" y="204469"/>
                  </a:lnTo>
                  <a:lnTo>
                    <a:pt x="132943" y="199389"/>
                  </a:lnTo>
                  <a:lnTo>
                    <a:pt x="116535" y="195579"/>
                  </a:lnTo>
                  <a:lnTo>
                    <a:pt x="101130" y="190500"/>
                  </a:lnTo>
                  <a:lnTo>
                    <a:pt x="101269" y="190500"/>
                  </a:lnTo>
                  <a:lnTo>
                    <a:pt x="86779" y="185419"/>
                  </a:lnTo>
                  <a:lnTo>
                    <a:pt x="86944" y="185419"/>
                  </a:lnTo>
                  <a:lnTo>
                    <a:pt x="73533" y="180339"/>
                  </a:lnTo>
                  <a:lnTo>
                    <a:pt x="73710" y="180339"/>
                  </a:lnTo>
                  <a:lnTo>
                    <a:pt x="61417" y="175259"/>
                  </a:lnTo>
                  <a:lnTo>
                    <a:pt x="61556" y="175259"/>
                  </a:lnTo>
                  <a:lnTo>
                    <a:pt x="55841" y="172719"/>
                  </a:lnTo>
                  <a:lnTo>
                    <a:pt x="50520" y="170179"/>
                  </a:lnTo>
                  <a:lnTo>
                    <a:pt x="45504" y="167639"/>
                  </a:lnTo>
                  <a:lnTo>
                    <a:pt x="40792" y="163829"/>
                  </a:lnTo>
                  <a:lnTo>
                    <a:pt x="40932" y="163829"/>
                  </a:lnTo>
                  <a:lnTo>
                    <a:pt x="36398" y="161289"/>
                  </a:lnTo>
                  <a:lnTo>
                    <a:pt x="36550" y="161289"/>
                  </a:lnTo>
                  <a:lnTo>
                    <a:pt x="32321" y="158750"/>
                  </a:lnTo>
                  <a:lnTo>
                    <a:pt x="32486" y="158750"/>
                  </a:lnTo>
                  <a:lnTo>
                    <a:pt x="28575" y="156209"/>
                  </a:lnTo>
                  <a:lnTo>
                    <a:pt x="28740" y="156209"/>
                  </a:lnTo>
                  <a:lnTo>
                    <a:pt x="25158" y="153669"/>
                  </a:lnTo>
                  <a:lnTo>
                    <a:pt x="25336" y="153669"/>
                  </a:lnTo>
                  <a:lnTo>
                    <a:pt x="23152" y="151129"/>
                  </a:lnTo>
                  <a:lnTo>
                    <a:pt x="22263" y="151129"/>
                  </a:lnTo>
                  <a:lnTo>
                    <a:pt x="19316" y="147319"/>
                  </a:lnTo>
                  <a:lnTo>
                    <a:pt x="19519" y="147319"/>
                  </a:lnTo>
                  <a:lnTo>
                    <a:pt x="16903" y="144779"/>
                  </a:lnTo>
                  <a:lnTo>
                    <a:pt x="17119" y="144779"/>
                  </a:lnTo>
                  <a:lnTo>
                    <a:pt x="14833" y="142239"/>
                  </a:lnTo>
                  <a:lnTo>
                    <a:pt x="15049" y="142239"/>
                  </a:lnTo>
                  <a:lnTo>
                    <a:pt x="13106" y="139700"/>
                  </a:lnTo>
                  <a:lnTo>
                    <a:pt x="13309" y="139700"/>
                  </a:lnTo>
                  <a:lnTo>
                    <a:pt x="11709" y="137159"/>
                  </a:lnTo>
                  <a:lnTo>
                    <a:pt x="11899" y="137159"/>
                  </a:lnTo>
                  <a:lnTo>
                    <a:pt x="10655" y="134619"/>
                  </a:lnTo>
                  <a:lnTo>
                    <a:pt x="10807" y="134619"/>
                  </a:lnTo>
                  <a:lnTo>
                    <a:pt x="10215" y="132079"/>
                  </a:lnTo>
                  <a:lnTo>
                    <a:pt x="10033" y="132079"/>
                  </a:lnTo>
                  <a:lnTo>
                    <a:pt x="9668" y="129539"/>
                  </a:lnTo>
                  <a:lnTo>
                    <a:pt x="9491" y="128269"/>
                  </a:lnTo>
                  <a:lnTo>
                    <a:pt x="9372" y="127000"/>
                  </a:lnTo>
                  <a:lnTo>
                    <a:pt x="9550" y="123189"/>
                  </a:lnTo>
                  <a:lnTo>
                    <a:pt x="10033" y="120650"/>
                  </a:lnTo>
                  <a:lnTo>
                    <a:pt x="10215" y="120650"/>
                  </a:lnTo>
                  <a:lnTo>
                    <a:pt x="10807" y="118109"/>
                  </a:lnTo>
                  <a:lnTo>
                    <a:pt x="11070" y="118109"/>
                  </a:lnTo>
                  <a:lnTo>
                    <a:pt x="11899" y="115569"/>
                  </a:lnTo>
                  <a:lnTo>
                    <a:pt x="11709" y="115569"/>
                  </a:lnTo>
                  <a:lnTo>
                    <a:pt x="13309" y="113029"/>
                  </a:lnTo>
                  <a:lnTo>
                    <a:pt x="13106" y="113029"/>
                  </a:lnTo>
                  <a:lnTo>
                    <a:pt x="15049" y="110489"/>
                  </a:lnTo>
                  <a:lnTo>
                    <a:pt x="14833" y="110489"/>
                  </a:lnTo>
                  <a:lnTo>
                    <a:pt x="17119" y="107950"/>
                  </a:lnTo>
                  <a:lnTo>
                    <a:pt x="16903" y="107950"/>
                  </a:lnTo>
                  <a:lnTo>
                    <a:pt x="19519" y="105409"/>
                  </a:lnTo>
                  <a:lnTo>
                    <a:pt x="19316" y="105409"/>
                  </a:lnTo>
                  <a:lnTo>
                    <a:pt x="22263" y="101600"/>
                  </a:lnTo>
                  <a:lnTo>
                    <a:pt x="23152" y="101600"/>
                  </a:lnTo>
                  <a:lnTo>
                    <a:pt x="25336" y="99059"/>
                  </a:lnTo>
                  <a:lnTo>
                    <a:pt x="25158" y="99059"/>
                  </a:lnTo>
                  <a:lnTo>
                    <a:pt x="28740" y="96519"/>
                  </a:lnTo>
                  <a:lnTo>
                    <a:pt x="28575" y="96519"/>
                  </a:lnTo>
                  <a:lnTo>
                    <a:pt x="32486" y="93979"/>
                  </a:lnTo>
                  <a:lnTo>
                    <a:pt x="32321" y="93979"/>
                  </a:lnTo>
                  <a:lnTo>
                    <a:pt x="36550" y="91439"/>
                  </a:lnTo>
                  <a:lnTo>
                    <a:pt x="36398" y="91439"/>
                  </a:lnTo>
                  <a:lnTo>
                    <a:pt x="40932" y="88900"/>
                  </a:lnTo>
                  <a:lnTo>
                    <a:pt x="40792" y="88900"/>
                  </a:lnTo>
                  <a:lnTo>
                    <a:pt x="45631" y="85089"/>
                  </a:lnTo>
                  <a:lnTo>
                    <a:pt x="47214" y="85089"/>
                  </a:lnTo>
                  <a:lnTo>
                    <a:pt x="50634" y="82550"/>
                  </a:lnTo>
                  <a:lnTo>
                    <a:pt x="55943" y="80009"/>
                  </a:lnTo>
                  <a:lnTo>
                    <a:pt x="61556" y="77469"/>
                  </a:lnTo>
                  <a:lnTo>
                    <a:pt x="61417" y="77469"/>
                  </a:lnTo>
                  <a:lnTo>
                    <a:pt x="73710" y="72389"/>
                  </a:lnTo>
                  <a:lnTo>
                    <a:pt x="73533" y="72389"/>
                  </a:lnTo>
                  <a:lnTo>
                    <a:pt x="86944" y="67309"/>
                  </a:lnTo>
                  <a:lnTo>
                    <a:pt x="86779" y="67309"/>
                  </a:lnTo>
                  <a:lnTo>
                    <a:pt x="101269" y="62229"/>
                  </a:lnTo>
                  <a:lnTo>
                    <a:pt x="101130" y="62229"/>
                  </a:lnTo>
                  <a:lnTo>
                    <a:pt x="116649" y="58419"/>
                  </a:lnTo>
                  <a:lnTo>
                    <a:pt x="133057" y="53339"/>
                  </a:lnTo>
                  <a:lnTo>
                    <a:pt x="150444" y="48259"/>
                  </a:lnTo>
                  <a:lnTo>
                    <a:pt x="168783" y="44450"/>
                  </a:lnTo>
                  <a:lnTo>
                    <a:pt x="188036" y="40639"/>
                  </a:lnTo>
                  <a:lnTo>
                    <a:pt x="208152" y="36829"/>
                  </a:lnTo>
                  <a:lnTo>
                    <a:pt x="229108" y="33019"/>
                  </a:lnTo>
                  <a:lnTo>
                    <a:pt x="250863" y="29209"/>
                  </a:lnTo>
                  <a:lnTo>
                    <a:pt x="273380" y="26669"/>
                  </a:lnTo>
                  <a:lnTo>
                    <a:pt x="296633" y="24129"/>
                  </a:lnTo>
                  <a:lnTo>
                    <a:pt x="320573" y="20319"/>
                  </a:lnTo>
                  <a:lnTo>
                    <a:pt x="345173" y="19050"/>
                  </a:lnTo>
                  <a:lnTo>
                    <a:pt x="370395" y="16509"/>
                  </a:lnTo>
                  <a:lnTo>
                    <a:pt x="396214" y="13969"/>
                  </a:lnTo>
                  <a:lnTo>
                    <a:pt x="422579" y="12700"/>
                  </a:lnTo>
                  <a:lnTo>
                    <a:pt x="449465" y="11429"/>
                  </a:lnTo>
                  <a:lnTo>
                    <a:pt x="476834" y="10159"/>
                  </a:lnTo>
                  <a:lnTo>
                    <a:pt x="504596" y="10159"/>
                  </a:lnTo>
                  <a:lnTo>
                    <a:pt x="532866" y="8889"/>
                  </a:lnTo>
                  <a:lnTo>
                    <a:pt x="778611" y="8889"/>
                  </a:lnTo>
                  <a:lnTo>
                    <a:pt x="753262" y="6350"/>
                  </a:lnTo>
                  <a:lnTo>
                    <a:pt x="618477" y="0"/>
                  </a:lnTo>
                  <a:close/>
                </a:path>
                <a:path w="1123315" h="252729">
                  <a:moveTo>
                    <a:pt x="1100810" y="149859"/>
                  </a:moveTo>
                  <a:lnTo>
                    <a:pt x="1097546" y="153669"/>
                  </a:lnTo>
                  <a:lnTo>
                    <a:pt x="1097724" y="153669"/>
                  </a:lnTo>
                  <a:lnTo>
                    <a:pt x="1094130" y="156209"/>
                  </a:lnTo>
                  <a:lnTo>
                    <a:pt x="1094308" y="156209"/>
                  </a:lnTo>
                  <a:lnTo>
                    <a:pt x="1090396" y="158750"/>
                  </a:lnTo>
                  <a:lnTo>
                    <a:pt x="1090561" y="158750"/>
                  </a:lnTo>
                  <a:lnTo>
                    <a:pt x="1086332" y="161289"/>
                  </a:lnTo>
                  <a:lnTo>
                    <a:pt x="1086485" y="161289"/>
                  </a:lnTo>
                  <a:lnTo>
                    <a:pt x="1081951" y="163829"/>
                  </a:lnTo>
                  <a:lnTo>
                    <a:pt x="1082090" y="163829"/>
                  </a:lnTo>
                  <a:lnTo>
                    <a:pt x="1077252" y="167639"/>
                  </a:lnTo>
                  <a:lnTo>
                    <a:pt x="1077379" y="167639"/>
                  </a:lnTo>
                  <a:lnTo>
                    <a:pt x="1072248" y="170179"/>
                  </a:lnTo>
                  <a:lnTo>
                    <a:pt x="1066927" y="172719"/>
                  </a:lnTo>
                  <a:lnTo>
                    <a:pt x="1061326" y="175259"/>
                  </a:lnTo>
                  <a:lnTo>
                    <a:pt x="1061466" y="175259"/>
                  </a:lnTo>
                  <a:lnTo>
                    <a:pt x="1049172" y="180339"/>
                  </a:lnTo>
                  <a:lnTo>
                    <a:pt x="1049350" y="180339"/>
                  </a:lnTo>
                  <a:lnTo>
                    <a:pt x="1035939" y="185419"/>
                  </a:lnTo>
                  <a:lnTo>
                    <a:pt x="1036104" y="185419"/>
                  </a:lnTo>
                  <a:lnTo>
                    <a:pt x="1021613" y="190500"/>
                  </a:lnTo>
                  <a:lnTo>
                    <a:pt x="1021753" y="190500"/>
                  </a:lnTo>
                  <a:lnTo>
                    <a:pt x="1006233" y="195579"/>
                  </a:lnTo>
                  <a:lnTo>
                    <a:pt x="989825" y="199389"/>
                  </a:lnTo>
                  <a:lnTo>
                    <a:pt x="972426" y="204469"/>
                  </a:lnTo>
                  <a:lnTo>
                    <a:pt x="954100" y="208279"/>
                  </a:lnTo>
                  <a:lnTo>
                    <a:pt x="934847" y="212089"/>
                  </a:lnTo>
                  <a:lnTo>
                    <a:pt x="914730" y="215900"/>
                  </a:lnTo>
                  <a:lnTo>
                    <a:pt x="893775" y="219709"/>
                  </a:lnTo>
                  <a:lnTo>
                    <a:pt x="872020" y="223519"/>
                  </a:lnTo>
                  <a:lnTo>
                    <a:pt x="849502" y="226059"/>
                  </a:lnTo>
                  <a:lnTo>
                    <a:pt x="826249" y="228600"/>
                  </a:lnTo>
                  <a:lnTo>
                    <a:pt x="802309" y="232409"/>
                  </a:lnTo>
                  <a:lnTo>
                    <a:pt x="777709" y="233679"/>
                  </a:lnTo>
                  <a:lnTo>
                    <a:pt x="752475" y="236219"/>
                  </a:lnTo>
                  <a:lnTo>
                    <a:pt x="726668" y="238759"/>
                  </a:lnTo>
                  <a:lnTo>
                    <a:pt x="700303" y="240029"/>
                  </a:lnTo>
                  <a:lnTo>
                    <a:pt x="673417" y="241300"/>
                  </a:lnTo>
                  <a:lnTo>
                    <a:pt x="646049" y="242569"/>
                  </a:lnTo>
                  <a:lnTo>
                    <a:pt x="618236" y="243839"/>
                  </a:lnTo>
                  <a:lnTo>
                    <a:pt x="778611" y="243839"/>
                  </a:lnTo>
                  <a:lnTo>
                    <a:pt x="850785" y="236219"/>
                  </a:lnTo>
                  <a:lnTo>
                    <a:pt x="916457" y="224789"/>
                  </a:lnTo>
                  <a:lnTo>
                    <a:pt x="956170" y="217169"/>
                  </a:lnTo>
                  <a:lnTo>
                    <a:pt x="992314" y="208279"/>
                  </a:lnTo>
                  <a:lnTo>
                    <a:pt x="1008964" y="204469"/>
                  </a:lnTo>
                  <a:lnTo>
                    <a:pt x="1052817" y="189229"/>
                  </a:lnTo>
                  <a:lnTo>
                    <a:pt x="1071130" y="180339"/>
                  </a:lnTo>
                  <a:lnTo>
                    <a:pt x="1076667" y="177800"/>
                  </a:lnTo>
                  <a:lnTo>
                    <a:pt x="1081925" y="175259"/>
                  </a:lnTo>
                  <a:lnTo>
                    <a:pt x="1086891" y="172719"/>
                  </a:lnTo>
                  <a:lnTo>
                    <a:pt x="1091565" y="170179"/>
                  </a:lnTo>
                  <a:lnTo>
                    <a:pt x="1095946" y="166369"/>
                  </a:lnTo>
                  <a:lnTo>
                    <a:pt x="1100023" y="163829"/>
                  </a:lnTo>
                  <a:lnTo>
                    <a:pt x="1103795" y="160019"/>
                  </a:lnTo>
                  <a:lnTo>
                    <a:pt x="1107249" y="157479"/>
                  </a:lnTo>
                  <a:lnTo>
                    <a:pt x="1110399" y="153669"/>
                  </a:lnTo>
                  <a:lnTo>
                    <a:pt x="1113231" y="151129"/>
                  </a:lnTo>
                  <a:lnTo>
                    <a:pt x="1100620" y="151129"/>
                  </a:lnTo>
                  <a:lnTo>
                    <a:pt x="1100810" y="149859"/>
                  </a:lnTo>
                  <a:close/>
                </a:path>
                <a:path w="1123315" h="252729">
                  <a:moveTo>
                    <a:pt x="22059" y="149859"/>
                  </a:moveTo>
                  <a:lnTo>
                    <a:pt x="22263" y="151129"/>
                  </a:lnTo>
                  <a:lnTo>
                    <a:pt x="23152" y="151129"/>
                  </a:lnTo>
                  <a:lnTo>
                    <a:pt x="22059" y="149859"/>
                  </a:lnTo>
                  <a:close/>
                </a:path>
                <a:path w="1123315" h="252729">
                  <a:moveTo>
                    <a:pt x="1112964" y="130809"/>
                  </a:moveTo>
                  <a:lnTo>
                    <a:pt x="1112062" y="134619"/>
                  </a:lnTo>
                  <a:lnTo>
                    <a:pt x="1112227" y="134619"/>
                  </a:lnTo>
                  <a:lnTo>
                    <a:pt x="1110970" y="137159"/>
                  </a:lnTo>
                  <a:lnTo>
                    <a:pt x="1111161" y="137159"/>
                  </a:lnTo>
                  <a:lnTo>
                    <a:pt x="1109560" y="139700"/>
                  </a:lnTo>
                  <a:lnTo>
                    <a:pt x="1109776" y="139700"/>
                  </a:lnTo>
                  <a:lnTo>
                    <a:pt x="1107833" y="142239"/>
                  </a:lnTo>
                  <a:lnTo>
                    <a:pt x="1108049" y="142239"/>
                  </a:lnTo>
                  <a:lnTo>
                    <a:pt x="1105763" y="144779"/>
                  </a:lnTo>
                  <a:lnTo>
                    <a:pt x="1105979" y="144779"/>
                  </a:lnTo>
                  <a:lnTo>
                    <a:pt x="1103363" y="147319"/>
                  </a:lnTo>
                  <a:lnTo>
                    <a:pt x="1103566" y="147319"/>
                  </a:lnTo>
                  <a:lnTo>
                    <a:pt x="1100620" y="151129"/>
                  </a:lnTo>
                  <a:lnTo>
                    <a:pt x="1113231" y="151129"/>
                  </a:lnTo>
                  <a:lnTo>
                    <a:pt x="1115720" y="147319"/>
                  </a:lnTo>
                  <a:lnTo>
                    <a:pt x="1117879" y="144779"/>
                  </a:lnTo>
                  <a:lnTo>
                    <a:pt x="1119670" y="140969"/>
                  </a:lnTo>
                  <a:lnTo>
                    <a:pt x="1121105" y="137159"/>
                  </a:lnTo>
                  <a:lnTo>
                    <a:pt x="1122146" y="133350"/>
                  </a:lnTo>
                  <a:lnTo>
                    <a:pt x="1122354" y="132079"/>
                  </a:lnTo>
                  <a:lnTo>
                    <a:pt x="1112850" y="132079"/>
                  </a:lnTo>
                  <a:lnTo>
                    <a:pt x="1112964" y="130809"/>
                  </a:lnTo>
                  <a:close/>
                </a:path>
                <a:path w="1123315" h="252729">
                  <a:moveTo>
                    <a:pt x="9918" y="130809"/>
                  </a:moveTo>
                  <a:lnTo>
                    <a:pt x="10033" y="132079"/>
                  </a:lnTo>
                  <a:lnTo>
                    <a:pt x="10215" y="132079"/>
                  </a:lnTo>
                  <a:lnTo>
                    <a:pt x="9918" y="130809"/>
                  </a:lnTo>
                  <a:close/>
                </a:path>
                <a:path w="1123315" h="252729">
                  <a:moveTo>
                    <a:pt x="1122876" y="128269"/>
                  </a:moveTo>
                  <a:lnTo>
                    <a:pt x="1113396" y="128269"/>
                  </a:lnTo>
                  <a:lnTo>
                    <a:pt x="1113332" y="129539"/>
                  </a:lnTo>
                  <a:lnTo>
                    <a:pt x="1112850" y="132079"/>
                  </a:lnTo>
                  <a:lnTo>
                    <a:pt x="1122354" y="132079"/>
                  </a:lnTo>
                  <a:lnTo>
                    <a:pt x="1122768" y="129539"/>
                  </a:lnTo>
                  <a:lnTo>
                    <a:pt x="1122876" y="128269"/>
                  </a:lnTo>
                  <a:close/>
                </a:path>
                <a:path w="1123315" h="252729">
                  <a:moveTo>
                    <a:pt x="9493" y="128313"/>
                  </a:moveTo>
                  <a:lnTo>
                    <a:pt x="9550" y="129539"/>
                  </a:lnTo>
                  <a:lnTo>
                    <a:pt x="9493" y="128313"/>
                  </a:lnTo>
                  <a:close/>
                </a:path>
                <a:path w="1123315" h="252729">
                  <a:moveTo>
                    <a:pt x="1113390" y="128313"/>
                  </a:moveTo>
                  <a:lnTo>
                    <a:pt x="1113214" y="129539"/>
                  </a:lnTo>
                  <a:lnTo>
                    <a:pt x="1113390" y="128313"/>
                  </a:lnTo>
                  <a:close/>
                </a:path>
                <a:path w="1123315" h="252729">
                  <a:moveTo>
                    <a:pt x="9491" y="128269"/>
                  </a:moveTo>
                  <a:close/>
                </a:path>
                <a:path w="1123315" h="252729">
                  <a:moveTo>
                    <a:pt x="1122912" y="125729"/>
                  </a:moveTo>
                  <a:lnTo>
                    <a:pt x="1113510" y="125729"/>
                  </a:lnTo>
                  <a:lnTo>
                    <a:pt x="1113510" y="127000"/>
                  </a:lnTo>
                  <a:lnTo>
                    <a:pt x="1113390" y="128313"/>
                  </a:lnTo>
                  <a:lnTo>
                    <a:pt x="1122876" y="128269"/>
                  </a:lnTo>
                  <a:lnTo>
                    <a:pt x="1122912" y="125729"/>
                  </a:lnTo>
                  <a:close/>
                </a:path>
                <a:path w="1123315" h="252729">
                  <a:moveTo>
                    <a:pt x="9402" y="126364"/>
                  </a:moveTo>
                  <a:lnTo>
                    <a:pt x="9372" y="127000"/>
                  </a:lnTo>
                  <a:lnTo>
                    <a:pt x="9402" y="126364"/>
                  </a:lnTo>
                  <a:close/>
                </a:path>
                <a:path w="1123315" h="252729">
                  <a:moveTo>
                    <a:pt x="1113480" y="126364"/>
                  </a:moveTo>
                  <a:lnTo>
                    <a:pt x="1113451" y="127000"/>
                  </a:lnTo>
                  <a:lnTo>
                    <a:pt x="1113480" y="126364"/>
                  </a:lnTo>
                  <a:close/>
                </a:path>
                <a:path w="1123315" h="252729">
                  <a:moveTo>
                    <a:pt x="9431" y="125729"/>
                  </a:moveTo>
                  <a:lnTo>
                    <a:pt x="9402" y="126364"/>
                  </a:lnTo>
                  <a:lnTo>
                    <a:pt x="9431" y="125729"/>
                  </a:lnTo>
                  <a:close/>
                </a:path>
                <a:path w="1123315" h="252729">
                  <a:moveTo>
                    <a:pt x="1122768" y="123189"/>
                  </a:moveTo>
                  <a:lnTo>
                    <a:pt x="1113332" y="123189"/>
                  </a:lnTo>
                  <a:lnTo>
                    <a:pt x="1113480" y="126364"/>
                  </a:lnTo>
                  <a:lnTo>
                    <a:pt x="1113510" y="125729"/>
                  </a:lnTo>
                  <a:lnTo>
                    <a:pt x="1122912" y="125729"/>
                  </a:lnTo>
                  <a:lnTo>
                    <a:pt x="1122768" y="123189"/>
                  </a:lnTo>
                  <a:close/>
                </a:path>
                <a:path w="1123315" h="252729">
                  <a:moveTo>
                    <a:pt x="1113390" y="124416"/>
                  </a:moveTo>
                  <a:close/>
                </a:path>
                <a:path w="1123315" h="252729">
                  <a:moveTo>
                    <a:pt x="9668" y="123189"/>
                  </a:moveTo>
                  <a:lnTo>
                    <a:pt x="9493" y="124416"/>
                  </a:lnTo>
                  <a:lnTo>
                    <a:pt x="9668" y="123189"/>
                  </a:lnTo>
                  <a:close/>
                </a:path>
                <a:path w="1123315" h="252729">
                  <a:moveTo>
                    <a:pt x="1122354" y="120650"/>
                  </a:moveTo>
                  <a:lnTo>
                    <a:pt x="1112850" y="120650"/>
                  </a:lnTo>
                  <a:lnTo>
                    <a:pt x="1113390" y="124416"/>
                  </a:lnTo>
                  <a:lnTo>
                    <a:pt x="1113332" y="123189"/>
                  </a:lnTo>
                  <a:lnTo>
                    <a:pt x="1122768" y="123189"/>
                  </a:lnTo>
                  <a:lnTo>
                    <a:pt x="1122354" y="120650"/>
                  </a:lnTo>
                  <a:close/>
                </a:path>
                <a:path w="1123315" h="252729">
                  <a:moveTo>
                    <a:pt x="10215" y="120650"/>
                  </a:moveTo>
                  <a:lnTo>
                    <a:pt x="10033" y="120650"/>
                  </a:lnTo>
                  <a:lnTo>
                    <a:pt x="9918" y="121919"/>
                  </a:lnTo>
                  <a:lnTo>
                    <a:pt x="10215" y="120650"/>
                  </a:lnTo>
                  <a:close/>
                </a:path>
                <a:path w="1123315" h="252729">
                  <a:moveTo>
                    <a:pt x="1121799" y="118109"/>
                  </a:moveTo>
                  <a:lnTo>
                    <a:pt x="1112062" y="118109"/>
                  </a:lnTo>
                  <a:lnTo>
                    <a:pt x="1112964" y="121919"/>
                  </a:lnTo>
                  <a:lnTo>
                    <a:pt x="1112850" y="120650"/>
                  </a:lnTo>
                  <a:lnTo>
                    <a:pt x="1122354" y="120650"/>
                  </a:lnTo>
                  <a:lnTo>
                    <a:pt x="1122146" y="119379"/>
                  </a:lnTo>
                  <a:lnTo>
                    <a:pt x="1121799" y="118109"/>
                  </a:lnTo>
                  <a:close/>
                </a:path>
                <a:path w="1123315" h="252729">
                  <a:moveTo>
                    <a:pt x="11070" y="118109"/>
                  </a:moveTo>
                  <a:lnTo>
                    <a:pt x="10807" y="118109"/>
                  </a:lnTo>
                  <a:lnTo>
                    <a:pt x="10655" y="119379"/>
                  </a:lnTo>
                  <a:lnTo>
                    <a:pt x="11070" y="118109"/>
                  </a:lnTo>
                  <a:close/>
                </a:path>
                <a:path w="1123315" h="252729">
                  <a:moveTo>
                    <a:pt x="1113231" y="101600"/>
                  </a:moveTo>
                  <a:lnTo>
                    <a:pt x="1100620" y="101600"/>
                  </a:lnTo>
                  <a:lnTo>
                    <a:pt x="1103566" y="105409"/>
                  </a:lnTo>
                  <a:lnTo>
                    <a:pt x="1103363" y="105409"/>
                  </a:lnTo>
                  <a:lnTo>
                    <a:pt x="1105979" y="107950"/>
                  </a:lnTo>
                  <a:lnTo>
                    <a:pt x="1105763" y="107950"/>
                  </a:lnTo>
                  <a:lnTo>
                    <a:pt x="1108049" y="110489"/>
                  </a:lnTo>
                  <a:lnTo>
                    <a:pt x="1107833" y="110489"/>
                  </a:lnTo>
                  <a:lnTo>
                    <a:pt x="1109776" y="113029"/>
                  </a:lnTo>
                  <a:lnTo>
                    <a:pt x="1109560" y="113029"/>
                  </a:lnTo>
                  <a:lnTo>
                    <a:pt x="1111161" y="115569"/>
                  </a:lnTo>
                  <a:lnTo>
                    <a:pt x="1110970" y="115569"/>
                  </a:lnTo>
                  <a:lnTo>
                    <a:pt x="1112227" y="119379"/>
                  </a:lnTo>
                  <a:lnTo>
                    <a:pt x="1112062" y="118109"/>
                  </a:lnTo>
                  <a:lnTo>
                    <a:pt x="1121799" y="118109"/>
                  </a:lnTo>
                  <a:lnTo>
                    <a:pt x="1121105" y="115569"/>
                  </a:lnTo>
                  <a:lnTo>
                    <a:pt x="1119670" y="111759"/>
                  </a:lnTo>
                  <a:lnTo>
                    <a:pt x="1117879" y="107950"/>
                  </a:lnTo>
                  <a:lnTo>
                    <a:pt x="1115720" y="105409"/>
                  </a:lnTo>
                  <a:lnTo>
                    <a:pt x="1113231" y="101600"/>
                  </a:lnTo>
                  <a:close/>
                </a:path>
                <a:path w="1123315" h="252729">
                  <a:moveTo>
                    <a:pt x="23152" y="101600"/>
                  </a:moveTo>
                  <a:lnTo>
                    <a:pt x="22263" y="101600"/>
                  </a:lnTo>
                  <a:lnTo>
                    <a:pt x="22059" y="102869"/>
                  </a:lnTo>
                  <a:lnTo>
                    <a:pt x="23152" y="101600"/>
                  </a:lnTo>
                  <a:close/>
                </a:path>
                <a:path w="1123315" h="252729">
                  <a:moveTo>
                    <a:pt x="1093755" y="85089"/>
                  </a:moveTo>
                  <a:lnTo>
                    <a:pt x="1077252" y="85089"/>
                  </a:lnTo>
                  <a:lnTo>
                    <a:pt x="1082090" y="88900"/>
                  </a:lnTo>
                  <a:lnTo>
                    <a:pt x="1081951" y="88900"/>
                  </a:lnTo>
                  <a:lnTo>
                    <a:pt x="1086485" y="91439"/>
                  </a:lnTo>
                  <a:lnTo>
                    <a:pt x="1086332" y="91439"/>
                  </a:lnTo>
                  <a:lnTo>
                    <a:pt x="1090561" y="93979"/>
                  </a:lnTo>
                  <a:lnTo>
                    <a:pt x="1090396" y="93979"/>
                  </a:lnTo>
                  <a:lnTo>
                    <a:pt x="1094308" y="96519"/>
                  </a:lnTo>
                  <a:lnTo>
                    <a:pt x="1094130" y="96519"/>
                  </a:lnTo>
                  <a:lnTo>
                    <a:pt x="1097724" y="99059"/>
                  </a:lnTo>
                  <a:lnTo>
                    <a:pt x="1097546" y="99059"/>
                  </a:lnTo>
                  <a:lnTo>
                    <a:pt x="1100810" y="102869"/>
                  </a:lnTo>
                  <a:lnTo>
                    <a:pt x="1100620" y="101600"/>
                  </a:lnTo>
                  <a:lnTo>
                    <a:pt x="1113231" y="101600"/>
                  </a:lnTo>
                  <a:lnTo>
                    <a:pt x="1110399" y="99059"/>
                  </a:lnTo>
                  <a:lnTo>
                    <a:pt x="1107249" y="95250"/>
                  </a:lnTo>
                  <a:lnTo>
                    <a:pt x="1103795" y="92709"/>
                  </a:lnTo>
                  <a:lnTo>
                    <a:pt x="1100023" y="88900"/>
                  </a:lnTo>
                  <a:lnTo>
                    <a:pt x="1095946" y="86359"/>
                  </a:lnTo>
                  <a:lnTo>
                    <a:pt x="1093755" y="85089"/>
                  </a:lnTo>
                  <a:close/>
                </a:path>
                <a:path w="1123315" h="252729">
                  <a:moveTo>
                    <a:pt x="47214" y="85089"/>
                  </a:moveTo>
                  <a:lnTo>
                    <a:pt x="45631" y="85089"/>
                  </a:lnTo>
                  <a:lnTo>
                    <a:pt x="45504" y="86359"/>
                  </a:lnTo>
                  <a:lnTo>
                    <a:pt x="47214" y="85089"/>
                  </a:lnTo>
                  <a:close/>
                </a:path>
                <a:path w="1123315" h="252729">
                  <a:moveTo>
                    <a:pt x="778611" y="8889"/>
                  </a:moveTo>
                  <a:lnTo>
                    <a:pt x="590016" y="8889"/>
                  </a:lnTo>
                  <a:lnTo>
                    <a:pt x="618286" y="10159"/>
                  </a:lnTo>
                  <a:lnTo>
                    <a:pt x="646049" y="10159"/>
                  </a:lnTo>
                  <a:lnTo>
                    <a:pt x="673468" y="11429"/>
                  </a:lnTo>
                  <a:lnTo>
                    <a:pt x="700354" y="12700"/>
                  </a:lnTo>
                  <a:lnTo>
                    <a:pt x="726719" y="13969"/>
                  </a:lnTo>
                  <a:lnTo>
                    <a:pt x="752538" y="16509"/>
                  </a:lnTo>
                  <a:lnTo>
                    <a:pt x="777760" y="19050"/>
                  </a:lnTo>
                  <a:lnTo>
                    <a:pt x="802373" y="20319"/>
                  </a:lnTo>
                  <a:lnTo>
                    <a:pt x="826312" y="24129"/>
                  </a:lnTo>
                  <a:lnTo>
                    <a:pt x="849566" y="26669"/>
                  </a:lnTo>
                  <a:lnTo>
                    <a:pt x="872096" y="29209"/>
                  </a:lnTo>
                  <a:lnTo>
                    <a:pt x="893851" y="33019"/>
                  </a:lnTo>
                  <a:lnTo>
                    <a:pt x="914819" y="36829"/>
                  </a:lnTo>
                  <a:lnTo>
                    <a:pt x="934935" y="40639"/>
                  </a:lnTo>
                  <a:lnTo>
                    <a:pt x="954189" y="44450"/>
                  </a:lnTo>
                  <a:lnTo>
                    <a:pt x="972527" y="48259"/>
                  </a:lnTo>
                  <a:lnTo>
                    <a:pt x="989926" y="53339"/>
                  </a:lnTo>
                  <a:lnTo>
                    <a:pt x="1006348" y="58419"/>
                  </a:lnTo>
                  <a:lnTo>
                    <a:pt x="1021753" y="62229"/>
                  </a:lnTo>
                  <a:lnTo>
                    <a:pt x="1021613" y="62229"/>
                  </a:lnTo>
                  <a:lnTo>
                    <a:pt x="1036104" y="67309"/>
                  </a:lnTo>
                  <a:lnTo>
                    <a:pt x="1035939" y="67309"/>
                  </a:lnTo>
                  <a:lnTo>
                    <a:pt x="1049350" y="72389"/>
                  </a:lnTo>
                  <a:lnTo>
                    <a:pt x="1049172" y="72389"/>
                  </a:lnTo>
                  <a:lnTo>
                    <a:pt x="1061466" y="77469"/>
                  </a:lnTo>
                  <a:lnTo>
                    <a:pt x="1061326" y="77469"/>
                  </a:lnTo>
                  <a:lnTo>
                    <a:pt x="1067041" y="80009"/>
                  </a:lnTo>
                  <a:lnTo>
                    <a:pt x="1072362" y="82550"/>
                  </a:lnTo>
                  <a:lnTo>
                    <a:pt x="1077379" y="86359"/>
                  </a:lnTo>
                  <a:lnTo>
                    <a:pt x="1077252" y="85089"/>
                  </a:lnTo>
                  <a:lnTo>
                    <a:pt x="1093755" y="85089"/>
                  </a:lnTo>
                  <a:lnTo>
                    <a:pt x="1091565" y="83819"/>
                  </a:lnTo>
                  <a:lnTo>
                    <a:pt x="1086891" y="80009"/>
                  </a:lnTo>
                  <a:lnTo>
                    <a:pt x="1081925" y="77469"/>
                  </a:lnTo>
                  <a:lnTo>
                    <a:pt x="1076667" y="74929"/>
                  </a:lnTo>
                  <a:lnTo>
                    <a:pt x="1071130" y="72389"/>
                  </a:lnTo>
                  <a:lnTo>
                    <a:pt x="1065276" y="68579"/>
                  </a:lnTo>
                  <a:lnTo>
                    <a:pt x="1024610" y="53339"/>
                  </a:lnTo>
                  <a:lnTo>
                    <a:pt x="992314" y="44450"/>
                  </a:lnTo>
                  <a:lnTo>
                    <a:pt x="974712" y="39369"/>
                  </a:lnTo>
                  <a:lnTo>
                    <a:pt x="936751" y="31750"/>
                  </a:lnTo>
                  <a:lnTo>
                    <a:pt x="895350" y="24129"/>
                  </a:lnTo>
                  <a:lnTo>
                    <a:pt x="873455" y="20319"/>
                  </a:lnTo>
                  <a:lnTo>
                    <a:pt x="850785" y="17779"/>
                  </a:lnTo>
                  <a:lnTo>
                    <a:pt x="827404" y="13969"/>
                  </a:lnTo>
                  <a:lnTo>
                    <a:pt x="778611" y="8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295148" y="3279597"/>
              <a:ext cx="1127789" cy="33602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8392376" y="2611256"/>
            <a:ext cx="24447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5" dirty="0">
                <a:latin typeface="Arial" panose="020B0604020202020204"/>
                <a:cs typeface="Arial" panose="020B0604020202020204"/>
              </a:rPr>
              <a:t>D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29267" y="2823487"/>
            <a:ext cx="3013710" cy="1042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591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Arial" panose="020B0604020202020204"/>
                <a:cs typeface="Arial" panose="020B0604020202020204"/>
              </a:rPr>
              <a:t>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1.5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Mb/s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857885" indent="201930">
              <a:lnSpc>
                <a:spcPts val="1830"/>
              </a:lnSpc>
              <a:spcBef>
                <a:spcPts val="1960"/>
              </a:spcBef>
            </a:pPr>
            <a:r>
              <a:rPr sz="1750" spc="15" dirty="0">
                <a:latin typeface="Arial" panose="020B0604020202020204"/>
                <a:cs typeface="Arial" panose="020B0604020202020204"/>
              </a:rPr>
              <a:t>queue </a:t>
            </a:r>
            <a:r>
              <a:rPr sz="1750" spc="10" dirty="0">
                <a:latin typeface="Arial" panose="020B0604020202020204"/>
                <a:cs typeface="Arial" panose="020B0604020202020204"/>
              </a:rPr>
              <a:t>of </a:t>
            </a:r>
            <a:r>
              <a:rPr sz="1750" spc="15" dirty="0">
                <a:latin typeface="Arial" panose="020B0604020202020204"/>
                <a:cs typeface="Arial" panose="020B0604020202020204"/>
              </a:rPr>
              <a:t>packets  waiting </a:t>
            </a:r>
            <a:r>
              <a:rPr sz="1750" spc="10" dirty="0">
                <a:latin typeface="Arial" panose="020B0604020202020204"/>
                <a:cs typeface="Arial" panose="020B0604020202020204"/>
              </a:rPr>
              <a:t>for </a:t>
            </a:r>
            <a:r>
              <a:rPr sz="1750" spc="15" dirty="0">
                <a:latin typeface="Arial" panose="020B0604020202020204"/>
                <a:cs typeface="Arial" panose="020B0604020202020204"/>
              </a:rPr>
              <a:t>output</a:t>
            </a:r>
            <a:r>
              <a:rPr sz="175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10" dirty="0">
                <a:latin typeface="Arial" panose="020B0604020202020204"/>
                <a:cs typeface="Arial" panose="020B0604020202020204"/>
              </a:rPr>
              <a:t>link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131401" y="3223954"/>
            <a:ext cx="22796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0" dirty="0">
                <a:latin typeface="Arial" panose="020B0604020202020204"/>
                <a:cs typeface="Arial" panose="020B0604020202020204"/>
              </a:rPr>
              <a:t>E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669563" y="2868193"/>
            <a:ext cx="174625" cy="524510"/>
          </a:xfrm>
          <a:custGeom>
            <a:avLst/>
            <a:gdLst/>
            <a:ahLst/>
            <a:cxnLst/>
            <a:rect l="l" t="t" r="r" b="b"/>
            <a:pathLst>
              <a:path w="174625" h="524510">
                <a:moveTo>
                  <a:pt x="165493" y="0"/>
                </a:moveTo>
                <a:lnTo>
                  <a:pt x="0" y="521106"/>
                </a:lnTo>
                <a:lnTo>
                  <a:pt x="9029" y="523976"/>
                </a:lnTo>
                <a:lnTo>
                  <a:pt x="174523" y="2870"/>
                </a:lnTo>
                <a:lnTo>
                  <a:pt x="1654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2" name="object 62"/>
          <p:cNvGrpSpPr/>
          <p:nvPr/>
        </p:nvGrpSpPr>
        <p:grpSpPr>
          <a:xfrm>
            <a:off x="1691952" y="2011210"/>
            <a:ext cx="775970" cy="676275"/>
            <a:chOff x="1691952" y="2011210"/>
            <a:chExt cx="775970" cy="676275"/>
          </a:xfrm>
        </p:grpSpPr>
        <p:sp>
          <p:nvSpPr>
            <p:cNvPr id="63" name="object 63"/>
            <p:cNvSpPr/>
            <p:nvPr/>
          </p:nvSpPr>
          <p:spPr>
            <a:xfrm>
              <a:off x="1691952" y="2011210"/>
              <a:ext cx="775670" cy="6758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021674" y="2075637"/>
              <a:ext cx="377101" cy="30951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" name="object 65"/>
          <p:cNvGrpSpPr/>
          <p:nvPr/>
        </p:nvGrpSpPr>
        <p:grpSpPr>
          <a:xfrm>
            <a:off x="1878286" y="2980791"/>
            <a:ext cx="775970" cy="676275"/>
            <a:chOff x="1878286" y="2980791"/>
            <a:chExt cx="775970" cy="676275"/>
          </a:xfrm>
        </p:grpSpPr>
        <p:sp>
          <p:nvSpPr>
            <p:cNvPr id="66" name="object 66"/>
            <p:cNvSpPr/>
            <p:nvPr/>
          </p:nvSpPr>
          <p:spPr>
            <a:xfrm>
              <a:off x="1878286" y="2980791"/>
              <a:ext cx="775670" cy="6758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208009" y="3045231"/>
              <a:ext cx="377101" cy="3094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1479638" y="4211627"/>
            <a:ext cx="7849234" cy="22548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750" spc="15" dirty="0">
                <a:solidFill>
                  <a:srgbClr val="BF0000"/>
                </a:solidFill>
                <a:latin typeface="Arial" panose="020B0604020202020204"/>
                <a:cs typeface="Arial" panose="020B0604020202020204"/>
              </a:rPr>
              <a:t>queuing and</a:t>
            </a:r>
            <a:r>
              <a:rPr sz="2750" spc="-150" dirty="0">
                <a:solidFill>
                  <a:srgbClr val="B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spc="10" dirty="0">
                <a:solidFill>
                  <a:srgbClr val="BF0000"/>
                </a:solidFill>
                <a:latin typeface="Arial" panose="020B0604020202020204"/>
                <a:cs typeface="Arial" panose="020B0604020202020204"/>
              </a:rPr>
              <a:t>loss</a:t>
            </a:r>
            <a:r>
              <a:rPr sz="2750" spc="1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353695" marR="5080" indent="-341630">
              <a:lnSpc>
                <a:spcPts val="2430"/>
              </a:lnSpc>
              <a:spcBef>
                <a:spcPts val="610"/>
              </a:spcBef>
              <a:buClr>
                <a:srgbClr val="000099"/>
              </a:buClr>
              <a:buSzPct val="74000"/>
              <a:buFont typeface="Wingdings" panose="05000000000000000000"/>
              <a:buChar char=""/>
              <a:tabLst>
                <a:tab pos="353695" algn="l"/>
                <a:tab pos="354330" algn="l"/>
              </a:tabLst>
            </a:pPr>
            <a:r>
              <a:rPr sz="2350" spc="5" dirty="0">
                <a:latin typeface="Arial" panose="020B0604020202020204"/>
                <a:cs typeface="Arial" panose="020B0604020202020204"/>
              </a:rPr>
              <a:t>If</a:t>
            </a:r>
            <a:r>
              <a:rPr sz="235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arrival</a:t>
            </a:r>
            <a:r>
              <a:rPr sz="235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rate</a:t>
            </a:r>
            <a:r>
              <a:rPr sz="235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235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350" dirty="0">
                <a:latin typeface="Arial" panose="020B0604020202020204"/>
                <a:cs typeface="Arial" panose="020B0604020202020204"/>
              </a:rPr>
              <a:t>bits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to</a:t>
            </a:r>
            <a:r>
              <a:rPr sz="235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link</a:t>
            </a:r>
            <a:r>
              <a:rPr sz="235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exceeds</a:t>
            </a:r>
            <a:r>
              <a:rPr sz="235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transmission</a:t>
            </a:r>
            <a:r>
              <a:rPr sz="235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rate</a:t>
            </a:r>
            <a:r>
              <a:rPr sz="235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of 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link for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a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period of</a:t>
            </a:r>
            <a:r>
              <a:rPr sz="2350" spc="-36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time</a:t>
            </a:r>
            <a:r>
              <a:rPr sz="2350" spc="10" dirty="0">
                <a:latin typeface="Times New Roman" panose="02020603050405020304"/>
                <a:cs typeface="Times New Roman" panose="02020603050405020304"/>
              </a:rPr>
              <a:t>: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808355" lvl="1" indent="-341630">
              <a:lnSpc>
                <a:spcPct val="100000"/>
              </a:lnSpc>
              <a:spcBef>
                <a:spcPts val="170"/>
              </a:spcBef>
              <a:buClr>
                <a:srgbClr val="000099"/>
              </a:buClr>
              <a:buFont typeface="Wingdings" panose="05000000000000000000"/>
              <a:buChar char=""/>
              <a:tabLst>
                <a:tab pos="808355" algn="l"/>
                <a:tab pos="808990" algn="l"/>
              </a:tabLst>
            </a:pPr>
            <a:r>
              <a:rPr sz="2350" spc="15" dirty="0">
                <a:latin typeface="Arial" panose="020B0604020202020204"/>
                <a:cs typeface="Arial" panose="020B0604020202020204"/>
              </a:rPr>
              <a:t>packets</a:t>
            </a:r>
            <a:r>
              <a:rPr sz="235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will</a:t>
            </a:r>
            <a:r>
              <a:rPr sz="235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queue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3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wait</a:t>
            </a:r>
            <a:r>
              <a:rPr sz="235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to</a:t>
            </a:r>
            <a:r>
              <a:rPr sz="235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be</a:t>
            </a:r>
            <a:r>
              <a:rPr sz="235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transmitted</a:t>
            </a:r>
            <a:r>
              <a:rPr sz="235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on</a:t>
            </a:r>
            <a:r>
              <a:rPr sz="235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link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 marL="808355" marR="135255" lvl="1" indent="-341630">
              <a:lnSpc>
                <a:spcPts val="2560"/>
              </a:lnSpc>
              <a:spcBef>
                <a:spcPts val="485"/>
              </a:spcBef>
              <a:buClr>
                <a:srgbClr val="000099"/>
              </a:buClr>
              <a:buFont typeface="Wingdings" panose="05000000000000000000"/>
              <a:buChar char=""/>
              <a:tabLst>
                <a:tab pos="808355" algn="l"/>
                <a:tab pos="808990" algn="l"/>
              </a:tabLst>
            </a:pPr>
            <a:r>
              <a:rPr sz="2350" spc="15" dirty="0">
                <a:latin typeface="Arial" panose="020B0604020202020204"/>
                <a:cs typeface="Arial" panose="020B0604020202020204"/>
              </a:rPr>
              <a:t>packets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can be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dropped </a:t>
            </a:r>
            <a:r>
              <a:rPr sz="235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-5" dirty="0">
                <a:latin typeface="Arial" panose="020B0604020202020204"/>
                <a:cs typeface="Arial" panose="020B0604020202020204"/>
              </a:rPr>
              <a:t>lost</a:t>
            </a:r>
            <a:r>
              <a:rPr sz="235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350" spc="5" dirty="0">
                <a:latin typeface="Arial" panose="020B0604020202020204"/>
                <a:cs typeface="Arial" panose="020B0604020202020204"/>
              </a:rPr>
              <a:t>if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memory</a:t>
            </a:r>
            <a:r>
              <a:rPr sz="2350" spc="-425" dirty="0">
                <a:latin typeface="Arial" panose="020B0604020202020204"/>
                <a:cs typeface="Arial" panose="020B06040202020202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dirty="0">
                <a:latin typeface="Arial" panose="020B0604020202020204"/>
                <a:cs typeface="Arial" panose="020B0604020202020204"/>
              </a:rPr>
              <a:t>buffer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350" spc="5" dirty="0">
                <a:latin typeface="Arial" panose="020B0604020202020204"/>
                <a:cs typeface="Arial" panose="020B0604020202020204"/>
              </a:rPr>
              <a:t>fills 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up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17" y="634854"/>
            <a:ext cx="7271384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How do </a:t>
            </a:r>
            <a:r>
              <a:rPr spc="10" dirty="0"/>
              <a:t>loss </a:t>
            </a:r>
            <a:r>
              <a:rPr spc="15" dirty="0"/>
              <a:t>and </a:t>
            </a:r>
            <a:r>
              <a:rPr spc="10" dirty="0"/>
              <a:t>delay</a:t>
            </a:r>
            <a:r>
              <a:rPr spc="-650" dirty="0"/>
              <a:t> </a:t>
            </a:r>
            <a:r>
              <a:rPr spc="-40" dirty="0"/>
              <a:t>occur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?</a:t>
            </a:r>
            <a:endParaRPr spc="-4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95194" y="3654628"/>
            <a:ext cx="5021580" cy="2383155"/>
            <a:chOff x="2395194" y="3654628"/>
            <a:chExt cx="5021580" cy="2383155"/>
          </a:xfrm>
        </p:grpSpPr>
        <p:sp>
          <p:nvSpPr>
            <p:cNvPr id="4" name="object 4"/>
            <p:cNvSpPr/>
            <p:nvPr/>
          </p:nvSpPr>
          <p:spPr>
            <a:xfrm>
              <a:off x="3125800" y="4664150"/>
              <a:ext cx="1202055" cy="663575"/>
            </a:xfrm>
            <a:custGeom>
              <a:avLst/>
              <a:gdLst/>
              <a:ahLst/>
              <a:cxnLst/>
              <a:rect l="l" t="t" r="r" b="b"/>
              <a:pathLst>
                <a:path w="1202054" h="663575">
                  <a:moveTo>
                    <a:pt x="1202042" y="214134"/>
                  </a:moveTo>
                  <a:lnTo>
                    <a:pt x="1186281" y="165036"/>
                  </a:lnTo>
                  <a:lnTo>
                    <a:pt x="1141425" y="119964"/>
                  </a:lnTo>
                  <a:lnTo>
                    <a:pt x="1109205" y="99352"/>
                  </a:lnTo>
                  <a:lnTo>
                    <a:pt x="1071041" y="80213"/>
                  </a:lnTo>
                  <a:lnTo>
                    <a:pt x="1027391" y="62725"/>
                  </a:lnTo>
                  <a:lnTo>
                    <a:pt x="978700" y="47053"/>
                  </a:lnTo>
                  <a:lnTo>
                    <a:pt x="925410" y="33350"/>
                  </a:lnTo>
                  <a:lnTo>
                    <a:pt x="867981" y="21767"/>
                  </a:lnTo>
                  <a:lnTo>
                    <a:pt x="806856" y="12484"/>
                  </a:lnTo>
                  <a:lnTo>
                    <a:pt x="742480" y="5664"/>
                  </a:lnTo>
                  <a:lnTo>
                    <a:pt x="675297" y="1447"/>
                  </a:lnTo>
                  <a:lnTo>
                    <a:pt x="605764" y="0"/>
                  </a:lnTo>
                  <a:lnTo>
                    <a:pt x="536219" y="1447"/>
                  </a:lnTo>
                  <a:lnTo>
                    <a:pt x="469036" y="5664"/>
                  </a:lnTo>
                  <a:lnTo>
                    <a:pt x="404647" y="12484"/>
                  </a:lnTo>
                  <a:lnTo>
                    <a:pt x="343522" y="21767"/>
                  </a:lnTo>
                  <a:lnTo>
                    <a:pt x="286092" y="33350"/>
                  </a:lnTo>
                  <a:lnTo>
                    <a:pt x="232803" y="47053"/>
                  </a:lnTo>
                  <a:lnTo>
                    <a:pt x="184111" y="62725"/>
                  </a:lnTo>
                  <a:lnTo>
                    <a:pt x="140462" y="80213"/>
                  </a:lnTo>
                  <a:lnTo>
                    <a:pt x="102298" y="99352"/>
                  </a:lnTo>
                  <a:lnTo>
                    <a:pt x="70078" y="119964"/>
                  </a:lnTo>
                  <a:lnTo>
                    <a:pt x="25222" y="165036"/>
                  </a:lnTo>
                  <a:lnTo>
                    <a:pt x="9474" y="214134"/>
                  </a:lnTo>
                  <a:lnTo>
                    <a:pt x="11595" y="227393"/>
                  </a:lnTo>
                  <a:lnTo>
                    <a:pt x="0" y="227393"/>
                  </a:lnTo>
                  <a:lnTo>
                    <a:pt x="0" y="479425"/>
                  </a:lnTo>
                  <a:lnTo>
                    <a:pt x="0" y="489534"/>
                  </a:lnTo>
                  <a:lnTo>
                    <a:pt x="1879" y="489534"/>
                  </a:lnTo>
                  <a:lnTo>
                    <a:pt x="34759" y="541426"/>
                  </a:lnTo>
                  <a:lnTo>
                    <a:pt x="92824" y="577964"/>
                  </a:lnTo>
                  <a:lnTo>
                    <a:pt x="130987" y="594398"/>
                  </a:lnTo>
                  <a:lnTo>
                    <a:pt x="174637" y="609396"/>
                  </a:lnTo>
                  <a:lnTo>
                    <a:pt x="223329" y="622858"/>
                  </a:lnTo>
                  <a:lnTo>
                    <a:pt x="276618" y="634619"/>
                  </a:lnTo>
                  <a:lnTo>
                    <a:pt x="334048" y="644550"/>
                  </a:lnTo>
                  <a:lnTo>
                    <a:pt x="395173" y="652526"/>
                  </a:lnTo>
                  <a:lnTo>
                    <a:pt x="459562" y="658380"/>
                  </a:lnTo>
                  <a:lnTo>
                    <a:pt x="526745" y="662000"/>
                  </a:lnTo>
                  <a:lnTo>
                    <a:pt x="596290" y="663232"/>
                  </a:lnTo>
                  <a:lnTo>
                    <a:pt x="665822" y="662000"/>
                  </a:lnTo>
                  <a:lnTo>
                    <a:pt x="733005" y="658380"/>
                  </a:lnTo>
                  <a:lnTo>
                    <a:pt x="797382" y="652526"/>
                  </a:lnTo>
                  <a:lnTo>
                    <a:pt x="858507" y="644550"/>
                  </a:lnTo>
                  <a:lnTo>
                    <a:pt x="915936" y="634619"/>
                  </a:lnTo>
                  <a:lnTo>
                    <a:pt x="969225" y="622858"/>
                  </a:lnTo>
                  <a:lnTo>
                    <a:pt x="1017917" y="609396"/>
                  </a:lnTo>
                  <a:lnTo>
                    <a:pt x="1061567" y="594398"/>
                  </a:lnTo>
                  <a:lnTo>
                    <a:pt x="1099731" y="577964"/>
                  </a:lnTo>
                  <a:lnTo>
                    <a:pt x="1157795" y="541426"/>
                  </a:lnTo>
                  <a:lnTo>
                    <a:pt x="1188554" y="500862"/>
                  </a:lnTo>
                  <a:lnTo>
                    <a:pt x="1190663" y="489534"/>
                  </a:lnTo>
                  <a:lnTo>
                    <a:pt x="1192555" y="489534"/>
                  </a:lnTo>
                  <a:lnTo>
                    <a:pt x="1192555" y="479501"/>
                  </a:lnTo>
                  <a:lnTo>
                    <a:pt x="1192555" y="479361"/>
                  </a:lnTo>
                  <a:lnTo>
                    <a:pt x="1192555" y="250355"/>
                  </a:lnTo>
                  <a:lnTo>
                    <a:pt x="1198029" y="239115"/>
                  </a:lnTo>
                  <a:lnTo>
                    <a:pt x="1202042" y="214134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79381" y="4679632"/>
              <a:ext cx="496049" cy="14780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95194" y="4591240"/>
              <a:ext cx="740410" cy="1082675"/>
            </a:xfrm>
            <a:custGeom>
              <a:avLst/>
              <a:gdLst/>
              <a:ahLst/>
              <a:cxnLst/>
              <a:rect l="l" t="t" r="r" b="b"/>
              <a:pathLst>
                <a:path w="740410" h="1082675">
                  <a:moveTo>
                    <a:pt x="739267" y="545706"/>
                  </a:moveTo>
                  <a:lnTo>
                    <a:pt x="725741" y="532434"/>
                  </a:lnTo>
                  <a:lnTo>
                    <a:pt x="199567" y="1069340"/>
                  </a:lnTo>
                  <a:lnTo>
                    <a:pt x="213106" y="1082611"/>
                  </a:lnTo>
                  <a:lnTo>
                    <a:pt x="739267" y="545706"/>
                  </a:lnTo>
                  <a:close/>
                </a:path>
                <a:path w="740410" h="1082675">
                  <a:moveTo>
                    <a:pt x="739876" y="363194"/>
                  </a:moveTo>
                  <a:lnTo>
                    <a:pt x="8420" y="0"/>
                  </a:lnTo>
                  <a:lnTo>
                    <a:pt x="0" y="16967"/>
                  </a:lnTo>
                  <a:lnTo>
                    <a:pt x="731456" y="380174"/>
                  </a:lnTo>
                  <a:lnTo>
                    <a:pt x="739876" y="363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05118" y="4978717"/>
              <a:ext cx="1193165" cy="367665"/>
            </a:xfrm>
            <a:custGeom>
              <a:avLst/>
              <a:gdLst/>
              <a:ahLst/>
              <a:cxnLst/>
              <a:rect l="l" t="t" r="r" b="b"/>
              <a:pathLst>
                <a:path w="1193165" h="367664">
                  <a:moveTo>
                    <a:pt x="596277" y="0"/>
                  </a:moveTo>
                  <a:lnTo>
                    <a:pt x="526737" y="1236"/>
                  </a:lnTo>
                  <a:lnTo>
                    <a:pt x="459553" y="4854"/>
                  </a:lnTo>
                  <a:lnTo>
                    <a:pt x="395174" y="10715"/>
                  </a:lnTo>
                  <a:lnTo>
                    <a:pt x="334046" y="18682"/>
                  </a:lnTo>
                  <a:lnTo>
                    <a:pt x="276616" y="28617"/>
                  </a:lnTo>
                  <a:lnTo>
                    <a:pt x="223332" y="40381"/>
                  </a:lnTo>
                  <a:lnTo>
                    <a:pt x="174642" y="53836"/>
                  </a:lnTo>
                  <a:lnTo>
                    <a:pt x="130992" y="68846"/>
                  </a:lnTo>
                  <a:lnTo>
                    <a:pt x="92831" y="85271"/>
                  </a:lnTo>
                  <a:lnTo>
                    <a:pt x="34761" y="121817"/>
                  </a:lnTo>
                  <a:lnTo>
                    <a:pt x="4011" y="162371"/>
                  </a:lnTo>
                  <a:lnTo>
                    <a:pt x="0" y="183807"/>
                  </a:lnTo>
                  <a:lnTo>
                    <a:pt x="4011" y="205242"/>
                  </a:lnTo>
                  <a:lnTo>
                    <a:pt x="34761" y="245796"/>
                  </a:lnTo>
                  <a:lnTo>
                    <a:pt x="92831" y="282342"/>
                  </a:lnTo>
                  <a:lnTo>
                    <a:pt x="130992" y="298767"/>
                  </a:lnTo>
                  <a:lnTo>
                    <a:pt x="174642" y="313777"/>
                  </a:lnTo>
                  <a:lnTo>
                    <a:pt x="223332" y="327232"/>
                  </a:lnTo>
                  <a:lnTo>
                    <a:pt x="276616" y="338996"/>
                  </a:lnTo>
                  <a:lnTo>
                    <a:pt x="334046" y="348931"/>
                  </a:lnTo>
                  <a:lnTo>
                    <a:pt x="395174" y="356898"/>
                  </a:lnTo>
                  <a:lnTo>
                    <a:pt x="459553" y="362759"/>
                  </a:lnTo>
                  <a:lnTo>
                    <a:pt x="526737" y="366377"/>
                  </a:lnTo>
                  <a:lnTo>
                    <a:pt x="596277" y="367614"/>
                  </a:lnTo>
                  <a:lnTo>
                    <a:pt x="665815" y="366377"/>
                  </a:lnTo>
                  <a:lnTo>
                    <a:pt x="732997" y="362759"/>
                  </a:lnTo>
                  <a:lnTo>
                    <a:pt x="797375" y="356898"/>
                  </a:lnTo>
                  <a:lnTo>
                    <a:pt x="858503" y="348931"/>
                  </a:lnTo>
                  <a:lnTo>
                    <a:pt x="915933" y="338996"/>
                  </a:lnTo>
                  <a:lnTo>
                    <a:pt x="969217" y="327232"/>
                  </a:lnTo>
                  <a:lnTo>
                    <a:pt x="1017908" y="313777"/>
                  </a:lnTo>
                  <a:lnTo>
                    <a:pt x="1061558" y="298767"/>
                  </a:lnTo>
                  <a:lnTo>
                    <a:pt x="1099721" y="282342"/>
                  </a:lnTo>
                  <a:lnTo>
                    <a:pt x="1157792" y="245796"/>
                  </a:lnTo>
                  <a:lnTo>
                    <a:pt x="1188543" y="205242"/>
                  </a:lnTo>
                  <a:lnTo>
                    <a:pt x="1192555" y="183807"/>
                  </a:lnTo>
                  <a:lnTo>
                    <a:pt x="1188543" y="162371"/>
                  </a:lnTo>
                  <a:lnTo>
                    <a:pt x="1157792" y="121817"/>
                  </a:lnTo>
                  <a:lnTo>
                    <a:pt x="1099721" y="85271"/>
                  </a:lnTo>
                  <a:lnTo>
                    <a:pt x="1061558" y="68846"/>
                  </a:lnTo>
                  <a:lnTo>
                    <a:pt x="1017908" y="53836"/>
                  </a:lnTo>
                  <a:lnTo>
                    <a:pt x="969217" y="40381"/>
                  </a:lnTo>
                  <a:lnTo>
                    <a:pt x="915933" y="28617"/>
                  </a:lnTo>
                  <a:lnTo>
                    <a:pt x="858503" y="18682"/>
                  </a:lnTo>
                  <a:lnTo>
                    <a:pt x="797375" y="10715"/>
                  </a:lnTo>
                  <a:lnTo>
                    <a:pt x="732997" y="4854"/>
                  </a:lnTo>
                  <a:lnTo>
                    <a:pt x="665815" y="1236"/>
                  </a:lnTo>
                  <a:lnTo>
                    <a:pt x="59627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08268" y="4957851"/>
              <a:ext cx="13335" cy="227965"/>
            </a:xfrm>
            <a:custGeom>
              <a:avLst/>
              <a:gdLst/>
              <a:ahLst/>
              <a:cxnLst/>
              <a:rect l="l" t="t" r="r" b="b"/>
              <a:pathLst>
                <a:path w="13335" h="227964">
                  <a:moveTo>
                    <a:pt x="13271" y="0"/>
                  </a:moveTo>
                  <a:lnTo>
                    <a:pt x="0" y="0"/>
                  </a:lnTo>
                  <a:lnTo>
                    <a:pt x="0" y="224256"/>
                  </a:lnTo>
                  <a:lnTo>
                    <a:pt x="0" y="227431"/>
                  </a:lnTo>
                  <a:lnTo>
                    <a:pt x="13271" y="227431"/>
                  </a:lnTo>
                  <a:lnTo>
                    <a:pt x="13271" y="224256"/>
                  </a:lnTo>
                  <a:lnTo>
                    <a:pt x="132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14592" y="4692573"/>
              <a:ext cx="1202055" cy="489584"/>
            </a:xfrm>
            <a:custGeom>
              <a:avLst/>
              <a:gdLst/>
              <a:ahLst/>
              <a:cxnLst/>
              <a:rect l="l" t="t" r="r" b="b"/>
              <a:pathLst>
                <a:path w="1202054" h="489585">
                  <a:moveTo>
                    <a:pt x="1202029" y="214134"/>
                  </a:moveTo>
                  <a:lnTo>
                    <a:pt x="1186268" y="165036"/>
                  </a:lnTo>
                  <a:lnTo>
                    <a:pt x="1141412" y="119964"/>
                  </a:lnTo>
                  <a:lnTo>
                    <a:pt x="1109192" y="99352"/>
                  </a:lnTo>
                  <a:lnTo>
                    <a:pt x="1071029" y="80213"/>
                  </a:lnTo>
                  <a:lnTo>
                    <a:pt x="1027379" y="62725"/>
                  </a:lnTo>
                  <a:lnTo>
                    <a:pt x="978687" y="47053"/>
                  </a:lnTo>
                  <a:lnTo>
                    <a:pt x="925398" y="33350"/>
                  </a:lnTo>
                  <a:lnTo>
                    <a:pt x="867968" y="21767"/>
                  </a:lnTo>
                  <a:lnTo>
                    <a:pt x="806843" y="12484"/>
                  </a:lnTo>
                  <a:lnTo>
                    <a:pt x="742467" y="5664"/>
                  </a:lnTo>
                  <a:lnTo>
                    <a:pt x="675284" y="1447"/>
                  </a:lnTo>
                  <a:lnTo>
                    <a:pt x="605751" y="0"/>
                  </a:lnTo>
                  <a:lnTo>
                    <a:pt x="536206" y="1447"/>
                  </a:lnTo>
                  <a:lnTo>
                    <a:pt x="469023" y="5664"/>
                  </a:lnTo>
                  <a:lnTo>
                    <a:pt x="404647" y="12484"/>
                  </a:lnTo>
                  <a:lnTo>
                    <a:pt x="343509" y="21767"/>
                  </a:lnTo>
                  <a:lnTo>
                    <a:pt x="286080" y="33350"/>
                  </a:lnTo>
                  <a:lnTo>
                    <a:pt x="232803" y="47053"/>
                  </a:lnTo>
                  <a:lnTo>
                    <a:pt x="184111" y="62725"/>
                  </a:lnTo>
                  <a:lnTo>
                    <a:pt x="140462" y="80213"/>
                  </a:lnTo>
                  <a:lnTo>
                    <a:pt x="102298" y="99352"/>
                  </a:lnTo>
                  <a:lnTo>
                    <a:pt x="70078" y="119964"/>
                  </a:lnTo>
                  <a:lnTo>
                    <a:pt x="25209" y="165036"/>
                  </a:lnTo>
                  <a:lnTo>
                    <a:pt x="9474" y="214134"/>
                  </a:lnTo>
                  <a:lnTo>
                    <a:pt x="11595" y="227393"/>
                  </a:lnTo>
                  <a:lnTo>
                    <a:pt x="0" y="227393"/>
                  </a:lnTo>
                  <a:lnTo>
                    <a:pt x="0" y="489534"/>
                  </a:lnTo>
                  <a:lnTo>
                    <a:pt x="1192555" y="489534"/>
                  </a:lnTo>
                  <a:lnTo>
                    <a:pt x="1192555" y="250329"/>
                  </a:lnTo>
                  <a:lnTo>
                    <a:pt x="1198016" y="239115"/>
                  </a:lnTo>
                  <a:lnTo>
                    <a:pt x="1202029" y="214134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13263" y="5007140"/>
              <a:ext cx="1924050" cy="28575"/>
            </a:xfrm>
            <a:custGeom>
              <a:avLst/>
              <a:gdLst/>
              <a:ahLst/>
              <a:cxnLst/>
              <a:rect l="l" t="t" r="r" b="b"/>
              <a:pathLst>
                <a:path w="1924050" h="28575">
                  <a:moveTo>
                    <a:pt x="101" y="0"/>
                  </a:moveTo>
                  <a:lnTo>
                    <a:pt x="0" y="18948"/>
                  </a:lnTo>
                  <a:lnTo>
                    <a:pt x="1923389" y="28422"/>
                  </a:lnTo>
                  <a:lnTo>
                    <a:pt x="1923478" y="947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89903" y="4888382"/>
              <a:ext cx="139065" cy="199390"/>
            </a:xfrm>
            <a:custGeom>
              <a:avLst/>
              <a:gdLst/>
              <a:ahLst/>
              <a:cxnLst/>
              <a:rect l="l" t="t" r="r" b="b"/>
              <a:pathLst>
                <a:path w="139064" h="199389">
                  <a:moveTo>
                    <a:pt x="0" y="198970"/>
                  </a:moveTo>
                  <a:lnTo>
                    <a:pt x="138963" y="198970"/>
                  </a:lnTo>
                  <a:lnTo>
                    <a:pt x="138963" y="0"/>
                  </a:lnTo>
                  <a:lnTo>
                    <a:pt x="0" y="0"/>
                  </a:lnTo>
                  <a:lnTo>
                    <a:pt x="0" y="19897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76954" y="4883645"/>
              <a:ext cx="156845" cy="208915"/>
            </a:xfrm>
            <a:custGeom>
              <a:avLst/>
              <a:gdLst/>
              <a:ahLst/>
              <a:cxnLst/>
              <a:rect l="l" t="t" r="r" b="b"/>
              <a:pathLst>
                <a:path w="156845" h="208914">
                  <a:moveTo>
                    <a:pt x="156654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654" y="208445"/>
                  </a:lnTo>
                  <a:lnTo>
                    <a:pt x="156654" y="203708"/>
                  </a:lnTo>
                  <a:lnTo>
                    <a:pt x="9474" y="203708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654" y="4737"/>
                  </a:lnTo>
                  <a:lnTo>
                    <a:pt x="156654" y="0"/>
                  </a:lnTo>
                  <a:close/>
                </a:path>
                <a:path w="156845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8"/>
                  </a:lnTo>
                  <a:lnTo>
                    <a:pt x="9474" y="198970"/>
                  </a:lnTo>
                  <a:close/>
                </a:path>
                <a:path w="156845" h="208914">
                  <a:moveTo>
                    <a:pt x="147180" y="198970"/>
                  </a:moveTo>
                  <a:lnTo>
                    <a:pt x="9474" y="198970"/>
                  </a:lnTo>
                  <a:lnTo>
                    <a:pt x="9474" y="203708"/>
                  </a:lnTo>
                  <a:lnTo>
                    <a:pt x="147180" y="203708"/>
                  </a:lnTo>
                  <a:lnTo>
                    <a:pt x="147180" y="198970"/>
                  </a:lnTo>
                  <a:close/>
                </a:path>
                <a:path w="156845" h="208914">
                  <a:moveTo>
                    <a:pt x="147180" y="4737"/>
                  </a:moveTo>
                  <a:lnTo>
                    <a:pt x="147180" y="203708"/>
                  </a:lnTo>
                  <a:lnTo>
                    <a:pt x="151917" y="198970"/>
                  </a:lnTo>
                  <a:lnTo>
                    <a:pt x="156654" y="198970"/>
                  </a:lnTo>
                  <a:lnTo>
                    <a:pt x="156654" y="9474"/>
                  </a:lnTo>
                  <a:lnTo>
                    <a:pt x="151917" y="9474"/>
                  </a:lnTo>
                  <a:lnTo>
                    <a:pt x="147180" y="4737"/>
                  </a:lnTo>
                  <a:close/>
                </a:path>
                <a:path w="156845" h="208914">
                  <a:moveTo>
                    <a:pt x="156654" y="198970"/>
                  </a:moveTo>
                  <a:lnTo>
                    <a:pt x="151917" y="198970"/>
                  </a:lnTo>
                  <a:lnTo>
                    <a:pt x="147180" y="203708"/>
                  </a:lnTo>
                  <a:lnTo>
                    <a:pt x="156654" y="203708"/>
                  </a:lnTo>
                  <a:lnTo>
                    <a:pt x="156654" y="198970"/>
                  </a:lnTo>
                  <a:close/>
                </a:path>
                <a:path w="156845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845" h="208914">
                  <a:moveTo>
                    <a:pt x="147180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7180" y="9474"/>
                  </a:lnTo>
                  <a:lnTo>
                    <a:pt x="147180" y="4737"/>
                  </a:lnTo>
                  <a:close/>
                </a:path>
                <a:path w="156845" h="208914">
                  <a:moveTo>
                    <a:pt x="156654" y="4737"/>
                  </a:moveTo>
                  <a:lnTo>
                    <a:pt x="147180" y="4737"/>
                  </a:lnTo>
                  <a:lnTo>
                    <a:pt x="151917" y="9474"/>
                  </a:lnTo>
                  <a:lnTo>
                    <a:pt x="156654" y="9474"/>
                  </a:lnTo>
                  <a:lnTo>
                    <a:pt x="156654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42765" y="4888382"/>
              <a:ext cx="147320" cy="199390"/>
            </a:xfrm>
            <a:custGeom>
              <a:avLst/>
              <a:gdLst/>
              <a:ahLst/>
              <a:cxnLst/>
              <a:rect l="l" t="t" r="r" b="b"/>
              <a:pathLst>
                <a:path w="147320" h="199389">
                  <a:moveTo>
                    <a:pt x="147175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7175" y="198970"/>
                  </a:lnTo>
                  <a:lnTo>
                    <a:pt x="1471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38028" y="4883645"/>
              <a:ext cx="156845" cy="208915"/>
            </a:xfrm>
            <a:custGeom>
              <a:avLst/>
              <a:gdLst/>
              <a:ahLst/>
              <a:cxnLst/>
              <a:rect l="l" t="t" r="r" b="b"/>
              <a:pathLst>
                <a:path w="156845" h="208914">
                  <a:moveTo>
                    <a:pt x="156654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654" y="208445"/>
                  </a:lnTo>
                  <a:lnTo>
                    <a:pt x="156654" y="203708"/>
                  </a:lnTo>
                  <a:lnTo>
                    <a:pt x="9474" y="203708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654" y="4737"/>
                  </a:lnTo>
                  <a:lnTo>
                    <a:pt x="156654" y="0"/>
                  </a:lnTo>
                  <a:close/>
                </a:path>
                <a:path w="156845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8"/>
                  </a:lnTo>
                  <a:lnTo>
                    <a:pt x="9474" y="198970"/>
                  </a:lnTo>
                  <a:close/>
                </a:path>
                <a:path w="156845" h="208914">
                  <a:moveTo>
                    <a:pt x="147180" y="198970"/>
                  </a:moveTo>
                  <a:lnTo>
                    <a:pt x="9474" y="198970"/>
                  </a:lnTo>
                  <a:lnTo>
                    <a:pt x="9474" y="203708"/>
                  </a:lnTo>
                  <a:lnTo>
                    <a:pt x="147180" y="203708"/>
                  </a:lnTo>
                  <a:lnTo>
                    <a:pt x="147180" y="198970"/>
                  </a:lnTo>
                  <a:close/>
                </a:path>
                <a:path w="156845" h="208914">
                  <a:moveTo>
                    <a:pt x="147180" y="4737"/>
                  </a:moveTo>
                  <a:lnTo>
                    <a:pt x="147180" y="203708"/>
                  </a:lnTo>
                  <a:lnTo>
                    <a:pt x="151917" y="198970"/>
                  </a:lnTo>
                  <a:lnTo>
                    <a:pt x="156654" y="198970"/>
                  </a:lnTo>
                  <a:lnTo>
                    <a:pt x="156654" y="9474"/>
                  </a:lnTo>
                  <a:lnTo>
                    <a:pt x="151917" y="9474"/>
                  </a:lnTo>
                  <a:lnTo>
                    <a:pt x="147180" y="4737"/>
                  </a:lnTo>
                  <a:close/>
                </a:path>
                <a:path w="156845" h="208914">
                  <a:moveTo>
                    <a:pt x="156654" y="198970"/>
                  </a:moveTo>
                  <a:lnTo>
                    <a:pt x="151917" y="198970"/>
                  </a:lnTo>
                  <a:lnTo>
                    <a:pt x="147180" y="203708"/>
                  </a:lnTo>
                  <a:lnTo>
                    <a:pt x="156654" y="203708"/>
                  </a:lnTo>
                  <a:lnTo>
                    <a:pt x="156654" y="198970"/>
                  </a:lnTo>
                  <a:close/>
                </a:path>
                <a:path w="156845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845" h="208914">
                  <a:moveTo>
                    <a:pt x="147180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7180" y="9474"/>
                  </a:lnTo>
                  <a:lnTo>
                    <a:pt x="147180" y="4737"/>
                  </a:lnTo>
                  <a:close/>
                </a:path>
                <a:path w="156845" h="208914">
                  <a:moveTo>
                    <a:pt x="156654" y="4737"/>
                  </a:moveTo>
                  <a:lnTo>
                    <a:pt x="147180" y="4737"/>
                  </a:lnTo>
                  <a:lnTo>
                    <a:pt x="151917" y="9474"/>
                  </a:lnTo>
                  <a:lnTo>
                    <a:pt x="156654" y="9474"/>
                  </a:lnTo>
                  <a:lnTo>
                    <a:pt x="156654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22968" y="4983454"/>
              <a:ext cx="258660" cy="287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96806" y="5358333"/>
              <a:ext cx="120357" cy="1314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270997" y="4827117"/>
              <a:ext cx="146685" cy="199390"/>
            </a:xfrm>
            <a:custGeom>
              <a:avLst/>
              <a:gdLst/>
              <a:ahLst/>
              <a:cxnLst/>
              <a:rect l="l" t="t" r="r" b="b"/>
              <a:pathLst>
                <a:path w="146685" h="199389">
                  <a:moveTo>
                    <a:pt x="146542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6542" y="198970"/>
                  </a:lnTo>
                  <a:lnTo>
                    <a:pt x="14654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115676" y="3654627"/>
              <a:ext cx="1958975" cy="2132330"/>
            </a:xfrm>
            <a:custGeom>
              <a:avLst/>
              <a:gdLst/>
              <a:ahLst/>
              <a:cxnLst/>
              <a:rect l="l" t="t" r="r" b="b"/>
              <a:pathLst>
                <a:path w="1958975" h="2132329">
                  <a:moveTo>
                    <a:pt x="306590" y="1167752"/>
                  </a:moveTo>
                  <a:lnTo>
                    <a:pt x="297116" y="1167752"/>
                  </a:lnTo>
                  <a:lnTo>
                    <a:pt x="297116" y="1177226"/>
                  </a:lnTo>
                  <a:lnTo>
                    <a:pt x="297116" y="1366723"/>
                  </a:lnTo>
                  <a:lnTo>
                    <a:pt x="160058" y="1366723"/>
                  </a:lnTo>
                  <a:lnTo>
                    <a:pt x="160058" y="1177226"/>
                  </a:lnTo>
                  <a:lnTo>
                    <a:pt x="297116" y="1177226"/>
                  </a:lnTo>
                  <a:lnTo>
                    <a:pt x="297116" y="1167752"/>
                  </a:lnTo>
                  <a:lnTo>
                    <a:pt x="150583" y="1167752"/>
                  </a:lnTo>
                  <a:lnTo>
                    <a:pt x="150583" y="1376197"/>
                  </a:lnTo>
                  <a:lnTo>
                    <a:pt x="306590" y="1376197"/>
                  </a:lnTo>
                  <a:lnTo>
                    <a:pt x="306590" y="1371460"/>
                  </a:lnTo>
                  <a:lnTo>
                    <a:pt x="306590" y="1366723"/>
                  </a:lnTo>
                  <a:lnTo>
                    <a:pt x="306590" y="1177226"/>
                  </a:lnTo>
                  <a:lnTo>
                    <a:pt x="306590" y="1172489"/>
                  </a:lnTo>
                  <a:lnTo>
                    <a:pt x="306590" y="1167752"/>
                  </a:lnTo>
                  <a:close/>
                </a:path>
                <a:path w="1958975" h="2132329">
                  <a:moveTo>
                    <a:pt x="749630" y="2124583"/>
                  </a:moveTo>
                  <a:lnTo>
                    <a:pt x="6172" y="1487246"/>
                  </a:lnTo>
                  <a:lnTo>
                    <a:pt x="0" y="1494434"/>
                  </a:lnTo>
                  <a:lnTo>
                    <a:pt x="743458" y="2131771"/>
                  </a:lnTo>
                  <a:lnTo>
                    <a:pt x="749630" y="2124583"/>
                  </a:lnTo>
                  <a:close/>
                </a:path>
                <a:path w="1958975" h="2132329">
                  <a:moveTo>
                    <a:pt x="1958797" y="7861"/>
                  </a:moveTo>
                  <a:lnTo>
                    <a:pt x="1953514" y="0"/>
                  </a:lnTo>
                  <a:lnTo>
                    <a:pt x="281533" y="1124343"/>
                  </a:lnTo>
                  <a:lnTo>
                    <a:pt x="286816" y="1132205"/>
                  </a:lnTo>
                  <a:lnTo>
                    <a:pt x="1958797" y="78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549212" y="4736477"/>
              <a:ext cx="496061" cy="1478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08681" y="4427283"/>
              <a:ext cx="146685" cy="199390"/>
            </a:xfrm>
            <a:custGeom>
              <a:avLst/>
              <a:gdLst/>
              <a:ahLst/>
              <a:cxnLst/>
              <a:rect l="l" t="t" r="r" b="b"/>
              <a:pathLst>
                <a:path w="146685" h="199389">
                  <a:moveTo>
                    <a:pt x="146544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6544" y="198970"/>
                  </a:lnTo>
                  <a:lnTo>
                    <a:pt x="14654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03944" y="4422546"/>
              <a:ext cx="156210" cy="208915"/>
            </a:xfrm>
            <a:custGeom>
              <a:avLst/>
              <a:gdLst/>
              <a:ahLst/>
              <a:cxnLst/>
              <a:rect l="l" t="t" r="r" b="b"/>
              <a:pathLst>
                <a:path w="156210" h="208914">
                  <a:moveTo>
                    <a:pt x="156019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019" y="208445"/>
                  </a:lnTo>
                  <a:lnTo>
                    <a:pt x="156019" y="203708"/>
                  </a:lnTo>
                  <a:lnTo>
                    <a:pt x="9474" y="203708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019" y="4737"/>
                  </a:lnTo>
                  <a:lnTo>
                    <a:pt x="156019" y="0"/>
                  </a:lnTo>
                  <a:close/>
                </a:path>
                <a:path w="156210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8"/>
                  </a:lnTo>
                  <a:lnTo>
                    <a:pt x="9474" y="198970"/>
                  </a:lnTo>
                  <a:close/>
                </a:path>
                <a:path w="156210" h="208914">
                  <a:moveTo>
                    <a:pt x="146545" y="198970"/>
                  </a:moveTo>
                  <a:lnTo>
                    <a:pt x="9474" y="198970"/>
                  </a:lnTo>
                  <a:lnTo>
                    <a:pt x="9474" y="203708"/>
                  </a:lnTo>
                  <a:lnTo>
                    <a:pt x="146545" y="203708"/>
                  </a:lnTo>
                  <a:lnTo>
                    <a:pt x="146545" y="198970"/>
                  </a:lnTo>
                  <a:close/>
                </a:path>
                <a:path w="156210" h="208914">
                  <a:moveTo>
                    <a:pt x="146545" y="4737"/>
                  </a:moveTo>
                  <a:lnTo>
                    <a:pt x="146545" y="203708"/>
                  </a:lnTo>
                  <a:lnTo>
                    <a:pt x="151282" y="198970"/>
                  </a:lnTo>
                  <a:lnTo>
                    <a:pt x="156019" y="198970"/>
                  </a:lnTo>
                  <a:lnTo>
                    <a:pt x="156019" y="9474"/>
                  </a:lnTo>
                  <a:lnTo>
                    <a:pt x="151282" y="9474"/>
                  </a:lnTo>
                  <a:lnTo>
                    <a:pt x="146545" y="4737"/>
                  </a:lnTo>
                  <a:close/>
                </a:path>
                <a:path w="156210" h="208914">
                  <a:moveTo>
                    <a:pt x="156019" y="198970"/>
                  </a:moveTo>
                  <a:lnTo>
                    <a:pt x="151282" y="198970"/>
                  </a:lnTo>
                  <a:lnTo>
                    <a:pt x="146545" y="203708"/>
                  </a:lnTo>
                  <a:lnTo>
                    <a:pt x="156019" y="203708"/>
                  </a:lnTo>
                  <a:lnTo>
                    <a:pt x="156019" y="198970"/>
                  </a:lnTo>
                  <a:close/>
                </a:path>
                <a:path w="156210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210" h="208914">
                  <a:moveTo>
                    <a:pt x="146545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6545" y="9474"/>
                  </a:lnTo>
                  <a:lnTo>
                    <a:pt x="146545" y="4737"/>
                  </a:lnTo>
                  <a:close/>
                </a:path>
                <a:path w="156210" h="208914">
                  <a:moveTo>
                    <a:pt x="156019" y="4737"/>
                  </a:moveTo>
                  <a:lnTo>
                    <a:pt x="146545" y="4737"/>
                  </a:lnTo>
                  <a:lnTo>
                    <a:pt x="151282" y="9474"/>
                  </a:lnTo>
                  <a:lnTo>
                    <a:pt x="156019" y="9474"/>
                  </a:lnTo>
                  <a:lnTo>
                    <a:pt x="156019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84741" y="4608093"/>
              <a:ext cx="213664" cy="1077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56293" y="5501093"/>
              <a:ext cx="147320" cy="199390"/>
            </a:xfrm>
            <a:custGeom>
              <a:avLst/>
              <a:gdLst/>
              <a:ahLst/>
              <a:cxnLst/>
              <a:rect l="l" t="t" r="r" b="b"/>
              <a:pathLst>
                <a:path w="147319" h="199389">
                  <a:moveTo>
                    <a:pt x="147175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7175" y="198970"/>
                  </a:lnTo>
                  <a:lnTo>
                    <a:pt x="14717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51556" y="5496356"/>
              <a:ext cx="156845" cy="208915"/>
            </a:xfrm>
            <a:custGeom>
              <a:avLst/>
              <a:gdLst/>
              <a:ahLst/>
              <a:cxnLst/>
              <a:rect l="l" t="t" r="r" b="b"/>
              <a:pathLst>
                <a:path w="156844" h="208914">
                  <a:moveTo>
                    <a:pt x="156641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641" y="208445"/>
                  </a:lnTo>
                  <a:lnTo>
                    <a:pt x="156641" y="203708"/>
                  </a:lnTo>
                  <a:lnTo>
                    <a:pt x="9474" y="203708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641" y="4737"/>
                  </a:lnTo>
                  <a:lnTo>
                    <a:pt x="156641" y="0"/>
                  </a:lnTo>
                  <a:close/>
                </a:path>
                <a:path w="156844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8"/>
                  </a:lnTo>
                  <a:lnTo>
                    <a:pt x="9474" y="198970"/>
                  </a:lnTo>
                  <a:close/>
                </a:path>
                <a:path w="156844" h="208914">
                  <a:moveTo>
                    <a:pt x="147167" y="198970"/>
                  </a:moveTo>
                  <a:lnTo>
                    <a:pt x="9474" y="198970"/>
                  </a:lnTo>
                  <a:lnTo>
                    <a:pt x="9474" y="203708"/>
                  </a:lnTo>
                  <a:lnTo>
                    <a:pt x="147167" y="203708"/>
                  </a:lnTo>
                  <a:lnTo>
                    <a:pt x="147167" y="198970"/>
                  </a:lnTo>
                  <a:close/>
                </a:path>
                <a:path w="156844" h="208914">
                  <a:moveTo>
                    <a:pt x="147167" y="4737"/>
                  </a:moveTo>
                  <a:lnTo>
                    <a:pt x="147167" y="203708"/>
                  </a:lnTo>
                  <a:lnTo>
                    <a:pt x="151904" y="198970"/>
                  </a:lnTo>
                  <a:lnTo>
                    <a:pt x="156641" y="198970"/>
                  </a:lnTo>
                  <a:lnTo>
                    <a:pt x="156641" y="9474"/>
                  </a:lnTo>
                  <a:lnTo>
                    <a:pt x="151904" y="9474"/>
                  </a:lnTo>
                  <a:lnTo>
                    <a:pt x="147167" y="4737"/>
                  </a:lnTo>
                  <a:close/>
                </a:path>
                <a:path w="156844" h="208914">
                  <a:moveTo>
                    <a:pt x="156641" y="198970"/>
                  </a:moveTo>
                  <a:lnTo>
                    <a:pt x="151904" y="198970"/>
                  </a:lnTo>
                  <a:lnTo>
                    <a:pt x="147167" y="203708"/>
                  </a:lnTo>
                  <a:lnTo>
                    <a:pt x="156641" y="203708"/>
                  </a:lnTo>
                  <a:lnTo>
                    <a:pt x="156641" y="198970"/>
                  </a:lnTo>
                  <a:close/>
                </a:path>
                <a:path w="156844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844" h="208914">
                  <a:moveTo>
                    <a:pt x="147167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7167" y="9474"/>
                  </a:lnTo>
                  <a:lnTo>
                    <a:pt x="147167" y="4737"/>
                  </a:lnTo>
                  <a:close/>
                </a:path>
                <a:path w="156844" h="208914">
                  <a:moveTo>
                    <a:pt x="156641" y="4737"/>
                  </a:moveTo>
                  <a:lnTo>
                    <a:pt x="147167" y="4737"/>
                  </a:lnTo>
                  <a:lnTo>
                    <a:pt x="151904" y="9474"/>
                  </a:lnTo>
                  <a:lnTo>
                    <a:pt x="156641" y="9474"/>
                  </a:lnTo>
                  <a:lnTo>
                    <a:pt x="156641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560064" y="4883645"/>
              <a:ext cx="434581" cy="2084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632784" y="5107368"/>
              <a:ext cx="175260" cy="930275"/>
            </a:xfrm>
            <a:custGeom>
              <a:avLst/>
              <a:gdLst/>
              <a:ahLst/>
              <a:cxnLst/>
              <a:rect l="l" t="t" r="r" b="b"/>
              <a:pathLst>
                <a:path w="175260" h="930275">
                  <a:moveTo>
                    <a:pt x="165493" y="0"/>
                  </a:moveTo>
                  <a:lnTo>
                    <a:pt x="0" y="928535"/>
                  </a:lnTo>
                  <a:lnTo>
                    <a:pt x="9321" y="930198"/>
                  </a:lnTo>
                  <a:lnTo>
                    <a:pt x="174815" y="1663"/>
                  </a:lnTo>
                  <a:lnTo>
                    <a:pt x="165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453108" y="1666739"/>
            <a:ext cx="8036559" cy="49085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750" spc="15" dirty="0">
                <a:latin typeface="Arial" panose="020B0604020202020204"/>
                <a:cs typeface="Arial" panose="020B0604020202020204"/>
              </a:rPr>
              <a:t>packets </a:t>
            </a:r>
            <a:r>
              <a:rPr sz="2750" i="1" spc="15" dirty="0">
                <a:latin typeface="Arial" panose="020B0604020202020204"/>
                <a:cs typeface="Arial" panose="020B0604020202020204"/>
              </a:rPr>
              <a:t>queue </a:t>
            </a:r>
            <a:r>
              <a:rPr sz="2750" spc="10" dirty="0">
                <a:latin typeface="Arial" panose="020B0604020202020204"/>
                <a:cs typeface="Arial" panose="020B0604020202020204"/>
              </a:rPr>
              <a:t>in router</a:t>
            </a:r>
            <a:r>
              <a:rPr sz="2750" spc="-315" dirty="0">
                <a:latin typeface="Arial" panose="020B0604020202020204"/>
                <a:cs typeface="Arial" panose="020B0604020202020204"/>
              </a:rPr>
              <a:t> </a:t>
            </a:r>
            <a:r>
              <a:rPr sz="2750" spc="10" dirty="0">
                <a:latin typeface="Arial" panose="020B0604020202020204"/>
                <a:cs typeface="Arial" panose="020B0604020202020204"/>
              </a:rPr>
              <a:t>buffers</a:t>
            </a:r>
            <a:endParaRPr sz="2750">
              <a:latin typeface="Arial" panose="020B0604020202020204"/>
              <a:cs typeface="Arial" panose="020B0604020202020204"/>
            </a:endParaRPr>
          </a:p>
          <a:p>
            <a:pPr marL="353695" marR="5080" indent="-341630">
              <a:lnSpc>
                <a:spcPts val="2560"/>
              </a:lnSpc>
              <a:spcBef>
                <a:spcPts val="505"/>
              </a:spcBef>
              <a:buClr>
                <a:srgbClr val="000099"/>
              </a:buClr>
              <a:buSzPct val="66000"/>
              <a:buFont typeface="Wingdings" panose="05000000000000000000"/>
              <a:buChar char=""/>
              <a:tabLst>
                <a:tab pos="353695" algn="l"/>
                <a:tab pos="354330" algn="l"/>
              </a:tabLst>
            </a:pPr>
            <a:r>
              <a:rPr sz="23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packet </a:t>
            </a:r>
            <a:r>
              <a:rPr sz="2350" spc="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arrival rate to link </a:t>
            </a:r>
            <a:r>
              <a:rPr sz="2350" spc="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temporarily</a:t>
            </a:r>
            <a:r>
              <a:rPr sz="2350" spc="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3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exceeds output</a:t>
            </a:r>
            <a:r>
              <a:rPr sz="2350" spc="-42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link  </a:t>
            </a:r>
            <a:r>
              <a:rPr sz="23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capacity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 marL="353695" indent="-341630">
              <a:lnSpc>
                <a:spcPct val="100000"/>
              </a:lnSpc>
              <a:spcBef>
                <a:spcPts val="15"/>
              </a:spcBef>
              <a:buClr>
                <a:srgbClr val="000099"/>
              </a:buClr>
              <a:buSzPct val="66000"/>
              <a:buFont typeface="Wingdings" panose="05000000000000000000"/>
              <a:buChar char=""/>
              <a:tabLst>
                <a:tab pos="353695" algn="l"/>
                <a:tab pos="354330" algn="l"/>
              </a:tabLst>
            </a:pPr>
            <a:r>
              <a:rPr sz="2350" spc="15" dirty="0">
                <a:latin typeface="Arial" panose="020B0604020202020204"/>
                <a:cs typeface="Arial" panose="020B0604020202020204"/>
              </a:rPr>
              <a:t>packets queue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wait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for</a:t>
            </a:r>
            <a:r>
              <a:rPr sz="235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turn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 marL="3578860">
              <a:lnSpc>
                <a:spcPct val="100000"/>
              </a:lnSpc>
              <a:spcBef>
                <a:spcPts val="1450"/>
              </a:spcBef>
            </a:pPr>
            <a:r>
              <a:rPr sz="1750" spc="15" dirty="0">
                <a:latin typeface="Arial" panose="020B0604020202020204"/>
                <a:cs typeface="Arial" panose="020B0604020202020204"/>
              </a:rPr>
              <a:t>packet being transmitted</a:t>
            </a:r>
            <a:r>
              <a:rPr sz="17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(delay)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207645">
              <a:lnSpc>
                <a:spcPct val="100000"/>
              </a:lnSpc>
              <a:spcBef>
                <a:spcPts val="5"/>
              </a:spcBef>
            </a:pPr>
            <a:r>
              <a:rPr sz="2350" spc="20" dirty="0">
                <a:solidFill>
                  <a:srgbClr val="006600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600">
              <a:latin typeface="Arial" panose="020B0604020202020204"/>
              <a:cs typeface="Arial" panose="020B0604020202020204"/>
            </a:endParaRPr>
          </a:p>
          <a:p>
            <a:pPr marL="482600">
              <a:lnSpc>
                <a:spcPct val="100000"/>
              </a:lnSpc>
              <a:spcBef>
                <a:spcPts val="1915"/>
              </a:spcBef>
            </a:pPr>
            <a:r>
              <a:rPr sz="2350" spc="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B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 marL="3430905">
              <a:lnSpc>
                <a:spcPct val="100000"/>
              </a:lnSpc>
              <a:spcBef>
                <a:spcPts val="370"/>
              </a:spcBef>
            </a:pPr>
            <a:r>
              <a:rPr sz="1750" spc="15" dirty="0">
                <a:latin typeface="Arial" panose="020B0604020202020204"/>
                <a:cs typeface="Arial" panose="020B0604020202020204"/>
              </a:rPr>
              <a:t>packets queueing</a:t>
            </a:r>
            <a:r>
              <a:rPr sz="175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(delay)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1939290" marR="2108835">
              <a:lnSpc>
                <a:spcPct val="102000"/>
              </a:lnSpc>
              <a:spcBef>
                <a:spcPts val="935"/>
              </a:spcBef>
            </a:pPr>
            <a:r>
              <a:rPr sz="1750" spc="15" dirty="0">
                <a:latin typeface="Arial" panose="020B0604020202020204"/>
                <a:cs typeface="Arial" panose="020B0604020202020204"/>
              </a:rPr>
              <a:t>free </a:t>
            </a:r>
            <a:r>
              <a:rPr sz="1750" spc="10" dirty="0">
                <a:latin typeface="Arial" panose="020B0604020202020204"/>
                <a:cs typeface="Arial" panose="020B0604020202020204"/>
              </a:rPr>
              <a:t>(available) buffers: arriving </a:t>
            </a:r>
            <a:r>
              <a:rPr sz="1750" spc="15" dirty="0">
                <a:latin typeface="Arial" panose="020B0604020202020204"/>
                <a:cs typeface="Arial" panose="020B0604020202020204"/>
              </a:rPr>
              <a:t>packets  dropped </a:t>
            </a:r>
            <a:r>
              <a:rPr sz="1750" spc="10" dirty="0">
                <a:latin typeface="Arial" panose="020B0604020202020204"/>
                <a:cs typeface="Arial" panose="020B0604020202020204"/>
              </a:rPr>
              <a:t>(</a:t>
            </a:r>
            <a:r>
              <a:rPr sz="1750" spc="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loss</a:t>
            </a:r>
            <a:r>
              <a:rPr sz="1750" spc="10" dirty="0">
                <a:latin typeface="Arial" panose="020B0604020202020204"/>
                <a:cs typeface="Arial" panose="020B0604020202020204"/>
              </a:rPr>
              <a:t>)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if </a:t>
            </a:r>
            <a:r>
              <a:rPr sz="1750" spc="15" dirty="0">
                <a:latin typeface="Arial" panose="020B0604020202020204"/>
                <a:cs typeface="Arial" panose="020B0604020202020204"/>
              </a:rPr>
              <a:t>no free</a:t>
            </a:r>
            <a:r>
              <a:rPr sz="175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15" dirty="0">
                <a:latin typeface="Arial" panose="020B0604020202020204"/>
                <a:cs typeface="Arial" panose="020B0604020202020204"/>
              </a:rPr>
              <a:t>buffers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91952" y="4222000"/>
            <a:ext cx="1007110" cy="1668145"/>
            <a:chOff x="1691952" y="4222000"/>
            <a:chExt cx="1007110" cy="1668145"/>
          </a:xfrm>
        </p:grpSpPr>
        <p:sp>
          <p:nvSpPr>
            <p:cNvPr id="29" name="object 29"/>
            <p:cNvSpPr/>
            <p:nvPr/>
          </p:nvSpPr>
          <p:spPr>
            <a:xfrm>
              <a:off x="1691952" y="4222000"/>
              <a:ext cx="775670" cy="675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021674" y="4286427"/>
              <a:ext cx="377101" cy="3094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923775" y="5213693"/>
              <a:ext cx="775037" cy="675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253487" y="5278120"/>
              <a:ext cx="377101" cy="30951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959" y="587483"/>
            <a:ext cx="7109459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Four sources of packet</a:t>
            </a:r>
            <a:r>
              <a:rPr spc="-480" dirty="0"/>
              <a:t> </a:t>
            </a:r>
            <a:r>
              <a:rPr spc="10" dirty="0"/>
              <a:t>delay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708785" y="4770022"/>
            <a:ext cx="3574415" cy="16205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0"/>
              </a:spcBef>
            </a:pPr>
            <a:r>
              <a:rPr sz="2750" i="1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700" baseline="-1700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proc</a:t>
            </a:r>
            <a:r>
              <a:rPr sz="275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7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nodal</a:t>
            </a:r>
            <a:r>
              <a:rPr sz="2750" spc="-9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processing</a:t>
            </a:r>
            <a:endParaRPr sz="2750">
              <a:latin typeface="Arial" panose="020B0604020202020204"/>
              <a:cs typeface="Arial" panose="020B0604020202020204"/>
            </a:endParaRPr>
          </a:p>
          <a:p>
            <a:pPr marL="379095" indent="-341630">
              <a:lnSpc>
                <a:spcPct val="100000"/>
              </a:lnSpc>
              <a:spcBef>
                <a:spcPts val="205"/>
              </a:spcBef>
              <a:buClr>
                <a:srgbClr val="000099"/>
              </a:buClr>
              <a:buSzPct val="66000"/>
              <a:buFont typeface="Wingdings" panose="05000000000000000000"/>
              <a:buChar char=""/>
              <a:tabLst>
                <a:tab pos="379095" algn="l"/>
                <a:tab pos="379730" algn="l"/>
              </a:tabLst>
            </a:pPr>
            <a:r>
              <a:rPr sz="2350" spc="15" dirty="0">
                <a:latin typeface="Arial" panose="020B0604020202020204"/>
                <a:cs typeface="Arial" panose="020B0604020202020204"/>
              </a:rPr>
              <a:t>check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bit</a:t>
            </a:r>
            <a:r>
              <a:rPr sz="235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errors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 marL="379095" indent="-341630">
              <a:lnSpc>
                <a:spcPct val="100000"/>
              </a:lnSpc>
              <a:spcBef>
                <a:spcPts val="180"/>
              </a:spcBef>
              <a:buClr>
                <a:srgbClr val="000099"/>
              </a:buClr>
              <a:buSzPct val="66000"/>
              <a:buFont typeface="Wingdings" panose="05000000000000000000"/>
              <a:buChar char=""/>
              <a:tabLst>
                <a:tab pos="379095" algn="l"/>
                <a:tab pos="379730" algn="l"/>
              </a:tabLst>
            </a:pPr>
            <a:r>
              <a:rPr sz="2350" spc="15" dirty="0">
                <a:latin typeface="Arial" panose="020B0604020202020204"/>
                <a:cs typeface="Arial" panose="020B0604020202020204"/>
              </a:rPr>
              <a:t>determine output</a:t>
            </a:r>
            <a:r>
              <a:rPr sz="235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link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 marL="379095" indent="-341630">
              <a:lnSpc>
                <a:spcPct val="100000"/>
              </a:lnSpc>
              <a:spcBef>
                <a:spcPts val="185"/>
              </a:spcBef>
              <a:buClr>
                <a:srgbClr val="000099"/>
              </a:buClr>
              <a:buSzPct val="66000"/>
              <a:buFont typeface="Wingdings" panose="05000000000000000000"/>
              <a:buChar char=""/>
              <a:tabLst>
                <a:tab pos="379095" algn="l"/>
                <a:tab pos="379730" algn="l"/>
              </a:tabLst>
            </a:pPr>
            <a:r>
              <a:rPr sz="2350" spc="10" dirty="0">
                <a:latin typeface="Arial" panose="020B0604020202020204"/>
                <a:cs typeface="Arial" panose="020B0604020202020204"/>
              </a:rPr>
              <a:t>typically </a:t>
            </a:r>
            <a:r>
              <a:rPr sz="2350" spc="2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3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msec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01529" y="2197049"/>
            <a:ext cx="5020945" cy="1011555"/>
            <a:chOff x="3401529" y="2197049"/>
            <a:chExt cx="5020945" cy="1011555"/>
          </a:xfrm>
        </p:grpSpPr>
        <p:sp>
          <p:nvSpPr>
            <p:cNvPr id="5" name="object 5"/>
            <p:cNvSpPr/>
            <p:nvPr/>
          </p:nvSpPr>
          <p:spPr>
            <a:xfrm>
              <a:off x="4132034" y="2281554"/>
              <a:ext cx="1201420" cy="663575"/>
            </a:xfrm>
            <a:custGeom>
              <a:avLst/>
              <a:gdLst/>
              <a:ahLst/>
              <a:cxnLst/>
              <a:rect l="l" t="t" r="r" b="b"/>
              <a:pathLst>
                <a:path w="1201420" h="663575">
                  <a:moveTo>
                    <a:pt x="1201394" y="213817"/>
                  </a:moveTo>
                  <a:lnTo>
                    <a:pt x="1185646" y="164795"/>
                  </a:lnTo>
                  <a:lnTo>
                    <a:pt x="1140815" y="119799"/>
                  </a:lnTo>
                  <a:lnTo>
                    <a:pt x="1108608" y="99199"/>
                  </a:lnTo>
                  <a:lnTo>
                    <a:pt x="1070470" y="80098"/>
                  </a:lnTo>
                  <a:lnTo>
                    <a:pt x="1026833" y="62636"/>
                  </a:lnTo>
                  <a:lnTo>
                    <a:pt x="978179" y="46977"/>
                  </a:lnTo>
                  <a:lnTo>
                    <a:pt x="924915" y="33299"/>
                  </a:lnTo>
                  <a:lnTo>
                    <a:pt x="867524" y="21742"/>
                  </a:lnTo>
                  <a:lnTo>
                    <a:pt x="806424" y="12471"/>
                  </a:lnTo>
                  <a:lnTo>
                    <a:pt x="742073" y="5651"/>
                  </a:lnTo>
                  <a:lnTo>
                    <a:pt x="674928" y="1447"/>
                  </a:lnTo>
                  <a:lnTo>
                    <a:pt x="605434" y="0"/>
                  </a:lnTo>
                  <a:lnTo>
                    <a:pt x="535927" y="1447"/>
                  </a:lnTo>
                  <a:lnTo>
                    <a:pt x="468782" y="5651"/>
                  </a:lnTo>
                  <a:lnTo>
                    <a:pt x="404431" y="12471"/>
                  </a:lnTo>
                  <a:lnTo>
                    <a:pt x="343331" y="21742"/>
                  </a:lnTo>
                  <a:lnTo>
                    <a:pt x="285940" y="33299"/>
                  </a:lnTo>
                  <a:lnTo>
                    <a:pt x="232676" y="46977"/>
                  </a:lnTo>
                  <a:lnTo>
                    <a:pt x="184023" y="62636"/>
                  </a:lnTo>
                  <a:lnTo>
                    <a:pt x="140385" y="80098"/>
                  </a:lnTo>
                  <a:lnTo>
                    <a:pt x="102247" y="99199"/>
                  </a:lnTo>
                  <a:lnTo>
                    <a:pt x="70040" y="119799"/>
                  </a:lnTo>
                  <a:lnTo>
                    <a:pt x="25209" y="164795"/>
                  </a:lnTo>
                  <a:lnTo>
                    <a:pt x="9474" y="213817"/>
                  </a:lnTo>
                  <a:lnTo>
                    <a:pt x="11645" y="227393"/>
                  </a:lnTo>
                  <a:lnTo>
                    <a:pt x="0" y="227393"/>
                  </a:lnTo>
                  <a:lnTo>
                    <a:pt x="0" y="479107"/>
                  </a:lnTo>
                  <a:lnTo>
                    <a:pt x="0" y="489534"/>
                  </a:lnTo>
                  <a:lnTo>
                    <a:pt x="1930" y="489534"/>
                  </a:lnTo>
                  <a:lnTo>
                    <a:pt x="34734" y="541210"/>
                  </a:lnTo>
                  <a:lnTo>
                    <a:pt x="92773" y="577824"/>
                  </a:lnTo>
                  <a:lnTo>
                    <a:pt x="130911" y="594271"/>
                  </a:lnTo>
                  <a:lnTo>
                    <a:pt x="174548" y="609307"/>
                  </a:lnTo>
                  <a:lnTo>
                    <a:pt x="223202" y="622782"/>
                  </a:lnTo>
                  <a:lnTo>
                    <a:pt x="276466" y="634568"/>
                  </a:lnTo>
                  <a:lnTo>
                    <a:pt x="333857" y="644525"/>
                  </a:lnTo>
                  <a:lnTo>
                    <a:pt x="394957" y="652500"/>
                  </a:lnTo>
                  <a:lnTo>
                    <a:pt x="459308" y="658380"/>
                  </a:lnTo>
                  <a:lnTo>
                    <a:pt x="526453" y="662000"/>
                  </a:lnTo>
                  <a:lnTo>
                    <a:pt x="595960" y="663232"/>
                  </a:lnTo>
                  <a:lnTo>
                    <a:pt x="665454" y="662000"/>
                  </a:lnTo>
                  <a:lnTo>
                    <a:pt x="732599" y="658380"/>
                  </a:lnTo>
                  <a:lnTo>
                    <a:pt x="796950" y="652500"/>
                  </a:lnTo>
                  <a:lnTo>
                    <a:pt x="858050" y="644525"/>
                  </a:lnTo>
                  <a:lnTo>
                    <a:pt x="915441" y="634568"/>
                  </a:lnTo>
                  <a:lnTo>
                    <a:pt x="968705" y="622782"/>
                  </a:lnTo>
                  <a:lnTo>
                    <a:pt x="1017358" y="609307"/>
                  </a:lnTo>
                  <a:lnTo>
                    <a:pt x="1060996" y="594271"/>
                  </a:lnTo>
                  <a:lnTo>
                    <a:pt x="1099134" y="577824"/>
                  </a:lnTo>
                  <a:lnTo>
                    <a:pt x="1157173" y="541210"/>
                  </a:lnTo>
                  <a:lnTo>
                    <a:pt x="1187907" y="500583"/>
                  </a:lnTo>
                  <a:lnTo>
                    <a:pt x="1189964" y="489534"/>
                  </a:lnTo>
                  <a:lnTo>
                    <a:pt x="1191920" y="489534"/>
                  </a:lnTo>
                  <a:lnTo>
                    <a:pt x="1191920" y="479107"/>
                  </a:lnTo>
                  <a:lnTo>
                    <a:pt x="1191920" y="249974"/>
                  </a:lnTo>
                  <a:lnTo>
                    <a:pt x="1197381" y="238760"/>
                  </a:lnTo>
                  <a:lnTo>
                    <a:pt x="1201394" y="21381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85601" y="2295766"/>
              <a:ext cx="496062" cy="14907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01530" y="2207958"/>
              <a:ext cx="745490" cy="1000760"/>
            </a:xfrm>
            <a:custGeom>
              <a:avLst/>
              <a:gdLst/>
              <a:ahLst/>
              <a:cxnLst/>
              <a:rect l="l" t="t" r="r" b="b"/>
              <a:pathLst>
                <a:path w="745489" h="1000760">
                  <a:moveTo>
                    <a:pt x="740524" y="551967"/>
                  </a:moveTo>
                  <a:lnTo>
                    <a:pt x="726795" y="538911"/>
                  </a:lnTo>
                  <a:lnTo>
                    <a:pt x="300418" y="987386"/>
                  </a:lnTo>
                  <a:lnTo>
                    <a:pt x="314159" y="1000442"/>
                  </a:lnTo>
                  <a:lnTo>
                    <a:pt x="740524" y="551967"/>
                  </a:lnTo>
                  <a:close/>
                </a:path>
                <a:path w="745489" h="1000760">
                  <a:moveTo>
                    <a:pt x="745337" y="353720"/>
                  </a:moveTo>
                  <a:lnTo>
                    <a:pt x="8191" y="0"/>
                  </a:lnTo>
                  <a:lnTo>
                    <a:pt x="0" y="17081"/>
                  </a:lnTo>
                  <a:lnTo>
                    <a:pt x="737133" y="370801"/>
                  </a:lnTo>
                  <a:lnTo>
                    <a:pt x="745337" y="353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11339" y="2595486"/>
              <a:ext cx="1192530" cy="368300"/>
            </a:xfrm>
            <a:custGeom>
              <a:avLst/>
              <a:gdLst/>
              <a:ahLst/>
              <a:cxnLst/>
              <a:rect l="l" t="t" r="r" b="b"/>
              <a:pathLst>
                <a:path w="1192529" h="368300">
                  <a:moveTo>
                    <a:pt x="595960" y="0"/>
                  </a:moveTo>
                  <a:lnTo>
                    <a:pt x="526457" y="1238"/>
                  </a:lnTo>
                  <a:lnTo>
                    <a:pt x="459310" y="4862"/>
                  </a:lnTo>
                  <a:lnTo>
                    <a:pt x="394964" y="10734"/>
                  </a:lnTo>
                  <a:lnTo>
                    <a:pt x="333869" y="18714"/>
                  </a:lnTo>
                  <a:lnTo>
                    <a:pt x="276470" y="28666"/>
                  </a:lnTo>
                  <a:lnTo>
                    <a:pt x="223214" y="40450"/>
                  </a:lnTo>
                  <a:lnTo>
                    <a:pt x="174550" y="53928"/>
                  </a:lnTo>
                  <a:lnTo>
                    <a:pt x="130923" y="68964"/>
                  </a:lnTo>
                  <a:lnTo>
                    <a:pt x="92782" y="85417"/>
                  </a:lnTo>
                  <a:lnTo>
                    <a:pt x="34742" y="122027"/>
                  </a:lnTo>
                  <a:lnTo>
                    <a:pt x="4009" y="162651"/>
                  </a:lnTo>
                  <a:lnTo>
                    <a:pt x="0" y="184124"/>
                  </a:lnTo>
                  <a:lnTo>
                    <a:pt x="4009" y="205597"/>
                  </a:lnTo>
                  <a:lnTo>
                    <a:pt x="34742" y="246223"/>
                  </a:lnTo>
                  <a:lnTo>
                    <a:pt x="92782" y="282835"/>
                  </a:lnTo>
                  <a:lnTo>
                    <a:pt x="130923" y="299290"/>
                  </a:lnTo>
                  <a:lnTo>
                    <a:pt x="174550" y="314326"/>
                  </a:lnTo>
                  <a:lnTo>
                    <a:pt x="223214" y="327806"/>
                  </a:lnTo>
                  <a:lnTo>
                    <a:pt x="276470" y="339592"/>
                  </a:lnTo>
                  <a:lnTo>
                    <a:pt x="333869" y="349544"/>
                  </a:lnTo>
                  <a:lnTo>
                    <a:pt x="394964" y="357526"/>
                  </a:lnTo>
                  <a:lnTo>
                    <a:pt x="459310" y="363398"/>
                  </a:lnTo>
                  <a:lnTo>
                    <a:pt x="526457" y="367022"/>
                  </a:lnTo>
                  <a:lnTo>
                    <a:pt x="595960" y="368261"/>
                  </a:lnTo>
                  <a:lnTo>
                    <a:pt x="665462" y="367022"/>
                  </a:lnTo>
                  <a:lnTo>
                    <a:pt x="732610" y="363398"/>
                  </a:lnTo>
                  <a:lnTo>
                    <a:pt x="796955" y="357526"/>
                  </a:lnTo>
                  <a:lnTo>
                    <a:pt x="858051" y="349544"/>
                  </a:lnTo>
                  <a:lnTo>
                    <a:pt x="915450" y="339592"/>
                  </a:lnTo>
                  <a:lnTo>
                    <a:pt x="968705" y="327806"/>
                  </a:lnTo>
                  <a:lnTo>
                    <a:pt x="1017370" y="314326"/>
                  </a:lnTo>
                  <a:lnTo>
                    <a:pt x="1060996" y="299290"/>
                  </a:lnTo>
                  <a:lnTo>
                    <a:pt x="1099138" y="282835"/>
                  </a:lnTo>
                  <a:lnTo>
                    <a:pt x="1157177" y="246223"/>
                  </a:lnTo>
                  <a:lnTo>
                    <a:pt x="1187911" y="205597"/>
                  </a:lnTo>
                  <a:lnTo>
                    <a:pt x="1191920" y="184124"/>
                  </a:lnTo>
                  <a:lnTo>
                    <a:pt x="1187911" y="162651"/>
                  </a:lnTo>
                  <a:lnTo>
                    <a:pt x="1157177" y="122027"/>
                  </a:lnTo>
                  <a:lnTo>
                    <a:pt x="1099138" y="85417"/>
                  </a:lnTo>
                  <a:lnTo>
                    <a:pt x="1060996" y="68964"/>
                  </a:lnTo>
                  <a:lnTo>
                    <a:pt x="1017370" y="53928"/>
                  </a:lnTo>
                  <a:lnTo>
                    <a:pt x="968705" y="40450"/>
                  </a:lnTo>
                  <a:lnTo>
                    <a:pt x="915450" y="28666"/>
                  </a:lnTo>
                  <a:lnTo>
                    <a:pt x="858051" y="18714"/>
                  </a:lnTo>
                  <a:lnTo>
                    <a:pt x="796955" y="10734"/>
                  </a:lnTo>
                  <a:lnTo>
                    <a:pt x="732610" y="4862"/>
                  </a:lnTo>
                  <a:lnTo>
                    <a:pt x="665462" y="1238"/>
                  </a:lnTo>
                  <a:lnTo>
                    <a:pt x="59596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14489" y="2575254"/>
              <a:ext cx="13335" cy="227965"/>
            </a:xfrm>
            <a:custGeom>
              <a:avLst/>
              <a:gdLst/>
              <a:ahLst/>
              <a:cxnLst/>
              <a:rect l="l" t="t" r="r" b="b"/>
              <a:pathLst>
                <a:path w="13334" h="227964">
                  <a:moveTo>
                    <a:pt x="13271" y="0"/>
                  </a:moveTo>
                  <a:lnTo>
                    <a:pt x="0" y="0"/>
                  </a:lnTo>
                  <a:lnTo>
                    <a:pt x="0" y="224256"/>
                  </a:lnTo>
                  <a:lnTo>
                    <a:pt x="0" y="227431"/>
                  </a:lnTo>
                  <a:lnTo>
                    <a:pt x="13271" y="227431"/>
                  </a:lnTo>
                  <a:lnTo>
                    <a:pt x="13271" y="224256"/>
                  </a:lnTo>
                  <a:lnTo>
                    <a:pt x="132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20813" y="2309977"/>
              <a:ext cx="1201420" cy="489584"/>
            </a:xfrm>
            <a:custGeom>
              <a:avLst/>
              <a:gdLst/>
              <a:ahLst/>
              <a:cxnLst/>
              <a:rect l="l" t="t" r="r" b="b"/>
              <a:pathLst>
                <a:path w="1201420" h="489585">
                  <a:moveTo>
                    <a:pt x="1201407" y="213817"/>
                  </a:moveTo>
                  <a:lnTo>
                    <a:pt x="1185659" y="164795"/>
                  </a:lnTo>
                  <a:lnTo>
                    <a:pt x="1140828" y="119799"/>
                  </a:lnTo>
                  <a:lnTo>
                    <a:pt x="1108621" y="99199"/>
                  </a:lnTo>
                  <a:lnTo>
                    <a:pt x="1070470" y="80098"/>
                  </a:lnTo>
                  <a:lnTo>
                    <a:pt x="1026845" y="62636"/>
                  </a:lnTo>
                  <a:lnTo>
                    <a:pt x="978179" y="46977"/>
                  </a:lnTo>
                  <a:lnTo>
                    <a:pt x="924915" y="33299"/>
                  </a:lnTo>
                  <a:lnTo>
                    <a:pt x="867524" y="21742"/>
                  </a:lnTo>
                  <a:lnTo>
                    <a:pt x="806424" y="12471"/>
                  </a:lnTo>
                  <a:lnTo>
                    <a:pt x="742073" y="5651"/>
                  </a:lnTo>
                  <a:lnTo>
                    <a:pt x="674928" y="1447"/>
                  </a:lnTo>
                  <a:lnTo>
                    <a:pt x="605434" y="0"/>
                  </a:lnTo>
                  <a:lnTo>
                    <a:pt x="535927" y="1447"/>
                  </a:lnTo>
                  <a:lnTo>
                    <a:pt x="468782" y="5651"/>
                  </a:lnTo>
                  <a:lnTo>
                    <a:pt x="404431" y="12471"/>
                  </a:lnTo>
                  <a:lnTo>
                    <a:pt x="343331" y="21742"/>
                  </a:lnTo>
                  <a:lnTo>
                    <a:pt x="285940" y="33299"/>
                  </a:lnTo>
                  <a:lnTo>
                    <a:pt x="232676" y="46977"/>
                  </a:lnTo>
                  <a:lnTo>
                    <a:pt x="184023" y="62636"/>
                  </a:lnTo>
                  <a:lnTo>
                    <a:pt x="140385" y="80098"/>
                  </a:lnTo>
                  <a:lnTo>
                    <a:pt x="102247" y="99199"/>
                  </a:lnTo>
                  <a:lnTo>
                    <a:pt x="70040" y="119799"/>
                  </a:lnTo>
                  <a:lnTo>
                    <a:pt x="25209" y="164795"/>
                  </a:lnTo>
                  <a:lnTo>
                    <a:pt x="9474" y="213817"/>
                  </a:lnTo>
                  <a:lnTo>
                    <a:pt x="11645" y="227393"/>
                  </a:lnTo>
                  <a:lnTo>
                    <a:pt x="0" y="227393"/>
                  </a:lnTo>
                  <a:lnTo>
                    <a:pt x="0" y="489534"/>
                  </a:lnTo>
                  <a:lnTo>
                    <a:pt x="1191920" y="489534"/>
                  </a:lnTo>
                  <a:lnTo>
                    <a:pt x="1191920" y="249999"/>
                  </a:lnTo>
                  <a:lnTo>
                    <a:pt x="1197394" y="238760"/>
                  </a:lnTo>
                  <a:lnTo>
                    <a:pt x="1201407" y="21381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19484" y="2623908"/>
              <a:ext cx="1924050" cy="28575"/>
            </a:xfrm>
            <a:custGeom>
              <a:avLst/>
              <a:gdLst/>
              <a:ahLst/>
              <a:cxnLst/>
              <a:rect l="l" t="t" r="r" b="b"/>
              <a:pathLst>
                <a:path w="1924050" h="28575">
                  <a:moveTo>
                    <a:pt x="1923478" y="0"/>
                  </a:moveTo>
                  <a:lnTo>
                    <a:pt x="0" y="0"/>
                  </a:lnTo>
                  <a:lnTo>
                    <a:pt x="0" y="9474"/>
                  </a:lnTo>
                  <a:lnTo>
                    <a:pt x="0" y="28422"/>
                  </a:lnTo>
                  <a:lnTo>
                    <a:pt x="1923478" y="28422"/>
                  </a:lnTo>
                  <a:lnTo>
                    <a:pt x="1923478" y="9474"/>
                  </a:lnTo>
                  <a:lnTo>
                    <a:pt x="19234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33541" y="2434412"/>
              <a:ext cx="147320" cy="199390"/>
            </a:xfrm>
            <a:custGeom>
              <a:avLst/>
              <a:gdLst/>
              <a:ahLst/>
              <a:cxnLst/>
              <a:rect l="l" t="t" r="r" b="b"/>
              <a:pathLst>
                <a:path w="147320" h="199389">
                  <a:moveTo>
                    <a:pt x="147175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7175" y="198970"/>
                  </a:lnTo>
                  <a:lnTo>
                    <a:pt x="14717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28803" y="2429675"/>
              <a:ext cx="156845" cy="208915"/>
            </a:xfrm>
            <a:custGeom>
              <a:avLst/>
              <a:gdLst/>
              <a:ahLst/>
              <a:cxnLst/>
              <a:rect l="l" t="t" r="r" b="b"/>
              <a:pathLst>
                <a:path w="156845" h="208914">
                  <a:moveTo>
                    <a:pt x="156641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641" y="208445"/>
                  </a:lnTo>
                  <a:lnTo>
                    <a:pt x="156641" y="203708"/>
                  </a:lnTo>
                  <a:lnTo>
                    <a:pt x="9474" y="203708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641" y="4737"/>
                  </a:lnTo>
                  <a:lnTo>
                    <a:pt x="156641" y="0"/>
                  </a:lnTo>
                  <a:close/>
                </a:path>
                <a:path w="156845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8"/>
                  </a:lnTo>
                  <a:lnTo>
                    <a:pt x="9474" y="198970"/>
                  </a:lnTo>
                  <a:close/>
                </a:path>
                <a:path w="156845" h="208914">
                  <a:moveTo>
                    <a:pt x="147167" y="198970"/>
                  </a:moveTo>
                  <a:lnTo>
                    <a:pt x="9474" y="198970"/>
                  </a:lnTo>
                  <a:lnTo>
                    <a:pt x="9474" y="203708"/>
                  </a:lnTo>
                  <a:lnTo>
                    <a:pt x="147167" y="203708"/>
                  </a:lnTo>
                  <a:lnTo>
                    <a:pt x="147167" y="198970"/>
                  </a:lnTo>
                  <a:close/>
                </a:path>
                <a:path w="156845" h="208914">
                  <a:moveTo>
                    <a:pt x="147167" y="4737"/>
                  </a:moveTo>
                  <a:lnTo>
                    <a:pt x="147167" y="203708"/>
                  </a:lnTo>
                  <a:lnTo>
                    <a:pt x="151904" y="198970"/>
                  </a:lnTo>
                  <a:lnTo>
                    <a:pt x="156641" y="198970"/>
                  </a:lnTo>
                  <a:lnTo>
                    <a:pt x="156641" y="9474"/>
                  </a:lnTo>
                  <a:lnTo>
                    <a:pt x="151904" y="9474"/>
                  </a:lnTo>
                  <a:lnTo>
                    <a:pt x="147167" y="4737"/>
                  </a:lnTo>
                  <a:close/>
                </a:path>
                <a:path w="156845" h="208914">
                  <a:moveTo>
                    <a:pt x="156641" y="198970"/>
                  </a:moveTo>
                  <a:lnTo>
                    <a:pt x="151904" y="198970"/>
                  </a:lnTo>
                  <a:lnTo>
                    <a:pt x="147167" y="203708"/>
                  </a:lnTo>
                  <a:lnTo>
                    <a:pt x="156641" y="203708"/>
                  </a:lnTo>
                  <a:lnTo>
                    <a:pt x="156641" y="198970"/>
                  </a:lnTo>
                  <a:close/>
                </a:path>
                <a:path w="156845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845" h="208914">
                  <a:moveTo>
                    <a:pt x="147167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7167" y="9474"/>
                  </a:lnTo>
                  <a:lnTo>
                    <a:pt x="147167" y="4737"/>
                  </a:lnTo>
                  <a:close/>
                </a:path>
                <a:path w="156845" h="208914">
                  <a:moveTo>
                    <a:pt x="156641" y="4737"/>
                  </a:moveTo>
                  <a:lnTo>
                    <a:pt x="147167" y="4737"/>
                  </a:lnTo>
                  <a:lnTo>
                    <a:pt x="151904" y="9474"/>
                  </a:lnTo>
                  <a:lnTo>
                    <a:pt x="156641" y="9474"/>
                  </a:lnTo>
                  <a:lnTo>
                    <a:pt x="156641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83175" y="2501061"/>
              <a:ext cx="317093" cy="2084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940632" y="2405989"/>
              <a:ext cx="147320" cy="199390"/>
            </a:xfrm>
            <a:custGeom>
              <a:avLst/>
              <a:gdLst/>
              <a:ahLst/>
              <a:cxnLst/>
              <a:rect l="l" t="t" r="r" b="b"/>
              <a:pathLst>
                <a:path w="147320" h="199389">
                  <a:moveTo>
                    <a:pt x="147175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7175" y="198970"/>
                  </a:lnTo>
                  <a:lnTo>
                    <a:pt x="14717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35895" y="2401252"/>
              <a:ext cx="156845" cy="208915"/>
            </a:xfrm>
            <a:custGeom>
              <a:avLst/>
              <a:gdLst/>
              <a:ahLst/>
              <a:cxnLst/>
              <a:rect l="l" t="t" r="r" b="b"/>
              <a:pathLst>
                <a:path w="156845" h="208914">
                  <a:moveTo>
                    <a:pt x="156654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654" y="208445"/>
                  </a:lnTo>
                  <a:lnTo>
                    <a:pt x="156654" y="203708"/>
                  </a:lnTo>
                  <a:lnTo>
                    <a:pt x="9474" y="203708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654" y="4737"/>
                  </a:lnTo>
                  <a:lnTo>
                    <a:pt x="156654" y="0"/>
                  </a:lnTo>
                  <a:close/>
                </a:path>
                <a:path w="156845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8"/>
                  </a:lnTo>
                  <a:lnTo>
                    <a:pt x="9474" y="198970"/>
                  </a:lnTo>
                  <a:close/>
                </a:path>
                <a:path w="156845" h="208914">
                  <a:moveTo>
                    <a:pt x="147180" y="198970"/>
                  </a:moveTo>
                  <a:lnTo>
                    <a:pt x="9474" y="198970"/>
                  </a:lnTo>
                  <a:lnTo>
                    <a:pt x="9474" y="203708"/>
                  </a:lnTo>
                  <a:lnTo>
                    <a:pt x="147180" y="203708"/>
                  </a:lnTo>
                  <a:lnTo>
                    <a:pt x="147180" y="198970"/>
                  </a:lnTo>
                  <a:close/>
                </a:path>
                <a:path w="156845" h="208914">
                  <a:moveTo>
                    <a:pt x="147180" y="4737"/>
                  </a:moveTo>
                  <a:lnTo>
                    <a:pt x="147180" y="203708"/>
                  </a:lnTo>
                  <a:lnTo>
                    <a:pt x="151917" y="198970"/>
                  </a:lnTo>
                  <a:lnTo>
                    <a:pt x="156654" y="198970"/>
                  </a:lnTo>
                  <a:lnTo>
                    <a:pt x="156654" y="9474"/>
                  </a:lnTo>
                  <a:lnTo>
                    <a:pt x="151917" y="9474"/>
                  </a:lnTo>
                  <a:lnTo>
                    <a:pt x="147180" y="4737"/>
                  </a:lnTo>
                  <a:close/>
                </a:path>
                <a:path w="156845" h="208914">
                  <a:moveTo>
                    <a:pt x="156654" y="198970"/>
                  </a:moveTo>
                  <a:lnTo>
                    <a:pt x="151917" y="198970"/>
                  </a:lnTo>
                  <a:lnTo>
                    <a:pt x="147180" y="203708"/>
                  </a:lnTo>
                  <a:lnTo>
                    <a:pt x="156654" y="203708"/>
                  </a:lnTo>
                  <a:lnTo>
                    <a:pt x="156654" y="198970"/>
                  </a:lnTo>
                  <a:close/>
                </a:path>
                <a:path w="156845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845" h="208914">
                  <a:moveTo>
                    <a:pt x="147180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7180" y="9474"/>
                  </a:lnTo>
                  <a:lnTo>
                    <a:pt x="147180" y="4737"/>
                  </a:lnTo>
                  <a:close/>
                </a:path>
                <a:path w="156845" h="208914">
                  <a:moveTo>
                    <a:pt x="156654" y="4737"/>
                  </a:moveTo>
                  <a:lnTo>
                    <a:pt x="147180" y="4737"/>
                  </a:lnTo>
                  <a:lnTo>
                    <a:pt x="151917" y="9474"/>
                  </a:lnTo>
                  <a:lnTo>
                    <a:pt x="156654" y="9474"/>
                  </a:lnTo>
                  <a:lnTo>
                    <a:pt x="156654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91991" y="2305329"/>
              <a:ext cx="209715" cy="757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000989" y="2197049"/>
              <a:ext cx="365125" cy="76200"/>
            </a:xfrm>
            <a:custGeom>
              <a:avLst/>
              <a:gdLst/>
              <a:ahLst/>
              <a:cxnLst/>
              <a:rect l="l" t="t" r="r" b="b"/>
              <a:pathLst>
                <a:path w="365125" h="76200">
                  <a:moveTo>
                    <a:pt x="355764" y="33121"/>
                  </a:moveTo>
                  <a:lnTo>
                    <a:pt x="308241" y="33121"/>
                  </a:lnTo>
                  <a:lnTo>
                    <a:pt x="308267" y="42595"/>
                  </a:lnTo>
                  <a:lnTo>
                    <a:pt x="289313" y="42628"/>
                  </a:lnTo>
                  <a:lnTo>
                    <a:pt x="289369" y="75793"/>
                  </a:lnTo>
                  <a:lnTo>
                    <a:pt x="365099" y="37769"/>
                  </a:lnTo>
                  <a:lnTo>
                    <a:pt x="355764" y="33121"/>
                  </a:lnTo>
                  <a:close/>
                </a:path>
                <a:path w="365125" h="76200">
                  <a:moveTo>
                    <a:pt x="289298" y="33154"/>
                  </a:moveTo>
                  <a:lnTo>
                    <a:pt x="0" y="33655"/>
                  </a:lnTo>
                  <a:lnTo>
                    <a:pt x="12" y="43129"/>
                  </a:lnTo>
                  <a:lnTo>
                    <a:pt x="289313" y="42628"/>
                  </a:lnTo>
                  <a:lnTo>
                    <a:pt x="289298" y="33154"/>
                  </a:lnTo>
                  <a:close/>
                </a:path>
                <a:path w="365125" h="76200">
                  <a:moveTo>
                    <a:pt x="308241" y="33121"/>
                  </a:moveTo>
                  <a:lnTo>
                    <a:pt x="289298" y="33154"/>
                  </a:lnTo>
                  <a:lnTo>
                    <a:pt x="289313" y="42628"/>
                  </a:lnTo>
                  <a:lnTo>
                    <a:pt x="308267" y="42595"/>
                  </a:lnTo>
                  <a:lnTo>
                    <a:pt x="308241" y="33121"/>
                  </a:lnTo>
                  <a:close/>
                </a:path>
                <a:path w="365125" h="76200">
                  <a:moveTo>
                    <a:pt x="289242" y="0"/>
                  </a:moveTo>
                  <a:lnTo>
                    <a:pt x="289298" y="33154"/>
                  </a:lnTo>
                  <a:lnTo>
                    <a:pt x="355764" y="33121"/>
                  </a:lnTo>
                  <a:lnTo>
                    <a:pt x="289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609646" y="1932238"/>
            <a:ext cx="22796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0" dirty="0">
                <a:solidFill>
                  <a:srgbClr val="006600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85249" y="2879708"/>
            <a:ext cx="22796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B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71846" y="2439149"/>
            <a:ext cx="156845" cy="208915"/>
            <a:chOff x="5271846" y="2439149"/>
            <a:chExt cx="156845" cy="208915"/>
          </a:xfrm>
        </p:grpSpPr>
        <p:sp>
          <p:nvSpPr>
            <p:cNvPr id="22" name="object 22"/>
            <p:cNvSpPr/>
            <p:nvPr/>
          </p:nvSpPr>
          <p:spPr>
            <a:xfrm>
              <a:off x="5276583" y="2443886"/>
              <a:ext cx="147320" cy="199390"/>
            </a:xfrm>
            <a:custGeom>
              <a:avLst/>
              <a:gdLst/>
              <a:ahLst/>
              <a:cxnLst/>
              <a:rect l="l" t="t" r="r" b="b"/>
              <a:pathLst>
                <a:path w="147320" h="199389">
                  <a:moveTo>
                    <a:pt x="147175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7175" y="198970"/>
                  </a:lnTo>
                  <a:lnTo>
                    <a:pt x="14717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271846" y="2439149"/>
              <a:ext cx="156845" cy="208915"/>
            </a:xfrm>
            <a:custGeom>
              <a:avLst/>
              <a:gdLst/>
              <a:ahLst/>
              <a:cxnLst/>
              <a:rect l="l" t="t" r="r" b="b"/>
              <a:pathLst>
                <a:path w="156845" h="208914">
                  <a:moveTo>
                    <a:pt x="156654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654" y="208445"/>
                  </a:lnTo>
                  <a:lnTo>
                    <a:pt x="156654" y="203707"/>
                  </a:lnTo>
                  <a:lnTo>
                    <a:pt x="9474" y="203707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654" y="4737"/>
                  </a:lnTo>
                  <a:lnTo>
                    <a:pt x="156654" y="0"/>
                  </a:lnTo>
                  <a:close/>
                </a:path>
                <a:path w="156845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7"/>
                  </a:lnTo>
                  <a:lnTo>
                    <a:pt x="9474" y="198970"/>
                  </a:lnTo>
                  <a:close/>
                </a:path>
                <a:path w="156845" h="208914">
                  <a:moveTo>
                    <a:pt x="147180" y="198970"/>
                  </a:moveTo>
                  <a:lnTo>
                    <a:pt x="9474" y="198970"/>
                  </a:lnTo>
                  <a:lnTo>
                    <a:pt x="9474" y="203707"/>
                  </a:lnTo>
                  <a:lnTo>
                    <a:pt x="147180" y="203707"/>
                  </a:lnTo>
                  <a:lnTo>
                    <a:pt x="147180" y="198970"/>
                  </a:lnTo>
                  <a:close/>
                </a:path>
                <a:path w="156845" h="208914">
                  <a:moveTo>
                    <a:pt x="147180" y="4737"/>
                  </a:moveTo>
                  <a:lnTo>
                    <a:pt x="147180" y="203707"/>
                  </a:lnTo>
                  <a:lnTo>
                    <a:pt x="151917" y="198970"/>
                  </a:lnTo>
                  <a:lnTo>
                    <a:pt x="156654" y="198970"/>
                  </a:lnTo>
                  <a:lnTo>
                    <a:pt x="156654" y="9474"/>
                  </a:lnTo>
                  <a:lnTo>
                    <a:pt x="151917" y="9474"/>
                  </a:lnTo>
                  <a:lnTo>
                    <a:pt x="147180" y="4737"/>
                  </a:lnTo>
                  <a:close/>
                </a:path>
                <a:path w="156845" h="208914">
                  <a:moveTo>
                    <a:pt x="156654" y="198970"/>
                  </a:moveTo>
                  <a:lnTo>
                    <a:pt x="151917" y="198970"/>
                  </a:lnTo>
                  <a:lnTo>
                    <a:pt x="147180" y="203707"/>
                  </a:lnTo>
                  <a:lnTo>
                    <a:pt x="156654" y="203707"/>
                  </a:lnTo>
                  <a:lnTo>
                    <a:pt x="156654" y="198970"/>
                  </a:lnTo>
                  <a:close/>
                </a:path>
                <a:path w="156845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845" h="208914">
                  <a:moveTo>
                    <a:pt x="147180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7180" y="9474"/>
                  </a:lnTo>
                  <a:lnTo>
                    <a:pt x="147180" y="4737"/>
                  </a:lnTo>
                  <a:close/>
                </a:path>
                <a:path w="156845" h="208914">
                  <a:moveTo>
                    <a:pt x="156654" y="4737"/>
                  </a:moveTo>
                  <a:lnTo>
                    <a:pt x="147180" y="4737"/>
                  </a:lnTo>
                  <a:lnTo>
                    <a:pt x="151917" y="9474"/>
                  </a:lnTo>
                  <a:lnTo>
                    <a:pt x="156654" y="9474"/>
                  </a:lnTo>
                  <a:lnTo>
                    <a:pt x="156654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741365" y="2080676"/>
            <a:ext cx="1225550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propagation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18073" y="2197061"/>
            <a:ext cx="318135" cy="76200"/>
          </a:xfrm>
          <a:custGeom>
            <a:avLst/>
            <a:gdLst/>
            <a:ahLst/>
            <a:cxnLst/>
            <a:rect l="l" t="t" r="r" b="b"/>
            <a:pathLst>
              <a:path w="318135" h="76200">
                <a:moveTo>
                  <a:pt x="75869" y="0"/>
                </a:moveTo>
                <a:lnTo>
                  <a:pt x="0" y="37757"/>
                </a:lnTo>
                <a:lnTo>
                  <a:pt x="75717" y="75806"/>
                </a:lnTo>
                <a:lnTo>
                  <a:pt x="75784" y="42645"/>
                </a:lnTo>
                <a:lnTo>
                  <a:pt x="56845" y="42608"/>
                </a:lnTo>
                <a:lnTo>
                  <a:pt x="56857" y="33134"/>
                </a:lnTo>
                <a:lnTo>
                  <a:pt x="75803" y="33134"/>
                </a:lnTo>
                <a:lnTo>
                  <a:pt x="75869" y="0"/>
                </a:lnTo>
                <a:close/>
              </a:path>
              <a:path w="318135" h="76200">
                <a:moveTo>
                  <a:pt x="75803" y="33171"/>
                </a:moveTo>
                <a:lnTo>
                  <a:pt x="75784" y="42645"/>
                </a:lnTo>
                <a:lnTo>
                  <a:pt x="317715" y="43116"/>
                </a:lnTo>
                <a:lnTo>
                  <a:pt x="317728" y="33642"/>
                </a:lnTo>
                <a:lnTo>
                  <a:pt x="75803" y="33171"/>
                </a:lnTo>
                <a:close/>
              </a:path>
              <a:path w="318135" h="76200">
                <a:moveTo>
                  <a:pt x="56857" y="33134"/>
                </a:moveTo>
                <a:lnTo>
                  <a:pt x="56845" y="42608"/>
                </a:lnTo>
                <a:lnTo>
                  <a:pt x="75784" y="42645"/>
                </a:lnTo>
                <a:lnTo>
                  <a:pt x="75803" y="33171"/>
                </a:lnTo>
                <a:lnTo>
                  <a:pt x="56857" y="33134"/>
                </a:lnTo>
                <a:close/>
              </a:path>
              <a:path w="318135" h="76200">
                <a:moveTo>
                  <a:pt x="75803" y="33134"/>
                </a:moveTo>
                <a:lnTo>
                  <a:pt x="56857" y="33134"/>
                </a:lnTo>
                <a:lnTo>
                  <a:pt x="75803" y="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847681" y="1643580"/>
            <a:ext cx="130111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transmission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12119" y="1875231"/>
            <a:ext cx="533400" cy="537845"/>
          </a:xfrm>
          <a:custGeom>
            <a:avLst/>
            <a:gdLst/>
            <a:ahLst/>
            <a:cxnLst/>
            <a:rect l="l" t="t" r="r" b="b"/>
            <a:pathLst>
              <a:path w="533400" h="537844">
                <a:moveTo>
                  <a:pt x="6718" y="0"/>
                </a:moveTo>
                <a:lnTo>
                  <a:pt x="0" y="6667"/>
                </a:lnTo>
                <a:lnTo>
                  <a:pt x="526161" y="537260"/>
                </a:lnTo>
                <a:lnTo>
                  <a:pt x="532892" y="530580"/>
                </a:lnTo>
                <a:lnTo>
                  <a:pt x="6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87279" y="3188585"/>
            <a:ext cx="1124585" cy="5708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71145">
              <a:lnSpc>
                <a:spcPct val="102000"/>
              </a:lnSpc>
              <a:spcBef>
                <a:spcPts val="85"/>
              </a:spcBef>
            </a:pPr>
            <a:r>
              <a:rPr sz="17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nodal  </a:t>
            </a:r>
            <a:r>
              <a:rPr sz="17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processing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57929" y="2927235"/>
            <a:ext cx="1190625" cy="313055"/>
          </a:xfrm>
          <a:custGeom>
            <a:avLst/>
            <a:gdLst/>
            <a:ahLst/>
            <a:cxnLst/>
            <a:rect l="l" t="t" r="r" b="b"/>
            <a:pathLst>
              <a:path w="1190625" h="313055">
                <a:moveTo>
                  <a:pt x="829360" y="274637"/>
                </a:moveTo>
                <a:lnTo>
                  <a:pt x="753592" y="236677"/>
                </a:lnTo>
                <a:lnTo>
                  <a:pt x="753554" y="269849"/>
                </a:lnTo>
                <a:lnTo>
                  <a:pt x="75793" y="269341"/>
                </a:lnTo>
                <a:lnTo>
                  <a:pt x="75819" y="236169"/>
                </a:lnTo>
                <a:lnTo>
                  <a:pt x="0" y="274002"/>
                </a:lnTo>
                <a:lnTo>
                  <a:pt x="75768" y="311962"/>
                </a:lnTo>
                <a:lnTo>
                  <a:pt x="75780" y="278815"/>
                </a:lnTo>
                <a:lnTo>
                  <a:pt x="753554" y="279323"/>
                </a:lnTo>
                <a:lnTo>
                  <a:pt x="753529" y="312483"/>
                </a:lnTo>
                <a:lnTo>
                  <a:pt x="819937" y="279336"/>
                </a:lnTo>
                <a:lnTo>
                  <a:pt x="829360" y="274637"/>
                </a:lnTo>
                <a:close/>
              </a:path>
              <a:path w="1190625" h="313055">
                <a:moveTo>
                  <a:pt x="1190028" y="37769"/>
                </a:moveTo>
                <a:lnTo>
                  <a:pt x="1180680" y="33121"/>
                </a:lnTo>
                <a:lnTo>
                  <a:pt x="1114171" y="0"/>
                </a:lnTo>
                <a:lnTo>
                  <a:pt x="1114221" y="33159"/>
                </a:lnTo>
                <a:lnTo>
                  <a:pt x="881773" y="33540"/>
                </a:lnTo>
                <a:lnTo>
                  <a:pt x="881722" y="381"/>
                </a:lnTo>
                <a:lnTo>
                  <a:pt x="805980" y="38404"/>
                </a:lnTo>
                <a:lnTo>
                  <a:pt x="881849" y="76174"/>
                </a:lnTo>
                <a:lnTo>
                  <a:pt x="881786" y="43040"/>
                </a:lnTo>
                <a:lnTo>
                  <a:pt x="1114234" y="42633"/>
                </a:lnTo>
                <a:lnTo>
                  <a:pt x="1114298" y="75793"/>
                </a:lnTo>
                <a:lnTo>
                  <a:pt x="1190028" y="37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447639" y="3445037"/>
            <a:ext cx="960119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queueing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81749" y="1902561"/>
            <a:ext cx="5370195" cy="1653539"/>
            <a:chOff x="2681749" y="1902561"/>
            <a:chExt cx="5370195" cy="1653539"/>
          </a:xfrm>
        </p:grpSpPr>
        <p:sp>
          <p:nvSpPr>
            <p:cNvPr id="32" name="object 32"/>
            <p:cNvSpPr/>
            <p:nvPr/>
          </p:nvSpPr>
          <p:spPr>
            <a:xfrm>
              <a:off x="5121770" y="2961525"/>
              <a:ext cx="599440" cy="556895"/>
            </a:xfrm>
            <a:custGeom>
              <a:avLst/>
              <a:gdLst/>
              <a:ahLst/>
              <a:cxnLst/>
              <a:rect l="l" t="t" r="r" b="b"/>
              <a:pathLst>
                <a:path w="599439" h="556895">
                  <a:moveTo>
                    <a:pt x="6438" y="0"/>
                  </a:moveTo>
                  <a:lnTo>
                    <a:pt x="0" y="6946"/>
                  </a:lnTo>
                  <a:lnTo>
                    <a:pt x="592480" y="556488"/>
                  </a:lnTo>
                  <a:lnTo>
                    <a:pt x="598932" y="549541"/>
                  </a:lnTo>
                  <a:lnTo>
                    <a:pt x="6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555433" y="2352611"/>
              <a:ext cx="496061" cy="149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681749" y="1902561"/>
              <a:ext cx="775037" cy="6758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011474" y="1966988"/>
              <a:ext cx="377101" cy="3095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955259" y="2879737"/>
              <a:ext cx="775670" cy="6758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284982" y="2944164"/>
              <a:ext cx="377101" cy="3095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5703963" y="4794235"/>
            <a:ext cx="349186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50" i="1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700" baseline="-1700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queue</a:t>
            </a:r>
            <a:r>
              <a:rPr sz="275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7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queueing</a:t>
            </a:r>
            <a:r>
              <a:rPr sz="2750" spc="-9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delay</a:t>
            </a:r>
            <a:endParaRPr sz="2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53557" y="5238911"/>
            <a:ext cx="3486785" cy="13887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4965" marR="285750" indent="-342900">
              <a:lnSpc>
                <a:spcPts val="2430"/>
              </a:lnSpc>
              <a:spcBef>
                <a:spcPts val="540"/>
              </a:spcBef>
              <a:buClr>
                <a:srgbClr val="000099"/>
              </a:buClr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350" spc="15" dirty="0">
                <a:latin typeface="Arial" panose="020B0604020202020204"/>
                <a:cs typeface="Arial" panose="020B0604020202020204"/>
              </a:rPr>
              <a:t>time waiting at</a:t>
            </a:r>
            <a:r>
              <a:rPr sz="2350" spc="-31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output 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link for</a:t>
            </a:r>
            <a:r>
              <a:rPr sz="235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transmission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 marL="354965" marR="5080" indent="-342900">
              <a:lnSpc>
                <a:spcPts val="2430"/>
              </a:lnSpc>
              <a:spcBef>
                <a:spcPts val="580"/>
              </a:spcBef>
              <a:buClr>
                <a:srgbClr val="000099"/>
              </a:buClr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350" spc="20" dirty="0">
                <a:latin typeface="Arial" panose="020B0604020202020204"/>
                <a:cs typeface="Arial" panose="020B0604020202020204"/>
              </a:rPr>
              <a:t>depends on</a:t>
            </a:r>
            <a:r>
              <a:rPr sz="235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congestion  level of</a:t>
            </a:r>
            <a:r>
              <a:rPr sz="235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router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93987" y="3971226"/>
            <a:ext cx="4936490" cy="570230"/>
          </a:xfrm>
          <a:custGeom>
            <a:avLst/>
            <a:gdLst/>
            <a:ahLst/>
            <a:cxnLst/>
            <a:rect l="l" t="t" r="r" b="b"/>
            <a:pathLst>
              <a:path w="4936490" h="570229">
                <a:moveTo>
                  <a:pt x="4936375" y="0"/>
                </a:moveTo>
                <a:lnTo>
                  <a:pt x="0" y="0"/>
                </a:lnTo>
                <a:lnTo>
                  <a:pt x="0" y="569747"/>
                </a:lnTo>
                <a:lnTo>
                  <a:pt x="4936375" y="569747"/>
                </a:lnTo>
                <a:lnTo>
                  <a:pt x="4936375" y="560273"/>
                </a:lnTo>
                <a:lnTo>
                  <a:pt x="18948" y="560273"/>
                </a:lnTo>
                <a:lnTo>
                  <a:pt x="9474" y="550799"/>
                </a:lnTo>
                <a:lnTo>
                  <a:pt x="18948" y="550799"/>
                </a:lnTo>
                <a:lnTo>
                  <a:pt x="18948" y="18948"/>
                </a:lnTo>
                <a:lnTo>
                  <a:pt x="9474" y="18948"/>
                </a:lnTo>
                <a:lnTo>
                  <a:pt x="18948" y="9474"/>
                </a:lnTo>
                <a:lnTo>
                  <a:pt x="4936375" y="9474"/>
                </a:lnTo>
                <a:lnTo>
                  <a:pt x="4936375" y="0"/>
                </a:lnTo>
                <a:close/>
              </a:path>
              <a:path w="4936490" h="570229">
                <a:moveTo>
                  <a:pt x="18948" y="550799"/>
                </a:moveTo>
                <a:lnTo>
                  <a:pt x="9474" y="550799"/>
                </a:lnTo>
                <a:lnTo>
                  <a:pt x="18948" y="560273"/>
                </a:lnTo>
                <a:lnTo>
                  <a:pt x="18948" y="550799"/>
                </a:lnTo>
                <a:close/>
              </a:path>
              <a:path w="4936490" h="570229">
                <a:moveTo>
                  <a:pt x="4917414" y="550799"/>
                </a:moveTo>
                <a:lnTo>
                  <a:pt x="18948" y="550799"/>
                </a:lnTo>
                <a:lnTo>
                  <a:pt x="18948" y="560273"/>
                </a:lnTo>
                <a:lnTo>
                  <a:pt x="4917414" y="560273"/>
                </a:lnTo>
                <a:lnTo>
                  <a:pt x="4917414" y="550799"/>
                </a:lnTo>
                <a:close/>
              </a:path>
              <a:path w="4936490" h="570229">
                <a:moveTo>
                  <a:pt x="4917414" y="9474"/>
                </a:moveTo>
                <a:lnTo>
                  <a:pt x="4917414" y="560273"/>
                </a:lnTo>
                <a:lnTo>
                  <a:pt x="4926888" y="550799"/>
                </a:lnTo>
                <a:lnTo>
                  <a:pt x="4936375" y="550799"/>
                </a:lnTo>
                <a:lnTo>
                  <a:pt x="4936375" y="18948"/>
                </a:lnTo>
                <a:lnTo>
                  <a:pt x="4926888" y="18948"/>
                </a:lnTo>
                <a:lnTo>
                  <a:pt x="4917414" y="9474"/>
                </a:lnTo>
                <a:close/>
              </a:path>
              <a:path w="4936490" h="570229">
                <a:moveTo>
                  <a:pt x="4936375" y="550799"/>
                </a:moveTo>
                <a:lnTo>
                  <a:pt x="4926888" y="550799"/>
                </a:lnTo>
                <a:lnTo>
                  <a:pt x="4917414" y="560273"/>
                </a:lnTo>
                <a:lnTo>
                  <a:pt x="4936375" y="560273"/>
                </a:lnTo>
                <a:lnTo>
                  <a:pt x="4936375" y="550799"/>
                </a:lnTo>
                <a:close/>
              </a:path>
              <a:path w="4936490" h="570229">
                <a:moveTo>
                  <a:pt x="18948" y="9474"/>
                </a:moveTo>
                <a:lnTo>
                  <a:pt x="9474" y="18948"/>
                </a:lnTo>
                <a:lnTo>
                  <a:pt x="18948" y="18948"/>
                </a:lnTo>
                <a:lnTo>
                  <a:pt x="18948" y="9474"/>
                </a:lnTo>
                <a:close/>
              </a:path>
              <a:path w="4936490" h="570229">
                <a:moveTo>
                  <a:pt x="4917414" y="9474"/>
                </a:moveTo>
                <a:lnTo>
                  <a:pt x="18948" y="9474"/>
                </a:lnTo>
                <a:lnTo>
                  <a:pt x="18948" y="18948"/>
                </a:lnTo>
                <a:lnTo>
                  <a:pt x="4917414" y="18948"/>
                </a:lnTo>
                <a:lnTo>
                  <a:pt x="4917414" y="9474"/>
                </a:lnTo>
                <a:close/>
              </a:path>
              <a:path w="4936490" h="570229">
                <a:moveTo>
                  <a:pt x="4936375" y="9474"/>
                </a:moveTo>
                <a:lnTo>
                  <a:pt x="4917414" y="9474"/>
                </a:lnTo>
                <a:lnTo>
                  <a:pt x="4926888" y="18948"/>
                </a:lnTo>
                <a:lnTo>
                  <a:pt x="4936375" y="18948"/>
                </a:lnTo>
                <a:lnTo>
                  <a:pt x="4936375" y="94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965767" y="4019203"/>
            <a:ext cx="451675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916045" algn="l"/>
              </a:tabLst>
            </a:pPr>
            <a:r>
              <a:rPr sz="3525" i="1" spc="-7" baseline="12000" dirty="0">
                <a:latin typeface="Arial" panose="020B0604020202020204"/>
                <a:cs typeface="Arial" panose="020B0604020202020204"/>
              </a:rPr>
              <a:t>d</a:t>
            </a:r>
            <a:r>
              <a:rPr sz="1550" spc="-5" dirty="0">
                <a:latin typeface="Arial" panose="020B0604020202020204"/>
                <a:cs typeface="Arial" panose="020B0604020202020204"/>
              </a:rPr>
              <a:t>nodal  </a:t>
            </a:r>
            <a:r>
              <a:rPr sz="3525" spc="30" baseline="120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3525" i="1" baseline="12000" dirty="0">
                <a:latin typeface="Arial" panose="020B0604020202020204"/>
                <a:cs typeface="Arial" panose="020B0604020202020204"/>
              </a:rPr>
              <a:t>d</a:t>
            </a:r>
            <a:r>
              <a:rPr sz="1550" dirty="0">
                <a:latin typeface="Arial" panose="020B0604020202020204"/>
                <a:cs typeface="Arial" panose="020B0604020202020204"/>
              </a:rPr>
              <a:t>proc </a:t>
            </a:r>
            <a:r>
              <a:rPr sz="3525" spc="30" baseline="1200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3525" i="1" spc="-7" baseline="12000" dirty="0">
                <a:latin typeface="Arial" panose="020B0604020202020204"/>
                <a:cs typeface="Arial" panose="020B0604020202020204"/>
              </a:rPr>
              <a:t>d</a:t>
            </a:r>
            <a:r>
              <a:rPr sz="1550" spc="-5" dirty="0">
                <a:latin typeface="Arial" panose="020B0604020202020204"/>
                <a:cs typeface="Arial" panose="020B0604020202020204"/>
              </a:rPr>
              <a:t>queue </a:t>
            </a:r>
            <a:r>
              <a:rPr sz="3525" spc="30" baseline="120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525" spc="135" baseline="1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i="1" baseline="12000" dirty="0">
                <a:latin typeface="Arial" panose="020B0604020202020204"/>
                <a:cs typeface="Arial" panose="020B0604020202020204"/>
              </a:rPr>
              <a:t>d</a:t>
            </a:r>
            <a:r>
              <a:rPr sz="1550" dirty="0">
                <a:latin typeface="Arial" panose="020B0604020202020204"/>
                <a:cs typeface="Arial" panose="020B0604020202020204"/>
              </a:rPr>
              <a:t>trans</a:t>
            </a:r>
            <a:r>
              <a:rPr sz="1550" spc="170" dirty="0">
                <a:latin typeface="Arial" panose="020B0604020202020204"/>
                <a:cs typeface="Arial" panose="020B0604020202020204"/>
              </a:rPr>
              <a:t> </a:t>
            </a:r>
            <a:r>
              <a:rPr sz="3525" spc="30" baseline="12000" dirty="0">
                <a:latin typeface="Times New Roman" panose="02020603050405020304"/>
                <a:cs typeface="Times New Roman" panose="02020603050405020304"/>
              </a:rPr>
              <a:t>+	</a:t>
            </a:r>
            <a:r>
              <a:rPr sz="3525" i="1" baseline="12000" dirty="0">
                <a:latin typeface="Arial" panose="020B0604020202020204"/>
                <a:cs typeface="Arial" panose="020B0604020202020204"/>
              </a:rPr>
              <a:t>d</a:t>
            </a:r>
            <a:r>
              <a:rPr sz="1550" dirty="0">
                <a:latin typeface="Arial" panose="020B0604020202020204"/>
                <a:cs typeface="Arial" panose="020B0604020202020204"/>
              </a:rPr>
              <a:t>prop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43524" y="4744991"/>
            <a:ext cx="3282950" cy="72834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2350" i="1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325" baseline="-1800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prop</a:t>
            </a:r>
            <a:r>
              <a:rPr sz="235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3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propagation</a:t>
            </a:r>
            <a:r>
              <a:rPr sz="2350" spc="-10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delay</a:t>
            </a:r>
            <a:r>
              <a:rPr sz="2350" spc="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379095" indent="-341630">
              <a:lnSpc>
                <a:spcPct val="100000"/>
              </a:lnSpc>
              <a:spcBef>
                <a:spcPts val="125"/>
              </a:spcBef>
              <a:buClr>
                <a:srgbClr val="000099"/>
              </a:buClr>
              <a:buFont typeface="Wingdings" panose="05000000000000000000"/>
              <a:buChar char=""/>
              <a:tabLst>
                <a:tab pos="379095" algn="l"/>
                <a:tab pos="379730" algn="l"/>
              </a:tabLst>
            </a:pPr>
            <a:r>
              <a:rPr sz="2000" i="1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length of physical</a:t>
            </a:r>
            <a:r>
              <a:rPr sz="20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link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0824" y="5461887"/>
            <a:ext cx="4018279" cy="905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795" indent="-341630">
              <a:lnSpc>
                <a:spcPts val="2215"/>
              </a:lnSpc>
              <a:spcBef>
                <a:spcPts val="95"/>
              </a:spcBef>
              <a:buClr>
                <a:srgbClr val="000099"/>
              </a:buClr>
              <a:buFont typeface="Wingdings" panose="05000000000000000000"/>
              <a:buChar char=""/>
              <a:tabLst>
                <a:tab pos="391795" algn="l"/>
                <a:tab pos="392430" algn="l"/>
              </a:tabLst>
            </a:pPr>
            <a:r>
              <a:rPr sz="2000" i="1" spc="-5" dirty="0">
                <a:latin typeface="Arial" panose="020B0604020202020204"/>
                <a:cs typeface="Arial" panose="020B0604020202020204"/>
              </a:rPr>
              <a:t>s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propagation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speed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20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medium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91795">
              <a:lnSpc>
                <a:spcPts val="2215"/>
              </a:lnSpc>
            </a:pP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~2x10</a:t>
            </a:r>
            <a:r>
              <a:rPr sz="1950" spc="-30" baseline="21000" dirty="0">
                <a:latin typeface="Arial" panose="020B0604020202020204"/>
                <a:cs typeface="Arial" panose="020B0604020202020204"/>
              </a:rPr>
              <a:t>8</a:t>
            </a:r>
            <a:r>
              <a:rPr sz="1950" spc="195" baseline="21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m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sec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91795" indent="-341630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Wingdings" panose="05000000000000000000"/>
              <a:buChar char=""/>
              <a:tabLst>
                <a:tab pos="391795" algn="l"/>
                <a:tab pos="392430" algn="l"/>
              </a:tabLst>
            </a:pPr>
            <a:r>
              <a:rPr sz="2000" i="1" spc="-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50" spc="-15" baseline="-1700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prop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i="1" spc="-10" dirty="0">
                <a:latin typeface="Arial" panose="020B0604020202020204"/>
                <a:cs typeface="Arial" panose="020B0604020202020204"/>
              </a:rPr>
              <a:t>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0171" y="5835141"/>
            <a:ext cx="2499753" cy="5269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75079" y="4753858"/>
            <a:ext cx="3582670" cy="19469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2350" i="1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325" baseline="-1800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trans</a:t>
            </a:r>
            <a:r>
              <a:rPr sz="235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3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transmission</a:t>
            </a:r>
            <a:r>
              <a:rPr sz="2350" spc="-8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delay</a:t>
            </a:r>
            <a:r>
              <a:rPr sz="2350" spc="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379095" indent="-341630">
              <a:lnSpc>
                <a:spcPct val="100000"/>
              </a:lnSpc>
              <a:spcBef>
                <a:spcPts val="125"/>
              </a:spcBef>
              <a:buClr>
                <a:srgbClr val="000099"/>
              </a:buClr>
              <a:buFont typeface="Wingdings" panose="05000000000000000000"/>
              <a:buChar char=""/>
              <a:tabLst>
                <a:tab pos="379095" algn="l"/>
                <a:tab pos="379730" algn="l"/>
              </a:tabLst>
            </a:pPr>
            <a:r>
              <a:rPr sz="2000" i="1" spc="-5" dirty="0">
                <a:latin typeface="Arial" panose="020B0604020202020204"/>
                <a:cs typeface="Arial" panose="020B0604020202020204"/>
              </a:rPr>
              <a:t>L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packet length</a:t>
            </a:r>
            <a:r>
              <a:rPr sz="20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bits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79095" indent="-341630">
              <a:lnSpc>
                <a:spcPts val="2515"/>
              </a:lnSpc>
              <a:spcBef>
                <a:spcPts val="10"/>
              </a:spcBef>
              <a:buClr>
                <a:srgbClr val="000099"/>
              </a:buClr>
              <a:buFont typeface="Wingdings" panose="05000000000000000000"/>
              <a:buChar char=""/>
              <a:tabLst>
                <a:tab pos="379095" algn="l"/>
                <a:tab pos="379730" algn="l"/>
              </a:tabLst>
            </a:pPr>
            <a:r>
              <a:rPr sz="2000" i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link </a:t>
            </a:r>
            <a:r>
              <a:rPr sz="2000" i="1" spc="-10" dirty="0">
                <a:latin typeface="Arial" panose="020B0604020202020204"/>
                <a:cs typeface="Arial" panose="020B0604020202020204"/>
              </a:rPr>
              <a:t>bandwidth</a:t>
            </a:r>
            <a:r>
              <a:rPr sz="2000" i="1" spc="-430" dirty="0">
                <a:latin typeface="Arial" panose="020B0604020202020204"/>
                <a:cs typeface="Arial" panose="020B0604020202020204"/>
              </a:rPr>
              <a:t> </a:t>
            </a:r>
            <a:r>
              <a:rPr sz="2100" i="1" spc="-204" dirty="0">
                <a:latin typeface="Arial" panose="020B0604020202020204"/>
                <a:cs typeface="Arial" panose="020B0604020202020204"/>
              </a:rPr>
              <a:t>(</a:t>
            </a:r>
            <a:r>
              <a:rPr sz="2000" i="1" spc="-204" dirty="0">
                <a:latin typeface="Arial" panose="020B0604020202020204"/>
                <a:cs typeface="Arial" panose="020B0604020202020204"/>
              </a:rPr>
              <a:t>bps</a:t>
            </a:r>
            <a:r>
              <a:rPr sz="2100" i="1" spc="-204" dirty="0">
                <a:latin typeface="Arial" panose="020B0604020202020204"/>
                <a:cs typeface="Arial" panose="020B0604020202020204"/>
              </a:rPr>
              <a:t>)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379095" indent="-341630">
              <a:lnSpc>
                <a:spcPts val="2515"/>
              </a:lnSpc>
              <a:buClr>
                <a:srgbClr val="000099"/>
              </a:buClr>
              <a:buFont typeface="Wingdings" panose="05000000000000000000"/>
              <a:buChar char=""/>
              <a:tabLst>
                <a:tab pos="379095" algn="l"/>
                <a:tab pos="379730" algn="l"/>
              </a:tabLst>
            </a:pPr>
            <a:r>
              <a:rPr sz="2000" i="1" spc="-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50" i="1" spc="-7" baseline="-1700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trans</a:t>
            </a:r>
            <a:r>
              <a:rPr sz="1950" i="1" spc="-127" baseline="-1700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i="1" spc="-265" dirty="0">
                <a:latin typeface="Arial" panose="020B0604020202020204"/>
                <a:cs typeface="Arial" panose="020B0604020202020204"/>
              </a:rPr>
              <a:t>=</a:t>
            </a:r>
            <a:r>
              <a:rPr sz="2000" i="1" spc="-265" dirty="0">
                <a:latin typeface="Arial" panose="020B0604020202020204"/>
                <a:cs typeface="Arial" panose="020B0604020202020204"/>
              </a:rPr>
              <a:t>L</a:t>
            </a:r>
            <a:r>
              <a:rPr sz="2100" i="1" spc="-265" dirty="0">
                <a:latin typeface="Arial" panose="020B0604020202020204"/>
                <a:cs typeface="Arial" panose="020B0604020202020204"/>
              </a:rPr>
              <a:t>/</a:t>
            </a:r>
            <a:r>
              <a:rPr sz="2000" i="1" spc="-265" dirty="0">
                <a:latin typeface="Arial" panose="020B0604020202020204"/>
                <a:cs typeface="Arial" panose="020B0604020202020204"/>
              </a:rPr>
              <a:t>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061210" marR="30480" indent="-28575">
              <a:lnSpc>
                <a:spcPts val="1990"/>
              </a:lnSpc>
              <a:spcBef>
                <a:spcPts val="575"/>
              </a:spcBef>
            </a:pPr>
            <a:r>
              <a:rPr sz="3000" i="1" spc="-7" baseline="1100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300" spc="-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trans </a:t>
            </a:r>
            <a:r>
              <a:rPr sz="3000" spc="-15" baseline="1100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000" spc="-135" baseline="1100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i="1" spc="-15" baseline="1100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300" spc="-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prop  </a:t>
            </a:r>
            <a:r>
              <a:rPr sz="2000" i="1" spc="-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very</a:t>
            </a:r>
            <a:r>
              <a:rPr sz="2000" i="1" spc="-8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different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6146" y="587483"/>
            <a:ext cx="7109459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Four sources of packet</a:t>
            </a:r>
            <a:r>
              <a:rPr spc="-480" dirty="0"/>
              <a:t> </a:t>
            </a:r>
            <a:r>
              <a:rPr spc="10" dirty="0"/>
              <a:t>delay</a:t>
            </a:r>
            <a:endParaRPr spc="10" dirty="0"/>
          </a:p>
        </p:txBody>
      </p:sp>
      <p:grpSp>
        <p:nvGrpSpPr>
          <p:cNvPr id="8" name="object 8"/>
          <p:cNvGrpSpPr/>
          <p:nvPr/>
        </p:nvGrpSpPr>
        <p:grpSpPr>
          <a:xfrm>
            <a:off x="4132033" y="2197049"/>
            <a:ext cx="4290695" cy="767080"/>
            <a:chOff x="4132033" y="2197049"/>
            <a:chExt cx="4290695" cy="767080"/>
          </a:xfrm>
        </p:grpSpPr>
        <p:sp>
          <p:nvSpPr>
            <p:cNvPr id="9" name="object 9"/>
            <p:cNvSpPr/>
            <p:nvPr/>
          </p:nvSpPr>
          <p:spPr>
            <a:xfrm>
              <a:off x="4132034" y="2281554"/>
              <a:ext cx="1201420" cy="663575"/>
            </a:xfrm>
            <a:custGeom>
              <a:avLst/>
              <a:gdLst/>
              <a:ahLst/>
              <a:cxnLst/>
              <a:rect l="l" t="t" r="r" b="b"/>
              <a:pathLst>
                <a:path w="1201420" h="663575">
                  <a:moveTo>
                    <a:pt x="1201394" y="213817"/>
                  </a:moveTo>
                  <a:lnTo>
                    <a:pt x="1185646" y="164795"/>
                  </a:lnTo>
                  <a:lnTo>
                    <a:pt x="1140815" y="119799"/>
                  </a:lnTo>
                  <a:lnTo>
                    <a:pt x="1108608" y="99199"/>
                  </a:lnTo>
                  <a:lnTo>
                    <a:pt x="1070470" y="80098"/>
                  </a:lnTo>
                  <a:lnTo>
                    <a:pt x="1026833" y="62636"/>
                  </a:lnTo>
                  <a:lnTo>
                    <a:pt x="978179" y="46977"/>
                  </a:lnTo>
                  <a:lnTo>
                    <a:pt x="924915" y="33299"/>
                  </a:lnTo>
                  <a:lnTo>
                    <a:pt x="867524" y="21742"/>
                  </a:lnTo>
                  <a:lnTo>
                    <a:pt x="806424" y="12471"/>
                  </a:lnTo>
                  <a:lnTo>
                    <a:pt x="742073" y="5651"/>
                  </a:lnTo>
                  <a:lnTo>
                    <a:pt x="674928" y="1447"/>
                  </a:lnTo>
                  <a:lnTo>
                    <a:pt x="605434" y="0"/>
                  </a:lnTo>
                  <a:lnTo>
                    <a:pt x="535927" y="1447"/>
                  </a:lnTo>
                  <a:lnTo>
                    <a:pt x="468782" y="5651"/>
                  </a:lnTo>
                  <a:lnTo>
                    <a:pt x="404431" y="12471"/>
                  </a:lnTo>
                  <a:lnTo>
                    <a:pt x="343331" y="21742"/>
                  </a:lnTo>
                  <a:lnTo>
                    <a:pt x="285940" y="33299"/>
                  </a:lnTo>
                  <a:lnTo>
                    <a:pt x="232676" y="46977"/>
                  </a:lnTo>
                  <a:lnTo>
                    <a:pt x="184023" y="62636"/>
                  </a:lnTo>
                  <a:lnTo>
                    <a:pt x="140385" y="80098"/>
                  </a:lnTo>
                  <a:lnTo>
                    <a:pt x="102247" y="99199"/>
                  </a:lnTo>
                  <a:lnTo>
                    <a:pt x="70040" y="119799"/>
                  </a:lnTo>
                  <a:lnTo>
                    <a:pt x="25209" y="164795"/>
                  </a:lnTo>
                  <a:lnTo>
                    <a:pt x="9474" y="213817"/>
                  </a:lnTo>
                  <a:lnTo>
                    <a:pt x="11645" y="227393"/>
                  </a:lnTo>
                  <a:lnTo>
                    <a:pt x="0" y="227393"/>
                  </a:lnTo>
                  <a:lnTo>
                    <a:pt x="0" y="479107"/>
                  </a:lnTo>
                  <a:lnTo>
                    <a:pt x="0" y="489534"/>
                  </a:lnTo>
                  <a:lnTo>
                    <a:pt x="1930" y="489534"/>
                  </a:lnTo>
                  <a:lnTo>
                    <a:pt x="34734" y="541210"/>
                  </a:lnTo>
                  <a:lnTo>
                    <a:pt x="92773" y="577824"/>
                  </a:lnTo>
                  <a:lnTo>
                    <a:pt x="130911" y="594271"/>
                  </a:lnTo>
                  <a:lnTo>
                    <a:pt x="174548" y="609307"/>
                  </a:lnTo>
                  <a:lnTo>
                    <a:pt x="223202" y="622782"/>
                  </a:lnTo>
                  <a:lnTo>
                    <a:pt x="276466" y="634568"/>
                  </a:lnTo>
                  <a:lnTo>
                    <a:pt x="333857" y="644525"/>
                  </a:lnTo>
                  <a:lnTo>
                    <a:pt x="394957" y="652500"/>
                  </a:lnTo>
                  <a:lnTo>
                    <a:pt x="459308" y="658380"/>
                  </a:lnTo>
                  <a:lnTo>
                    <a:pt x="526453" y="662000"/>
                  </a:lnTo>
                  <a:lnTo>
                    <a:pt x="595960" y="663232"/>
                  </a:lnTo>
                  <a:lnTo>
                    <a:pt x="665454" y="662000"/>
                  </a:lnTo>
                  <a:lnTo>
                    <a:pt x="732599" y="658380"/>
                  </a:lnTo>
                  <a:lnTo>
                    <a:pt x="796950" y="652500"/>
                  </a:lnTo>
                  <a:lnTo>
                    <a:pt x="858050" y="644525"/>
                  </a:lnTo>
                  <a:lnTo>
                    <a:pt x="915441" y="634568"/>
                  </a:lnTo>
                  <a:lnTo>
                    <a:pt x="968705" y="622782"/>
                  </a:lnTo>
                  <a:lnTo>
                    <a:pt x="1017358" y="609307"/>
                  </a:lnTo>
                  <a:lnTo>
                    <a:pt x="1060996" y="594271"/>
                  </a:lnTo>
                  <a:lnTo>
                    <a:pt x="1099134" y="577824"/>
                  </a:lnTo>
                  <a:lnTo>
                    <a:pt x="1157173" y="541210"/>
                  </a:lnTo>
                  <a:lnTo>
                    <a:pt x="1187907" y="500583"/>
                  </a:lnTo>
                  <a:lnTo>
                    <a:pt x="1189964" y="489534"/>
                  </a:lnTo>
                  <a:lnTo>
                    <a:pt x="1191920" y="489534"/>
                  </a:lnTo>
                  <a:lnTo>
                    <a:pt x="1191920" y="479107"/>
                  </a:lnTo>
                  <a:lnTo>
                    <a:pt x="1191920" y="249974"/>
                  </a:lnTo>
                  <a:lnTo>
                    <a:pt x="1197381" y="238760"/>
                  </a:lnTo>
                  <a:lnTo>
                    <a:pt x="1201394" y="21381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85601" y="2295766"/>
              <a:ext cx="496062" cy="149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11339" y="2595486"/>
              <a:ext cx="1192530" cy="368300"/>
            </a:xfrm>
            <a:custGeom>
              <a:avLst/>
              <a:gdLst/>
              <a:ahLst/>
              <a:cxnLst/>
              <a:rect l="l" t="t" r="r" b="b"/>
              <a:pathLst>
                <a:path w="1192529" h="368300">
                  <a:moveTo>
                    <a:pt x="595960" y="0"/>
                  </a:moveTo>
                  <a:lnTo>
                    <a:pt x="526457" y="1238"/>
                  </a:lnTo>
                  <a:lnTo>
                    <a:pt x="459310" y="4862"/>
                  </a:lnTo>
                  <a:lnTo>
                    <a:pt x="394964" y="10734"/>
                  </a:lnTo>
                  <a:lnTo>
                    <a:pt x="333869" y="18714"/>
                  </a:lnTo>
                  <a:lnTo>
                    <a:pt x="276470" y="28666"/>
                  </a:lnTo>
                  <a:lnTo>
                    <a:pt x="223214" y="40450"/>
                  </a:lnTo>
                  <a:lnTo>
                    <a:pt x="174550" y="53928"/>
                  </a:lnTo>
                  <a:lnTo>
                    <a:pt x="130923" y="68964"/>
                  </a:lnTo>
                  <a:lnTo>
                    <a:pt x="92782" y="85417"/>
                  </a:lnTo>
                  <a:lnTo>
                    <a:pt x="34742" y="122027"/>
                  </a:lnTo>
                  <a:lnTo>
                    <a:pt x="4009" y="162651"/>
                  </a:lnTo>
                  <a:lnTo>
                    <a:pt x="0" y="184124"/>
                  </a:lnTo>
                  <a:lnTo>
                    <a:pt x="4009" y="205597"/>
                  </a:lnTo>
                  <a:lnTo>
                    <a:pt x="34742" y="246223"/>
                  </a:lnTo>
                  <a:lnTo>
                    <a:pt x="92782" y="282835"/>
                  </a:lnTo>
                  <a:lnTo>
                    <a:pt x="130923" y="299290"/>
                  </a:lnTo>
                  <a:lnTo>
                    <a:pt x="174550" y="314326"/>
                  </a:lnTo>
                  <a:lnTo>
                    <a:pt x="223214" y="327806"/>
                  </a:lnTo>
                  <a:lnTo>
                    <a:pt x="276470" y="339592"/>
                  </a:lnTo>
                  <a:lnTo>
                    <a:pt x="333869" y="349544"/>
                  </a:lnTo>
                  <a:lnTo>
                    <a:pt x="394964" y="357526"/>
                  </a:lnTo>
                  <a:lnTo>
                    <a:pt x="459310" y="363398"/>
                  </a:lnTo>
                  <a:lnTo>
                    <a:pt x="526457" y="367022"/>
                  </a:lnTo>
                  <a:lnTo>
                    <a:pt x="595960" y="368261"/>
                  </a:lnTo>
                  <a:lnTo>
                    <a:pt x="665462" y="367022"/>
                  </a:lnTo>
                  <a:lnTo>
                    <a:pt x="732610" y="363398"/>
                  </a:lnTo>
                  <a:lnTo>
                    <a:pt x="796955" y="357526"/>
                  </a:lnTo>
                  <a:lnTo>
                    <a:pt x="858051" y="349544"/>
                  </a:lnTo>
                  <a:lnTo>
                    <a:pt x="915450" y="339592"/>
                  </a:lnTo>
                  <a:lnTo>
                    <a:pt x="968705" y="327806"/>
                  </a:lnTo>
                  <a:lnTo>
                    <a:pt x="1017370" y="314326"/>
                  </a:lnTo>
                  <a:lnTo>
                    <a:pt x="1060996" y="299290"/>
                  </a:lnTo>
                  <a:lnTo>
                    <a:pt x="1099138" y="282835"/>
                  </a:lnTo>
                  <a:lnTo>
                    <a:pt x="1157177" y="246223"/>
                  </a:lnTo>
                  <a:lnTo>
                    <a:pt x="1187911" y="205597"/>
                  </a:lnTo>
                  <a:lnTo>
                    <a:pt x="1191920" y="184124"/>
                  </a:lnTo>
                  <a:lnTo>
                    <a:pt x="1187911" y="162651"/>
                  </a:lnTo>
                  <a:lnTo>
                    <a:pt x="1157177" y="122027"/>
                  </a:lnTo>
                  <a:lnTo>
                    <a:pt x="1099138" y="85417"/>
                  </a:lnTo>
                  <a:lnTo>
                    <a:pt x="1060996" y="68964"/>
                  </a:lnTo>
                  <a:lnTo>
                    <a:pt x="1017370" y="53928"/>
                  </a:lnTo>
                  <a:lnTo>
                    <a:pt x="968705" y="40450"/>
                  </a:lnTo>
                  <a:lnTo>
                    <a:pt x="915450" y="28666"/>
                  </a:lnTo>
                  <a:lnTo>
                    <a:pt x="858051" y="18714"/>
                  </a:lnTo>
                  <a:lnTo>
                    <a:pt x="796955" y="10734"/>
                  </a:lnTo>
                  <a:lnTo>
                    <a:pt x="732610" y="4862"/>
                  </a:lnTo>
                  <a:lnTo>
                    <a:pt x="665462" y="1238"/>
                  </a:lnTo>
                  <a:lnTo>
                    <a:pt x="59596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214489" y="2575254"/>
              <a:ext cx="13335" cy="227965"/>
            </a:xfrm>
            <a:custGeom>
              <a:avLst/>
              <a:gdLst/>
              <a:ahLst/>
              <a:cxnLst/>
              <a:rect l="l" t="t" r="r" b="b"/>
              <a:pathLst>
                <a:path w="13334" h="227964">
                  <a:moveTo>
                    <a:pt x="13271" y="0"/>
                  </a:moveTo>
                  <a:lnTo>
                    <a:pt x="0" y="0"/>
                  </a:lnTo>
                  <a:lnTo>
                    <a:pt x="0" y="224256"/>
                  </a:lnTo>
                  <a:lnTo>
                    <a:pt x="0" y="227431"/>
                  </a:lnTo>
                  <a:lnTo>
                    <a:pt x="13271" y="227431"/>
                  </a:lnTo>
                  <a:lnTo>
                    <a:pt x="13271" y="224256"/>
                  </a:lnTo>
                  <a:lnTo>
                    <a:pt x="132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20813" y="2309977"/>
              <a:ext cx="1201420" cy="489584"/>
            </a:xfrm>
            <a:custGeom>
              <a:avLst/>
              <a:gdLst/>
              <a:ahLst/>
              <a:cxnLst/>
              <a:rect l="l" t="t" r="r" b="b"/>
              <a:pathLst>
                <a:path w="1201420" h="489585">
                  <a:moveTo>
                    <a:pt x="1201407" y="213817"/>
                  </a:moveTo>
                  <a:lnTo>
                    <a:pt x="1185659" y="164795"/>
                  </a:lnTo>
                  <a:lnTo>
                    <a:pt x="1140828" y="119799"/>
                  </a:lnTo>
                  <a:lnTo>
                    <a:pt x="1108621" y="99199"/>
                  </a:lnTo>
                  <a:lnTo>
                    <a:pt x="1070470" y="80098"/>
                  </a:lnTo>
                  <a:lnTo>
                    <a:pt x="1026845" y="62636"/>
                  </a:lnTo>
                  <a:lnTo>
                    <a:pt x="978179" y="46977"/>
                  </a:lnTo>
                  <a:lnTo>
                    <a:pt x="924915" y="33299"/>
                  </a:lnTo>
                  <a:lnTo>
                    <a:pt x="867524" y="21742"/>
                  </a:lnTo>
                  <a:lnTo>
                    <a:pt x="806424" y="12471"/>
                  </a:lnTo>
                  <a:lnTo>
                    <a:pt x="742073" y="5651"/>
                  </a:lnTo>
                  <a:lnTo>
                    <a:pt x="674928" y="1447"/>
                  </a:lnTo>
                  <a:lnTo>
                    <a:pt x="605434" y="0"/>
                  </a:lnTo>
                  <a:lnTo>
                    <a:pt x="535927" y="1447"/>
                  </a:lnTo>
                  <a:lnTo>
                    <a:pt x="468782" y="5651"/>
                  </a:lnTo>
                  <a:lnTo>
                    <a:pt x="404431" y="12471"/>
                  </a:lnTo>
                  <a:lnTo>
                    <a:pt x="343331" y="21742"/>
                  </a:lnTo>
                  <a:lnTo>
                    <a:pt x="285940" y="33299"/>
                  </a:lnTo>
                  <a:lnTo>
                    <a:pt x="232676" y="46977"/>
                  </a:lnTo>
                  <a:lnTo>
                    <a:pt x="184023" y="62636"/>
                  </a:lnTo>
                  <a:lnTo>
                    <a:pt x="140385" y="80098"/>
                  </a:lnTo>
                  <a:lnTo>
                    <a:pt x="102247" y="99199"/>
                  </a:lnTo>
                  <a:lnTo>
                    <a:pt x="70040" y="119799"/>
                  </a:lnTo>
                  <a:lnTo>
                    <a:pt x="25209" y="164795"/>
                  </a:lnTo>
                  <a:lnTo>
                    <a:pt x="9474" y="213817"/>
                  </a:lnTo>
                  <a:lnTo>
                    <a:pt x="11645" y="227393"/>
                  </a:lnTo>
                  <a:lnTo>
                    <a:pt x="0" y="227393"/>
                  </a:lnTo>
                  <a:lnTo>
                    <a:pt x="0" y="489534"/>
                  </a:lnTo>
                  <a:lnTo>
                    <a:pt x="1191920" y="489534"/>
                  </a:lnTo>
                  <a:lnTo>
                    <a:pt x="1191920" y="249999"/>
                  </a:lnTo>
                  <a:lnTo>
                    <a:pt x="1197394" y="238760"/>
                  </a:lnTo>
                  <a:lnTo>
                    <a:pt x="1201407" y="21381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19484" y="2623908"/>
              <a:ext cx="1924050" cy="28575"/>
            </a:xfrm>
            <a:custGeom>
              <a:avLst/>
              <a:gdLst/>
              <a:ahLst/>
              <a:cxnLst/>
              <a:rect l="l" t="t" r="r" b="b"/>
              <a:pathLst>
                <a:path w="1924050" h="28575">
                  <a:moveTo>
                    <a:pt x="1923478" y="0"/>
                  </a:moveTo>
                  <a:lnTo>
                    <a:pt x="0" y="0"/>
                  </a:lnTo>
                  <a:lnTo>
                    <a:pt x="0" y="9474"/>
                  </a:lnTo>
                  <a:lnTo>
                    <a:pt x="0" y="28422"/>
                  </a:lnTo>
                  <a:lnTo>
                    <a:pt x="1923478" y="28422"/>
                  </a:lnTo>
                  <a:lnTo>
                    <a:pt x="1923478" y="9474"/>
                  </a:lnTo>
                  <a:lnTo>
                    <a:pt x="19234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233541" y="2434412"/>
              <a:ext cx="147320" cy="199390"/>
            </a:xfrm>
            <a:custGeom>
              <a:avLst/>
              <a:gdLst/>
              <a:ahLst/>
              <a:cxnLst/>
              <a:rect l="l" t="t" r="r" b="b"/>
              <a:pathLst>
                <a:path w="147320" h="199389">
                  <a:moveTo>
                    <a:pt x="147175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7175" y="198970"/>
                  </a:lnTo>
                  <a:lnTo>
                    <a:pt x="14717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228803" y="2429675"/>
              <a:ext cx="156845" cy="208915"/>
            </a:xfrm>
            <a:custGeom>
              <a:avLst/>
              <a:gdLst/>
              <a:ahLst/>
              <a:cxnLst/>
              <a:rect l="l" t="t" r="r" b="b"/>
              <a:pathLst>
                <a:path w="156845" h="208914">
                  <a:moveTo>
                    <a:pt x="156641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641" y="208445"/>
                  </a:lnTo>
                  <a:lnTo>
                    <a:pt x="156641" y="203708"/>
                  </a:lnTo>
                  <a:lnTo>
                    <a:pt x="9474" y="203708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641" y="4737"/>
                  </a:lnTo>
                  <a:lnTo>
                    <a:pt x="156641" y="0"/>
                  </a:lnTo>
                  <a:close/>
                </a:path>
                <a:path w="156845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8"/>
                  </a:lnTo>
                  <a:lnTo>
                    <a:pt x="9474" y="198970"/>
                  </a:lnTo>
                  <a:close/>
                </a:path>
                <a:path w="156845" h="208914">
                  <a:moveTo>
                    <a:pt x="147167" y="198970"/>
                  </a:moveTo>
                  <a:lnTo>
                    <a:pt x="9474" y="198970"/>
                  </a:lnTo>
                  <a:lnTo>
                    <a:pt x="9474" y="203708"/>
                  </a:lnTo>
                  <a:lnTo>
                    <a:pt x="147167" y="203708"/>
                  </a:lnTo>
                  <a:lnTo>
                    <a:pt x="147167" y="198970"/>
                  </a:lnTo>
                  <a:close/>
                </a:path>
                <a:path w="156845" h="208914">
                  <a:moveTo>
                    <a:pt x="147167" y="4737"/>
                  </a:moveTo>
                  <a:lnTo>
                    <a:pt x="147167" y="203708"/>
                  </a:lnTo>
                  <a:lnTo>
                    <a:pt x="151904" y="198970"/>
                  </a:lnTo>
                  <a:lnTo>
                    <a:pt x="156641" y="198970"/>
                  </a:lnTo>
                  <a:lnTo>
                    <a:pt x="156641" y="9474"/>
                  </a:lnTo>
                  <a:lnTo>
                    <a:pt x="151904" y="9474"/>
                  </a:lnTo>
                  <a:lnTo>
                    <a:pt x="147167" y="4737"/>
                  </a:lnTo>
                  <a:close/>
                </a:path>
                <a:path w="156845" h="208914">
                  <a:moveTo>
                    <a:pt x="156641" y="198970"/>
                  </a:moveTo>
                  <a:lnTo>
                    <a:pt x="151904" y="198970"/>
                  </a:lnTo>
                  <a:lnTo>
                    <a:pt x="147167" y="203708"/>
                  </a:lnTo>
                  <a:lnTo>
                    <a:pt x="156641" y="203708"/>
                  </a:lnTo>
                  <a:lnTo>
                    <a:pt x="156641" y="198970"/>
                  </a:lnTo>
                  <a:close/>
                </a:path>
                <a:path w="156845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845" h="208914">
                  <a:moveTo>
                    <a:pt x="147167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7167" y="9474"/>
                  </a:lnTo>
                  <a:lnTo>
                    <a:pt x="147167" y="4737"/>
                  </a:lnTo>
                  <a:close/>
                </a:path>
                <a:path w="156845" h="208914">
                  <a:moveTo>
                    <a:pt x="156641" y="4737"/>
                  </a:moveTo>
                  <a:lnTo>
                    <a:pt x="147167" y="4737"/>
                  </a:lnTo>
                  <a:lnTo>
                    <a:pt x="151904" y="9474"/>
                  </a:lnTo>
                  <a:lnTo>
                    <a:pt x="156641" y="9474"/>
                  </a:lnTo>
                  <a:lnTo>
                    <a:pt x="156641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83175" y="2501061"/>
              <a:ext cx="317093" cy="2084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000989" y="2197049"/>
              <a:ext cx="365125" cy="76200"/>
            </a:xfrm>
            <a:custGeom>
              <a:avLst/>
              <a:gdLst/>
              <a:ahLst/>
              <a:cxnLst/>
              <a:rect l="l" t="t" r="r" b="b"/>
              <a:pathLst>
                <a:path w="365125" h="76200">
                  <a:moveTo>
                    <a:pt x="355764" y="33121"/>
                  </a:moveTo>
                  <a:lnTo>
                    <a:pt x="308241" y="33121"/>
                  </a:lnTo>
                  <a:lnTo>
                    <a:pt x="308267" y="42595"/>
                  </a:lnTo>
                  <a:lnTo>
                    <a:pt x="289313" y="42628"/>
                  </a:lnTo>
                  <a:lnTo>
                    <a:pt x="289369" y="75793"/>
                  </a:lnTo>
                  <a:lnTo>
                    <a:pt x="365099" y="37769"/>
                  </a:lnTo>
                  <a:lnTo>
                    <a:pt x="355764" y="33121"/>
                  </a:lnTo>
                  <a:close/>
                </a:path>
                <a:path w="365125" h="76200">
                  <a:moveTo>
                    <a:pt x="289298" y="33154"/>
                  </a:moveTo>
                  <a:lnTo>
                    <a:pt x="0" y="33655"/>
                  </a:lnTo>
                  <a:lnTo>
                    <a:pt x="12" y="43129"/>
                  </a:lnTo>
                  <a:lnTo>
                    <a:pt x="289313" y="42628"/>
                  </a:lnTo>
                  <a:lnTo>
                    <a:pt x="289298" y="33154"/>
                  </a:lnTo>
                  <a:close/>
                </a:path>
                <a:path w="365125" h="76200">
                  <a:moveTo>
                    <a:pt x="308241" y="33121"/>
                  </a:moveTo>
                  <a:lnTo>
                    <a:pt x="289298" y="33154"/>
                  </a:lnTo>
                  <a:lnTo>
                    <a:pt x="289313" y="42628"/>
                  </a:lnTo>
                  <a:lnTo>
                    <a:pt x="308267" y="42595"/>
                  </a:lnTo>
                  <a:lnTo>
                    <a:pt x="308241" y="33121"/>
                  </a:lnTo>
                  <a:close/>
                </a:path>
                <a:path w="365125" h="76200">
                  <a:moveTo>
                    <a:pt x="289242" y="0"/>
                  </a:moveTo>
                  <a:lnTo>
                    <a:pt x="289298" y="33154"/>
                  </a:lnTo>
                  <a:lnTo>
                    <a:pt x="355764" y="33121"/>
                  </a:lnTo>
                  <a:lnTo>
                    <a:pt x="289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276583" y="2443886"/>
              <a:ext cx="147320" cy="199390"/>
            </a:xfrm>
            <a:custGeom>
              <a:avLst/>
              <a:gdLst/>
              <a:ahLst/>
              <a:cxnLst/>
              <a:rect l="l" t="t" r="r" b="b"/>
              <a:pathLst>
                <a:path w="147320" h="199389">
                  <a:moveTo>
                    <a:pt x="147175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7175" y="198970"/>
                  </a:lnTo>
                  <a:lnTo>
                    <a:pt x="14717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71846" y="2439149"/>
              <a:ext cx="156845" cy="208915"/>
            </a:xfrm>
            <a:custGeom>
              <a:avLst/>
              <a:gdLst/>
              <a:ahLst/>
              <a:cxnLst/>
              <a:rect l="l" t="t" r="r" b="b"/>
              <a:pathLst>
                <a:path w="156845" h="208914">
                  <a:moveTo>
                    <a:pt x="156654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654" y="208445"/>
                  </a:lnTo>
                  <a:lnTo>
                    <a:pt x="156654" y="203707"/>
                  </a:lnTo>
                  <a:lnTo>
                    <a:pt x="9474" y="203707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654" y="4737"/>
                  </a:lnTo>
                  <a:lnTo>
                    <a:pt x="156654" y="0"/>
                  </a:lnTo>
                  <a:close/>
                </a:path>
                <a:path w="156845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7"/>
                  </a:lnTo>
                  <a:lnTo>
                    <a:pt x="9474" y="198970"/>
                  </a:lnTo>
                  <a:close/>
                </a:path>
                <a:path w="156845" h="208914">
                  <a:moveTo>
                    <a:pt x="147180" y="198970"/>
                  </a:moveTo>
                  <a:lnTo>
                    <a:pt x="9474" y="198970"/>
                  </a:lnTo>
                  <a:lnTo>
                    <a:pt x="9474" y="203707"/>
                  </a:lnTo>
                  <a:lnTo>
                    <a:pt x="147180" y="203707"/>
                  </a:lnTo>
                  <a:lnTo>
                    <a:pt x="147180" y="198970"/>
                  </a:lnTo>
                  <a:close/>
                </a:path>
                <a:path w="156845" h="208914">
                  <a:moveTo>
                    <a:pt x="147180" y="4737"/>
                  </a:moveTo>
                  <a:lnTo>
                    <a:pt x="147180" y="203707"/>
                  </a:lnTo>
                  <a:lnTo>
                    <a:pt x="151917" y="198970"/>
                  </a:lnTo>
                  <a:lnTo>
                    <a:pt x="156654" y="198970"/>
                  </a:lnTo>
                  <a:lnTo>
                    <a:pt x="156654" y="9474"/>
                  </a:lnTo>
                  <a:lnTo>
                    <a:pt x="151917" y="9474"/>
                  </a:lnTo>
                  <a:lnTo>
                    <a:pt x="147180" y="4737"/>
                  </a:lnTo>
                  <a:close/>
                </a:path>
                <a:path w="156845" h="208914">
                  <a:moveTo>
                    <a:pt x="156654" y="198970"/>
                  </a:moveTo>
                  <a:lnTo>
                    <a:pt x="151917" y="198970"/>
                  </a:lnTo>
                  <a:lnTo>
                    <a:pt x="147180" y="203707"/>
                  </a:lnTo>
                  <a:lnTo>
                    <a:pt x="156654" y="203707"/>
                  </a:lnTo>
                  <a:lnTo>
                    <a:pt x="156654" y="198970"/>
                  </a:lnTo>
                  <a:close/>
                </a:path>
                <a:path w="156845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845" h="208914">
                  <a:moveTo>
                    <a:pt x="147180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7180" y="9474"/>
                  </a:lnTo>
                  <a:lnTo>
                    <a:pt x="147180" y="4737"/>
                  </a:lnTo>
                  <a:close/>
                </a:path>
                <a:path w="156845" h="208914">
                  <a:moveTo>
                    <a:pt x="156654" y="4737"/>
                  </a:moveTo>
                  <a:lnTo>
                    <a:pt x="147180" y="4737"/>
                  </a:lnTo>
                  <a:lnTo>
                    <a:pt x="151917" y="9474"/>
                  </a:lnTo>
                  <a:lnTo>
                    <a:pt x="156654" y="9474"/>
                  </a:lnTo>
                  <a:lnTo>
                    <a:pt x="156654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741365" y="2080676"/>
            <a:ext cx="1225550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propagation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18073" y="2197061"/>
            <a:ext cx="318135" cy="76200"/>
          </a:xfrm>
          <a:custGeom>
            <a:avLst/>
            <a:gdLst/>
            <a:ahLst/>
            <a:cxnLst/>
            <a:rect l="l" t="t" r="r" b="b"/>
            <a:pathLst>
              <a:path w="318135" h="76200">
                <a:moveTo>
                  <a:pt x="75869" y="0"/>
                </a:moveTo>
                <a:lnTo>
                  <a:pt x="0" y="37757"/>
                </a:lnTo>
                <a:lnTo>
                  <a:pt x="75717" y="75806"/>
                </a:lnTo>
                <a:lnTo>
                  <a:pt x="75784" y="42645"/>
                </a:lnTo>
                <a:lnTo>
                  <a:pt x="56845" y="42608"/>
                </a:lnTo>
                <a:lnTo>
                  <a:pt x="56857" y="33134"/>
                </a:lnTo>
                <a:lnTo>
                  <a:pt x="75803" y="33134"/>
                </a:lnTo>
                <a:lnTo>
                  <a:pt x="75869" y="0"/>
                </a:lnTo>
                <a:close/>
              </a:path>
              <a:path w="318135" h="76200">
                <a:moveTo>
                  <a:pt x="75803" y="33171"/>
                </a:moveTo>
                <a:lnTo>
                  <a:pt x="75784" y="42645"/>
                </a:lnTo>
                <a:lnTo>
                  <a:pt x="317715" y="43116"/>
                </a:lnTo>
                <a:lnTo>
                  <a:pt x="317728" y="33642"/>
                </a:lnTo>
                <a:lnTo>
                  <a:pt x="75803" y="33171"/>
                </a:lnTo>
                <a:close/>
              </a:path>
              <a:path w="318135" h="76200">
                <a:moveTo>
                  <a:pt x="56857" y="33134"/>
                </a:moveTo>
                <a:lnTo>
                  <a:pt x="56845" y="42608"/>
                </a:lnTo>
                <a:lnTo>
                  <a:pt x="75784" y="42645"/>
                </a:lnTo>
                <a:lnTo>
                  <a:pt x="75803" y="33171"/>
                </a:lnTo>
                <a:lnTo>
                  <a:pt x="56857" y="33134"/>
                </a:lnTo>
                <a:close/>
              </a:path>
              <a:path w="318135" h="76200">
                <a:moveTo>
                  <a:pt x="75803" y="33134"/>
                </a:moveTo>
                <a:lnTo>
                  <a:pt x="56857" y="33134"/>
                </a:lnTo>
                <a:lnTo>
                  <a:pt x="75803" y="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987279" y="3188585"/>
            <a:ext cx="1124585" cy="5708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71145">
              <a:lnSpc>
                <a:spcPct val="102000"/>
              </a:lnSpc>
              <a:spcBef>
                <a:spcPts val="85"/>
              </a:spcBef>
            </a:pPr>
            <a:r>
              <a:rPr sz="17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nodal  </a:t>
            </a:r>
            <a:r>
              <a:rPr sz="17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processing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57929" y="2927235"/>
            <a:ext cx="1190625" cy="313055"/>
          </a:xfrm>
          <a:custGeom>
            <a:avLst/>
            <a:gdLst/>
            <a:ahLst/>
            <a:cxnLst/>
            <a:rect l="l" t="t" r="r" b="b"/>
            <a:pathLst>
              <a:path w="1190625" h="313055">
                <a:moveTo>
                  <a:pt x="829360" y="274637"/>
                </a:moveTo>
                <a:lnTo>
                  <a:pt x="753592" y="236677"/>
                </a:lnTo>
                <a:lnTo>
                  <a:pt x="753554" y="269849"/>
                </a:lnTo>
                <a:lnTo>
                  <a:pt x="75793" y="269341"/>
                </a:lnTo>
                <a:lnTo>
                  <a:pt x="75819" y="236169"/>
                </a:lnTo>
                <a:lnTo>
                  <a:pt x="0" y="274002"/>
                </a:lnTo>
                <a:lnTo>
                  <a:pt x="75768" y="311962"/>
                </a:lnTo>
                <a:lnTo>
                  <a:pt x="75780" y="278815"/>
                </a:lnTo>
                <a:lnTo>
                  <a:pt x="753554" y="279323"/>
                </a:lnTo>
                <a:lnTo>
                  <a:pt x="753529" y="312483"/>
                </a:lnTo>
                <a:lnTo>
                  <a:pt x="819937" y="279336"/>
                </a:lnTo>
                <a:lnTo>
                  <a:pt x="829360" y="274637"/>
                </a:lnTo>
                <a:close/>
              </a:path>
              <a:path w="1190625" h="313055">
                <a:moveTo>
                  <a:pt x="1190028" y="37769"/>
                </a:moveTo>
                <a:lnTo>
                  <a:pt x="1180680" y="33121"/>
                </a:lnTo>
                <a:lnTo>
                  <a:pt x="1114171" y="0"/>
                </a:lnTo>
                <a:lnTo>
                  <a:pt x="1114221" y="33159"/>
                </a:lnTo>
                <a:lnTo>
                  <a:pt x="881773" y="33540"/>
                </a:lnTo>
                <a:lnTo>
                  <a:pt x="881722" y="381"/>
                </a:lnTo>
                <a:lnTo>
                  <a:pt x="805980" y="38404"/>
                </a:lnTo>
                <a:lnTo>
                  <a:pt x="881849" y="76174"/>
                </a:lnTo>
                <a:lnTo>
                  <a:pt x="881786" y="43040"/>
                </a:lnTo>
                <a:lnTo>
                  <a:pt x="1114234" y="42633"/>
                </a:lnTo>
                <a:lnTo>
                  <a:pt x="1114298" y="75793"/>
                </a:lnTo>
                <a:lnTo>
                  <a:pt x="1190028" y="37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447639" y="3445037"/>
            <a:ext cx="960119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queueing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01529" y="2207958"/>
            <a:ext cx="4650105" cy="1310640"/>
            <a:chOff x="3401529" y="2207958"/>
            <a:chExt cx="4650105" cy="1310640"/>
          </a:xfrm>
        </p:grpSpPr>
        <p:sp>
          <p:nvSpPr>
            <p:cNvPr id="27" name="object 27"/>
            <p:cNvSpPr/>
            <p:nvPr/>
          </p:nvSpPr>
          <p:spPr>
            <a:xfrm>
              <a:off x="5121770" y="2961525"/>
              <a:ext cx="599440" cy="556895"/>
            </a:xfrm>
            <a:custGeom>
              <a:avLst/>
              <a:gdLst/>
              <a:ahLst/>
              <a:cxnLst/>
              <a:rect l="l" t="t" r="r" b="b"/>
              <a:pathLst>
                <a:path w="599439" h="556895">
                  <a:moveTo>
                    <a:pt x="6438" y="0"/>
                  </a:moveTo>
                  <a:lnTo>
                    <a:pt x="0" y="6946"/>
                  </a:lnTo>
                  <a:lnTo>
                    <a:pt x="592480" y="556488"/>
                  </a:lnTo>
                  <a:lnTo>
                    <a:pt x="598932" y="549541"/>
                  </a:lnTo>
                  <a:lnTo>
                    <a:pt x="6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555433" y="2352611"/>
              <a:ext cx="496061" cy="149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401530" y="2207958"/>
              <a:ext cx="745490" cy="1000760"/>
            </a:xfrm>
            <a:custGeom>
              <a:avLst/>
              <a:gdLst/>
              <a:ahLst/>
              <a:cxnLst/>
              <a:rect l="l" t="t" r="r" b="b"/>
              <a:pathLst>
                <a:path w="745489" h="1000760">
                  <a:moveTo>
                    <a:pt x="740524" y="551967"/>
                  </a:moveTo>
                  <a:lnTo>
                    <a:pt x="726795" y="538911"/>
                  </a:lnTo>
                  <a:lnTo>
                    <a:pt x="300418" y="987386"/>
                  </a:lnTo>
                  <a:lnTo>
                    <a:pt x="314159" y="1000442"/>
                  </a:lnTo>
                  <a:lnTo>
                    <a:pt x="740524" y="551967"/>
                  </a:lnTo>
                  <a:close/>
                </a:path>
                <a:path w="745489" h="1000760">
                  <a:moveTo>
                    <a:pt x="745337" y="353720"/>
                  </a:moveTo>
                  <a:lnTo>
                    <a:pt x="8191" y="0"/>
                  </a:lnTo>
                  <a:lnTo>
                    <a:pt x="0" y="17081"/>
                  </a:lnTo>
                  <a:lnTo>
                    <a:pt x="737133" y="370801"/>
                  </a:lnTo>
                  <a:lnTo>
                    <a:pt x="745337" y="353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940632" y="2405989"/>
              <a:ext cx="147320" cy="199390"/>
            </a:xfrm>
            <a:custGeom>
              <a:avLst/>
              <a:gdLst/>
              <a:ahLst/>
              <a:cxnLst/>
              <a:rect l="l" t="t" r="r" b="b"/>
              <a:pathLst>
                <a:path w="147320" h="199389">
                  <a:moveTo>
                    <a:pt x="147175" y="0"/>
                  </a:moveTo>
                  <a:lnTo>
                    <a:pt x="0" y="0"/>
                  </a:lnTo>
                  <a:lnTo>
                    <a:pt x="0" y="198970"/>
                  </a:lnTo>
                  <a:lnTo>
                    <a:pt x="147175" y="198970"/>
                  </a:lnTo>
                  <a:lnTo>
                    <a:pt x="14717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935895" y="2401252"/>
              <a:ext cx="156845" cy="208915"/>
            </a:xfrm>
            <a:custGeom>
              <a:avLst/>
              <a:gdLst/>
              <a:ahLst/>
              <a:cxnLst/>
              <a:rect l="l" t="t" r="r" b="b"/>
              <a:pathLst>
                <a:path w="156845" h="208914">
                  <a:moveTo>
                    <a:pt x="156654" y="0"/>
                  </a:moveTo>
                  <a:lnTo>
                    <a:pt x="0" y="0"/>
                  </a:lnTo>
                  <a:lnTo>
                    <a:pt x="0" y="208445"/>
                  </a:lnTo>
                  <a:lnTo>
                    <a:pt x="156654" y="208445"/>
                  </a:lnTo>
                  <a:lnTo>
                    <a:pt x="156654" y="203708"/>
                  </a:lnTo>
                  <a:lnTo>
                    <a:pt x="9474" y="203708"/>
                  </a:lnTo>
                  <a:lnTo>
                    <a:pt x="4737" y="198970"/>
                  </a:lnTo>
                  <a:lnTo>
                    <a:pt x="9474" y="198970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56654" y="4737"/>
                  </a:lnTo>
                  <a:lnTo>
                    <a:pt x="156654" y="0"/>
                  </a:lnTo>
                  <a:close/>
                </a:path>
                <a:path w="156845" h="208914">
                  <a:moveTo>
                    <a:pt x="9474" y="198970"/>
                  </a:moveTo>
                  <a:lnTo>
                    <a:pt x="4737" y="198970"/>
                  </a:lnTo>
                  <a:lnTo>
                    <a:pt x="9474" y="203708"/>
                  </a:lnTo>
                  <a:lnTo>
                    <a:pt x="9474" y="198970"/>
                  </a:lnTo>
                  <a:close/>
                </a:path>
                <a:path w="156845" h="208914">
                  <a:moveTo>
                    <a:pt x="147180" y="198970"/>
                  </a:moveTo>
                  <a:lnTo>
                    <a:pt x="9474" y="198970"/>
                  </a:lnTo>
                  <a:lnTo>
                    <a:pt x="9474" y="203708"/>
                  </a:lnTo>
                  <a:lnTo>
                    <a:pt x="147180" y="203708"/>
                  </a:lnTo>
                  <a:lnTo>
                    <a:pt x="147180" y="198970"/>
                  </a:lnTo>
                  <a:close/>
                </a:path>
                <a:path w="156845" h="208914">
                  <a:moveTo>
                    <a:pt x="147180" y="4737"/>
                  </a:moveTo>
                  <a:lnTo>
                    <a:pt x="147180" y="203708"/>
                  </a:lnTo>
                  <a:lnTo>
                    <a:pt x="151917" y="198970"/>
                  </a:lnTo>
                  <a:lnTo>
                    <a:pt x="156654" y="198970"/>
                  </a:lnTo>
                  <a:lnTo>
                    <a:pt x="156654" y="9474"/>
                  </a:lnTo>
                  <a:lnTo>
                    <a:pt x="151917" y="9474"/>
                  </a:lnTo>
                  <a:lnTo>
                    <a:pt x="147180" y="4737"/>
                  </a:lnTo>
                  <a:close/>
                </a:path>
                <a:path w="156845" h="208914">
                  <a:moveTo>
                    <a:pt x="156654" y="198970"/>
                  </a:moveTo>
                  <a:lnTo>
                    <a:pt x="151917" y="198970"/>
                  </a:lnTo>
                  <a:lnTo>
                    <a:pt x="147180" y="203708"/>
                  </a:lnTo>
                  <a:lnTo>
                    <a:pt x="156654" y="203708"/>
                  </a:lnTo>
                  <a:lnTo>
                    <a:pt x="156654" y="198970"/>
                  </a:lnTo>
                  <a:close/>
                </a:path>
                <a:path w="156845" h="2089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56845" h="208914">
                  <a:moveTo>
                    <a:pt x="147180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7180" y="9474"/>
                  </a:lnTo>
                  <a:lnTo>
                    <a:pt x="147180" y="4737"/>
                  </a:lnTo>
                  <a:close/>
                </a:path>
                <a:path w="156845" h="208914">
                  <a:moveTo>
                    <a:pt x="156654" y="4737"/>
                  </a:moveTo>
                  <a:lnTo>
                    <a:pt x="147180" y="4737"/>
                  </a:lnTo>
                  <a:lnTo>
                    <a:pt x="151917" y="9474"/>
                  </a:lnTo>
                  <a:lnTo>
                    <a:pt x="156654" y="9474"/>
                  </a:lnTo>
                  <a:lnTo>
                    <a:pt x="156654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891991" y="2305329"/>
              <a:ext cx="209715" cy="7579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/>
          <p:nvPr/>
        </p:nvSpPr>
        <p:spPr>
          <a:xfrm>
            <a:off x="2893987" y="3971226"/>
            <a:ext cx="4936490" cy="570230"/>
          </a:xfrm>
          <a:custGeom>
            <a:avLst/>
            <a:gdLst/>
            <a:ahLst/>
            <a:cxnLst/>
            <a:rect l="l" t="t" r="r" b="b"/>
            <a:pathLst>
              <a:path w="4936490" h="570229">
                <a:moveTo>
                  <a:pt x="4936375" y="0"/>
                </a:moveTo>
                <a:lnTo>
                  <a:pt x="0" y="0"/>
                </a:lnTo>
                <a:lnTo>
                  <a:pt x="0" y="569747"/>
                </a:lnTo>
                <a:lnTo>
                  <a:pt x="4936375" y="569747"/>
                </a:lnTo>
                <a:lnTo>
                  <a:pt x="4936375" y="560273"/>
                </a:lnTo>
                <a:lnTo>
                  <a:pt x="18948" y="560273"/>
                </a:lnTo>
                <a:lnTo>
                  <a:pt x="9474" y="550799"/>
                </a:lnTo>
                <a:lnTo>
                  <a:pt x="18948" y="550799"/>
                </a:lnTo>
                <a:lnTo>
                  <a:pt x="18948" y="18948"/>
                </a:lnTo>
                <a:lnTo>
                  <a:pt x="9474" y="18948"/>
                </a:lnTo>
                <a:lnTo>
                  <a:pt x="18948" y="9474"/>
                </a:lnTo>
                <a:lnTo>
                  <a:pt x="4936375" y="9474"/>
                </a:lnTo>
                <a:lnTo>
                  <a:pt x="4936375" y="0"/>
                </a:lnTo>
                <a:close/>
              </a:path>
              <a:path w="4936490" h="570229">
                <a:moveTo>
                  <a:pt x="18948" y="550799"/>
                </a:moveTo>
                <a:lnTo>
                  <a:pt x="9474" y="550799"/>
                </a:lnTo>
                <a:lnTo>
                  <a:pt x="18948" y="560273"/>
                </a:lnTo>
                <a:lnTo>
                  <a:pt x="18948" y="550799"/>
                </a:lnTo>
                <a:close/>
              </a:path>
              <a:path w="4936490" h="570229">
                <a:moveTo>
                  <a:pt x="4917414" y="550799"/>
                </a:moveTo>
                <a:lnTo>
                  <a:pt x="18948" y="550799"/>
                </a:lnTo>
                <a:lnTo>
                  <a:pt x="18948" y="560273"/>
                </a:lnTo>
                <a:lnTo>
                  <a:pt x="4917414" y="560273"/>
                </a:lnTo>
                <a:lnTo>
                  <a:pt x="4917414" y="550799"/>
                </a:lnTo>
                <a:close/>
              </a:path>
              <a:path w="4936490" h="570229">
                <a:moveTo>
                  <a:pt x="4917414" y="9474"/>
                </a:moveTo>
                <a:lnTo>
                  <a:pt x="4917414" y="560273"/>
                </a:lnTo>
                <a:lnTo>
                  <a:pt x="4926888" y="550799"/>
                </a:lnTo>
                <a:lnTo>
                  <a:pt x="4936375" y="550799"/>
                </a:lnTo>
                <a:lnTo>
                  <a:pt x="4936375" y="18948"/>
                </a:lnTo>
                <a:lnTo>
                  <a:pt x="4926888" y="18948"/>
                </a:lnTo>
                <a:lnTo>
                  <a:pt x="4917414" y="9474"/>
                </a:lnTo>
                <a:close/>
              </a:path>
              <a:path w="4936490" h="570229">
                <a:moveTo>
                  <a:pt x="4936375" y="550799"/>
                </a:moveTo>
                <a:lnTo>
                  <a:pt x="4926888" y="550799"/>
                </a:lnTo>
                <a:lnTo>
                  <a:pt x="4917414" y="560273"/>
                </a:lnTo>
                <a:lnTo>
                  <a:pt x="4936375" y="560273"/>
                </a:lnTo>
                <a:lnTo>
                  <a:pt x="4936375" y="550799"/>
                </a:lnTo>
                <a:close/>
              </a:path>
              <a:path w="4936490" h="570229">
                <a:moveTo>
                  <a:pt x="18948" y="9474"/>
                </a:moveTo>
                <a:lnTo>
                  <a:pt x="9474" y="18948"/>
                </a:lnTo>
                <a:lnTo>
                  <a:pt x="18948" y="18948"/>
                </a:lnTo>
                <a:lnTo>
                  <a:pt x="18948" y="9474"/>
                </a:lnTo>
                <a:close/>
              </a:path>
              <a:path w="4936490" h="570229">
                <a:moveTo>
                  <a:pt x="4917414" y="9474"/>
                </a:moveTo>
                <a:lnTo>
                  <a:pt x="18948" y="9474"/>
                </a:lnTo>
                <a:lnTo>
                  <a:pt x="18948" y="18948"/>
                </a:lnTo>
                <a:lnTo>
                  <a:pt x="4917414" y="18948"/>
                </a:lnTo>
                <a:lnTo>
                  <a:pt x="4917414" y="9474"/>
                </a:lnTo>
                <a:close/>
              </a:path>
              <a:path w="4936490" h="570229">
                <a:moveTo>
                  <a:pt x="4936375" y="9474"/>
                </a:moveTo>
                <a:lnTo>
                  <a:pt x="4917414" y="9474"/>
                </a:lnTo>
                <a:lnTo>
                  <a:pt x="4926888" y="18948"/>
                </a:lnTo>
                <a:lnTo>
                  <a:pt x="4936375" y="18948"/>
                </a:lnTo>
                <a:lnTo>
                  <a:pt x="4936375" y="94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965767" y="4019203"/>
            <a:ext cx="451675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916045" algn="l"/>
              </a:tabLst>
            </a:pPr>
            <a:r>
              <a:rPr sz="3525" i="1" spc="-7" baseline="12000" dirty="0">
                <a:latin typeface="Arial" panose="020B0604020202020204"/>
                <a:cs typeface="Arial" panose="020B0604020202020204"/>
              </a:rPr>
              <a:t>d</a:t>
            </a:r>
            <a:r>
              <a:rPr sz="1550" spc="-5" dirty="0">
                <a:latin typeface="Arial" panose="020B0604020202020204"/>
                <a:cs typeface="Arial" panose="020B0604020202020204"/>
              </a:rPr>
              <a:t>nodal  </a:t>
            </a:r>
            <a:r>
              <a:rPr sz="3525" spc="30" baseline="120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3525" i="1" baseline="12000" dirty="0">
                <a:latin typeface="Arial" panose="020B0604020202020204"/>
                <a:cs typeface="Arial" panose="020B0604020202020204"/>
              </a:rPr>
              <a:t>d</a:t>
            </a:r>
            <a:r>
              <a:rPr sz="1550" dirty="0">
                <a:latin typeface="Arial" panose="020B0604020202020204"/>
                <a:cs typeface="Arial" panose="020B0604020202020204"/>
              </a:rPr>
              <a:t>proc </a:t>
            </a:r>
            <a:r>
              <a:rPr sz="3525" spc="30" baseline="1200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3525" i="1" spc="-7" baseline="12000" dirty="0">
                <a:latin typeface="Arial" panose="020B0604020202020204"/>
                <a:cs typeface="Arial" panose="020B0604020202020204"/>
              </a:rPr>
              <a:t>d</a:t>
            </a:r>
            <a:r>
              <a:rPr sz="1550" spc="-5" dirty="0">
                <a:latin typeface="Arial" panose="020B0604020202020204"/>
                <a:cs typeface="Arial" panose="020B0604020202020204"/>
              </a:rPr>
              <a:t>queue </a:t>
            </a:r>
            <a:r>
              <a:rPr sz="3525" spc="30" baseline="120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525" spc="135" baseline="1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i="1" baseline="12000" dirty="0">
                <a:latin typeface="Arial" panose="020B0604020202020204"/>
                <a:cs typeface="Arial" panose="020B0604020202020204"/>
              </a:rPr>
              <a:t>d</a:t>
            </a:r>
            <a:r>
              <a:rPr sz="1550" dirty="0">
                <a:latin typeface="Arial" panose="020B0604020202020204"/>
                <a:cs typeface="Arial" panose="020B0604020202020204"/>
              </a:rPr>
              <a:t>trans</a:t>
            </a:r>
            <a:r>
              <a:rPr sz="1550" spc="170" dirty="0">
                <a:latin typeface="Arial" panose="020B0604020202020204"/>
                <a:cs typeface="Arial" panose="020B0604020202020204"/>
              </a:rPr>
              <a:t> </a:t>
            </a:r>
            <a:r>
              <a:rPr sz="3525" spc="30" baseline="12000" dirty="0">
                <a:latin typeface="Times New Roman" panose="02020603050405020304"/>
                <a:cs typeface="Times New Roman" panose="02020603050405020304"/>
              </a:rPr>
              <a:t>+	</a:t>
            </a:r>
            <a:r>
              <a:rPr sz="3525" i="1" baseline="12000" dirty="0">
                <a:latin typeface="Arial" panose="020B0604020202020204"/>
                <a:cs typeface="Arial" panose="020B0604020202020204"/>
              </a:rPr>
              <a:t>d</a:t>
            </a:r>
            <a:r>
              <a:rPr sz="1550" dirty="0">
                <a:latin typeface="Arial" panose="020B0604020202020204"/>
                <a:cs typeface="Arial" panose="020B0604020202020204"/>
              </a:rPr>
              <a:t>prop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09646" y="1932238"/>
            <a:ext cx="22796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0" dirty="0">
                <a:solidFill>
                  <a:srgbClr val="006600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85249" y="2879708"/>
            <a:ext cx="22796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B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681749" y="1902561"/>
            <a:ext cx="1049655" cy="1653539"/>
            <a:chOff x="2681749" y="1902561"/>
            <a:chExt cx="1049655" cy="1653539"/>
          </a:xfrm>
        </p:grpSpPr>
        <p:sp>
          <p:nvSpPr>
            <p:cNvPr id="38" name="object 38"/>
            <p:cNvSpPr/>
            <p:nvPr/>
          </p:nvSpPr>
          <p:spPr>
            <a:xfrm>
              <a:off x="2681749" y="1902561"/>
              <a:ext cx="775037" cy="6758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011474" y="1966988"/>
              <a:ext cx="377101" cy="3095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955259" y="2879737"/>
              <a:ext cx="775670" cy="6758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284982" y="2944164"/>
              <a:ext cx="377101" cy="30951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847681" y="1643580"/>
            <a:ext cx="130111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transmission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812119" y="1875231"/>
            <a:ext cx="533400" cy="537845"/>
          </a:xfrm>
          <a:custGeom>
            <a:avLst/>
            <a:gdLst/>
            <a:ahLst/>
            <a:cxnLst/>
            <a:rect l="l" t="t" r="r" b="b"/>
            <a:pathLst>
              <a:path w="533400" h="537844">
                <a:moveTo>
                  <a:pt x="6718" y="0"/>
                </a:moveTo>
                <a:lnTo>
                  <a:pt x="0" y="6667"/>
                </a:lnTo>
                <a:lnTo>
                  <a:pt x="526161" y="537260"/>
                </a:lnTo>
                <a:lnTo>
                  <a:pt x="532892" y="530580"/>
                </a:lnTo>
                <a:lnTo>
                  <a:pt x="6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266" y="554006"/>
            <a:ext cx="421640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Caravan</a:t>
            </a:r>
            <a:r>
              <a:rPr spc="-175" dirty="0"/>
              <a:t> </a:t>
            </a:r>
            <a:r>
              <a:rPr spc="15" dirty="0"/>
              <a:t>analogy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15211" y="3249227"/>
            <a:ext cx="3803650" cy="307848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3695" marR="840740" indent="-341630">
              <a:lnSpc>
                <a:spcPts val="2430"/>
              </a:lnSpc>
              <a:spcBef>
                <a:spcPts val="540"/>
              </a:spcBef>
              <a:buClr>
                <a:srgbClr val="000099"/>
              </a:buClr>
              <a:buSzPct val="66000"/>
              <a:buFont typeface="Wingdings" panose="05000000000000000000"/>
              <a:buChar char=""/>
              <a:tabLst>
                <a:tab pos="353695" algn="l"/>
                <a:tab pos="354330" algn="l"/>
              </a:tabLst>
            </a:pPr>
            <a:r>
              <a:rPr sz="2350" spc="15" dirty="0">
                <a:latin typeface="Arial" panose="020B0604020202020204"/>
                <a:cs typeface="Arial" panose="020B0604020202020204"/>
              </a:rPr>
              <a:t>cars </a:t>
            </a:r>
            <a:r>
              <a:rPr sz="2350" spc="5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350" spc="5" dirty="0">
                <a:latin typeface="Arial" panose="020B0604020202020204"/>
                <a:cs typeface="Arial" panose="020B0604020202020204"/>
              </a:rPr>
              <a:t>propagate</a:t>
            </a:r>
            <a:r>
              <a:rPr sz="2350" spc="5" dirty="0"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35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at 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100</a:t>
            </a:r>
            <a:r>
              <a:rPr sz="235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km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hr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 marL="353695" marR="132715" indent="-341630">
              <a:lnSpc>
                <a:spcPts val="2430"/>
              </a:lnSpc>
              <a:spcBef>
                <a:spcPts val="580"/>
              </a:spcBef>
              <a:buClr>
                <a:srgbClr val="000099"/>
              </a:buClr>
              <a:buSzPct val="66000"/>
              <a:buFont typeface="Wingdings" panose="05000000000000000000"/>
              <a:buChar char=""/>
              <a:tabLst>
                <a:tab pos="353695" algn="l"/>
                <a:tab pos="354330" algn="l"/>
              </a:tabLst>
            </a:pPr>
            <a:r>
              <a:rPr sz="2350" spc="5" dirty="0">
                <a:latin typeface="Arial" panose="020B0604020202020204"/>
                <a:cs typeface="Arial" panose="020B0604020202020204"/>
              </a:rPr>
              <a:t>toll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booth takes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12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sec</a:t>
            </a:r>
            <a:r>
              <a:rPr sz="2350" spc="-40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to 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service car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dirty="0">
                <a:latin typeface="Arial" panose="020B0604020202020204"/>
                <a:cs typeface="Arial" panose="020B0604020202020204"/>
              </a:rPr>
              <a:t>bit 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transmission</a:t>
            </a:r>
            <a:r>
              <a:rPr sz="235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350" dirty="0">
                <a:latin typeface="Arial" panose="020B0604020202020204"/>
                <a:cs typeface="Arial" panose="020B0604020202020204"/>
              </a:rPr>
              <a:t>time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353695" indent="-341630">
              <a:lnSpc>
                <a:spcPts val="2810"/>
              </a:lnSpc>
              <a:spcBef>
                <a:spcPts val="170"/>
              </a:spcBef>
              <a:buClr>
                <a:srgbClr val="000099"/>
              </a:buClr>
              <a:buSzPct val="66000"/>
              <a:buFont typeface="Wingdings" panose="05000000000000000000"/>
              <a:buChar char=""/>
              <a:tabLst>
                <a:tab pos="353695" algn="l"/>
                <a:tab pos="354330" algn="l"/>
              </a:tabLst>
            </a:pPr>
            <a:r>
              <a:rPr sz="2350" spc="10" dirty="0">
                <a:latin typeface="Arial" panose="020B0604020202020204"/>
                <a:cs typeface="Arial" panose="020B0604020202020204"/>
              </a:rPr>
              <a:t>car~bit</a:t>
            </a:r>
            <a:r>
              <a:rPr sz="2350" spc="10" dirty="0">
                <a:latin typeface="Times New Roman" panose="02020603050405020304"/>
                <a:cs typeface="Times New Roman" panose="02020603050405020304"/>
              </a:rPr>
              <a:t>;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caravan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~</a:t>
            </a:r>
            <a:r>
              <a:rPr sz="235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packet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 marL="353695" marR="5080" indent="-341630">
              <a:lnSpc>
                <a:spcPct val="86000"/>
              </a:lnSpc>
              <a:spcBef>
                <a:spcPts val="435"/>
              </a:spcBef>
              <a:buClr>
                <a:srgbClr val="000099"/>
              </a:buClr>
              <a:buSzPct val="66000"/>
              <a:buFont typeface="Wingdings" panose="05000000000000000000"/>
              <a:buChar char=""/>
              <a:tabLst>
                <a:tab pos="353695" algn="l"/>
                <a:tab pos="354330" algn="l"/>
              </a:tabLst>
            </a:pPr>
            <a:r>
              <a:rPr sz="2350" i="1" spc="-7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2550" i="1" spc="-7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350" spc="-7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How </a:t>
            </a:r>
            <a:r>
              <a:rPr sz="23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long </a:t>
            </a:r>
            <a:r>
              <a:rPr sz="2350" spc="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until </a:t>
            </a:r>
            <a:r>
              <a:rPr sz="23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caravan  </a:t>
            </a:r>
            <a:r>
              <a:rPr sz="2350" spc="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3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lined </a:t>
            </a:r>
            <a:r>
              <a:rPr sz="2350" spc="2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up </a:t>
            </a:r>
            <a:r>
              <a:rPr sz="23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before </a:t>
            </a:r>
            <a:r>
              <a:rPr sz="2350" spc="2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2nd </a:t>
            </a:r>
            <a:r>
              <a:rPr sz="2350" spc="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toll  </a:t>
            </a:r>
            <a:r>
              <a:rPr sz="2350" spc="-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booth</a:t>
            </a:r>
            <a:r>
              <a:rPr sz="2350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6759" y="3263743"/>
            <a:ext cx="3228340" cy="33185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3695" marR="7620" indent="-341630">
              <a:lnSpc>
                <a:spcPts val="2430"/>
              </a:lnSpc>
              <a:spcBef>
                <a:spcPts val="540"/>
              </a:spcBef>
              <a:buClr>
                <a:srgbClr val="000099"/>
              </a:buClr>
              <a:buSzPct val="66000"/>
              <a:buFont typeface="Wingdings" panose="05000000000000000000"/>
              <a:buChar char=""/>
              <a:tabLst>
                <a:tab pos="353695" algn="l"/>
                <a:tab pos="354330" algn="l"/>
              </a:tabLst>
            </a:pPr>
            <a:r>
              <a:rPr sz="2350" spc="15" dirty="0">
                <a:latin typeface="Arial" panose="020B0604020202020204"/>
                <a:cs typeface="Arial" panose="020B0604020202020204"/>
              </a:rPr>
              <a:t>time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to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350" dirty="0">
                <a:latin typeface="Arial" panose="020B0604020202020204"/>
                <a:cs typeface="Arial" panose="020B0604020202020204"/>
              </a:rPr>
              <a:t>push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”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entire 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caravan through </a:t>
            </a:r>
            <a:r>
              <a:rPr sz="2350" spc="5" dirty="0">
                <a:latin typeface="Arial" panose="020B0604020202020204"/>
                <a:cs typeface="Arial" panose="020B0604020202020204"/>
              </a:rPr>
              <a:t>toll 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booth onto highway</a:t>
            </a:r>
            <a:r>
              <a:rPr sz="235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20" dirty="0">
                <a:latin typeface="Times New Roman" panose="02020603050405020304"/>
                <a:cs typeface="Times New Roman" panose="02020603050405020304"/>
              </a:rPr>
              <a:t>= 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12</a:t>
            </a:r>
            <a:r>
              <a:rPr sz="2350" spc="20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10 </a:t>
            </a:r>
            <a:r>
              <a:rPr sz="2350" spc="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120</a:t>
            </a:r>
            <a:r>
              <a:rPr sz="235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sec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 marL="353695" marR="5080" indent="-341630">
              <a:lnSpc>
                <a:spcPct val="87000"/>
              </a:lnSpc>
              <a:spcBef>
                <a:spcPts val="530"/>
              </a:spcBef>
              <a:buClr>
                <a:srgbClr val="000099"/>
              </a:buClr>
              <a:buSzPct val="66000"/>
              <a:buFont typeface="Wingdings" panose="05000000000000000000"/>
              <a:buChar char=""/>
              <a:tabLst>
                <a:tab pos="353695" algn="l"/>
                <a:tab pos="354330" algn="l"/>
              </a:tabLst>
            </a:pPr>
            <a:r>
              <a:rPr sz="2350" spc="15" dirty="0">
                <a:latin typeface="Arial" panose="020B0604020202020204"/>
                <a:cs typeface="Arial" panose="020B0604020202020204"/>
              </a:rPr>
              <a:t>time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for last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car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to 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propagate from 1st</a:t>
            </a:r>
            <a:r>
              <a:rPr sz="235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to 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2nd </a:t>
            </a:r>
            <a:r>
              <a:rPr sz="2350" spc="5" dirty="0">
                <a:latin typeface="Arial" panose="020B0604020202020204"/>
                <a:cs typeface="Arial" panose="020B0604020202020204"/>
              </a:rPr>
              <a:t>toll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both</a:t>
            </a:r>
            <a:r>
              <a:rPr sz="2350" spc="10" dirty="0">
                <a:latin typeface="Times New Roman" panose="02020603050405020304"/>
                <a:cs typeface="Times New Roman" panose="02020603050405020304"/>
              </a:rPr>
              <a:t>: 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100km</a:t>
            </a:r>
            <a:r>
              <a:rPr sz="2350" spc="10" dirty="0">
                <a:latin typeface="Times New Roman" panose="02020603050405020304"/>
                <a:cs typeface="Times New Roman" panose="02020603050405020304"/>
              </a:rPr>
              <a:t>/(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100km</a:t>
            </a:r>
            <a:r>
              <a:rPr sz="2350" spc="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hr</a:t>
            </a:r>
            <a:r>
              <a:rPr sz="2350" spc="10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1 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hr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 marL="353695" indent="-341630">
              <a:lnSpc>
                <a:spcPts val="2915"/>
              </a:lnSpc>
              <a:buClr>
                <a:srgbClr val="000099"/>
              </a:buClr>
              <a:buSzPct val="66000"/>
              <a:buFont typeface="Wingdings" panose="05000000000000000000"/>
              <a:buChar char=""/>
              <a:tabLst>
                <a:tab pos="353695" algn="l"/>
                <a:tab pos="354330" algn="l"/>
              </a:tabLst>
            </a:pPr>
            <a:r>
              <a:rPr sz="2350" i="1" spc="-10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550" i="1" spc="-10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350" spc="-10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62</a:t>
            </a:r>
            <a:r>
              <a:rPr sz="2350" spc="-6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minutes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87186" y="1586101"/>
            <a:ext cx="1184910" cy="774065"/>
            <a:chOff x="5987186" y="1586101"/>
            <a:chExt cx="1184910" cy="774065"/>
          </a:xfrm>
        </p:grpSpPr>
        <p:sp>
          <p:nvSpPr>
            <p:cNvPr id="6" name="object 6"/>
            <p:cNvSpPr/>
            <p:nvPr/>
          </p:nvSpPr>
          <p:spPr>
            <a:xfrm>
              <a:off x="6856984" y="1646110"/>
              <a:ext cx="74930" cy="668020"/>
            </a:xfrm>
            <a:custGeom>
              <a:avLst/>
              <a:gdLst/>
              <a:ahLst/>
              <a:cxnLst/>
              <a:rect l="l" t="t" r="r" b="b"/>
              <a:pathLst>
                <a:path w="74929" h="668019">
                  <a:moveTo>
                    <a:pt x="74535" y="0"/>
                  </a:moveTo>
                  <a:lnTo>
                    <a:pt x="0" y="0"/>
                  </a:lnTo>
                  <a:lnTo>
                    <a:pt x="0" y="667656"/>
                  </a:lnTo>
                  <a:lnTo>
                    <a:pt x="74535" y="667656"/>
                  </a:lnTo>
                  <a:lnTo>
                    <a:pt x="7453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52246" y="1641373"/>
              <a:ext cx="84455" cy="677545"/>
            </a:xfrm>
            <a:custGeom>
              <a:avLst/>
              <a:gdLst/>
              <a:ahLst/>
              <a:cxnLst/>
              <a:rect l="l" t="t" r="r" b="b"/>
              <a:pathLst>
                <a:path w="84454" h="677544">
                  <a:moveTo>
                    <a:pt x="84010" y="0"/>
                  </a:moveTo>
                  <a:lnTo>
                    <a:pt x="0" y="0"/>
                  </a:lnTo>
                  <a:lnTo>
                    <a:pt x="0" y="677138"/>
                  </a:lnTo>
                  <a:lnTo>
                    <a:pt x="84010" y="677138"/>
                  </a:lnTo>
                  <a:lnTo>
                    <a:pt x="84010" y="672401"/>
                  </a:lnTo>
                  <a:lnTo>
                    <a:pt x="9474" y="672401"/>
                  </a:lnTo>
                  <a:lnTo>
                    <a:pt x="4737" y="667664"/>
                  </a:lnTo>
                  <a:lnTo>
                    <a:pt x="9474" y="667664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84010" y="4737"/>
                  </a:lnTo>
                  <a:lnTo>
                    <a:pt x="84010" y="0"/>
                  </a:lnTo>
                  <a:close/>
                </a:path>
                <a:path w="84454" h="677544">
                  <a:moveTo>
                    <a:pt x="9474" y="667664"/>
                  </a:moveTo>
                  <a:lnTo>
                    <a:pt x="4737" y="667664"/>
                  </a:lnTo>
                  <a:lnTo>
                    <a:pt x="9474" y="672401"/>
                  </a:lnTo>
                  <a:lnTo>
                    <a:pt x="9474" y="667664"/>
                  </a:lnTo>
                  <a:close/>
                </a:path>
                <a:path w="84454" h="677544">
                  <a:moveTo>
                    <a:pt x="74523" y="667664"/>
                  </a:moveTo>
                  <a:lnTo>
                    <a:pt x="9474" y="667664"/>
                  </a:lnTo>
                  <a:lnTo>
                    <a:pt x="9474" y="672401"/>
                  </a:lnTo>
                  <a:lnTo>
                    <a:pt x="74523" y="672401"/>
                  </a:lnTo>
                  <a:lnTo>
                    <a:pt x="74523" y="667664"/>
                  </a:lnTo>
                  <a:close/>
                </a:path>
                <a:path w="84454" h="677544">
                  <a:moveTo>
                    <a:pt x="74523" y="4737"/>
                  </a:moveTo>
                  <a:lnTo>
                    <a:pt x="74523" y="672401"/>
                  </a:lnTo>
                  <a:lnTo>
                    <a:pt x="79273" y="667664"/>
                  </a:lnTo>
                  <a:lnTo>
                    <a:pt x="84010" y="667664"/>
                  </a:lnTo>
                  <a:lnTo>
                    <a:pt x="84010" y="9474"/>
                  </a:lnTo>
                  <a:lnTo>
                    <a:pt x="79273" y="9474"/>
                  </a:lnTo>
                  <a:lnTo>
                    <a:pt x="74523" y="4737"/>
                  </a:lnTo>
                  <a:close/>
                </a:path>
                <a:path w="84454" h="677544">
                  <a:moveTo>
                    <a:pt x="84010" y="667664"/>
                  </a:moveTo>
                  <a:lnTo>
                    <a:pt x="79273" y="667664"/>
                  </a:lnTo>
                  <a:lnTo>
                    <a:pt x="74523" y="672401"/>
                  </a:lnTo>
                  <a:lnTo>
                    <a:pt x="84010" y="672401"/>
                  </a:lnTo>
                  <a:lnTo>
                    <a:pt x="84010" y="667664"/>
                  </a:lnTo>
                  <a:close/>
                </a:path>
                <a:path w="84454" h="67754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84454" h="677544">
                  <a:moveTo>
                    <a:pt x="74523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74523" y="9474"/>
                  </a:lnTo>
                  <a:lnTo>
                    <a:pt x="74523" y="4737"/>
                  </a:lnTo>
                  <a:close/>
                </a:path>
                <a:path w="84454" h="677544">
                  <a:moveTo>
                    <a:pt x="84010" y="4737"/>
                  </a:moveTo>
                  <a:lnTo>
                    <a:pt x="74523" y="4737"/>
                  </a:lnTo>
                  <a:lnTo>
                    <a:pt x="79273" y="9474"/>
                  </a:lnTo>
                  <a:lnTo>
                    <a:pt x="84010" y="9474"/>
                  </a:lnTo>
                  <a:lnTo>
                    <a:pt x="84010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18020" y="1586101"/>
              <a:ext cx="453527" cy="77377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14858" y="1958149"/>
              <a:ext cx="163830" cy="100965"/>
            </a:xfrm>
            <a:custGeom>
              <a:avLst/>
              <a:gdLst/>
              <a:ahLst/>
              <a:cxnLst/>
              <a:rect l="l" t="t" r="r" b="b"/>
              <a:pathLst>
                <a:path w="163829" h="100964">
                  <a:moveTo>
                    <a:pt x="163598" y="0"/>
                  </a:moveTo>
                  <a:lnTo>
                    <a:pt x="0" y="0"/>
                  </a:lnTo>
                  <a:lnTo>
                    <a:pt x="0" y="100432"/>
                  </a:lnTo>
                  <a:lnTo>
                    <a:pt x="163598" y="100432"/>
                  </a:lnTo>
                  <a:lnTo>
                    <a:pt x="163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87186" y="1917039"/>
              <a:ext cx="862330" cy="76200"/>
            </a:xfrm>
            <a:custGeom>
              <a:avLst/>
              <a:gdLst/>
              <a:ahLst/>
              <a:cxnLst/>
              <a:rect l="l" t="t" r="r" b="b"/>
              <a:pathLst>
                <a:path w="862329" h="76200">
                  <a:moveTo>
                    <a:pt x="786411" y="42632"/>
                  </a:moveTo>
                  <a:lnTo>
                    <a:pt x="786383" y="75793"/>
                  </a:lnTo>
                  <a:lnTo>
                    <a:pt x="852800" y="42646"/>
                  </a:lnTo>
                  <a:lnTo>
                    <a:pt x="786411" y="42632"/>
                  </a:lnTo>
                  <a:close/>
                </a:path>
                <a:path w="862329" h="76200">
                  <a:moveTo>
                    <a:pt x="786419" y="33158"/>
                  </a:moveTo>
                  <a:lnTo>
                    <a:pt x="786411" y="42632"/>
                  </a:lnTo>
                  <a:lnTo>
                    <a:pt x="805357" y="42646"/>
                  </a:lnTo>
                  <a:lnTo>
                    <a:pt x="805370" y="33172"/>
                  </a:lnTo>
                  <a:lnTo>
                    <a:pt x="786419" y="33158"/>
                  </a:lnTo>
                  <a:close/>
                </a:path>
                <a:path w="862329" h="76200">
                  <a:moveTo>
                    <a:pt x="786447" y="0"/>
                  </a:moveTo>
                  <a:lnTo>
                    <a:pt x="786419" y="33158"/>
                  </a:lnTo>
                  <a:lnTo>
                    <a:pt x="805370" y="33172"/>
                  </a:lnTo>
                  <a:lnTo>
                    <a:pt x="805357" y="42646"/>
                  </a:lnTo>
                  <a:lnTo>
                    <a:pt x="852800" y="42646"/>
                  </a:lnTo>
                  <a:lnTo>
                    <a:pt x="862215" y="37947"/>
                  </a:lnTo>
                  <a:lnTo>
                    <a:pt x="786447" y="0"/>
                  </a:lnTo>
                  <a:close/>
                </a:path>
                <a:path w="862329" h="76200">
                  <a:moveTo>
                    <a:pt x="12" y="32588"/>
                  </a:moveTo>
                  <a:lnTo>
                    <a:pt x="0" y="42062"/>
                  </a:lnTo>
                  <a:lnTo>
                    <a:pt x="786411" y="42632"/>
                  </a:lnTo>
                  <a:lnTo>
                    <a:pt x="786419" y="33158"/>
                  </a:lnTo>
                  <a:lnTo>
                    <a:pt x="12" y="32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602285" y="2362388"/>
            <a:ext cx="656590" cy="6330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20015">
              <a:lnSpc>
                <a:spcPts val="2390"/>
              </a:lnSpc>
              <a:spcBef>
                <a:spcPts val="180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toll 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boot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97130" y="1641373"/>
            <a:ext cx="2901315" cy="692785"/>
            <a:chOff x="1197130" y="1641373"/>
            <a:chExt cx="2901315" cy="692785"/>
          </a:xfrm>
        </p:grpSpPr>
        <p:sp>
          <p:nvSpPr>
            <p:cNvPr id="13" name="object 13"/>
            <p:cNvSpPr/>
            <p:nvPr/>
          </p:nvSpPr>
          <p:spPr>
            <a:xfrm>
              <a:off x="4018965" y="1646110"/>
              <a:ext cx="74930" cy="668020"/>
            </a:xfrm>
            <a:custGeom>
              <a:avLst/>
              <a:gdLst/>
              <a:ahLst/>
              <a:cxnLst/>
              <a:rect l="l" t="t" r="r" b="b"/>
              <a:pathLst>
                <a:path w="74929" h="668019">
                  <a:moveTo>
                    <a:pt x="74535" y="0"/>
                  </a:moveTo>
                  <a:lnTo>
                    <a:pt x="0" y="0"/>
                  </a:lnTo>
                  <a:lnTo>
                    <a:pt x="0" y="667656"/>
                  </a:lnTo>
                  <a:lnTo>
                    <a:pt x="74535" y="667656"/>
                  </a:lnTo>
                  <a:lnTo>
                    <a:pt x="7453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14228" y="1641373"/>
              <a:ext cx="84455" cy="677545"/>
            </a:xfrm>
            <a:custGeom>
              <a:avLst/>
              <a:gdLst/>
              <a:ahLst/>
              <a:cxnLst/>
              <a:rect l="l" t="t" r="r" b="b"/>
              <a:pathLst>
                <a:path w="84454" h="677544">
                  <a:moveTo>
                    <a:pt x="84010" y="0"/>
                  </a:moveTo>
                  <a:lnTo>
                    <a:pt x="0" y="0"/>
                  </a:lnTo>
                  <a:lnTo>
                    <a:pt x="0" y="677138"/>
                  </a:lnTo>
                  <a:lnTo>
                    <a:pt x="84010" y="677138"/>
                  </a:lnTo>
                  <a:lnTo>
                    <a:pt x="84010" y="672401"/>
                  </a:lnTo>
                  <a:lnTo>
                    <a:pt x="9474" y="672401"/>
                  </a:lnTo>
                  <a:lnTo>
                    <a:pt x="4737" y="667664"/>
                  </a:lnTo>
                  <a:lnTo>
                    <a:pt x="9474" y="667664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84010" y="4737"/>
                  </a:lnTo>
                  <a:lnTo>
                    <a:pt x="84010" y="0"/>
                  </a:lnTo>
                  <a:close/>
                </a:path>
                <a:path w="84454" h="677544">
                  <a:moveTo>
                    <a:pt x="9474" y="667664"/>
                  </a:moveTo>
                  <a:lnTo>
                    <a:pt x="4737" y="667664"/>
                  </a:lnTo>
                  <a:lnTo>
                    <a:pt x="9474" y="672401"/>
                  </a:lnTo>
                  <a:lnTo>
                    <a:pt x="9474" y="667664"/>
                  </a:lnTo>
                  <a:close/>
                </a:path>
                <a:path w="84454" h="677544">
                  <a:moveTo>
                    <a:pt x="74536" y="667664"/>
                  </a:moveTo>
                  <a:lnTo>
                    <a:pt x="9474" y="667664"/>
                  </a:lnTo>
                  <a:lnTo>
                    <a:pt x="9474" y="672401"/>
                  </a:lnTo>
                  <a:lnTo>
                    <a:pt x="74536" y="672401"/>
                  </a:lnTo>
                  <a:lnTo>
                    <a:pt x="74536" y="667664"/>
                  </a:lnTo>
                  <a:close/>
                </a:path>
                <a:path w="84454" h="677544">
                  <a:moveTo>
                    <a:pt x="74536" y="4737"/>
                  </a:moveTo>
                  <a:lnTo>
                    <a:pt x="74536" y="672401"/>
                  </a:lnTo>
                  <a:lnTo>
                    <a:pt x="79273" y="667664"/>
                  </a:lnTo>
                  <a:lnTo>
                    <a:pt x="84010" y="667664"/>
                  </a:lnTo>
                  <a:lnTo>
                    <a:pt x="84010" y="9474"/>
                  </a:lnTo>
                  <a:lnTo>
                    <a:pt x="79273" y="9474"/>
                  </a:lnTo>
                  <a:lnTo>
                    <a:pt x="74536" y="4737"/>
                  </a:lnTo>
                  <a:close/>
                </a:path>
                <a:path w="84454" h="677544">
                  <a:moveTo>
                    <a:pt x="84010" y="667664"/>
                  </a:moveTo>
                  <a:lnTo>
                    <a:pt x="79273" y="667664"/>
                  </a:lnTo>
                  <a:lnTo>
                    <a:pt x="74536" y="672401"/>
                  </a:lnTo>
                  <a:lnTo>
                    <a:pt x="84010" y="672401"/>
                  </a:lnTo>
                  <a:lnTo>
                    <a:pt x="84010" y="667664"/>
                  </a:lnTo>
                  <a:close/>
                </a:path>
                <a:path w="84454" h="67754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84454" h="677544">
                  <a:moveTo>
                    <a:pt x="74536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74536" y="9474"/>
                  </a:lnTo>
                  <a:lnTo>
                    <a:pt x="74536" y="4737"/>
                  </a:lnTo>
                  <a:close/>
                </a:path>
                <a:path w="84454" h="677544">
                  <a:moveTo>
                    <a:pt x="84010" y="4737"/>
                  </a:moveTo>
                  <a:lnTo>
                    <a:pt x="74536" y="4737"/>
                  </a:lnTo>
                  <a:lnTo>
                    <a:pt x="79273" y="9474"/>
                  </a:lnTo>
                  <a:lnTo>
                    <a:pt x="84010" y="9474"/>
                  </a:lnTo>
                  <a:lnTo>
                    <a:pt x="84010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97130" y="2235809"/>
              <a:ext cx="2760807" cy="981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764305" y="2362388"/>
            <a:ext cx="656590" cy="6330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20015">
              <a:lnSpc>
                <a:spcPts val="2390"/>
              </a:lnSpc>
              <a:spcBef>
                <a:spcPts val="180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toll 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boot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5604" y="2241116"/>
            <a:ext cx="923290" cy="6330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180"/>
              </a:spcBef>
            </a:pPr>
            <a:r>
              <a:rPr sz="2000" spc="-15" dirty="0">
                <a:latin typeface="Arial" panose="020B0604020202020204"/>
                <a:cs typeface="Arial" panose="020B0604020202020204"/>
              </a:rPr>
              <a:t>ten-car 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ara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v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90960" y="1784437"/>
            <a:ext cx="8534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100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km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34707" y="1914169"/>
            <a:ext cx="619125" cy="76200"/>
          </a:xfrm>
          <a:custGeom>
            <a:avLst/>
            <a:gdLst/>
            <a:ahLst/>
            <a:cxnLst/>
            <a:rect l="l" t="t" r="r" b="b"/>
            <a:pathLst>
              <a:path w="619125" h="76200">
                <a:moveTo>
                  <a:pt x="75907" y="0"/>
                </a:moveTo>
                <a:lnTo>
                  <a:pt x="0" y="37668"/>
                </a:lnTo>
                <a:lnTo>
                  <a:pt x="75679" y="75793"/>
                </a:lnTo>
                <a:lnTo>
                  <a:pt x="75779" y="42628"/>
                </a:lnTo>
                <a:lnTo>
                  <a:pt x="56832" y="42570"/>
                </a:lnTo>
                <a:lnTo>
                  <a:pt x="56857" y="33096"/>
                </a:lnTo>
                <a:lnTo>
                  <a:pt x="75808" y="33096"/>
                </a:lnTo>
                <a:lnTo>
                  <a:pt x="75907" y="0"/>
                </a:lnTo>
                <a:close/>
              </a:path>
              <a:path w="619125" h="76200">
                <a:moveTo>
                  <a:pt x="75807" y="33154"/>
                </a:moveTo>
                <a:lnTo>
                  <a:pt x="75779" y="42628"/>
                </a:lnTo>
                <a:lnTo>
                  <a:pt x="619010" y="44297"/>
                </a:lnTo>
                <a:lnTo>
                  <a:pt x="619036" y="34823"/>
                </a:lnTo>
                <a:lnTo>
                  <a:pt x="75807" y="33154"/>
                </a:lnTo>
                <a:close/>
              </a:path>
              <a:path w="619125" h="76200">
                <a:moveTo>
                  <a:pt x="56857" y="33096"/>
                </a:moveTo>
                <a:lnTo>
                  <a:pt x="56832" y="42570"/>
                </a:lnTo>
                <a:lnTo>
                  <a:pt x="75779" y="42628"/>
                </a:lnTo>
                <a:lnTo>
                  <a:pt x="75807" y="33154"/>
                </a:lnTo>
                <a:lnTo>
                  <a:pt x="56857" y="33096"/>
                </a:lnTo>
                <a:close/>
              </a:path>
              <a:path w="619125" h="76200">
                <a:moveTo>
                  <a:pt x="75808" y="33096"/>
                </a:moveTo>
                <a:lnTo>
                  <a:pt x="56857" y="33096"/>
                </a:lnTo>
                <a:lnTo>
                  <a:pt x="75807" y="33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931277" y="1784437"/>
            <a:ext cx="8534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100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km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927528" y="1949627"/>
            <a:ext cx="276860" cy="10160"/>
          </a:xfrm>
          <a:custGeom>
            <a:avLst/>
            <a:gdLst/>
            <a:ahLst/>
            <a:cxnLst/>
            <a:rect l="l" t="t" r="r" b="b"/>
            <a:pathLst>
              <a:path w="276859" h="10160">
                <a:moveTo>
                  <a:pt x="25" y="0"/>
                </a:moveTo>
                <a:lnTo>
                  <a:pt x="0" y="9474"/>
                </a:lnTo>
                <a:lnTo>
                  <a:pt x="276656" y="10096"/>
                </a:lnTo>
                <a:lnTo>
                  <a:pt x="276682" y="622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65692" y="1954364"/>
            <a:ext cx="73901" cy="73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1235268" y="1864232"/>
            <a:ext cx="852805" cy="214629"/>
            <a:chOff x="1235268" y="1864232"/>
            <a:chExt cx="852805" cy="214629"/>
          </a:xfrm>
        </p:grpSpPr>
        <p:sp>
          <p:nvSpPr>
            <p:cNvPr id="24" name="object 24"/>
            <p:cNvSpPr/>
            <p:nvPr/>
          </p:nvSpPr>
          <p:spPr>
            <a:xfrm>
              <a:off x="2014092" y="1954364"/>
              <a:ext cx="73901" cy="7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35268" y="1864232"/>
              <a:ext cx="745347" cy="2145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2388031" y="1558310"/>
            <a:ext cx="2525395" cy="773430"/>
            <a:chOff x="2388031" y="1558310"/>
            <a:chExt cx="2525395" cy="773430"/>
          </a:xfrm>
        </p:grpSpPr>
        <p:sp>
          <p:nvSpPr>
            <p:cNvPr id="27" name="object 27"/>
            <p:cNvSpPr/>
            <p:nvPr/>
          </p:nvSpPr>
          <p:spPr>
            <a:xfrm>
              <a:off x="4257725" y="1917014"/>
              <a:ext cx="655955" cy="76200"/>
            </a:xfrm>
            <a:custGeom>
              <a:avLst/>
              <a:gdLst/>
              <a:ahLst/>
              <a:cxnLst/>
              <a:rect l="l" t="t" r="r" b="b"/>
              <a:pathLst>
                <a:path w="655954" h="76200">
                  <a:moveTo>
                    <a:pt x="75768" y="0"/>
                  </a:moveTo>
                  <a:lnTo>
                    <a:pt x="0" y="37972"/>
                  </a:lnTo>
                  <a:lnTo>
                    <a:pt x="75831" y="75806"/>
                  </a:lnTo>
                  <a:lnTo>
                    <a:pt x="75803" y="42659"/>
                  </a:lnTo>
                  <a:lnTo>
                    <a:pt x="56857" y="42659"/>
                  </a:lnTo>
                  <a:lnTo>
                    <a:pt x="56845" y="33185"/>
                  </a:lnTo>
                  <a:lnTo>
                    <a:pt x="75795" y="33167"/>
                  </a:lnTo>
                  <a:lnTo>
                    <a:pt x="75768" y="0"/>
                  </a:lnTo>
                  <a:close/>
                </a:path>
                <a:path w="655954" h="76200">
                  <a:moveTo>
                    <a:pt x="75795" y="33167"/>
                  </a:moveTo>
                  <a:lnTo>
                    <a:pt x="56845" y="33185"/>
                  </a:lnTo>
                  <a:lnTo>
                    <a:pt x="56857" y="42659"/>
                  </a:lnTo>
                  <a:lnTo>
                    <a:pt x="75803" y="42641"/>
                  </a:lnTo>
                  <a:lnTo>
                    <a:pt x="75795" y="33167"/>
                  </a:lnTo>
                  <a:close/>
                </a:path>
                <a:path w="655954" h="76200">
                  <a:moveTo>
                    <a:pt x="75803" y="42641"/>
                  </a:moveTo>
                  <a:lnTo>
                    <a:pt x="56857" y="42659"/>
                  </a:lnTo>
                  <a:lnTo>
                    <a:pt x="75803" y="42659"/>
                  </a:lnTo>
                  <a:close/>
                </a:path>
                <a:path w="655954" h="76200">
                  <a:moveTo>
                    <a:pt x="655650" y="32613"/>
                  </a:moveTo>
                  <a:lnTo>
                    <a:pt x="75795" y="33167"/>
                  </a:lnTo>
                  <a:lnTo>
                    <a:pt x="75803" y="42641"/>
                  </a:lnTo>
                  <a:lnTo>
                    <a:pt x="655662" y="42087"/>
                  </a:lnTo>
                  <a:lnTo>
                    <a:pt x="655650" y="32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811142" y="1558310"/>
              <a:ext cx="452894" cy="77314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388031" y="1869287"/>
              <a:ext cx="852728" cy="2145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55289" y="1889505"/>
              <a:ext cx="745350" cy="21455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1169" y="547059"/>
            <a:ext cx="5969635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Caravan </a:t>
            </a:r>
            <a:r>
              <a:rPr spc="15" dirty="0"/>
              <a:t>analogy</a:t>
            </a:r>
            <a:r>
              <a:rPr spc="-290" dirty="0"/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pc="-20" dirty="0"/>
              <a:t>more</a:t>
            </a:r>
            <a:r>
              <a:rPr spc="-20" dirty="0">
                <a:latin typeface="Times New Roman" panose="02020603050405020304"/>
                <a:cs typeface="Times New Roman" panose="02020603050405020304"/>
              </a:rPr>
              <a:t>)</a:t>
            </a:r>
            <a:endParaRPr spc="-2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5935" y="3184788"/>
            <a:ext cx="8075930" cy="2351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5"/>
              </a:spcBef>
              <a:buClr>
                <a:srgbClr val="000099"/>
              </a:buClr>
              <a:buSzPct val="66000"/>
              <a:buFont typeface="Wingdings" panose="05000000000000000000"/>
              <a:buChar char=""/>
              <a:tabLst>
                <a:tab pos="353695" algn="l"/>
                <a:tab pos="354330" algn="l"/>
              </a:tabLst>
            </a:pPr>
            <a:r>
              <a:rPr sz="2350" spc="20" dirty="0">
                <a:latin typeface="Arial" panose="020B0604020202020204"/>
                <a:cs typeface="Arial" panose="020B0604020202020204"/>
              </a:rPr>
              <a:t>suppose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cars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now </a:t>
            </a:r>
            <a:r>
              <a:rPr sz="2350" spc="5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350" spc="5" dirty="0">
                <a:latin typeface="Arial" panose="020B0604020202020204"/>
                <a:cs typeface="Arial" panose="020B0604020202020204"/>
              </a:rPr>
              <a:t>propagate</a:t>
            </a:r>
            <a:r>
              <a:rPr sz="2350" spc="5" dirty="0">
                <a:latin typeface="Times New Roman" panose="02020603050405020304"/>
                <a:cs typeface="Times New Roman" panose="02020603050405020304"/>
              </a:rPr>
              <a:t>”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at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1000</a:t>
            </a:r>
            <a:r>
              <a:rPr sz="2350" spc="-37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km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hr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 marL="353695" indent="-341630">
              <a:lnSpc>
                <a:spcPts val="2810"/>
              </a:lnSpc>
              <a:spcBef>
                <a:spcPts val="185"/>
              </a:spcBef>
              <a:buClr>
                <a:srgbClr val="000099"/>
              </a:buClr>
              <a:buSzPct val="66000"/>
              <a:buFont typeface="Wingdings" panose="05000000000000000000"/>
              <a:buChar char=""/>
              <a:tabLst>
                <a:tab pos="353695" algn="l"/>
                <a:tab pos="354330" algn="l"/>
              </a:tabLst>
            </a:pPr>
            <a:r>
              <a:rPr sz="2350" spc="20" dirty="0">
                <a:latin typeface="Arial" panose="020B0604020202020204"/>
                <a:cs typeface="Arial" panose="020B0604020202020204"/>
              </a:rPr>
              <a:t>and</a:t>
            </a:r>
            <a:r>
              <a:rPr sz="235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suppose</a:t>
            </a:r>
            <a:r>
              <a:rPr sz="235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5" dirty="0">
                <a:latin typeface="Arial" panose="020B0604020202020204"/>
                <a:cs typeface="Arial" panose="020B0604020202020204"/>
              </a:rPr>
              <a:t>toll</a:t>
            </a:r>
            <a:r>
              <a:rPr sz="235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booth</a:t>
            </a:r>
            <a:r>
              <a:rPr sz="235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now</a:t>
            </a:r>
            <a:r>
              <a:rPr sz="235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takes</a:t>
            </a:r>
            <a:r>
              <a:rPr sz="235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one</a:t>
            </a:r>
            <a:r>
              <a:rPr sz="235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min</a:t>
            </a:r>
            <a:r>
              <a:rPr sz="235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to</a:t>
            </a:r>
            <a:r>
              <a:rPr sz="235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service</a:t>
            </a:r>
            <a:r>
              <a:rPr sz="235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a</a:t>
            </a:r>
            <a:r>
              <a:rPr sz="235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car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 marL="353695" marR="107950" indent="-341630">
              <a:lnSpc>
                <a:spcPct val="85000"/>
              </a:lnSpc>
              <a:spcBef>
                <a:spcPts val="450"/>
              </a:spcBef>
              <a:buClr>
                <a:srgbClr val="000099"/>
              </a:buClr>
              <a:buSzPct val="66000"/>
              <a:buFont typeface="Wingdings" panose="05000000000000000000"/>
              <a:buChar char=""/>
              <a:tabLst>
                <a:tab pos="353695" algn="l"/>
                <a:tab pos="354330" algn="l"/>
              </a:tabLst>
            </a:pPr>
            <a:r>
              <a:rPr sz="2350" i="1" u="heavy" spc="-7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 panose="020B0604020202020204"/>
                <a:cs typeface="Arial" panose="020B0604020202020204"/>
              </a:rPr>
              <a:t>Q</a:t>
            </a:r>
            <a:r>
              <a:rPr sz="2550" i="1" u="heavy" spc="-7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 panose="020B0604020202020204"/>
                <a:cs typeface="Arial" panose="020B0604020202020204"/>
              </a:rPr>
              <a:t>:</a:t>
            </a:r>
            <a:r>
              <a:rPr sz="2350" spc="-7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23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cars arrive </a:t>
            </a:r>
            <a:r>
              <a:rPr sz="2350" spc="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350" spc="2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2nd </a:t>
            </a:r>
            <a:r>
              <a:rPr sz="23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booth before </a:t>
            </a:r>
            <a:r>
              <a:rPr sz="2350" spc="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2350" spc="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cars serviced at  </a:t>
            </a:r>
            <a:r>
              <a:rPr sz="2350" spc="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first</a:t>
            </a:r>
            <a:r>
              <a:rPr sz="2350" spc="-7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50" spc="-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booth</a:t>
            </a:r>
            <a:r>
              <a:rPr sz="2350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801370" marR="379730" lvl="1" indent="-341630">
              <a:lnSpc>
                <a:spcPct val="85000"/>
              </a:lnSpc>
              <a:spcBef>
                <a:spcPts val="2015"/>
              </a:spcBef>
              <a:buClr>
                <a:srgbClr val="000099"/>
              </a:buClr>
              <a:buSzPct val="66000"/>
              <a:buFont typeface="Wingdings" panose="05000000000000000000"/>
              <a:buChar char=""/>
              <a:tabLst>
                <a:tab pos="801370" algn="l"/>
                <a:tab pos="802005" algn="l"/>
              </a:tabLst>
            </a:pPr>
            <a:r>
              <a:rPr sz="2350" i="1" u="heavy" spc="-9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 panose="020B0604020202020204"/>
                <a:cs typeface="Arial" panose="020B0604020202020204"/>
              </a:rPr>
              <a:t>A</a:t>
            </a:r>
            <a:r>
              <a:rPr sz="2550" i="1" u="heavy" spc="-9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 panose="020B0604020202020204"/>
                <a:cs typeface="Arial" panose="020B0604020202020204"/>
              </a:rPr>
              <a:t>:</a:t>
            </a:r>
            <a:r>
              <a:rPr sz="2350" i="1" u="heavy" spc="-9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 panose="020B0604020202020204"/>
                <a:cs typeface="Arial" panose="020B0604020202020204"/>
              </a:rPr>
              <a:t>Yes</a:t>
            </a:r>
            <a:r>
              <a:rPr sz="2550" i="1" u="heavy" spc="-9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 panose="020B0604020202020204"/>
                <a:cs typeface="Arial" panose="020B0604020202020204"/>
              </a:rPr>
              <a:t>!</a:t>
            </a:r>
            <a:r>
              <a:rPr sz="2550" i="1" spc="-9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after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7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min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1st car arrives at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second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booth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three cars </a:t>
            </a:r>
            <a:r>
              <a:rPr sz="2350" spc="5" dirty="0">
                <a:latin typeface="Arial" panose="020B0604020202020204"/>
                <a:cs typeface="Arial" panose="020B0604020202020204"/>
              </a:rPr>
              <a:t>still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at 1st</a:t>
            </a:r>
            <a:r>
              <a:rPr sz="2350" spc="-37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booth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.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63220" y="1541892"/>
            <a:ext cx="1184910" cy="774065"/>
            <a:chOff x="6263220" y="1541892"/>
            <a:chExt cx="1184910" cy="774065"/>
          </a:xfrm>
        </p:grpSpPr>
        <p:sp>
          <p:nvSpPr>
            <p:cNvPr id="5" name="object 5"/>
            <p:cNvSpPr/>
            <p:nvPr/>
          </p:nvSpPr>
          <p:spPr>
            <a:xfrm>
              <a:off x="7133005" y="1601901"/>
              <a:ext cx="74930" cy="668020"/>
            </a:xfrm>
            <a:custGeom>
              <a:avLst/>
              <a:gdLst/>
              <a:ahLst/>
              <a:cxnLst/>
              <a:rect l="l" t="t" r="r" b="b"/>
              <a:pathLst>
                <a:path w="74929" h="668019">
                  <a:moveTo>
                    <a:pt x="74535" y="0"/>
                  </a:moveTo>
                  <a:lnTo>
                    <a:pt x="0" y="0"/>
                  </a:lnTo>
                  <a:lnTo>
                    <a:pt x="0" y="667656"/>
                  </a:lnTo>
                  <a:lnTo>
                    <a:pt x="74535" y="667656"/>
                  </a:lnTo>
                  <a:lnTo>
                    <a:pt x="7453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28268" y="1597164"/>
              <a:ext cx="84455" cy="677545"/>
            </a:xfrm>
            <a:custGeom>
              <a:avLst/>
              <a:gdLst/>
              <a:ahLst/>
              <a:cxnLst/>
              <a:rect l="l" t="t" r="r" b="b"/>
              <a:pathLst>
                <a:path w="84454" h="677544">
                  <a:moveTo>
                    <a:pt x="84010" y="0"/>
                  </a:moveTo>
                  <a:lnTo>
                    <a:pt x="0" y="0"/>
                  </a:lnTo>
                  <a:lnTo>
                    <a:pt x="0" y="677125"/>
                  </a:lnTo>
                  <a:lnTo>
                    <a:pt x="84010" y="677125"/>
                  </a:lnTo>
                  <a:lnTo>
                    <a:pt x="84010" y="672388"/>
                  </a:lnTo>
                  <a:lnTo>
                    <a:pt x="9474" y="672388"/>
                  </a:lnTo>
                  <a:lnTo>
                    <a:pt x="4737" y="667651"/>
                  </a:lnTo>
                  <a:lnTo>
                    <a:pt x="9474" y="667651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84010" y="4737"/>
                  </a:lnTo>
                  <a:lnTo>
                    <a:pt x="84010" y="0"/>
                  </a:lnTo>
                  <a:close/>
                </a:path>
                <a:path w="84454" h="677544">
                  <a:moveTo>
                    <a:pt x="9474" y="667651"/>
                  </a:moveTo>
                  <a:lnTo>
                    <a:pt x="4737" y="667651"/>
                  </a:lnTo>
                  <a:lnTo>
                    <a:pt x="9474" y="672388"/>
                  </a:lnTo>
                  <a:lnTo>
                    <a:pt x="9474" y="667651"/>
                  </a:lnTo>
                  <a:close/>
                </a:path>
                <a:path w="84454" h="677544">
                  <a:moveTo>
                    <a:pt x="74536" y="667651"/>
                  </a:moveTo>
                  <a:lnTo>
                    <a:pt x="9474" y="667651"/>
                  </a:lnTo>
                  <a:lnTo>
                    <a:pt x="9474" y="672388"/>
                  </a:lnTo>
                  <a:lnTo>
                    <a:pt x="74536" y="672388"/>
                  </a:lnTo>
                  <a:lnTo>
                    <a:pt x="74536" y="667651"/>
                  </a:lnTo>
                  <a:close/>
                </a:path>
                <a:path w="84454" h="677544">
                  <a:moveTo>
                    <a:pt x="74536" y="4737"/>
                  </a:moveTo>
                  <a:lnTo>
                    <a:pt x="74536" y="672388"/>
                  </a:lnTo>
                  <a:lnTo>
                    <a:pt x="79273" y="667651"/>
                  </a:lnTo>
                  <a:lnTo>
                    <a:pt x="84010" y="667651"/>
                  </a:lnTo>
                  <a:lnTo>
                    <a:pt x="84010" y="9474"/>
                  </a:lnTo>
                  <a:lnTo>
                    <a:pt x="79273" y="9474"/>
                  </a:lnTo>
                  <a:lnTo>
                    <a:pt x="74536" y="4737"/>
                  </a:lnTo>
                  <a:close/>
                </a:path>
                <a:path w="84454" h="677544">
                  <a:moveTo>
                    <a:pt x="84010" y="667651"/>
                  </a:moveTo>
                  <a:lnTo>
                    <a:pt x="79273" y="667651"/>
                  </a:lnTo>
                  <a:lnTo>
                    <a:pt x="74536" y="672388"/>
                  </a:lnTo>
                  <a:lnTo>
                    <a:pt x="84010" y="672388"/>
                  </a:lnTo>
                  <a:lnTo>
                    <a:pt x="84010" y="667651"/>
                  </a:lnTo>
                  <a:close/>
                </a:path>
                <a:path w="84454" h="67754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84454" h="677544">
                  <a:moveTo>
                    <a:pt x="74536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74536" y="9474"/>
                  </a:lnTo>
                  <a:lnTo>
                    <a:pt x="74536" y="4737"/>
                  </a:lnTo>
                  <a:close/>
                </a:path>
                <a:path w="84454" h="677544">
                  <a:moveTo>
                    <a:pt x="84010" y="4737"/>
                  </a:moveTo>
                  <a:lnTo>
                    <a:pt x="74536" y="4737"/>
                  </a:lnTo>
                  <a:lnTo>
                    <a:pt x="79273" y="9474"/>
                  </a:lnTo>
                  <a:lnTo>
                    <a:pt x="84010" y="9474"/>
                  </a:lnTo>
                  <a:lnTo>
                    <a:pt x="84010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994677" y="1541892"/>
              <a:ext cx="452894" cy="77377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91515" y="1913940"/>
              <a:ext cx="163830" cy="100965"/>
            </a:xfrm>
            <a:custGeom>
              <a:avLst/>
              <a:gdLst/>
              <a:ahLst/>
              <a:cxnLst/>
              <a:rect l="l" t="t" r="r" b="b"/>
              <a:pathLst>
                <a:path w="163829" h="100964">
                  <a:moveTo>
                    <a:pt x="163598" y="0"/>
                  </a:moveTo>
                  <a:lnTo>
                    <a:pt x="0" y="0"/>
                  </a:lnTo>
                  <a:lnTo>
                    <a:pt x="0" y="100432"/>
                  </a:lnTo>
                  <a:lnTo>
                    <a:pt x="163598" y="100432"/>
                  </a:lnTo>
                  <a:lnTo>
                    <a:pt x="163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63220" y="1872818"/>
              <a:ext cx="862330" cy="76200"/>
            </a:xfrm>
            <a:custGeom>
              <a:avLst/>
              <a:gdLst/>
              <a:ahLst/>
              <a:cxnLst/>
              <a:rect l="l" t="t" r="r" b="b"/>
              <a:pathLst>
                <a:path w="862329" h="76200">
                  <a:moveTo>
                    <a:pt x="786406" y="42645"/>
                  </a:moveTo>
                  <a:lnTo>
                    <a:pt x="786384" y="75806"/>
                  </a:lnTo>
                  <a:lnTo>
                    <a:pt x="852800" y="42659"/>
                  </a:lnTo>
                  <a:lnTo>
                    <a:pt x="786406" y="42645"/>
                  </a:lnTo>
                  <a:close/>
                </a:path>
                <a:path w="862329" h="76200">
                  <a:moveTo>
                    <a:pt x="786412" y="33171"/>
                  </a:moveTo>
                  <a:lnTo>
                    <a:pt x="786406" y="42645"/>
                  </a:lnTo>
                  <a:lnTo>
                    <a:pt x="805357" y="42659"/>
                  </a:lnTo>
                  <a:lnTo>
                    <a:pt x="805370" y="33185"/>
                  </a:lnTo>
                  <a:lnTo>
                    <a:pt x="786412" y="33171"/>
                  </a:lnTo>
                  <a:close/>
                </a:path>
                <a:path w="862329" h="76200">
                  <a:moveTo>
                    <a:pt x="786434" y="0"/>
                  </a:moveTo>
                  <a:lnTo>
                    <a:pt x="786412" y="33171"/>
                  </a:lnTo>
                  <a:lnTo>
                    <a:pt x="805370" y="33185"/>
                  </a:lnTo>
                  <a:lnTo>
                    <a:pt x="805357" y="42659"/>
                  </a:lnTo>
                  <a:lnTo>
                    <a:pt x="852800" y="42659"/>
                  </a:lnTo>
                  <a:lnTo>
                    <a:pt x="862215" y="37960"/>
                  </a:lnTo>
                  <a:lnTo>
                    <a:pt x="786434" y="0"/>
                  </a:lnTo>
                  <a:close/>
                </a:path>
                <a:path w="862329" h="76200">
                  <a:moveTo>
                    <a:pt x="12" y="32588"/>
                  </a:moveTo>
                  <a:lnTo>
                    <a:pt x="0" y="42062"/>
                  </a:lnTo>
                  <a:lnTo>
                    <a:pt x="786406" y="42645"/>
                  </a:lnTo>
                  <a:lnTo>
                    <a:pt x="786412" y="33171"/>
                  </a:lnTo>
                  <a:lnTo>
                    <a:pt x="12" y="32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878319" y="2318180"/>
            <a:ext cx="656590" cy="6330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20015">
              <a:lnSpc>
                <a:spcPts val="2390"/>
              </a:lnSpc>
              <a:spcBef>
                <a:spcPts val="180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toll 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boot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73098" y="1597164"/>
            <a:ext cx="2901950" cy="692785"/>
            <a:chOff x="1473098" y="1597164"/>
            <a:chExt cx="2901950" cy="692785"/>
          </a:xfrm>
        </p:grpSpPr>
        <p:sp>
          <p:nvSpPr>
            <p:cNvPr id="12" name="object 12"/>
            <p:cNvSpPr/>
            <p:nvPr/>
          </p:nvSpPr>
          <p:spPr>
            <a:xfrm>
              <a:off x="4295622" y="1601901"/>
              <a:ext cx="74930" cy="668020"/>
            </a:xfrm>
            <a:custGeom>
              <a:avLst/>
              <a:gdLst/>
              <a:ahLst/>
              <a:cxnLst/>
              <a:rect l="l" t="t" r="r" b="b"/>
              <a:pathLst>
                <a:path w="74929" h="668019">
                  <a:moveTo>
                    <a:pt x="74535" y="0"/>
                  </a:moveTo>
                  <a:lnTo>
                    <a:pt x="0" y="0"/>
                  </a:lnTo>
                  <a:lnTo>
                    <a:pt x="0" y="667656"/>
                  </a:lnTo>
                  <a:lnTo>
                    <a:pt x="74535" y="667656"/>
                  </a:lnTo>
                  <a:lnTo>
                    <a:pt x="7453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90885" y="1597164"/>
              <a:ext cx="84455" cy="677545"/>
            </a:xfrm>
            <a:custGeom>
              <a:avLst/>
              <a:gdLst/>
              <a:ahLst/>
              <a:cxnLst/>
              <a:rect l="l" t="t" r="r" b="b"/>
              <a:pathLst>
                <a:path w="84454" h="677544">
                  <a:moveTo>
                    <a:pt x="84010" y="0"/>
                  </a:moveTo>
                  <a:lnTo>
                    <a:pt x="0" y="0"/>
                  </a:lnTo>
                  <a:lnTo>
                    <a:pt x="0" y="677125"/>
                  </a:lnTo>
                  <a:lnTo>
                    <a:pt x="84010" y="677125"/>
                  </a:lnTo>
                  <a:lnTo>
                    <a:pt x="84010" y="672388"/>
                  </a:lnTo>
                  <a:lnTo>
                    <a:pt x="9474" y="672388"/>
                  </a:lnTo>
                  <a:lnTo>
                    <a:pt x="4737" y="667651"/>
                  </a:lnTo>
                  <a:lnTo>
                    <a:pt x="9474" y="667651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84010" y="4737"/>
                  </a:lnTo>
                  <a:lnTo>
                    <a:pt x="84010" y="0"/>
                  </a:lnTo>
                  <a:close/>
                </a:path>
                <a:path w="84454" h="677544">
                  <a:moveTo>
                    <a:pt x="9474" y="667651"/>
                  </a:moveTo>
                  <a:lnTo>
                    <a:pt x="4737" y="667651"/>
                  </a:lnTo>
                  <a:lnTo>
                    <a:pt x="9474" y="672388"/>
                  </a:lnTo>
                  <a:lnTo>
                    <a:pt x="9474" y="667651"/>
                  </a:lnTo>
                  <a:close/>
                </a:path>
                <a:path w="84454" h="677544">
                  <a:moveTo>
                    <a:pt x="74536" y="667651"/>
                  </a:moveTo>
                  <a:lnTo>
                    <a:pt x="9474" y="667651"/>
                  </a:lnTo>
                  <a:lnTo>
                    <a:pt x="9474" y="672388"/>
                  </a:lnTo>
                  <a:lnTo>
                    <a:pt x="74536" y="672388"/>
                  </a:lnTo>
                  <a:lnTo>
                    <a:pt x="74536" y="667651"/>
                  </a:lnTo>
                  <a:close/>
                </a:path>
                <a:path w="84454" h="677544">
                  <a:moveTo>
                    <a:pt x="74536" y="4737"/>
                  </a:moveTo>
                  <a:lnTo>
                    <a:pt x="74536" y="672388"/>
                  </a:lnTo>
                  <a:lnTo>
                    <a:pt x="79273" y="667651"/>
                  </a:lnTo>
                  <a:lnTo>
                    <a:pt x="84010" y="667651"/>
                  </a:lnTo>
                  <a:lnTo>
                    <a:pt x="84010" y="9474"/>
                  </a:lnTo>
                  <a:lnTo>
                    <a:pt x="79273" y="9474"/>
                  </a:lnTo>
                  <a:lnTo>
                    <a:pt x="74536" y="4737"/>
                  </a:lnTo>
                  <a:close/>
                </a:path>
                <a:path w="84454" h="677544">
                  <a:moveTo>
                    <a:pt x="84010" y="667651"/>
                  </a:moveTo>
                  <a:lnTo>
                    <a:pt x="79273" y="667651"/>
                  </a:lnTo>
                  <a:lnTo>
                    <a:pt x="74536" y="672388"/>
                  </a:lnTo>
                  <a:lnTo>
                    <a:pt x="84010" y="672388"/>
                  </a:lnTo>
                  <a:lnTo>
                    <a:pt x="84010" y="667651"/>
                  </a:lnTo>
                  <a:close/>
                </a:path>
                <a:path w="84454" h="67754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84454" h="677544">
                  <a:moveTo>
                    <a:pt x="74536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74536" y="9474"/>
                  </a:lnTo>
                  <a:lnTo>
                    <a:pt x="74536" y="4737"/>
                  </a:lnTo>
                  <a:close/>
                </a:path>
                <a:path w="84454" h="677544">
                  <a:moveTo>
                    <a:pt x="84010" y="4737"/>
                  </a:moveTo>
                  <a:lnTo>
                    <a:pt x="74536" y="4737"/>
                  </a:lnTo>
                  <a:lnTo>
                    <a:pt x="79273" y="9474"/>
                  </a:lnTo>
                  <a:lnTo>
                    <a:pt x="84010" y="9474"/>
                  </a:lnTo>
                  <a:lnTo>
                    <a:pt x="84010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73098" y="2191600"/>
              <a:ext cx="2760929" cy="981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40962" y="2318180"/>
            <a:ext cx="656590" cy="6330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20015">
              <a:lnSpc>
                <a:spcPts val="2390"/>
              </a:lnSpc>
              <a:spcBef>
                <a:spcPts val="180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toll 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boot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2895" y="2196895"/>
            <a:ext cx="923290" cy="6330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180"/>
              </a:spcBef>
            </a:pPr>
            <a:r>
              <a:rPr sz="2000" spc="-15" dirty="0">
                <a:latin typeface="Arial" panose="020B0604020202020204"/>
                <a:cs typeface="Arial" panose="020B0604020202020204"/>
              </a:rPr>
              <a:t>ten-car 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ara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v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6994" y="1740215"/>
            <a:ext cx="8534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100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km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10741" y="1869948"/>
            <a:ext cx="619125" cy="76200"/>
          </a:xfrm>
          <a:custGeom>
            <a:avLst/>
            <a:gdLst/>
            <a:ahLst/>
            <a:cxnLst/>
            <a:rect l="l" t="t" r="r" b="b"/>
            <a:pathLst>
              <a:path w="619125" h="76200">
                <a:moveTo>
                  <a:pt x="75907" y="0"/>
                </a:moveTo>
                <a:lnTo>
                  <a:pt x="0" y="37668"/>
                </a:lnTo>
                <a:lnTo>
                  <a:pt x="75679" y="75806"/>
                </a:lnTo>
                <a:lnTo>
                  <a:pt x="75779" y="42640"/>
                </a:lnTo>
                <a:lnTo>
                  <a:pt x="56832" y="42583"/>
                </a:lnTo>
                <a:lnTo>
                  <a:pt x="56857" y="33108"/>
                </a:lnTo>
                <a:lnTo>
                  <a:pt x="75808" y="33108"/>
                </a:lnTo>
                <a:lnTo>
                  <a:pt x="75907" y="0"/>
                </a:lnTo>
                <a:close/>
              </a:path>
              <a:path w="619125" h="76200">
                <a:moveTo>
                  <a:pt x="75807" y="33166"/>
                </a:moveTo>
                <a:lnTo>
                  <a:pt x="75779" y="42640"/>
                </a:lnTo>
                <a:lnTo>
                  <a:pt x="618997" y="44297"/>
                </a:lnTo>
                <a:lnTo>
                  <a:pt x="619036" y="34823"/>
                </a:lnTo>
                <a:lnTo>
                  <a:pt x="75807" y="33166"/>
                </a:lnTo>
                <a:close/>
              </a:path>
              <a:path w="619125" h="76200">
                <a:moveTo>
                  <a:pt x="56857" y="33108"/>
                </a:moveTo>
                <a:lnTo>
                  <a:pt x="56832" y="42583"/>
                </a:lnTo>
                <a:lnTo>
                  <a:pt x="75779" y="42640"/>
                </a:lnTo>
                <a:lnTo>
                  <a:pt x="75807" y="33166"/>
                </a:lnTo>
                <a:lnTo>
                  <a:pt x="56857" y="33108"/>
                </a:lnTo>
                <a:close/>
              </a:path>
              <a:path w="619125" h="76200">
                <a:moveTo>
                  <a:pt x="75808" y="33108"/>
                </a:moveTo>
                <a:lnTo>
                  <a:pt x="56857" y="33108"/>
                </a:lnTo>
                <a:lnTo>
                  <a:pt x="75807" y="33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207299" y="1740215"/>
            <a:ext cx="8534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100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km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203563" y="1905406"/>
            <a:ext cx="276860" cy="10160"/>
          </a:xfrm>
          <a:custGeom>
            <a:avLst/>
            <a:gdLst/>
            <a:ahLst/>
            <a:cxnLst/>
            <a:rect l="l" t="t" r="r" b="b"/>
            <a:pathLst>
              <a:path w="276859" h="10160">
                <a:moveTo>
                  <a:pt x="12" y="0"/>
                </a:moveTo>
                <a:lnTo>
                  <a:pt x="0" y="9474"/>
                </a:lnTo>
                <a:lnTo>
                  <a:pt x="276656" y="10109"/>
                </a:lnTo>
                <a:lnTo>
                  <a:pt x="276682" y="635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41727" y="1910143"/>
            <a:ext cx="74536" cy="73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1511935" y="1820024"/>
            <a:ext cx="852805" cy="214629"/>
            <a:chOff x="1511935" y="1820024"/>
            <a:chExt cx="852805" cy="214629"/>
          </a:xfrm>
        </p:grpSpPr>
        <p:sp>
          <p:nvSpPr>
            <p:cNvPr id="23" name="object 23"/>
            <p:cNvSpPr/>
            <p:nvPr/>
          </p:nvSpPr>
          <p:spPr>
            <a:xfrm>
              <a:off x="2290127" y="1910143"/>
              <a:ext cx="74536" cy="7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11935" y="1820024"/>
              <a:ext cx="745350" cy="2145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2664701" y="1514101"/>
            <a:ext cx="2524125" cy="773430"/>
            <a:chOff x="2664701" y="1514101"/>
            <a:chExt cx="2524125" cy="773430"/>
          </a:xfrm>
        </p:grpSpPr>
        <p:sp>
          <p:nvSpPr>
            <p:cNvPr id="26" name="object 26"/>
            <p:cNvSpPr/>
            <p:nvPr/>
          </p:nvSpPr>
          <p:spPr>
            <a:xfrm>
              <a:off x="4533760" y="1872805"/>
              <a:ext cx="655320" cy="76200"/>
            </a:xfrm>
            <a:custGeom>
              <a:avLst/>
              <a:gdLst/>
              <a:ahLst/>
              <a:cxnLst/>
              <a:rect l="l" t="t" r="r" b="b"/>
              <a:pathLst>
                <a:path w="655320" h="76200">
                  <a:moveTo>
                    <a:pt x="75755" y="0"/>
                  </a:moveTo>
                  <a:lnTo>
                    <a:pt x="0" y="37973"/>
                  </a:lnTo>
                  <a:lnTo>
                    <a:pt x="75831" y="75793"/>
                  </a:lnTo>
                  <a:lnTo>
                    <a:pt x="75798" y="42659"/>
                  </a:lnTo>
                  <a:lnTo>
                    <a:pt x="56857" y="42659"/>
                  </a:lnTo>
                  <a:lnTo>
                    <a:pt x="56845" y="33172"/>
                  </a:lnTo>
                  <a:lnTo>
                    <a:pt x="75788" y="33154"/>
                  </a:lnTo>
                  <a:lnTo>
                    <a:pt x="75755" y="0"/>
                  </a:lnTo>
                  <a:close/>
                </a:path>
                <a:path w="655320" h="76200">
                  <a:moveTo>
                    <a:pt x="75788" y="33154"/>
                  </a:moveTo>
                  <a:lnTo>
                    <a:pt x="56845" y="33172"/>
                  </a:lnTo>
                  <a:lnTo>
                    <a:pt x="56857" y="42659"/>
                  </a:lnTo>
                  <a:lnTo>
                    <a:pt x="75798" y="42640"/>
                  </a:lnTo>
                  <a:lnTo>
                    <a:pt x="75788" y="33154"/>
                  </a:lnTo>
                  <a:close/>
                </a:path>
                <a:path w="655320" h="76200">
                  <a:moveTo>
                    <a:pt x="75798" y="42640"/>
                  </a:moveTo>
                  <a:lnTo>
                    <a:pt x="56857" y="42659"/>
                  </a:lnTo>
                  <a:lnTo>
                    <a:pt x="75798" y="42659"/>
                  </a:lnTo>
                  <a:close/>
                </a:path>
                <a:path w="655320" h="76200">
                  <a:moveTo>
                    <a:pt x="655015" y="32600"/>
                  </a:moveTo>
                  <a:lnTo>
                    <a:pt x="75788" y="33154"/>
                  </a:lnTo>
                  <a:lnTo>
                    <a:pt x="75798" y="42640"/>
                  </a:lnTo>
                  <a:lnTo>
                    <a:pt x="655027" y="42075"/>
                  </a:lnTo>
                  <a:lnTo>
                    <a:pt x="655015" y="32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087177" y="1514101"/>
              <a:ext cx="453527" cy="77314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664701" y="1825066"/>
              <a:ext cx="852728" cy="2145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531323" y="1845284"/>
              <a:ext cx="745350" cy="2145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9398" y="1195108"/>
            <a:ext cx="3514800" cy="296642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3626" y="2114911"/>
            <a:ext cx="3412490" cy="1480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indent="-341630">
              <a:lnSpc>
                <a:spcPts val="3030"/>
              </a:lnSpc>
              <a:spcBef>
                <a:spcPts val="90"/>
              </a:spcBef>
              <a:buClr>
                <a:srgbClr val="000099"/>
              </a:buClr>
              <a:buSzPct val="74000"/>
              <a:buFont typeface="Wingdings" panose="05000000000000000000"/>
              <a:buChar char=""/>
              <a:tabLst>
                <a:tab pos="353695" algn="l"/>
                <a:tab pos="354330" algn="l"/>
              </a:tabLst>
            </a:pPr>
            <a:r>
              <a:rPr sz="2350" i="1" spc="-65" dirty="0">
                <a:latin typeface="Arial" panose="020B0604020202020204"/>
                <a:cs typeface="Arial" panose="020B0604020202020204"/>
              </a:rPr>
              <a:t>R</a:t>
            </a:r>
            <a:r>
              <a:rPr sz="2550" i="1" spc="-65" dirty="0">
                <a:latin typeface="Arial" panose="020B0604020202020204"/>
                <a:cs typeface="Arial" panose="020B0604020202020204"/>
              </a:rPr>
              <a:t>:</a:t>
            </a:r>
            <a:r>
              <a:rPr sz="2350" spc="-65" dirty="0">
                <a:latin typeface="Arial" panose="020B0604020202020204"/>
                <a:cs typeface="Arial" panose="020B0604020202020204"/>
              </a:rPr>
              <a:t>link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bandwidth</a:t>
            </a:r>
            <a:r>
              <a:rPr sz="235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-5" dirty="0">
                <a:latin typeface="Arial" panose="020B0604020202020204"/>
                <a:cs typeface="Arial" panose="020B0604020202020204"/>
              </a:rPr>
              <a:t>bps</a:t>
            </a:r>
            <a:r>
              <a:rPr sz="2350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353695" indent="-341630">
              <a:lnSpc>
                <a:spcPts val="3030"/>
              </a:lnSpc>
              <a:buClr>
                <a:srgbClr val="000099"/>
              </a:buClr>
              <a:buSzPct val="74000"/>
              <a:buFont typeface="Wingdings" panose="05000000000000000000"/>
              <a:buChar char=""/>
              <a:tabLst>
                <a:tab pos="353695" algn="l"/>
                <a:tab pos="354330" algn="l"/>
              </a:tabLst>
            </a:pPr>
            <a:r>
              <a:rPr sz="2350" i="1" spc="-45" dirty="0">
                <a:latin typeface="Arial" panose="020B0604020202020204"/>
                <a:cs typeface="Arial" panose="020B0604020202020204"/>
              </a:rPr>
              <a:t>L</a:t>
            </a:r>
            <a:r>
              <a:rPr sz="2550" i="1" spc="-45" dirty="0">
                <a:latin typeface="Arial" panose="020B0604020202020204"/>
                <a:cs typeface="Arial" panose="020B0604020202020204"/>
              </a:rPr>
              <a:t>:</a:t>
            </a:r>
            <a:r>
              <a:rPr sz="2350" spc="-45" dirty="0">
                <a:latin typeface="Arial" panose="020B0604020202020204"/>
                <a:cs typeface="Arial" panose="020B0604020202020204"/>
              </a:rPr>
              <a:t>packet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length</a:t>
            </a:r>
            <a:r>
              <a:rPr sz="235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-5" dirty="0">
                <a:latin typeface="Arial" panose="020B0604020202020204"/>
                <a:cs typeface="Arial" panose="020B0604020202020204"/>
              </a:rPr>
              <a:t>bits</a:t>
            </a:r>
            <a:r>
              <a:rPr sz="2350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353695" marR="657225" indent="-341630">
              <a:lnSpc>
                <a:spcPts val="2430"/>
              </a:lnSpc>
              <a:spcBef>
                <a:spcPts val="550"/>
              </a:spcBef>
              <a:buClr>
                <a:srgbClr val="000099"/>
              </a:buClr>
              <a:buSzPct val="74000"/>
              <a:buFont typeface="Wingdings" panose="05000000000000000000"/>
              <a:buChar char=""/>
              <a:tabLst>
                <a:tab pos="353695" algn="l"/>
                <a:tab pos="354330" algn="l"/>
              </a:tabLst>
            </a:pPr>
            <a:r>
              <a:rPr sz="2350" spc="15" dirty="0">
                <a:latin typeface="Arial" panose="020B0604020202020204"/>
                <a:cs typeface="Arial" panose="020B0604020202020204"/>
              </a:rPr>
              <a:t>a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average</a:t>
            </a:r>
            <a:r>
              <a:rPr sz="235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packet 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arrival</a:t>
            </a:r>
            <a:r>
              <a:rPr sz="235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0" dirty="0">
                <a:latin typeface="Arial" panose="020B0604020202020204"/>
                <a:cs typeface="Arial" panose="020B0604020202020204"/>
              </a:rPr>
              <a:t>rate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261" y="3793704"/>
            <a:ext cx="6292850" cy="2279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55820" algn="ctr">
              <a:lnSpc>
                <a:spcPts val="2215"/>
              </a:lnSpc>
              <a:spcBef>
                <a:spcPts val="95"/>
              </a:spcBef>
            </a:pPr>
            <a:r>
              <a:rPr sz="20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traffic</a:t>
            </a:r>
            <a:r>
              <a:rPr sz="2000" spc="-8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intensity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55185" algn="ctr">
              <a:lnSpc>
                <a:spcPts val="2215"/>
              </a:lnSpc>
            </a:pPr>
            <a:r>
              <a:rPr sz="2000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spc="-3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La/R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3695" indent="-341630">
              <a:lnSpc>
                <a:spcPct val="100000"/>
              </a:lnSpc>
              <a:spcBef>
                <a:spcPts val="770"/>
              </a:spcBef>
              <a:buClr>
                <a:srgbClr val="000099"/>
              </a:buClr>
              <a:buSzPct val="74000"/>
              <a:buFont typeface="Wingdings" panose="05000000000000000000"/>
              <a:buChar char=""/>
              <a:tabLst>
                <a:tab pos="353695" algn="l"/>
                <a:tab pos="354330" algn="l"/>
              </a:tabLst>
            </a:pPr>
            <a:r>
              <a:rPr sz="2350" i="1" spc="-225" dirty="0">
                <a:latin typeface="Arial" panose="020B0604020202020204"/>
                <a:cs typeface="Arial" panose="020B0604020202020204"/>
              </a:rPr>
              <a:t>La</a:t>
            </a:r>
            <a:r>
              <a:rPr sz="2550" i="1" spc="-225" dirty="0">
                <a:latin typeface="Arial" panose="020B0604020202020204"/>
                <a:cs typeface="Arial" panose="020B0604020202020204"/>
              </a:rPr>
              <a:t>/</a:t>
            </a:r>
            <a:r>
              <a:rPr sz="2350" i="1" spc="-225" dirty="0">
                <a:latin typeface="Arial" panose="020B0604020202020204"/>
                <a:cs typeface="Arial" panose="020B0604020202020204"/>
              </a:rPr>
              <a:t>R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~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0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avg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queueing delay</a:t>
            </a:r>
            <a:r>
              <a:rPr sz="23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small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 marL="353695" indent="-341630">
              <a:lnSpc>
                <a:spcPct val="100000"/>
              </a:lnSpc>
              <a:spcBef>
                <a:spcPts val="375"/>
              </a:spcBef>
              <a:buClr>
                <a:srgbClr val="000099"/>
              </a:buClr>
              <a:buSzPct val="74000"/>
              <a:buFont typeface="Wingdings" panose="05000000000000000000"/>
              <a:buChar char=""/>
              <a:tabLst>
                <a:tab pos="353695" algn="l"/>
                <a:tab pos="354330" algn="l"/>
              </a:tabLst>
            </a:pPr>
            <a:r>
              <a:rPr sz="2350" i="1" spc="-225" dirty="0">
                <a:latin typeface="Arial" panose="020B0604020202020204"/>
                <a:cs typeface="Arial" panose="020B0604020202020204"/>
              </a:rPr>
              <a:t>La</a:t>
            </a:r>
            <a:r>
              <a:rPr sz="2550" i="1" spc="-225" dirty="0">
                <a:latin typeface="Arial" panose="020B0604020202020204"/>
                <a:cs typeface="Arial" panose="020B0604020202020204"/>
              </a:rPr>
              <a:t>/</a:t>
            </a:r>
            <a:r>
              <a:rPr sz="2350" i="1" spc="-225" dirty="0">
                <a:latin typeface="Arial" panose="020B0604020202020204"/>
                <a:cs typeface="Arial" panose="020B0604020202020204"/>
              </a:rPr>
              <a:t>R 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-&gt;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1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avg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queueing delay</a:t>
            </a:r>
            <a:r>
              <a:rPr sz="2350" spc="-434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large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 marL="353695" indent="-341630">
              <a:lnSpc>
                <a:spcPct val="100000"/>
              </a:lnSpc>
              <a:spcBef>
                <a:spcPts val="25"/>
              </a:spcBef>
              <a:buClr>
                <a:srgbClr val="000099"/>
              </a:buClr>
              <a:buSzPct val="74000"/>
              <a:buFont typeface="Wingdings" panose="05000000000000000000"/>
              <a:buChar char=""/>
              <a:tabLst>
                <a:tab pos="353695" algn="l"/>
                <a:tab pos="354330" algn="l"/>
              </a:tabLst>
            </a:pPr>
            <a:r>
              <a:rPr sz="2350" i="1" spc="-225" dirty="0">
                <a:latin typeface="Arial" panose="020B0604020202020204"/>
                <a:cs typeface="Arial" panose="020B0604020202020204"/>
              </a:rPr>
              <a:t>La</a:t>
            </a:r>
            <a:r>
              <a:rPr sz="2550" i="1" spc="-225" dirty="0">
                <a:latin typeface="Arial" panose="020B0604020202020204"/>
                <a:cs typeface="Arial" panose="020B0604020202020204"/>
              </a:rPr>
              <a:t>/</a:t>
            </a:r>
            <a:r>
              <a:rPr sz="2350" i="1" spc="-225" dirty="0">
                <a:latin typeface="Arial" panose="020B0604020202020204"/>
                <a:cs typeface="Arial" panose="020B0604020202020204"/>
              </a:rPr>
              <a:t>R </a:t>
            </a:r>
            <a:r>
              <a:rPr sz="2350" spc="20" dirty="0">
                <a:latin typeface="Times New Roman" panose="02020603050405020304"/>
                <a:cs typeface="Times New Roman" panose="02020603050405020304"/>
              </a:rPr>
              <a:t>&gt;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1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more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350" dirty="0">
                <a:latin typeface="Arial" panose="020B0604020202020204"/>
                <a:cs typeface="Arial" panose="020B0604020202020204"/>
              </a:rPr>
              <a:t>work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350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arriving</a:t>
            </a:r>
            <a:endParaRPr sz="2350">
              <a:latin typeface="Arial" panose="020B0604020202020204"/>
              <a:cs typeface="Arial" panose="020B0604020202020204"/>
            </a:endParaRPr>
          </a:p>
          <a:p>
            <a:pPr marL="315595">
              <a:lnSpc>
                <a:spcPct val="100000"/>
              </a:lnSpc>
              <a:spcBef>
                <a:spcPts val="145"/>
              </a:spcBef>
            </a:pPr>
            <a:r>
              <a:rPr sz="2350" spc="15" dirty="0">
                <a:latin typeface="Arial" panose="020B0604020202020204"/>
                <a:cs typeface="Arial" panose="020B0604020202020204"/>
              </a:rPr>
              <a:t>than </a:t>
            </a:r>
            <a:r>
              <a:rPr sz="2350" spc="20" dirty="0">
                <a:latin typeface="Arial" panose="020B0604020202020204"/>
                <a:cs typeface="Arial" panose="020B0604020202020204"/>
              </a:rPr>
              <a:t>can be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serviced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350" spc="15" dirty="0">
                <a:latin typeface="Arial" panose="020B0604020202020204"/>
                <a:cs typeface="Arial" panose="020B0604020202020204"/>
              </a:rPr>
              <a:t>average delay</a:t>
            </a:r>
            <a:r>
              <a:rPr sz="2350" spc="-385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5" dirty="0">
                <a:latin typeface="Arial" panose="020B0604020202020204"/>
                <a:cs typeface="Arial" panose="020B0604020202020204"/>
              </a:rPr>
              <a:t>infinite</a:t>
            </a:r>
            <a:r>
              <a:rPr sz="2350" spc="5" dirty="0">
                <a:latin typeface="Times New Roman" panose="02020603050405020304"/>
                <a:cs typeface="Times New Roman" panose="02020603050405020304"/>
              </a:rPr>
              <a:t>!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5326" y="1233017"/>
            <a:ext cx="1264920" cy="424815"/>
          </a:xfrm>
          <a:custGeom>
            <a:avLst/>
            <a:gdLst/>
            <a:ahLst/>
            <a:cxnLst/>
            <a:rect l="l" t="t" r="r" b="b"/>
            <a:pathLst>
              <a:path w="1264920" h="424814">
                <a:moveTo>
                  <a:pt x="1264569" y="0"/>
                </a:moveTo>
                <a:lnTo>
                  <a:pt x="0" y="0"/>
                </a:lnTo>
                <a:lnTo>
                  <a:pt x="0" y="424470"/>
                </a:lnTo>
                <a:lnTo>
                  <a:pt x="1264569" y="424470"/>
                </a:lnTo>
                <a:lnTo>
                  <a:pt x="12645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0993" y="1735152"/>
            <a:ext cx="566420" cy="2114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  <a:tabLst>
                <a:tab pos="1062355" algn="l"/>
              </a:tabLst>
            </a:pPr>
            <a:r>
              <a:rPr sz="2000" spc="-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average	queueing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6465">
              <a:lnSpc>
                <a:spcPts val="2215"/>
              </a:lnSpc>
            </a:pPr>
            <a:r>
              <a:rPr sz="2000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delay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12559" y="4544135"/>
            <a:ext cx="2768600" cy="1967864"/>
            <a:chOff x="6912559" y="4544135"/>
            <a:chExt cx="2768600" cy="1967864"/>
          </a:xfrm>
        </p:grpSpPr>
        <p:sp>
          <p:nvSpPr>
            <p:cNvPr id="8" name="object 8"/>
            <p:cNvSpPr/>
            <p:nvPr/>
          </p:nvSpPr>
          <p:spPr>
            <a:xfrm>
              <a:off x="8143024" y="5278750"/>
              <a:ext cx="1538071" cy="1232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912559" y="4544135"/>
              <a:ext cx="1473644" cy="11117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391741" y="4520727"/>
            <a:ext cx="89090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latin typeface="Arial" panose="020B0604020202020204"/>
                <a:cs typeface="Arial" panose="020B0604020202020204"/>
              </a:rPr>
              <a:t>La/R </a:t>
            </a:r>
            <a:r>
              <a:rPr sz="1750" spc="20" dirty="0">
                <a:latin typeface="Arial" panose="020B0604020202020204"/>
                <a:cs typeface="Arial" panose="020B0604020202020204"/>
              </a:rPr>
              <a:t>~</a:t>
            </a:r>
            <a:r>
              <a:rPr sz="17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1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55063" y="710659"/>
            <a:ext cx="5876290" cy="6330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/>
              <a:t>Queueing delay</a:t>
            </a:r>
            <a:r>
              <a:rPr sz="3950" spc="-225" dirty="0"/>
              <a:t> </a:t>
            </a:r>
            <a:r>
              <a:rPr sz="3950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950" spc="-10" dirty="0"/>
              <a:t>revisited</a:t>
            </a:r>
            <a:r>
              <a:rPr sz="3950" spc="-10" dirty="0">
                <a:latin typeface="Times New Roman" panose="02020603050405020304"/>
                <a:cs typeface="Times New Roman" panose="02020603050405020304"/>
              </a:rPr>
              <a:t>)</a:t>
            </a:r>
            <a:endParaRPr sz="3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20201" y="6478834"/>
            <a:ext cx="966469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15" dirty="0">
                <a:latin typeface="Arial" panose="020B0604020202020204"/>
                <a:cs typeface="Arial" panose="020B0604020202020204"/>
              </a:rPr>
              <a:t>La/R -&gt;</a:t>
            </a:r>
            <a:r>
              <a:rPr sz="175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1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2316</Words>
  <Application>WPS Presentation</Application>
  <PresentationFormat>On-screen Show (4:3)</PresentationFormat>
  <Paragraphs>149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Arial</vt:lpstr>
      <vt:lpstr>Tahoma</vt:lpstr>
      <vt:lpstr>Times New Roman</vt:lpstr>
      <vt:lpstr>Wingdings</vt:lpstr>
      <vt:lpstr>Symbol</vt:lpstr>
      <vt:lpstr>AoyagiKouzanFontT</vt:lpstr>
      <vt:lpstr>Siyam Rupali</vt:lpstr>
      <vt:lpstr>Courier New</vt:lpstr>
      <vt:lpstr>Calibri</vt:lpstr>
      <vt:lpstr>Microsoft YaHei</vt:lpstr>
      <vt:lpstr>Arial Unicode MS</vt:lpstr>
      <vt:lpstr>Office Theme</vt:lpstr>
      <vt:lpstr>Packet Switching: queueing delay, loss</vt:lpstr>
      <vt:lpstr>How do loss and delay occur?</vt:lpstr>
      <vt:lpstr>Four sources of packet delay</vt:lpstr>
      <vt:lpstr>Four sources of packet delay</vt:lpstr>
      <vt:lpstr>Caravan analogy</vt:lpstr>
      <vt:lpstr>Caravan analogy (more)</vt:lpstr>
      <vt:lpstr>Queueing delay (revisited)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Switching: queueing delay, loss</dc:title>
  <dc:creator/>
  <cp:lastModifiedBy>KIIT</cp:lastModifiedBy>
  <cp:revision>1</cp:revision>
  <dcterms:created xsi:type="dcterms:W3CDTF">2022-07-20T14:52:25Z</dcterms:created>
  <dcterms:modified xsi:type="dcterms:W3CDTF">2022-07-20T14:52:25Z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2022-07-20T05:30:00Z</vt:filetime>
  </property>
  <property fmtid="{D5CDD505-2E9C-101B-9397-08002B2CF9AE}" pid="3" name="ICV">
    <vt:lpwstr>AF666B068E9D4712A7B155AE28971C41</vt:lpwstr>
  </property>
  <property fmtid="{D5CDD505-2E9C-101B-9397-08002B2CF9AE}" pid="4" name="KSOProductBuildVer">
    <vt:lpwstr>1033-11.2.0.11191</vt:lpwstr>
  </property>
</Properties>
</file>