
<file path=[Content_Types].xml><?xml version="1.0" encoding="utf-8"?>
<Types xmlns="http://schemas.openxmlformats.org/package/2006/content-types">
  <Default Extension="png" ContentType="image/png"/>
  <Default Extension="mp3" ContentType="audio/mpeg"/>
  <Default Extension="rels" ContentType="application/vnd.openxmlformats-package.relationships+xml"/>
  <Default Extension="xml" ContentType="application/xml"/>
  <Default Extension="mid" ContentType="audio/mi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  <p:sldMasterId id="2147483657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75" r:id="rId7"/>
    <p:sldId id="273" r:id="rId8"/>
    <p:sldId id="260" r:id="rId9"/>
    <p:sldId id="261" r:id="rId10"/>
    <p:sldId id="272" r:id="rId11"/>
    <p:sldId id="262" r:id="rId12"/>
    <p:sldId id="270" r:id="rId13"/>
    <p:sldId id="263" r:id="rId14"/>
    <p:sldId id="268" r:id="rId15"/>
    <p:sldId id="271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256E96-BC9E-4107-983A-CC429341B981}">
  <a:tblStyle styleId="{D5256E96-BC9E-4107-983A-CC429341B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2c7bb68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42c7bb68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e32aa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42e32aa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c7bb68e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42c7bb68e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3ec784e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3ec784e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a3ec784ef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ecd1c2b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2ecd1c2b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c7bb68e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42c7bb68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2c7bb68e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42c7bb68e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Text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46930" y="1372791"/>
            <a:ext cx="8229600" cy="339447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B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noFill/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3"/>
          </p:nvPr>
        </p:nvSpPr>
        <p:spPr>
          <a:xfrm>
            <a:off x="4315390" y="789714"/>
            <a:ext cx="4642821" cy="47708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hrase-Word Slide WHITE1">
  <p:cSld name="Big Phrase-Word Slide WHITE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51757" y="1300891"/>
            <a:ext cx="7194020" cy="331301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8000"/>
              <a:buFont typeface="Arial"/>
              <a:buNone/>
              <a:defRPr sz="8000" b="1" i="0" u="none" strike="noStrike" cap="none">
                <a:solidFill>
                  <a:srgbClr val="BB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noFill/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hrase-Word Slide RED">
  <p:cSld name="Big Phrase-Word Slide RE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682626"/>
            <a:ext cx="9144000" cy="4460875"/>
          </a:xfrm>
          <a:prstGeom prst="rect">
            <a:avLst/>
          </a:prstGeom>
          <a:solidFill>
            <a:srgbClr val="B70F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B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573888" y="181604"/>
            <a:ext cx="3392206" cy="501609"/>
          </a:xfrm>
          <a:prstGeom prst="rect">
            <a:avLst/>
          </a:prstGeom>
          <a:noFill/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51757" y="1300891"/>
            <a:ext cx="7194020" cy="3313013"/>
          </a:xfrm>
          <a:prstGeom prst="rect">
            <a:avLst/>
          </a:prstGeom>
          <a:noFill/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 Slide">
  <p:cSld name="Full Photo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0" y="692952"/>
            <a:ext cx="9144000" cy="445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noFill/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4868541" y="1077078"/>
            <a:ext cx="3998889" cy="1380206"/>
          </a:xfrm>
          <a:prstGeom prst="rect">
            <a:avLst/>
          </a:prstGeom>
          <a:noFill/>
          <a:ln w="28575" cap="flat" cmpd="sng">
            <a:solidFill>
              <a:srgbClr val="636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72000"/>
              </a:lnSpc>
              <a:spcBef>
                <a:spcPts val="0"/>
              </a:spcBef>
              <a:spcAft>
                <a:spcPts val="0"/>
              </a:spcAft>
              <a:buClr>
                <a:srgbClr val="636D6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636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636D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636D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noFill/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881010" y="4029499"/>
            <a:ext cx="3392206" cy="82051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2400"/>
              <a:buFont typeface="Arial"/>
              <a:buNone/>
              <a:defRPr sz="2400" b="0" i="0" u="none" strike="noStrike" cap="none" baseline="-25000">
                <a:solidFill>
                  <a:srgbClr val="BB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3"/>
          </p:nvPr>
        </p:nvSpPr>
        <p:spPr>
          <a:xfrm>
            <a:off x="935495" y="1208647"/>
            <a:ext cx="7200384" cy="284248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BB003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B00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Text Slide">
  <p:cSld name="Photo-Text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>
            <a:spLocks noGrp="1"/>
          </p:cNvSpPr>
          <p:nvPr>
            <p:ph type="pic" idx="2"/>
          </p:nvPr>
        </p:nvSpPr>
        <p:spPr>
          <a:xfrm>
            <a:off x="0" y="692952"/>
            <a:ext cx="3883850" cy="445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4137593" y="1372791"/>
            <a:ext cx="4701503" cy="339447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  <a:defRPr sz="3200">
                <a:solidFill>
                  <a:srgbClr val="BB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noFill/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4"/>
          </p:nvPr>
        </p:nvSpPr>
        <p:spPr>
          <a:xfrm>
            <a:off x="4315390" y="789714"/>
            <a:ext cx="4642821" cy="47708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noFill/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315390" y="789714"/>
            <a:ext cx="4642821" cy="47708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3"/>
          </p:nvPr>
        </p:nvSpPr>
        <p:spPr>
          <a:xfrm>
            <a:off x="1400403" y="1372791"/>
            <a:ext cx="6527582" cy="339447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3399374" y="4767263"/>
            <a:ext cx="2133600" cy="27384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2230833"/>
            <a:ext cx="9144000" cy="2222105"/>
          </a:xfrm>
          <a:prstGeom prst="rect">
            <a:avLst/>
          </a:prstGeom>
          <a:solidFill>
            <a:srgbClr val="B70F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 descr="TheOhioStateUniversity-Horiz-RGB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9584" y="1200151"/>
            <a:ext cx="4800600" cy="696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0" y="1"/>
            <a:ext cx="9144000" cy="682625"/>
            <a:chOff x="0" y="1040406"/>
            <a:chExt cx="9144000" cy="910167"/>
          </a:xfrm>
        </p:grpSpPr>
        <p:sp>
          <p:nvSpPr>
            <p:cNvPr id="16" name="Google Shape;16;p3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17;p3" descr="TheOhioStateUniversity-REV-Horiz-RGBHEX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06917" y="1238313"/>
              <a:ext cx="2438400" cy="471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3"/>
          <p:cNvSpPr/>
          <p:nvPr/>
        </p:nvSpPr>
        <p:spPr>
          <a:xfrm>
            <a:off x="8518368" y="4763429"/>
            <a:ext cx="4354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636D6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636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8.png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0" y="2262981"/>
            <a:ext cx="9144000" cy="61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Generation of Melody With Generative Adversarial Network</a:t>
            </a:r>
            <a:endParaRPr/>
          </a:p>
        </p:txBody>
      </p:sp>
      <p:sp>
        <p:nvSpPr>
          <p:cNvPr id="52" name="Google Shape;52;p11"/>
          <p:cNvSpPr txBox="1"/>
          <p:nvPr/>
        </p:nvSpPr>
        <p:spPr>
          <a:xfrm>
            <a:off x="6405483" y="3531494"/>
            <a:ext cx="2732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project for CSE 5</a:t>
            </a: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523</a:t>
            </a:r>
            <a:endParaRPr b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Autumn ‘18</a:t>
            </a:r>
            <a:endParaRPr b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Soham Mukherjee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B0000"/>
                </a:solidFill>
                <a:latin typeface="Calibri"/>
                <a:ea typeface="Calibri"/>
                <a:cs typeface="Calibri"/>
                <a:sym typeface="Calibri"/>
              </a:rPr>
              <a:t>Pavani Komati</a:t>
            </a:r>
            <a:endParaRPr sz="1800" b="1">
              <a:solidFill>
                <a:srgbClr val="BB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BB0000"/>
                </a:solidFill>
                <a:latin typeface="Calibri"/>
                <a:ea typeface="Calibri"/>
                <a:cs typeface="Calibri"/>
                <a:sym typeface="Calibri"/>
              </a:rPr>
              <a:t>Rupen Mitra</a:t>
            </a:r>
            <a:endParaRPr b="1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81000" y="686274"/>
            <a:ext cx="8229600" cy="53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 b="1" dirty="0"/>
              <a:t>RESULTS </a:t>
            </a:r>
            <a:endParaRPr b="1" dirty="0"/>
          </a:p>
        </p:txBody>
      </p:sp>
      <p:sp>
        <p:nvSpPr>
          <p:cNvPr id="99" name="Google Shape;99;p17"/>
          <p:cNvSpPr txBox="1"/>
          <p:nvPr/>
        </p:nvSpPr>
        <p:spPr>
          <a:xfrm>
            <a:off x="398350" y="1405975"/>
            <a:ext cx="3210300" cy="3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BB0000"/>
                </a:solidFill>
              </a:rPr>
              <a:t>Sample INPUT</a:t>
            </a:r>
            <a:endParaRPr dirty="0"/>
          </a:p>
        </p:txBody>
      </p:sp>
      <p:sp>
        <p:nvSpPr>
          <p:cNvPr id="100" name="Google Shape;100;p17"/>
          <p:cNvSpPr txBox="1"/>
          <p:nvPr/>
        </p:nvSpPr>
        <p:spPr>
          <a:xfrm>
            <a:off x="5808550" y="1329775"/>
            <a:ext cx="3210300" cy="3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BB0000"/>
                </a:solidFill>
              </a:rPr>
              <a:t>Sample OUTPUT</a:t>
            </a:r>
            <a:endParaRPr dirty="0"/>
          </a:p>
        </p:txBody>
      </p:sp>
      <p:pic>
        <p:nvPicPr>
          <p:cNvPr id="3" name="001">
            <a:hlinkClick r:id="" action="ppaction://media"/>
            <a:extLst>
              <a:ext uri="{FF2B5EF4-FFF2-40B4-BE49-F238E27FC236}">
                <a16:creationId xmlns:a16="http://schemas.microsoft.com/office/drawing/2014/main" id="{74FB3DE6-21A8-4AC1-8DDE-BC973FFE3E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698700" y="2266950"/>
            <a:ext cx="609600" cy="609600"/>
          </a:xfrm>
          <a:prstGeom prst="rect">
            <a:avLst/>
          </a:prstGeom>
        </p:spPr>
      </p:pic>
      <p:pic>
        <p:nvPicPr>
          <p:cNvPr id="2" name="2_th06mid_1544380169107">
            <a:hlinkClick r:id="" action="ppaction://media"/>
            <a:extLst>
              <a:ext uri="{FF2B5EF4-FFF2-40B4-BE49-F238E27FC236}">
                <a16:creationId xmlns:a16="http://schemas.microsoft.com/office/drawing/2014/main" id="{565387E7-3AB3-46E0-BF6B-06D980DAB56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08900" y="2254988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9902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EC29B-4FE4-467D-937A-4498632E624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CSE 5523: Project</a:t>
            </a:r>
          </a:p>
        </p:txBody>
      </p:sp>
      <p:sp>
        <p:nvSpPr>
          <p:cNvPr id="4" name="Google Shape;98;p17">
            <a:extLst>
              <a:ext uri="{FF2B5EF4-FFF2-40B4-BE49-F238E27FC236}">
                <a16:creationId xmlns:a16="http://schemas.microsoft.com/office/drawing/2014/main" id="{03CEDFF4-3303-487B-91D9-2E4275BE0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686274"/>
            <a:ext cx="8229600" cy="53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 sz="3200" b="1" dirty="0"/>
              <a:t>RESULTS cont. 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DD80C-8513-4EF2-AA8D-5C133C3C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975" y="1220274"/>
            <a:ext cx="4297686" cy="3223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A485B-702D-436A-834B-59AB16BE2450}"/>
              </a:ext>
            </a:extLst>
          </p:cNvPr>
          <p:cNvSpPr txBox="1"/>
          <p:nvPr/>
        </p:nvSpPr>
        <p:spPr>
          <a:xfrm>
            <a:off x="2130762" y="4529469"/>
            <a:ext cx="349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Fig: Discriminator and Generator Error</a:t>
            </a:r>
          </a:p>
        </p:txBody>
      </p:sp>
    </p:spTree>
    <p:extLst>
      <p:ext uri="{BB962C8B-B14F-4D97-AF65-F5344CB8AC3E}">
        <p14:creationId xmlns:p14="http://schemas.microsoft.com/office/powerpoint/2010/main" val="35916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746930" y="1372791"/>
            <a:ext cx="8229600" cy="3394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207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600" dirty="0"/>
              <a:t>Defining better optimization function for the GAN</a:t>
            </a:r>
            <a:endParaRPr sz="2600" dirty="0"/>
          </a:p>
          <a:p>
            <a:pPr marL="5207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600" dirty="0"/>
              <a:t>GAN is sensitive to the hyper-parameter</a:t>
            </a:r>
            <a:endParaRPr sz="2600" dirty="0"/>
          </a:p>
          <a:p>
            <a:pPr marL="5207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600" dirty="0"/>
              <a:t>Obtaining a pleasant melody from GAN seems challenging. </a:t>
            </a:r>
            <a:endParaRPr sz="2600"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57200" y="838668"/>
            <a:ext cx="8229600" cy="708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 b="1"/>
              <a:t>CHALLENGES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746930" y="1372791"/>
            <a:ext cx="8229600" cy="3394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 dirty="0"/>
              <a:t>An exciting project to start working on!</a:t>
            </a:r>
            <a:endParaRPr sz="2600" dirty="0"/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 dirty="0"/>
              <a:t>Sophisticated GAN models such as DCGAN, </a:t>
            </a:r>
            <a:r>
              <a:rPr lang="en-US" sz="2600" dirty="0" err="1"/>
              <a:t>MuseGANs</a:t>
            </a:r>
            <a:r>
              <a:rPr lang="en-US" sz="2600" dirty="0"/>
              <a:t> could be used for better performance</a:t>
            </a:r>
            <a:endParaRPr sz="2600" dirty="0"/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 dirty="0"/>
              <a:t>Training and tuning the GANs are rigorous and resource consuming </a:t>
            </a:r>
            <a:endParaRPr sz="2600" dirty="0"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457200" y="838668"/>
            <a:ext cx="8229600" cy="708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 b="1" dirty="0"/>
              <a:t>CONCLUSION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A4CAB-7517-4EB8-AE63-239772BA9C7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CSE 5523: Final Project</a:t>
            </a:r>
          </a:p>
        </p:txBody>
      </p:sp>
      <p:sp>
        <p:nvSpPr>
          <p:cNvPr id="4" name="Google Shape;136;p23">
            <a:extLst>
              <a:ext uri="{FF2B5EF4-FFF2-40B4-BE49-F238E27FC236}">
                <a16:creationId xmlns:a16="http://schemas.microsoft.com/office/drawing/2014/main" id="{5E1CC235-FB77-4867-856E-A3A7F52E41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838668"/>
            <a:ext cx="8229600" cy="708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 sz="3200" b="1" dirty="0"/>
              <a:t>Bibliography</a:t>
            </a:r>
            <a:endParaRPr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76DC6-500F-4506-B44A-1D0166464D8B}"/>
              </a:ext>
            </a:extLst>
          </p:cNvPr>
          <p:cNvSpPr txBox="1"/>
          <p:nvPr/>
        </p:nvSpPr>
        <p:spPr>
          <a:xfrm>
            <a:off x="1020726" y="1431712"/>
            <a:ext cx="74959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[1] Generative adversarial nets I </a:t>
            </a:r>
            <a:r>
              <a:rPr lang="en-IN" sz="1600" dirty="0" err="1"/>
              <a:t>Goodfellow</a:t>
            </a:r>
            <a:r>
              <a:rPr lang="en-IN" sz="1600" dirty="0"/>
              <a:t> et al. - </a:t>
            </a:r>
            <a:r>
              <a:rPr lang="en-IN" sz="1600" i="1" dirty="0"/>
              <a:t>Advances in neural information processing systems</a:t>
            </a:r>
            <a:r>
              <a:rPr lang="en-IN" sz="1600" dirty="0"/>
              <a:t>, 2014</a:t>
            </a:r>
          </a:p>
          <a:p>
            <a:endParaRPr lang="en-IN" sz="1600" dirty="0"/>
          </a:p>
          <a:p>
            <a:r>
              <a:rPr lang="en-IN" sz="1600" dirty="0"/>
              <a:t>[2] </a:t>
            </a:r>
            <a:r>
              <a:rPr lang="en-IN" sz="1600" dirty="0" err="1"/>
              <a:t>DevNag’s</a:t>
            </a:r>
            <a:r>
              <a:rPr lang="en-IN" sz="1600" dirty="0"/>
              <a:t> Blog Post on GAN - https://medium.com/@devnag/generative-adversarial-networks-gans-in-50-lines-of-code-pytorch-e81b79659e3f</a:t>
            </a:r>
          </a:p>
          <a:p>
            <a:endParaRPr lang="en-IN" sz="1600" dirty="0"/>
          </a:p>
          <a:p>
            <a:r>
              <a:rPr lang="en-IN" sz="1600" dirty="0"/>
              <a:t>[3] https://github.com/devnag/pytorch-generative-adversarial-networks (</a:t>
            </a:r>
            <a:r>
              <a:rPr lang="en-IN" sz="1600" dirty="0" err="1"/>
              <a:t>DevNag’s</a:t>
            </a:r>
            <a:r>
              <a:rPr lang="en-IN" sz="1600" dirty="0"/>
              <a:t> code)</a:t>
            </a:r>
          </a:p>
          <a:p>
            <a:endParaRPr lang="en-IN" sz="1600" dirty="0"/>
          </a:p>
          <a:p>
            <a:r>
              <a:rPr lang="en-IN" sz="1600" dirty="0"/>
              <a:t>[4] LSTM RNN Music Composition, Konstantin Lackner, https://konstilackner.github.io/LSTM-RNN-Melody-Composer-Website/Thesis_final01.pdf</a:t>
            </a:r>
          </a:p>
          <a:p>
            <a:endParaRPr lang="en-IN" sz="1600" dirty="0"/>
          </a:p>
          <a:p>
            <a:r>
              <a:rPr lang="en-IN" sz="1600" dirty="0"/>
              <a:t>[5] https://github.com/konstilackner/LSTM-RNN-Melody-Composer</a:t>
            </a:r>
          </a:p>
        </p:txBody>
      </p:sp>
    </p:spTree>
    <p:extLst>
      <p:ext uri="{BB962C8B-B14F-4D97-AF65-F5344CB8AC3E}">
        <p14:creationId xmlns:p14="http://schemas.microsoft.com/office/powerpoint/2010/main" val="284456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body" idx="2"/>
          </p:nvPr>
        </p:nvSpPr>
        <p:spPr>
          <a:xfrm>
            <a:off x="1186107" y="1830591"/>
            <a:ext cx="7194000" cy="3312900"/>
          </a:xfrm>
          <a:prstGeom prst="rect">
            <a:avLst/>
          </a:prstGeom>
          <a:noFill/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/>
              <a:t>Thank you!</a:t>
            </a:r>
            <a:endParaRPr sz="8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746930" y="1372791"/>
            <a:ext cx="8229600" cy="339447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/>
              <a:t>The Project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/>
              <a:t>Data in 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/>
              <a:t>Proposed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/>
              <a:t>Result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/>
              <a:t>Evaluation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838673"/>
            <a:ext cx="8229600" cy="53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 b="1"/>
              <a:t>AGENDA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746925" y="1372793"/>
            <a:ext cx="8229600" cy="806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Generation of piano melody using GANs</a:t>
            </a:r>
            <a:endParaRPr sz="2800"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57200" y="838674"/>
            <a:ext cx="8229600" cy="53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 b="1"/>
              <a:t>THE PROJECT </a:t>
            </a:r>
            <a:endParaRPr b="1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670725" y="2626543"/>
            <a:ext cx="8229600" cy="806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Providing raw piano melodies to the GAN</a:t>
            </a:r>
            <a:endParaRPr sz="2800"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670725" y="4003268"/>
            <a:ext cx="8229600" cy="806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Expect synthetic piano melody composed by AI</a:t>
            </a:r>
            <a:endParaRPr sz="2800"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746930" y="1372791"/>
            <a:ext cx="8229600" cy="3394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sz="2600" dirty="0"/>
              <a:t>Midi files of Piano Melody</a:t>
            </a:r>
            <a:endParaRPr sz="2600" dirty="0"/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600"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600" dirty="0"/>
              <a:t>The training data consists of 10 different melodies taken from different Beatles songs</a:t>
            </a:r>
            <a:endParaRPr sz="2600" dirty="0"/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600"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600" dirty="0"/>
              <a:t>Source: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-US" sz="2600" dirty="0"/>
              <a:t> https://github.com/konstilackner/LSTM-RNN-Melody-Composer/tree/master/trainData/melody </a:t>
            </a:r>
            <a:endParaRPr sz="2600" dirty="0"/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600" dirty="0"/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6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57200" y="838674"/>
            <a:ext cx="8229600" cy="53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 b="1" dirty="0"/>
              <a:t>Data in Use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D19C0-4916-475C-8ADA-9FA9FD82CA72}"/>
              </a:ext>
            </a:extLst>
          </p:cNvPr>
          <p:cNvSpPr txBox="1"/>
          <p:nvPr/>
        </p:nvSpPr>
        <p:spPr>
          <a:xfrm>
            <a:off x="361507" y="1499197"/>
            <a:ext cx="419986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&lt;meta message </a:t>
            </a:r>
            <a:r>
              <a:rPr lang="en-IN" dirty="0" err="1"/>
              <a:t>track_name</a:t>
            </a:r>
            <a:r>
              <a:rPr lang="en-IN" dirty="0"/>
              <a:t> name='001\x00' time=0&gt;</a:t>
            </a:r>
          </a:p>
          <a:p>
            <a:r>
              <a:rPr lang="en-IN" dirty="0"/>
              <a:t>&lt;meta message </a:t>
            </a:r>
            <a:r>
              <a:rPr lang="en-IN" dirty="0" err="1"/>
              <a:t>time_signature</a:t>
            </a:r>
            <a:r>
              <a:rPr lang="en-IN" dirty="0"/>
              <a:t> numerator=4 denominator=4 </a:t>
            </a:r>
            <a:r>
              <a:rPr lang="en-IN" dirty="0" err="1"/>
              <a:t>clocks_per_click</a:t>
            </a:r>
            <a:r>
              <a:rPr lang="en-IN" dirty="0"/>
              <a:t>=36 notated_32nd_note</a:t>
            </a:r>
          </a:p>
          <a:p>
            <a:r>
              <a:rPr lang="en-IN" dirty="0" err="1"/>
              <a:t>s_per_beat</a:t>
            </a:r>
            <a:r>
              <a:rPr lang="en-IN" dirty="0"/>
              <a:t>=8 time=0&gt;</a:t>
            </a:r>
          </a:p>
          <a:p>
            <a:r>
              <a:rPr lang="en-IN" dirty="0"/>
              <a:t>&lt;meta message </a:t>
            </a:r>
            <a:r>
              <a:rPr lang="en-IN" dirty="0" err="1"/>
              <a:t>time_signature</a:t>
            </a:r>
            <a:r>
              <a:rPr lang="en-IN" dirty="0"/>
              <a:t> numerator=4 denominator=4 </a:t>
            </a:r>
            <a:r>
              <a:rPr lang="en-IN" dirty="0" err="1"/>
              <a:t>clocks_per_click</a:t>
            </a:r>
            <a:r>
              <a:rPr lang="en-IN" dirty="0"/>
              <a:t>=36 notated_32nd_note</a:t>
            </a:r>
          </a:p>
          <a:p>
            <a:r>
              <a:rPr lang="en-IN" dirty="0" err="1"/>
              <a:t>s_per_beat</a:t>
            </a:r>
            <a:r>
              <a:rPr lang="en-IN" dirty="0"/>
              <a:t>=8 time=0&gt;</a:t>
            </a:r>
          </a:p>
          <a:p>
            <a:r>
              <a:rPr lang="en-IN" dirty="0" err="1"/>
              <a:t>note_on</a:t>
            </a:r>
            <a:r>
              <a:rPr lang="en-IN" dirty="0"/>
              <a:t> channel=0 note=77 velocity=102 time=0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E0814-2B65-4D61-B417-E37695C02D99}"/>
              </a:ext>
            </a:extLst>
          </p:cNvPr>
          <p:cNvSpPr txBox="1"/>
          <p:nvPr/>
        </p:nvSpPr>
        <p:spPr>
          <a:xfrm>
            <a:off x="4582632" y="1499197"/>
            <a:ext cx="419986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note_off</a:t>
            </a:r>
            <a:r>
              <a:rPr lang="en-IN" dirty="0"/>
              <a:t> channel=0 note=76 velocity=127 time=0</a:t>
            </a:r>
          </a:p>
          <a:p>
            <a:r>
              <a:rPr lang="en-IN" dirty="0" err="1"/>
              <a:t>note_on</a:t>
            </a:r>
            <a:r>
              <a:rPr lang="en-IN" dirty="0"/>
              <a:t> channel=0 note=67 velocity=81 time=48</a:t>
            </a:r>
          </a:p>
          <a:p>
            <a:r>
              <a:rPr lang="en-IN" dirty="0" err="1"/>
              <a:t>note_off</a:t>
            </a:r>
            <a:r>
              <a:rPr lang="en-IN" dirty="0"/>
              <a:t> channel=0 note=74 velocity=127 time=0</a:t>
            </a:r>
          </a:p>
          <a:p>
            <a:r>
              <a:rPr lang="en-IN" dirty="0" err="1"/>
              <a:t>note_off</a:t>
            </a:r>
            <a:r>
              <a:rPr lang="en-IN" dirty="0"/>
              <a:t> channel=0 note=67 velocity=127 time=48</a:t>
            </a:r>
          </a:p>
          <a:p>
            <a:r>
              <a:rPr lang="en-IN" dirty="0" err="1"/>
              <a:t>note_on</a:t>
            </a:r>
            <a:r>
              <a:rPr lang="en-IN" dirty="0"/>
              <a:t> channel=0 note=67 velocity=104 time=48</a:t>
            </a:r>
          </a:p>
          <a:p>
            <a:r>
              <a:rPr lang="en-IN" dirty="0" err="1"/>
              <a:t>note_off</a:t>
            </a:r>
            <a:r>
              <a:rPr lang="en-IN" dirty="0"/>
              <a:t> channel=0 note=67 velocity=127 time=48</a:t>
            </a:r>
          </a:p>
          <a:p>
            <a:r>
              <a:rPr lang="en-IN" dirty="0" err="1"/>
              <a:t>note_on</a:t>
            </a:r>
            <a:r>
              <a:rPr lang="en-IN" dirty="0"/>
              <a:t> channel=0 note=67 velocity=103 time=72</a:t>
            </a:r>
          </a:p>
          <a:p>
            <a:r>
              <a:rPr lang="en-IN" dirty="0" err="1"/>
              <a:t>note_off</a:t>
            </a:r>
            <a:r>
              <a:rPr lang="en-IN" dirty="0"/>
              <a:t> channel=0 note=67 velocity=127 time=24</a:t>
            </a:r>
          </a:p>
          <a:p>
            <a:r>
              <a:rPr lang="en-IN" dirty="0" err="1"/>
              <a:t>note_on</a:t>
            </a:r>
            <a:r>
              <a:rPr lang="en-IN" dirty="0"/>
              <a:t> channel=0 note=67 velocity=100 time=0</a:t>
            </a:r>
          </a:p>
          <a:p>
            <a:r>
              <a:rPr lang="en-IN" dirty="0" err="1"/>
              <a:t>note_off</a:t>
            </a:r>
            <a:r>
              <a:rPr lang="en-IN" dirty="0"/>
              <a:t> channel=0 note=67 velocity=64 time=72</a:t>
            </a:r>
          </a:p>
          <a:p>
            <a:r>
              <a:rPr lang="en-IN" dirty="0" err="1"/>
              <a:t>note_on</a:t>
            </a:r>
            <a:r>
              <a:rPr lang="en-IN" dirty="0"/>
              <a:t> channel=0 note=67 velocity=108 time=0</a:t>
            </a:r>
          </a:p>
          <a:p>
            <a:r>
              <a:rPr lang="en-IN" dirty="0" err="1"/>
              <a:t>note_off</a:t>
            </a:r>
            <a:r>
              <a:rPr lang="en-IN" dirty="0"/>
              <a:t> channel=0 note=67 velocity=127 time=24</a:t>
            </a:r>
          </a:p>
          <a:p>
            <a:r>
              <a:rPr lang="en-IN" dirty="0" err="1"/>
              <a:t>note_on</a:t>
            </a:r>
            <a:r>
              <a:rPr lang="en-IN" dirty="0"/>
              <a:t> channel=0 note=77 velocity=103 time=0</a:t>
            </a:r>
          </a:p>
          <a:p>
            <a:r>
              <a:rPr lang="en-IN" dirty="0"/>
              <a:t>…</a:t>
            </a:r>
          </a:p>
          <a:p>
            <a:r>
              <a:rPr lang="en-IN" dirty="0"/>
              <a:t>&lt;meta message </a:t>
            </a:r>
            <a:r>
              <a:rPr lang="en-IN" dirty="0" err="1"/>
              <a:t>end_of_track</a:t>
            </a:r>
            <a:r>
              <a:rPr lang="en-IN" dirty="0"/>
              <a:t> time=0&gt;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Google Shape;72;p14">
            <a:extLst>
              <a:ext uri="{FF2B5EF4-FFF2-40B4-BE49-F238E27FC236}">
                <a16:creationId xmlns:a16="http://schemas.microsoft.com/office/drawing/2014/main" id="{874C3A45-4937-467E-8108-B607447D04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838674"/>
            <a:ext cx="8229600" cy="53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 b="1" dirty="0"/>
              <a:t>Raw MIDI Data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3653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D09BC0F0-81B7-42CC-ABC4-3A1649A0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1" y="1413906"/>
            <a:ext cx="2686610" cy="3080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C6660D-A087-41FD-9502-477151A2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18" y="1413906"/>
            <a:ext cx="2367387" cy="3080784"/>
          </a:xfrm>
          <a:prstGeom prst="rect">
            <a:avLst/>
          </a:prstGeom>
        </p:spPr>
      </p:pic>
      <p:sp>
        <p:nvSpPr>
          <p:cNvPr id="9" name="Google Shape;72;p14">
            <a:extLst>
              <a:ext uri="{FF2B5EF4-FFF2-40B4-BE49-F238E27FC236}">
                <a16:creationId xmlns:a16="http://schemas.microsoft.com/office/drawing/2014/main" id="{C1687E37-7057-4B7F-9609-202C0D9E77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838674"/>
            <a:ext cx="8229600" cy="53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 b="1" dirty="0"/>
              <a:t>I/O Data Format</a:t>
            </a:r>
            <a:endParaRPr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6FC21-EB13-4BD3-9828-A9EEFCE3A20B}"/>
              </a:ext>
            </a:extLst>
          </p:cNvPr>
          <p:cNvSpPr txBox="1"/>
          <p:nvPr/>
        </p:nvSpPr>
        <p:spPr>
          <a:xfrm>
            <a:off x="376489" y="4688957"/>
            <a:ext cx="2000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 Piano Roll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52CFD-CFCF-47D4-A8C7-C8AE15848B3E}"/>
              </a:ext>
            </a:extLst>
          </p:cNvPr>
          <p:cNvSpPr txBox="1"/>
          <p:nvPr/>
        </p:nvSpPr>
        <p:spPr>
          <a:xfrm>
            <a:off x="5851451" y="4688958"/>
            <a:ext cx="220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 Piano Roll</a:t>
            </a:r>
          </a:p>
        </p:txBody>
      </p:sp>
    </p:spTree>
    <p:extLst>
      <p:ext uri="{BB962C8B-B14F-4D97-AF65-F5344CB8AC3E}">
        <p14:creationId xmlns:p14="http://schemas.microsoft.com/office/powerpoint/2010/main" val="14194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838668"/>
            <a:ext cx="8229600" cy="708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 b="1"/>
              <a:t>GAN Model Overview</a:t>
            </a:r>
            <a:endParaRPr b="1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95168"/>
            <a:ext cx="8001661" cy="329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13" y="1550704"/>
            <a:ext cx="3057525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802" y="1681406"/>
            <a:ext cx="3144975" cy="32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46625" y="4749554"/>
            <a:ext cx="3749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Discriminator Network</a:t>
            </a:r>
            <a:endParaRPr b="1"/>
          </a:p>
        </p:txBody>
      </p:sp>
      <p:sp>
        <p:nvSpPr>
          <p:cNvPr id="87" name="Google Shape;87;p16"/>
          <p:cNvSpPr txBox="1"/>
          <p:nvPr/>
        </p:nvSpPr>
        <p:spPr>
          <a:xfrm>
            <a:off x="4986200" y="4732204"/>
            <a:ext cx="3749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Generator Network</a:t>
            </a:r>
            <a:endParaRPr b="1"/>
          </a:p>
        </p:txBody>
      </p:sp>
      <p:sp>
        <p:nvSpPr>
          <p:cNvPr id="88" name="Google Shape;88;p16"/>
          <p:cNvSpPr txBox="1"/>
          <p:nvPr/>
        </p:nvSpPr>
        <p:spPr>
          <a:xfrm>
            <a:off x="568625" y="1158329"/>
            <a:ext cx="714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layer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423588" y="1158329"/>
            <a:ext cx="1195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Hidden layer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 X 50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636700" y="1197629"/>
            <a:ext cx="8607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layer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345576" y="1178455"/>
            <a:ext cx="714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layer</a:t>
            </a:r>
            <a:endParaRPr dirty="0"/>
          </a:p>
        </p:txBody>
      </p:sp>
      <p:sp>
        <p:nvSpPr>
          <p:cNvPr id="92" name="Google Shape;92;p16"/>
          <p:cNvSpPr txBox="1"/>
          <p:nvPr/>
        </p:nvSpPr>
        <p:spPr>
          <a:xfrm>
            <a:off x="6189689" y="1187441"/>
            <a:ext cx="1195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Hidden layer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50 X 50</a:t>
            </a:r>
            <a:endParaRPr dirty="0"/>
          </a:p>
        </p:txBody>
      </p:sp>
      <p:sp>
        <p:nvSpPr>
          <p:cNvPr id="93" name="Google Shape;93;p16"/>
          <p:cNvSpPr txBox="1"/>
          <p:nvPr/>
        </p:nvSpPr>
        <p:spPr>
          <a:xfrm>
            <a:off x="7478002" y="1189636"/>
            <a:ext cx="8607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layer</a:t>
            </a:r>
            <a:endParaRPr dirty="0"/>
          </a:p>
        </p:txBody>
      </p:sp>
      <p:sp>
        <p:nvSpPr>
          <p:cNvPr id="14" name="Google Shape;72;p14">
            <a:extLst>
              <a:ext uri="{FF2B5EF4-FFF2-40B4-BE49-F238E27FC236}">
                <a16:creationId xmlns:a16="http://schemas.microsoft.com/office/drawing/2014/main" id="{357AB805-9D76-48AC-B02B-1C7B49066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775" y="729578"/>
            <a:ext cx="8229600" cy="53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 b="1" dirty="0"/>
              <a:t>Our Model</a:t>
            </a:r>
            <a:endParaRPr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99018-FF11-42E2-9FC1-CDF1085A193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CSE 5523: Project</a:t>
            </a:r>
          </a:p>
        </p:txBody>
      </p:sp>
      <p:sp>
        <p:nvSpPr>
          <p:cNvPr id="4" name="Google Shape;72;p14">
            <a:extLst>
              <a:ext uri="{FF2B5EF4-FFF2-40B4-BE49-F238E27FC236}">
                <a16:creationId xmlns:a16="http://schemas.microsoft.com/office/drawing/2014/main" id="{9ABB1275-DCCF-43A7-B973-D485EB142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507" y="772108"/>
            <a:ext cx="8213868" cy="63601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</a:pPr>
            <a:r>
              <a:rPr lang="en-US" sz="3200" b="1" dirty="0"/>
              <a:t>Our Model (Contd …)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DBEDCD-F498-47E4-BB2C-4C5464007DE9}"/>
                  </a:ext>
                </a:extLst>
              </p:cNvPr>
              <p:cNvSpPr txBox="1"/>
              <p:nvPr/>
            </p:nvSpPr>
            <p:spPr>
              <a:xfrm>
                <a:off x="1201479" y="1408118"/>
                <a:ext cx="7240772" cy="411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IN" sz="2600" dirty="0">
                    <a:solidFill>
                      <a:srgbClr val="C00000"/>
                    </a:solidFill>
                  </a:rPr>
                  <a:t>Discriminator consists of 2 hidden Linear Layers. Activation functions are ELU,ELU and Sigmoid.</a:t>
                </a: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IN" sz="2600" dirty="0">
                    <a:solidFill>
                      <a:srgbClr val="C00000"/>
                    </a:solidFill>
                  </a:rPr>
                  <a:t>Generator is also a 4 Layered Linear Network with 2 hidden Network. Activation functions are ELU and Sigmoid.</a:t>
                </a: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IN" sz="2600" dirty="0">
                    <a:solidFill>
                      <a:srgbClr val="C00000"/>
                    </a:solidFill>
                  </a:rPr>
                  <a:t>Loss is Binary Cross Entropy Loss (BCE Loss). </a:t>
                </a:r>
                <a14:m>
                  <m:oMath xmlns:m="http://schemas.openxmlformats.org/officeDocument/2006/math">
                    <m:r>
                      <a:rPr lang="en-IN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𝐵𝐶𝐸</m:t>
                        </m:r>
                      </m:sub>
                    </m:sSub>
                    <m:r>
                      <a:rPr lang="en-IN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I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I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sz="2600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IN" sz="2600" dirty="0">
                    <a:solidFill>
                      <a:srgbClr val="C00000"/>
                    </a:solidFill>
                  </a:rPr>
                  <a:t>Optimizer is Adam (Available in </a:t>
                </a:r>
                <a:r>
                  <a:rPr lang="en-IN" sz="2600" dirty="0" err="1">
                    <a:solidFill>
                      <a:srgbClr val="C00000"/>
                    </a:solidFill>
                  </a:rPr>
                  <a:t>PyTorch</a:t>
                </a:r>
                <a:r>
                  <a:rPr lang="en-IN" sz="2600" dirty="0">
                    <a:solidFill>
                      <a:srgbClr val="C00000"/>
                    </a:solidFill>
                  </a:rPr>
                  <a:t>)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DBEDCD-F498-47E4-BB2C-4C546400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79" y="1408118"/>
                <a:ext cx="7240772" cy="4114203"/>
              </a:xfrm>
              <a:prstGeom prst="rect">
                <a:avLst/>
              </a:prstGeom>
              <a:blipFill>
                <a:blip r:embed="rId2"/>
                <a:stretch>
                  <a:fillRect l="-1263" t="-1333" r="-19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853933"/>
      </p:ext>
    </p:extLst>
  </p:cSld>
  <p:clrMapOvr>
    <a:masterClrMapping/>
  </p:clrMapOvr>
</p:sld>
</file>

<file path=ppt/theme/theme1.xml><?xml version="1.0" encoding="utf-8"?>
<a:theme xmlns:a="http://schemas.openxmlformats.org/drawingml/2006/main" name="2_Title Slid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608</Words>
  <Application>Microsoft Office PowerPoint</Application>
  <PresentationFormat>On-screen Show (16:9)</PresentationFormat>
  <Paragraphs>95</Paragraphs>
  <Slides>15</Slides>
  <Notes>10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2_Title Slide</vt:lpstr>
      <vt:lpstr>Content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Mukherjee</dc:creator>
  <cp:lastModifiedBy>Mukherjee, Soham</cp:lastModifiedBy>
  <cp:revision>18</cp:revision>
  <dcterms:modified xsi:type="dcterms:W3CDTF">2018-12-10T07:57:24Z</dcterms:modified>
</cp:coreProperties>
</file>