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Human Activity Recognition (HAR) and Gesture Analysis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70331">
              <a:spcBef>
                <a:spcPts val="600"/>
              </a:spcBef>
              <a:defRPr sz="2592"/>
            </a:pPr>
            <a:r>
              <a:t>Self-Supervised Learning for Human Activity Recognition (HAR) and Gesture Analysis</a:t>
            </a:r>
          </a:p>
          <a:p>
            <a:pPr defTabSz="370331">
              <a:spcBef>
                <a:spcPts val="600"/>
              </a:spcBef>
              <a:defRPr sz="2592"/>
            </a:pPr>
            <a:r>
              <a:t>SOHAM SARODE</a:t>
            </a:r>
          </a:p>
          <a:p>
            <a:pPr defTabSz="370331">
              <a:spcBef>
                <a:spcPts val="600"/>
              </a:spcBef>
              <a:defRPr sz="2592"/>
            </a:pPr>
            <a:r>
              <a:t>14/11/2024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anchor="ctr"/>
          <a:lstStyle/>
          <a:p>
            <a:pPr lvl="1" marL="523373" indent="-191903" defTabSz="397763">
              <a:spcBef>
                <a:spcPts val="0"/>
              </a:spcBef>
              <a:buFontTx/>
              <a:buChar char="•"/>
              <a:defRPr sz="278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Traditional supervised methods require labeled data, which can be costly and time-consuming to annotate.</a:t>
            </a:r>
          </a:p>
          <a:p>
            <a:pPr lvl="1" marL="523373" indent="-191903" defTabSz="397763">
              <a:spcBef>
                <a:spcPts val="0"/>
              </a:spcBef>
              <a:buFontTx/>
              <a:buChar char="•"/>
              <a:defRPr sz="278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lvl="1" marL="523373" indent="-191903" defTabSz="397763">
              <a:spcBef>
                <a:spcPts val="0"/>
              </a:spcBef>
              <a:buFontTx/>
              <a:buChar char="•"/>
              <a:defRPr sz="278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Self-supervised learning (SSL) leverages unlabeled data, generating pseudo-labels through augmentations and other techniques.</a:t>
            </a:r>
          </a:p>
          <a:p>
            <a:pPr lvl="1" marL="523373" indent="-191903" defTabSz="397763">
              <a:spcBef>
                <a:spcPts val="0"/>
              </a:spcBef>
              <a:buFontTx/>
              <a:buChar char="•"/>
              <a:defRPr sz="278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lvl="1" marL="523373" indent="-191903" defTabSz="397763">
              <a:spcBef>
                <a:spcPts val="0"/>
              </a:spcBef>
              <a:buFontTx/>
              <a:buChar char="•"/>
              <a:defRPr sz="278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Challenges:</a:t>
            </a:r>
            <a:r>
              <a:t> Effective data augmentation, model generalization, and achieving meaningful representations without explicit labels.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Purpose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anchor="ctr"/>
          <a:lstStyle/>
          <a:p>
            <a:pPr lvl="1" marL="0" indent="228600">
              <a:spcBef>
                <a:spcPts val="0"/>
              </a:spcBef>
              <a:buSzTx/>
              <a:buFontTx/>
              <a:buNone/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Verification Goal:</a:t>
            </a:r>
          </a:p>
          <a:p>
            <a:pPr lvl="1" marL="0" indent="228600">
              <a:spcBef>
                <a:spcPts val="0"/>
              </a:spcBef>
              <a:buSzTx/>
              <a:buFontTx/>
              <a:buNone/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endParaRPr b="0"/>
          </a:p>
          <a:p>
            <a:pPr lvl="1" marL="596900" indent="-317500">
              <a:spcBef>
                <a:spcPts val="0"/>
              </a:spcBef>
              <a:buFont typeface="Times Roman"/>
              <a:buChar char="•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Validate the effectiveness of the model's self-supervised pretraining on HAR data.</a:t>
            </a:r>
          </a:p>
          <a:p>
            <a:pPr lvl="1" marL="596900" indent="-317500">
              <a:spcBef>
                <a:spcPts val="0"/>
              </a:spcBef>
              <a:buFont typeface="Times Roman"/>
              <a:buChar char="•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Goal: Improve performance on gesture recognition tasks by leveraging pretrained features, achieving accurate, robust recognition in real-world applications.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Technology Overview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anchor="ctr"/>
          <a:lstStyle/>
          <a:p>
            <a:pPr lvl="1" marL="0" indent="182880" defTabSz="365760">
              <a:spcBef>
                <a:spcPts val="0"/>
              </a:spcBef>
              <a:buSzTx/>
              <a:buFontTx/>
              <a:buNone/>
              <a:defRPr b="1" sz="256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Augmentation with FFT (Fast Fourier Transform):</a:t>
            </a:r>
          </a:p>
          <a:p>
            <a:pPr lvl="1" marL="0" indent="182880" defTabSz="365760">
              <a:spcBef>
                <a:spcPts val="0"/>
              </a:spcBef>
              <a:buSzTx/>
              <a:buFontTx/>
              <a:buNone/>
              <a:defRPr b="1" sz="2560">
                <a:latin typeface="Times Roman"/>
                <a:ea typeface="Times Roman"/>
                <a:cs typeface="Times Roman"/>
                <a:sym typeface="Times Roman"/>
              </a:defRPr>
            </a:pPr>
            <a:endParaRPr b="0"/>
          </a:p>
          <a:p>
            <a:pPr lvl="1" marL="477520" indent="-254000" defTabSz="365760">
              <a:spcBef>
                <a:spcPts val="0"/>
              </a:spcBef>
              <a:buFont typeface="Times Roman"/>
              <a:buChar char="•"/>
              <a:defRPr sz="256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Method:</a:t>
            </a:r>
            <a:r>
              <a:t> Apply FFT to augment time-series data by scaling and phase warping in the frequency domain.</a:t>
            </a:r>
          </a:p>
          <a:p>
            <a:pPr lvl="1" marL="477520" indent="-254000" defTabSz="365760">
              <a:spcBef>
                <a:spcPts val="0"/>
              </a:spcBef>
              <a:buFont typeface="Times Roman"/>
              <a:buChar char="•"/>
              <a:defRPr sz="256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Choice Rationale:</a:t>
            </a:r>
            <a:r>
              <a:t> FFT-based augmentation enhances variability in temporal patterns without altering the core activity characteristics, providing a rich input for SSL.</a:t>
            </a:r>
          </a:p>
          <a:p>
            <a:pPr lvl="1" marL="0" indent="182880" defTabSz="365760">
              <a:spcBef>
                <a:spcPts val="0"/>
              </a:spcBef>
              <a:buSzTx/>
              <a:buFontTx/>
              <a:buNone/>
              <a:defRPr b="1" sz="256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lvl="1" marL="0" indent="182880" defTabSz="365760">
              <a:spcBef>
                <a:spcPts val="0"/>
              </a:spcBef>
              <a:buSzTx/>
              <a:buFontTx/>
              <a:buNone/>
              <a:defRPr b="1" sz="256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LSTM Encoder Network:</a:t>
            </a:r>
            <a:endParaRPr b="0"/>
          </a:p>
          <a:p>
            <a:pPr lvl="1" marL="477520" indent="-254000" defTabSz="365760">
              <a:spcBef>
                <a:spcPts val="0"/>
              </a:spcBef>
              <a:buFont typeface="Times Roman"/>
              <a:buChar char="•"/>
              <a:defRPr sz="256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 multi-layer LSTM extracts temporal dependencies, with fully connected layers for final classification.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Configuration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anchor="ctr"/>
          <a:lstStyle/>
          <a:p>
            <a:pPr lvl="1" marL="0" indent="203454" defTabSz="406908">
              <a:spcBef>
                <a:spcPts val="0"/>
              </a:spcBef>
              <a:buSzTx/>
              <a:buFontTx/>
              <a:buNone/>
              <a:defRPr b="1" sz="284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Environment Setup:</a:t>
            </a:r>
            <a:endParaRPr b="0"/>
          </a:p>
          <a:p>
            <a:pPr lvl="1" marL="531240" indent="-282575" defTabSz="406908">
              <a:spcBef>
                <a:spcPts val="0"/>
              </a:spcBef>
              <a:buFont typeface="Times Roman"/>
              <a:buChar char="•"/>
              <a:defRPr sz="284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Code relies on </a:t>
            </a:r>
            <a:r>
              <a:rPr b="1"/>
              <a:t>PyTorch</a:t>
            </a:r>
            <a:r>
              <a:t> for model training, </a:t>
            </a:r>
            <a:r>
              <a:rPr b="1"/>
              <a:t>torch.fft</a:t>
            </a:r>
            <a:r>
              <a:t> for augmentation, and </a:t>
            </a:r>
            <a:r>
              <a:rPr b="1"/>
              <a:t>DataLoader</a:t>
            </a:r>
            <a:r>
              <a:t> for batch processing.</a:t>
            </a:r>
          </a:p>
          <a:p>
            <a:pPr lvl="1" marL="0" indent="203454" defTabSz="406908">
              <a:spcBef>
                <a:spcPts val="0"/>
              </a:spcBef>
              <a:buSzTx/>
              <a:buFontTx/>
              <a:buNone/>
              <a:defRPr b="1" sz="28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lvl="1" marL="0" indent="203454" defTabSz="406908">
              <a:spcBef>
                <a:spcPts val="0"/>
              </a:spcBef>
              <a:buSzTx/>
              <a:buFontTx/>
              <a:buNone/>
              <a:defRPr b="1" sz="28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lvl="1" marL="0" indent="203454" defTabSz="406908">
              <a:spcBef>
                <a:spcPts val="0"/>
              </a:spcBef>
              <a:buSzTx/>
              <a:buFontTx/>
              <a:buNone/>
              <a:defRPr b="1" sz="284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Preprocessing:</a:t>
            </a:r>
            <a:endParaRPr b="0"/>
          </a:p>
          <a:p>
            <a:pPr lvl="1" marL="531240" indent="-282575" defTabSz="406908">
              <a:spcBef>
                <a:spcPts val="0"/>
              </a:spcBef>
              <a:buFont typeface="Times Roman"/>
              <a:buChar char="•"/>
              <a:defRPr sz="284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Load HAR and gesture datasets.</a:t>
            </a:r>
          </a:p>
          <a:p>
            <a:pPr lvl="1" marL="531240" indent="-282575" defTabSz="406908">
              <a:spcBef>
                <a:spcPts val="0"/>
              </a:spcBef>
              <a:buFont typeface="Times Roman"/>
              <a:buChar char="•"/>
              <a:defRPr sz="284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Apply FFT-based augmentation and prepare datasets with labels.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 Indicators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anchor="ctr"/>
          <a:lstStyle/>
          <a:p>
            <a:pPr lvl="1" marL="0" indent="201168" defTabSz="402336">
              <a:spcBef>
                <a:spcPts val="0"/>
              </a:spcBef>
              <a:buSzTx/>
              <a:buFontTx/>
              <a:buNone/>
              <a:defRPr b="1" sz="281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Indicators Used:</a:t>
            </a:r>
            <a:endParaRPr b="0"/>
          </a:p>
          <a:p>
            <a:pPr lvl="1" marL="525272" indent="-279400" defTabSz="402336">
              <a:spcBef>
                <a:spcPts val="0"/>
              </a:spcBef>
              <a:buFont typeface="Times Roman"/>
              <a:buChar char="•"/>
              <a:defRPr sz="281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Pretraining Loss (CrossEntropy):</a:t>
            </a:r>
            <a:r>
              <a:t> Measures the model's self-supervised learning progress on HAR data.</a:t>
            </a:r>
          </a:p>
          <a:p>
            <a:pPr lvl="1" marL="525272" indent="-279400" defTabSz="402336">
              <a:spcBef>
                <a:spcPts val="0"/>
              </a:spcBef>
              <a:buFont typeface="Times Roman"/>
              <a:buChar char="•"/>
              <a:defRPr sz="281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Accuracy on Gesture Dataset:</a:t>
            </a:r>
            <a:r>
              <a:t> Quantifies transfer learning effectiveness.</a:t>
            </a:r>
          </a:p>
          <a:p>
            <a:pPr lvl="1" marL="0" indent="201168" defTabSz="402336">
              <a:spcBef>
                <a:spcPts val="0"/>
              </a:spcBef>
              <a:buSzTx/>
              <a:buFontTx/>
              <a:buNone/>
              <a:defRPr sz="2816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lvl="1" marL="0" indent="201168" defTabSz="402336">
              <a:spcBef>
                <a:spcPts val="0"/>
              </a:spcBef>
              <a:buSzTx/>
              <a:buFontTx/>
              <a:buNone/>
              <a:defRPr sz="2816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Rationale:</a:t>
            </a:r>
            <a:r>
              <a:t> These indicators assess model performance both in pretraining (learning useful representations) and fine-tuning (generalization to new data).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Verification Result 1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anchor="ctr"/>
          <a:lstStyle/>
          <a:p>
            <a:pPr lvl="1" marL="0" indent="203454" defTabSz="406908">
              <a:spcBef>
                <a:spcPts val="0"/>
              </a:spcBef>
              <a:buSzTx/>
              <a:buFontTx/>
              <a:buNone/>
              <a:defRPr b="1" sz="284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Pretraining Results:</a:t>
            </a:r>
            <a:endParaRPr b="0"/>
          </a:p>
          <a:p>
            <a:pPr lvl="1" marL="531240" indent="-282575" defTabSz="406908">
              <a:spcBef>
                <a:spcPts val="0"/>
              </a:spcBef>
              <a:buFont typeface="Times Roman"/>
              <a:buChar char="•"/>
              <a:defRPr sz="284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Loss decreases over pretraining epochs, showing successful learning on HAR data.</a:t>
            </a:r>
          </a:p>
          <a:p>
            <a:pPr lvl="1" marL="0" indent="203454" defTabSz="406908">
              <a:spcBef>
                <a:spcPts val="0"/>
              </a:spcBef>
              <a:buSzTx/>
              <a:buFontTx/>
              <a:buNone/>
              <a:defRPr b="1" sz="284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Evaluation Results:</a:t>
            </a:r>
            <a:endParaRPr b="0"/>
          </a:p>
          <a:p>
            <a:pPr lvl="1" marL="531240" indent="-282575" defTabSz="406908">
              <a:spcBef>
                <a:spcPts val="0"/>
              </a:spcBef>
              <a:buFont typeface="Times Roman"/>
              <a:buChar char="•"/>
              <a:defRPr sz="2848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Gesture Dataset Accuracy:</a:t>
            </a:r>
            <a:r>
              <a:t> Model achieved % accuracy, indicating strong transferability.</a:t>
            </a:r>
          </a:p>
          <a:p>
            <a:pPr lvl="1" marL="0" indent="203454" defTabSz="406908">
              <a:spcBef>
                <a:spcPts val="0"/>
              </a:spcBef>
              <a:buSzTx/>
              <a:buFontTx/>
              <a:buNone/>
              <a:defRPr b="1" sz="284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Considerations &amp; Improvements:</a:t>
            </a:r>
            <a:endParaRPr b="0"/>
          </a:p>
          <a:p>
            <a:pPr lvl="1" marL="531240" indent="-282575" defTabSz="406908">
              <a:spcBef>
                <a:spcPts val="0"/>
              </a:spcBef>
              <a:buFont typeface="Times Roman"/>
              <a:buChar char="•"/>
              <a:defRPr sz="284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Potentially improve FFT augmentation by experimenting with different segment lengths and scaling ratios.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anchor="ctr"/>
          <a:lstStyle/>
          <a:p>
            <a:pPr lvl="1" marL="667512" indent="-231775" defTabSz="333756">
              <a:spcBef>
                <a:spcPts val="0"/>
              </a:spcBef>
              <a:buFont typeface="Times Roman"/>
              <a:buChar char="•"/>
              <a:defRPr b="1" sz="233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Summary:</a:t>
            </a:r>
            <a:endParaRPr b="0"/>
          </a:p>
          <a:p>
            <a:pPr lvl="2" marL="1001268" indent="-231775" defTabSz="333756">
              <a:spcBef>
                <a:spcPts val="0"/>
              </a:spcBef>
              <a:buFont typeface="Times Roman"/>
              <a:buChar char="◦"/>
              <a:defRPr sz="233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SSL approach using FFT-based augmentation and LSTM encoder network successfully learned representations.</a:t>
            </a:r>
          </a:p>
          <a:p>
            <a:pPr lvl="2" marL="1001268" indent="-231775" defTabSz="333756">
              <a:spcBef>
                <a:spcPts val="0"/>
              </a:spcBef>
              <a:buFont typeface="Times Roman"/>
              <a:buChar char="◦"/>
              <a:defRPr sz="233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Model demonstrated high accuracy on gesture recognition, validating the approach.</a:t>
            </a:r>
          </a:p>
          <a:p>
            <a:pPr lvl="1" marL="667512" indent="-231775" defTabSz="333756">
              <a:spcBef>
                <a:spcPts val="0"/>
              </a:spcBef>
              <a:buFont typeface="Times Roman"/>
              <a:buChar char="•"/>
              <a:defRPr b="1" sz="233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Future Outlook:</a:t>
            </a:r>
            <a:endParaRPr b="0"/>
          </a:p>
          <a:p>
            <a:pPr lvl="2" marL="1001268" indent="-231775" defTabSz="333756">
              <a:spcBef>
                <a:spcPts val="0"/>
              </a:spcBef>
              <a:buFont typeface="Times Roman"/>
              <a:buChar char="◦"/>
              <a:defRPr sz="233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Explore other augmentation techniques (e.g., time warping, jittering).</a:t>
            </a:r>
          </a:p>
          <a:p>
            <a:pPr lvl="2" marL="1001268" indent="-231775" defTabSz="333756">
              <a:spcBef>
                <a:spcPts val="0"/>
              </a:spcBef>
              <a:buFont typeface="Times Roman"/>
              <a:buChar char="◦"/>
              <a:defRPr sz="233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Extend to multimodal data (e.g., combining audio and visual inputs).</a:t>
            </a:r>
          </a:p>
          <a:p>
            <a:pPr lvl="2" marL="1001268" indent="-231775" defTabSz="333756">
              <a:spcBef>
                <a:spcPts val="0"/>
              </a:spcBef>
              <a:buFont typeface="Times Roman"/>
              <a:buChar char="◦"/>
              <a:defRPr sz="233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Enhance model scalability for deployment on mobile or edge devices.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