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058400" cx="77724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3bc934e32_0_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62" name="Google Shape;62;gb3bc934e32_0_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3bc934fbb_0_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74" name="Google Shape;74;gb3bc934fbb_0_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3bc934fbb_0_1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86" name="Google Shape;86;gb3bc934fbb_0_1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3bc934fbb_0_1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98" name="Google Shape;98;gb3bc934fbb_0_1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3bc934fbb_0_2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3bc934fbb_0_24: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50" name="Shape 50"/>
        <p:cNvGrpSpPr/>
        <p:nvPr/>
      </p:nvGrpSpPr>
      <p:grpSpPr>
        <a:xfrm>
          <a:off x="0" y="0"/>
          <a:ext cx="0" cy="0"/>
          <a:chOff x="0" y="0"/>
          <a:chExt cx="0" cy="0"/>
        </a:xfrm>
      </p:grpSpPr>
      <p:sp>
        <p:nvSpPr>
          <p:cNvPr id="51" name="Google Shape;51;p13"/>
          <p:cNvSpPr txBox="1"/>
          <p:nvPr>
            <p:ph idx="11" type="ftr"/>
          </p:nvPr>
        </p:nvSpPr>
        <p:spPr>
          <a:xfrm>
            <a:off x="2642616" y="9354312"/>
            <a:ext cx="2487300" cy="5028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13"/>
          <p:cNvSpPr txBox="1"/>
          <p:nvPr>
            <p:ph idx="10" type="dt"/>
          </p:nvPr>
        </p:nvSpPr>
        <p:spPr>
          <a:xfrm>
            <a:off x="388620" y="9354312"/>
            <a:ext cx="1787700" cy="5028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3"/>
          <p:cNvSpPr txBox="1"/>
          <p:nvPr>
            <p:ph idx="12" type="sldNum"/>
          </p:nvPr>
        </p:nvSpPr>
        <p:spPr>
          <a:xfrm>
            <a:off x="5596128" y="9354312"/>
            <a:ext cx="1787700" cy="502800"/>
          </a:xfrm>
          <a:prstGeom prst="rect">
            <a:avLst/>
          </a:prstGeom>
          <a:noFill/>
          <a:ln>
            <a:noFill/>
          </a:ln>
        </p:spPr>
        <p:txBody>
          <a:bodyPr anchorCtr="0" anchor="t" bIns="0" lIns="0" spcFirstLastPara="1" rIns="0" wrap="square" tIns="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cf-courses-data.s3.us.cloud-object-storage.appdomain.cloud/IBMDeveloperSkillsNetwork-DS0701EN-SkillsNetwork/labs/newyork_data.js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4"/>
          <p:cNvSpPr txBox="1"/>
          <p:nvPr>
            <p:ph idx="4294967295" type="title"/>
          </p:nvPr>
        </p:nvSpPr>
        <p:spPr>
          <a:xfrm>
            <a:off x="1660251" y="890200"/>
            <a:ext cx="4664700" cy="4215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Battle of Neighbourhoods</a:t>
            </a:r>
            <a:endParaRPr/>
          </a:p>
        </p:txBody>
      </p:sp>
      <p:sp>
        <p:nvSpPr>
          <p:cNvPr id="59" name="Google Shape;59;p14"/>
          <p:cNvSpPr txBox="1"/>
          <p:nvPr/>
        </p:nvSpPr>
        <p:spPr>
          <a:xfrm>
            <a:off x="235200" y="1909300"/>
            <a:ext cx="7374300" cy="57003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Clr>
                <a:schemeClr val="dk1"/>
              </a:buClr>
              <a:buSzPts val="1100"/>
              <a:buFont typeface="Arial"/>
              <a:buNone/>
            </a:pPr>
            <a:r>
              <a:rPr b="1" lang="en-US" sz="2500">
                <a:solidFill>
                  <a:schemeClr val="dk1"/>
                </a:solidFill>
              </a:rPr>
              <a:t>Introduction</a:t>
            </a:r>
            <a:endParaRPr sz="2500">
              <a:solidFill>
                <a:schemeClr val="dk1"/>
              </a:solidFill>
            </a:endParaRPr>
          </a:p>
          <a:p>
            <a:pPr indent="0" lvl="0" marL="0" rtl="0" algn="l">
              <a:spcBef>
                <a:spcPts val="10"/>
              </a:spcBef>
              <a:spcAft>
                <a:spcPts val="0"/>
              </a:spcAft>
              <a:buClr>
                <a:schemeClr val="dk1"/>
              </a:buClr>
              <a:buSzPts val="1100"/>
              <a:buFont typeface="Arial"/>
              <a:buNone/>
            </a:pPr>
            <a:r>
              <a:t/>
            </a:r>
            <a:endParaRPr sz="2700">
              <a:solidFill>
                <a:schemeClr val="dk1"/>
              </a:solidFill>
            </a:endParaRPr>
          </a:p>
          <a:p>
            <a:pPr indent="0" lvl="0" marL="12700" marR="5080" rtl="0" algn="just">
              <a:lnSpc>
                <a:spcPct val="110200"/>
              </a:lnSpc>
              <a:spcBef>
                <a:spcPts val="0"/>
              </a:spcBef>
              <a:spcAft>
                <a:spcPts val="0"/>
              </a:spcAft>
              <a:buNone/>
            </a:pPr>
            <a:r>
              <a:rPr lang="en-US" sz="2100">
                <a:solidFill>
                  <a:schemeClr val="dk1"/>
                </a:solidFill>
              </a:rPr>
              <a:t>A restaurant is to be opened in a borough of New York. For this problem Brooklyn, NY  is selected. The neighbourhood in which the restaurant should be opened is to be  decided.The deciding factor in selection is the proximity to other popular restaurants.  Since it is very competitive to establish a restaurant in a neighbourhood with plenty of  popular restaurants, a neighbourhood with least dining options is a good choice.</a:t>
            </a:r>
            <a:endParaRPr sz="2100">
              <a:solidFill>
                <a:schemeClr val="dk1"/>
              </a:solidFill>
            </a:endParaRPr>
          </a:p>
          <a:p>
            <a:pPr indent="0" lvl="0" marL="12700" marR="5080" rtl="0" algn="just">
              <a:lnSpc>
                <a:spcPct val="110200"/>
              </a:lnSpc>
              <a:spcBef>
                <a:spcPts val="0"/>
              </a:spcBef>
              <a:spcAft>
                <a:spcPts val="0"/>
              </a:spcAft>
              <a:buClr>
                <a:schemeClr val="dk1"/>
              </a:buClr>
              <a:buSzPts val="1100"/>
              <a:buFont typeface="Arial"/>
              <a:buNone/>
            </a:pPr>
            <a:r>
              <a:rPr lang="en-US" sz="2100">
                <a:solidFill>
                  <a:schemeClr val="dk1"/>
                </a:solidFill>
              </a:rPr>
              <a:t>This type of analysis will be useful for stakeholders planning on investing in  restaurants and fast food joints.</a:t>
            </a:r>
            <a:endParaRPr sz="23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212850" y="774800"/>
            <a:ext cx="7346700" cy="78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2600">
                <a:solidFill>
                  <a:schemeClr val="dk1"/>
                </a:solidFill>
              </a:rPr>
              <a:t>Datasets</a:t>
            </a:r>
            <a:endParaRPr sz="2600">
              <a:solidFill>
                <a:schemeClr val="dk1"/>
              </a:solidFill>
            </a:endParaRPr>
          </a:p>
          <a:p>
            <a:pPr indent="0" lvl="0" marL="0" rtl="0" algn="l">
              <a:spcBef>
                <a:spcPts val="40"/>
              </a:spcBef>
              <a:spcAft>
                <a:spcPts val="0"/>
              </a:spcAft>
              <a:buClr>
                <a:schemeClr val="dk1"/>
              </a:buClr>
              <a:buFont typeface="Arial"/>
              <a:buNone/>
            </a:pPr>
            <a:r>
              <a:t/>
            </a:r>
            <a:endParaRPr sz="2900">
              <a:solidFill>
                <a:schemeClr val="dk1"/>
              </a:solidFill>
            </a:endParaRPr>
          </a:p>
          <a:p>
            <a:pPr indent="0" lvl="0" marL="12700" marR="6350" rtl="0" algn="just">
              <a:lnSpc>
                <a:spcPct val="110700"/>
              </a:lnSpc>
              <a:spcBef>
                <a:spcPts val="0"/>
              </a:spcBef>
              <a:spcAft>
                <a:spcPts val="0"/>
              </a:spcAft>
              <a:buClr>
                <a:schemeClr val="dk1"/>
              </a:buClr>
              <a:buFont typeface="Arial"/>
              <a:buNone/>
            </a:pPr>
            <a:r>
              <a:rPr lang="en-US" sz="2200">
                <a:solidFill>
                  <a:schemeClr val="dk1"/>
                </a:solidFill>
              </a:rPr>
              <a:t>New York has a total of 5 boroughs and 306 neighborhoods. In order to segment the  neighborhoods and explore them, we will essentially need a dataset that contains the 5  boroughs and the neighborhoods that exist in each borough as well as the the latitude  and longitude coordinates of each neighborhood.New York data can be downloaded  from:</a:t>
            </a:r>
            <a:endParaRPr sz="2200">
              <a:solidFill>
                <a:schemeClr val="dk1"/>
              </a:solidFill>
            </a:endParaRPr>
          </a:p>
          <a:p>
            <a:pPr indent="0" lvl="0" marL="12700" rtl="0" algn="l">
              <a:spcBef>
                <a:spcPts val="135"/>
              </a:spcBef>
              <a:spcAft>
                <a:spcPts val="0"/>
              </a:spcAft>
              <a:buClr>
                <a:schemeClr val="dk1"/>
              </a:buClr>
              <a:buFont typeface="Arial"/>
              <a:buNone/>
            </a:pPr>
            <a:r>
              <a:rPr lang="en-US" sz="2200" u="sng">
                <a:solidFill>
                  <a:schemeClr val="hlink"/>
                </a:solidFill>
                <a:hlinkClick r:id="rId3"/>
              </a:rPr>
              <a:t>https://cf-courses-data.s3.us.cloud-object-storage.appdomain.cloud/IBMDeveloperSkillsNetwork-DS0701EN-SkillsNetwork/labs/newyork_data.json</a:t>
            </a:r>
            <a:endParaRPr sz="2200">
              <a:solidFill>
                <a:schemeClr val="dk1"/>
              </a:solidFill>
            </a:endParaRPr>
          </a:p>
          <a:p>
            <a:pPr indent="0" lvl="0" marL="12700" rtl="0" algn="l">
              <a:spcBef>
                <a:spcPts val="135"/>
              </a:spcBef>
              <a:spcAft>
                <a:spcPts val="0"/>
              </a:spcAft>
              <a:buNone/>
            </a:pPr>
            <a:r>
              <a:t/>
            </a:r>
            <a:endParaRPr sz="2200">
              <a:solidFill>
                <a:schemeClr val="dk1"/>
              </a:solidFill>
            </a:endParaRPr>
          </a:p>
          <a:p>
            <a:pPr indent="0" lvl="0" marL="12700" rtl="0" algn="l">
              <a:spcBef>
                <a:spcPts val="135"/>
              </a:spcBef>
              <a:spcAft>
                <a:spcPts val="0"/>
              </a:spcAft>
              <a:buClr>
                <a:schemeClr val="dk1"/>
              </a:buClr>
              <a:buFont typeface="Arial"/>
              <a:buNone/>
            </a:pPr>
            <a:r>
              <a:rPr lang="en-US" sz="2200">
                <a:solidFill>
                  <a:schemeClr val="dk1"/>
                </a:solidFill>
              </a:rPr>
              <a:t>The above link redirects to a json file which can be downloaded.</a:t>
            </a:r>
            <a:endParaRPr sz="2200">
              <a:solidFill>
                <a:schemeClr val="dk1"/>
              </a:solidFill>
            </a:endParaRPr>
          </a:p>
          <a:p>
            <a:pPr indent="0" lvl="0" marL="12700" marR="13334" rtl="0" algn="l">
              <a:lnSpc>
                <a:spcPct val="109400"/>
              </a:lnSpc>
              <a:spcBef>
                <a:spcPts val="0"/>
              </a:spcBef>
              <a:spcAft>
                <a:spcPts val="0"/>
              </a:spcAft>
              <a:buClr>
                <a:schemeClr val="dk1"/>
              </a:buClr>
              <a:buFont typeface="Arial"/>
              <a:buNone/>
            </a:pPr>
            <a:r>
              <a:rPr lang="en-US" sz="2200">
                <a:solidFill>
                  <a:schemeClr val="dk1"/>
                </a:solidFill>
              </a:rPr>
              <a:t>From the above dataset features of each borough and neighbourhood can be extracted  Into dataframe. Since we will be focusing in Brooklyn, data for only Brooklyn will be sliced from the dataframe to create a new dataframe.</a:t>
            </a:r>
            <a:endParaRPr sz="2200">
              <a:solidFill>
                <a:schemeClr val="dk1"/>
              </a:solidFill>
            </a:endParaRPr>
          </a:p>
          <a:p>
            <a:pPr indent="0" lvl="0" marL="12700" marR="6985" rtl="0" algn="just">
              <a:lnSpc>
                <a:spcPct val="111100"/>
              </a:lnSpc>
              <a:spcBef>
                <a:spcPts val="0"/>
              </a:spcBef>
              <a:spcAft>
                <a:spcPts val="0"/>
              </a:spcAft>
              <a:buClr>
                <a:schemeClr val="dk1"/>
              </a:buClr>
              <a:buFont typeface="Arial"/>
              <a:buNone/>
            </a:pPr>
            <a:r>
              <a:t/>
            </a: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6"/>
          <p:cNvSpPr txBox="1"/>
          <p:nvPr/>
        </p:nvSpPr>
        <p:spPr>
          <a:xfrm>
            <a:off x="2313825" y="9394325"/>
            <a:ext cx="2594400" cy="375300"/>
          </a:xfrm>
          <a:prstGeom prst="rect">
            <a:avLst/>
          </a:prstGeom>
          <a:noFill/>
          <a:ln>
            <a:noFill/>
          </a:ln>
        </p:spPr>
        <p:txBody>
          <a:bodyPr anchorCtr="0" anchor="t" bIns="0" lIns="0" spcFirstLastPara="1" rIns="0" wrap="square" tIns="12700">
            <a:noAutofit/>
          </a:bodyPr>
          <a:lstStyle/>
          <a:p>
            <a:pPr indent="0" lvl="0" marL="12700" marR="0" rtl="0" algn="ctr">
              <a:lnSpc>
                <a:spcPct val="100000"/>
              </a:lnSpc>
              <a:spcBef>
                <a:spcPts val="0"/>
              </a:spcBef>
              <a:spcAft>
                <a:spcPts val="0"/>
              </a:spcAft>
              <a:buNone/>
            </a:pPr>
            <a:r>
              <a:rPr lang="en-US" sz="1800">
                <a:latin typeface="Arial"/>
                <a:ea typeface="Arial"/>
                <a:cs typeface="Arial"/>
                <a:sym typeface="Arial"/>
              </a:rPr>
              <a:t>New York City</a:t>
            </a:r>
            <a:endParaRPr sz="1800">
              <a:latin typeface="Arial"/>
              <a:ea typeface="Arial"/>
              <a:cs typeface="Arial"/>
              <a:sym typeface="Arial"/>
            </a:endParaRPr>
          </a:p>
        </p:txBody>
      </p:sp>
      <p:sp>
        <p:nvSpPr>
          <p:cNvPr id="70" name="Google Shape;70;p16"/>
          <p:cNvSpPr txBox="1"/>
          <p:nvPr/>
        </p:nvSpPr>
        <p:spPr>
          <a:xfrm>
            <a:off x="345875" y="373550"/>
            <a:ext cx="6917700" cy="4642200"/>
          </a:xfrm>
          <a:prstGeom prst="rect">
            <a:avLst/>
          </a:prstGeom>
          <a:noFill/>
          <a:ln>
            <a:noFill/>
          </a:ln>
        </p:spPr>
        <p:txBody>
          <a:bodyPr anchorCtr="0" anchor="t" bIns="91425" lIns="91425" spcFirstLastPara="1" rIns="91425" wrap="square" tIns="91425">
            <a:noAutofit/>
          </a:bodyPr>
          <a:lstStyle/>
          <a:p>
            <a:pPr indent="0" lvl="0" marL="2298700" rtl="0" algn="just">
              <a:spcBef>
                <a:spcPts val="0"/>
              </a:spcBef>
              <a:spcAft>
                <a:spcPts val="0"/>
              </a:spcAft>
              <a:buClr>
                <a:schemeClr val="dk1"/>
              </a:buClr>
              <a:buFont typeface="Arial"/>
              <a:buNone/>
            </a:pPr>
            <a:r>
              <a:rPr b="1" lang="en-US" sz="2900">
                <a:solidFill>
                  <a:schemeClr val="dk1"/>
                </a:solidFill>
              </a:rPr>
              <a:t>Methodology</a:t>
            </a:r>
            <a:endParaRPr sz="2900">
              <a:solidFill>
                <a:schemeClr val="dk1"/>
              </a:solidFill>
            </a:endParaRPr>
          </a:p>
          <a:p>
            <a:pPr indent="0" lvl="0" marL="0" rtl="0" algn="just">
              <a:spcBef>
                <a:spcPts val="40"/>
              </a:spcBef>
              <a:spcAft>
                <a:spcPts val="0"/>
              </a:spcAft>
              <a:buClr>
                <a:schemeClr val="dk1"/>
              </a:buClr>
              <a:buFont typeface="Arial"/>
              <a:buNone/>
            </a:pPr>
            <a:r>
              <a:t/>
            </a:r>
            <a:endParaRPr sz="3400">
              <a:solidFill>
                <a:schemeClr val="dk1"/>
              </a:solidFill>
            </a:endParaRPr>
          </a:p>
          <a:p>
            <a:pPr indent="0" lvl="0" marL="12700" rtl="0" algn="just">
              <a:spcBef>
                <a:spcPts val="0"/>
              </a:spcBef>
              <a:spcAft>
                <a:spcPts val="0"/>
              </a:spcAft>
              <a:buNone/>
            </a:pPr>
            <a:r>
              <a:rPr lang="en-US" sz="2500">
                <a:solidFill>
                  <a:schemeClr val="dk1"/>
                </a:solidFill>
              </a:rPr>
              <a:t>The datasets for all the neighbourhoods of a borough are organized. Foursquare location data is used to identify the top 100 venues in each neighbourhood. </a:t>
            </a:r>
            <a:endParaRPr sz="2500">
              <a:solidFill>
                <a:schemeClr val="dk1"/>
              </a:solidFill>
            </a:endParaRPr>
          </a:p>
          <a:p>
            <a:pPr indent="444500" lvl="0" marL="12700" marR="208278" rtl="0" algn="just">
              <a:lnSpc>
                <a:spcPct val="109400"/>
              </a:lnSpc>
              <a:spcBef>
                <a:spcPts val="0"/>
              </a:spcBef>
              <a:spcAft>
                <a:spcPts val="0"/>
              </a:spcAft>
              <a:buClr>
                <a:schemeClr val="dk1"/>
              </a:buClr>
              <a:buFont typeface="Arial"/>
              <a:buNone/>
            </a:pPr>
            <a:r>
              <a:rPr lang="en-US" sz="2500">
                <a:solidFill>
                  <a:schemeClr val="dk1"/>
                </a:solidFill>
              </a:rPr>
              <a:t>Further analysis is performed on the data to determine the  frequency of each category in each neighbourhood. With this we can determine the  concentration of restaurants at any neighbourhood and avoid that location.</a:t>
            </a:r>
            <a:endParaRPr sz="2500">
              <a:solidFill>
                <a:schemeClr val="dk1"/>
              </a:solidFill>
            </a:endParaRPr>
          </a:p>
          <a:p>
            <a:pPr indent="0" lvl="0" marL="0" rtl="0" algn="just">
              <a:spcBef>
                <a:spcPts val="0"/>
              </a:spcBef>
              <a:spcAft>
                <a:spcPts val="0"/>
              </a:spcAft>
              <a:buNone/>
            </a:pPr>
            <a:r>
              <a:t/>
            </a:r>
            <a:endParaRPr sz="2700">
              <a:latin typeface="Calibri"/>
              <a:ea typeface="Calibri"/>
              <a:cs typeface="Calibri"/>
              <a:sym typeface="Calibri"/>
            </a:endParaRPr>
          </a:p>
        </p:txBody>
      </p:sp>
      <p:sp>
        <p:nvSpPr>
          <p:cNvPr id="71" name="Google Shape;71;p16"/>
          <p:cNvSpPr/>
          <p:nvPr/>
        </p:nvSpPr>
        <p:spPr>
          <a:xfrm>
            <a:off x="194525" y="5223301"/>
            <a:ext cx="7220400" cy="4145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282025" y="1590550"/>
            <a:ext cx="6987000" cy="5451600"/>
          </a:xfrm>
          <a:prstGeom prst="rect">
            <a:avLst/>
          </a:prstGeom>
          <a:noFill/>
          <a:ln>
            <a:noFill/>
          </a:ln>
        </p:spPr>
        <p:txBody>
          <a:bodyPr anchorCtr="0" anchor="t" bIns="91425" lIns="91425" spcFirstLastPara="1" rIns="91425" wrap="square" tIns="91425">
            <a:noAutofit/>
          </a:bodyPr>
          <a:lstStyle/>
          <a:p>
            <a:pPr indent="-387350" lvl="0" marL="457200" marR="132080" rtl="0" algn="just">
              <a:lnSpc>
                <a:spcPct val="109400"/>
              </a:lnSpc>
              <a:spcBef>
                <a:spcPts val="75"/>
              </a:spcBef>
              <a:spcAft>
                <a:spcPts val="0"/>
              </a:spcAft>
              <a:buClr>
                <a:schemeClr val="dk1"/>
              </a:buClr>
              <a:buSzPts val="2500"/>
              <a:buChar char="●"/>
            </a:pPr>
            <a:r>
              <a:rPr lang="en-US" sz="2500">
                <a:solidFill>
                  <a:schemeClr val="dk1"/>
                </a:solidFill>
              </a:rPr>
              <a:t>After cleaning and processing the datasets, machine learning algorithms are used to  determine clusters in the borough. All clusters are then superimposed on the map of brooklyn using  folium for visualization. Then the top venues in each </a:t>
            </a:r>
            <a:r>
              <a:rPr lang="en-US" sz="2500">
                <a:solidFill>
                  <a:schemeClr val="dk1"/>
                </a:solidFill>
              </a:rPr>
              <a:t>neighborhood</a:t>
            </a:r>
            <a:r>
              <a:rPr lang="en-US" sz="2500">
                <a:solidFill>
                  <a:schemeClr val="dk1"/>
                </a:solidFill>
              </a:rPr>
              <a:t> is determined from foursquare data.</a:t>
            </a:r>
            <a:endParaRPr sz="2500">
              <a:solidFill>
                <a:schemeClr val="dk1"/>
              </a:solidFill>
            </a:endParaRPr>
          </a:p>
          <a:p>
            <a:pPr indent="0" lvl="0" marL="12700" marR="132080" rtl="0" algn="just">
              <a:lnSpc>
                <a:spcPct val="109400"/>
              </a:lnSpc>
              <a:spcBef>
                <a:spcPts val="75"/>
              </a:spcBef>
              <a:spcAft>
                <a:spcPts val="0"/>
              </a:spcAft>
              <a:buNone/>
            </a:pPr>
            <a:r>
              <a:t/>
            </a:r>
            <a:endParaRPr sz="2500">
              <a:solidFill>
                <a:schemeClr val="dk1"/>
              </a:solidFill>
            </a:endParaRPr>
          </a:p>
          <a:p>
            <a:pPr indent="-387350" lvl="0" marL="457200" marR="132080" rtl="0" algn="just">
              <a:lnSpc>
                <a:spcPct val="109400"/>
              </a:lnSpc>
              <a:spcBef>
                <a:spcPts val="75"/>
              </a:spcBef>
              <a:spcAft>
                <a:spcPts val="0"/>
              </a:spcAft>
              <a:buClr>
                <a:schemeClr val="dk1"/>
              </a:buClr>
              <a:buSzPts val="2500"/>
              <a:buChar char="●"/>
            </a:pPr>
            <a:r>
              <a:rPr i="1" lang="en-US" sz="2500">
                <a:solidFill>
                  <a:schemeClr val="dk1"/>
                </a:solidFill>
              </a:rPr>
              <a:t>value_counts </a:t>
            </a:r>
            <a:r>
              <a:rPr lang="en-US" sz="2500">
                <a:solidFill>
                  <a:schemeClr val="dk1"/>
                </a:solidFill>
              </a:rPr>
              <a:t>is used to get the total number of unique venue category.</a:t>
            </a:r>
            <a:endParaRPr sz="2500">
              <a:solidFill>
                <a:schemeClr val="dk1"/>
              </a:solidFill>
            </a:endParaRPr>
          </a:p>
          <a:p>
            <a:pPr indent="0" lvl="0" marL="12700" marR="132080" rtl="0" algn="just">
              <a:lnSpc>
                <a:spcPct val="109400"/>
              </a:lnSpc>
              <a:spcBef>
                <a:spcPts val="75"/>
              </a:spcBef>
              <a:spcAft>
                <a:spcPts val="0"/>
              </a:spcAft>
              <a:buNone/>
            </a:pPr>
            <a:r>
              <a:t/>
            </a:r>
            <a:endParaRPr sz="2500">
              <a:solidFill>
                <a:schemeClr val="dk1"/>
              </a:solidFill>
            </a:endParaRPr>
          </a:p>
          <a:p>
            <a:pPr indent="-387350" lvl="0" marL="457200" marR="132080" rtl="0" algn="just">
              <a:lnSpc>
                <a:spcPct val="109400"/>
              </a:lnSpc>
              <a:spcBef>
                <a:spcPts val="75"/>
              </a:spcBef>
              <a:spcAft>
                <a:spcPts val="0"/>
              </a:spcAft>
              <a:buClr>
                <a:schemeClr val="dk1"/>
              </a:buClr>
              <a:buSzPts val="2500"/>
              <a:buChar char="●"/>
            </a:pPr>
            <a:r>
              <a:rPr lang="en-US" sz="2500">
                <a:solidFill>
                  <a:schemeClr val="dk1"/>
                </a:solidFill>
              </a:rPr>
              <a:t>Number of clusters  in K mean clustering= 5</a:t>
            </a:r>
            <a:endParaRPr sz="2500">
              <a:solidFill>
                <a:schemeClr val="dk1"/>
              </a:solidFill>
            </a:endParaRPr>
          </a:p>
          <a:p>
            <a:pPr indent="0" lvl="0" marL="0" rtl="0" algn="just">
              <a:spcBef>
                <a:spcPts val="0"/>
              </a:spcBef>
              <a:spcAft>
                <a:spcPts val="0"/>
              </a:spcAft>
              <a:buNone/>
            </a:pPr>
            <a:r>
              <a:t/>
            </a:r>
            <a:endParaRPr sz="27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8"/>
          <p:cNvSpPr txBox="1"/>
          <p:nvPr/>
        </p:nvSpPr>
        <p:spPr>
          <a:xfrm>
            <a:off x="192150" y="1100850"/>
            <a:ext cx="7388100" cy="2125800"/>
          </a:xfrm>
          <a:prstGeom prst="rect">
            <a:avLst/>
          </a:prstGeom>
          <a:noFill/>
          <a:ln>
            <a:noFill/>
          </a:ln>
        </p:spPr>
        <p:txBody>
          <a:bodyPr anchorCtr="0" anchor="t" bIns="0" lIns="0" spcFirstLastPara="1" rIns="0" wrap="square" tIns="12700">
            <a:noAutofit/>
          </a:bodyPr>
          <a:lstStyle/>
          <a:p>
            <a:pPr indent="444500" lvl="0" marL="2298700" marR="0" rtl="0" algn="just">
              <a:lnSpc>
                <a:spcPct val="100000"/>
              </a:lnSpc>
              <a:spcBef>
                <a:spcPts val="0"/>
              </a:spcBef>
              <a:spcAft>
                <a:spcPts val="0"/>
              </a:spcAft>
              <a:buNone/>
            </a:pPr>
            <a:r>
              <a:rPr b="1" lang="en-US" sz="2500">
                <a:latin typeface="Arial"/>
                <a:ea typeface="Arial"/>
                <a:cs typeface="Arial"/>
                <a:sym typeface="Arial"/>
              </a:rPr>
              <a:t>Results</a:t>
            </a:r>
            <a:endParaRPr sz="2500">
              <a:latin typeface="Arial"/>
              <a:ea typeface="Arial"/>
              <a:cs typeface="Arial"/>
              <a:sym typeface="Arial"/>
            </a:endParaRPr>
          </a:p>
          <a:p>
            <a:pPr indent="0" lvl="0" marL="0" marR="0" rtl="0" algn="just">
              <a:lnSpc>
                <a:spcPct val="100000"/>
              </a:lnSpc>
              <a:spcBef>
                <a:spcPts val="40"/>
              </a:spcBef>
              <a:spcAft>
                <a:spcPts val="0"/>
              </a:spcAft>
              <a:buNone/>
            </a:pPr>
            <a:r>
              <a:t/>
            </a:r>
            <a:endParaRPr sz="2500">
              <a:latin typeface="Arial"/>
              <a:ea typeface="Arial"/>
              <a:cs typeface="Arial"/>
              <a:sym typeface="Arial"/>
            </a:endParaRPr>
          </a:p>
          <a:p>
            <a:pPr indent="0" lvl="0" marL="12700" marR="5080" rtl="0" algn="just">
              <a:lnSpc>
                <a:spcPct val="109400"/>
              </a:lnSpc>
              <a:spcBef>
                <a:spcPts val="0"/>
              </a:spcBef>
              <a:spcAft>
                <a:spcPts val="0"/>
              </a:spcAft>
              <a:buNone/>
            </a:pPr>
            <a:r>
              <a:rPr lang="en-US" sz="2500">
                <a:latin typeface="Arial"/>
                <a:ea typeface="Arial"/>
                <a:cs typeface="Arial"/>
                <a:sym typeface="Arial"/>
              </a:rPr>
              <a:t>Below is the folium generated map of Brooklyn with its neighborhoods indicated by the  blue circles.</a:t>
            </a:r>
            <a:endParaRPr sz="2500">
              <a:latin typeface="Arial"/>
              <a:ea typeface="Arial"/>
              <a:cs typeface="Arial"/>
              <a:sym typeface="Arial"/>
            </a:endParaRPr>
          </a:p>
          <a:p>
            <a:pPr indent="0" lvl="0" marL="12700" marR="5080" rtl="0" algn="just">
              <a:lnSpc>
                <a:spcPct val="109400"/>
              </a:lnSpc>
              <a:spcBef>
                <a:spcPts val="0"/>
              </a:spcBef>
              <a:spcAft>
                <a:spcPts val="0"/>
              </a:spcAft>
              <a:buNone/>
            </a:pPr>
            <a:r>
              <a:rPr lang="en-US" sz="2500"/>
              <a:t>The yellow circle is an approximation of brooklyn.</a:t>
            </a:r>
            <a:endParaRPr sz="2500">
              <a:latin typeface="Arial"/>
              <a:ea typeface="Arial"/>
              <a:cs typeface="Arial"/>
              <a:sym typeface="Arial"/>
            </a:endParaRPr>
          </a:p>
          <a:p>
            <a:pPr indent="0" lvl="0" marL="12700" marR="5080" rtl="0" algn="just">
              <a:lnSpc>
                <a:spcPct val="109400"/>
              </a:lnSpc>
              <a:spcBef>
                <a:spcPts val="0"/>
              </a:spcBef>
              <a:spcAft>
                <a:spcPts val="0"/>
              </a:spcAft>
              <a:buNone/>
            </a:pPr>
            <a:r>
              <a:t/>
            </a:r>
            <a:endParaRPr sz="2500"/>
          </a:p>
          <a:p>
            <a:pPr indent="0" lvl="0" marL="12700" marR="5080" rtl="0" algn="just">
              <a:lnSpc>
                <a:spcPct val="109400"/>
              </a:lnSpc>
              <a:spcBef>
                <a:spcPts val="0"/>
              </a:spcBef>
              <a:spcAft>
                <a:spcPts val="0"/>
              </a:spcAft>
              <a:buNone/>
            </a:pPr>
            <a:r>
              <a:t/>
            </a:r>
            <a:endParaRPr sz="2500"/>
          </a:p>
        </p:txBody>
      </p:sp>
      <p:sp>
        <p:nvSpPr>
          <p:cNvPr id="82" name="Google Shape;82;p18"/>
          <p:cNvSpPr txBox="1"/>
          <p:nvPr/>
        </p:nvSpPr>
        <p:spPr>
          <a:xfrm>
            <a:off x="1934825" y="7111475"/>
            <a:ext cx="3447300" cy="401100"/>
          </a:xfrm>
          <a:prstGeom prst="rect">
            <a:avLst/>
          </a:prstGeom>
          <a:noFill/>
          <a:ln>
            <a:noFill/>
          </a:ln>
        </p:spPr>
        <p:txBody>
          <a:bodyPr anchorCtr="0" anchor="t" bIns="91425" lIns="91425" spcFirstLastPara="1" rIns="91425" wrap="square" tIns="91425">
            <a:noAutofit/>
          </a:bodyPr>
          <a:lstStyle/>
          <a:p>
            <a:pPr indent="0" lvl="0" marL="12700" rtl="0" algn="l">
              <a:spcBef>
                <a:spcPts val="0"/>
              </a:spcBef>
              <a:spcAft>
                <a:spcPts val="0"/>
              </a:spcAft>
              <a:buNone/>
            </a:pPr>
            <a:r>
              <a:rPr lang="en-US" sz="1700">
                <a:solidFill>
                  <a:schemeClr val="dk1"/>
                </a:solidFill>
              </a:rPr>
              <a:t>         Brooklyn </a:t>
            </a:r>
            <a:r>
              <a:rPr lang="en-US" sz="1700">
                <a:solidFill>
                  <a:schemeClr val="dk1"/>
                </a:solidFill>
              </a:rPr>
              <a:t>Neighborhoods</a:t>
            </a:r>
            <a:endParaRPr sz="1700">
              <a:solidFill>
                <a:schemeClr val="dk1"/>
              </a:solidFill>
            </a:endParaRPr>
          </a:p>
          <a:p>
            <a:pPr indent="0" lvl="0" marL="0" rtl="0" algn="l">
              <a:spcBef>
                <a:spcPts val="0"/>
              </a:spcBef>
              <a:spcAft>
                <a:spcPts val="0"/>
              </a:spcAft>
              <a:buNone/>
            </a:pPr>
            <a:r>
              <a:t/>
            </a:r>
            <a:endParaRPr sz="2200">
              <a:latin typeface="Calibri"/>
              <a:ea typeface="Calibri"/>
              <a:cs typeface="Calibri"/>
              <a:sym typeface="Calibri"/>
            </a:endParaRPr>
          </a:p>
        </p:txBody>
      </p:sp>
      <p:pic>
        <p:nvPicPr>
          <p:cNvPr id="83" name="Google Shape;83;p18"/>
          <p:cNvPicPr preferRelativeResize="0"/>
          <p:nvPr/>
        </p:nvPicPr>
        <p:blipFill rotWithShape="1">
          <a:blip r:embed="rId4">
            <a:alphaModFix/>
          </a:blip>
          <a:srcRect b="0" l="13621" r="0" t="0"/>
          <a:stretch/>
        </p:blipFill>
        <p:spPr>
          <a:xfrm>
            <a:off x="96075" y="3355051"/>
            <a:ext cx="7580249" cy="36279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nvSpPr>
        <p:spPr>
          <a:xfrm>
            <a:off x="40800" y="1508050"/>
            <a:ext cx="7690800" cy="2199900"/>
          </a:xfrm>
          <a:prstGeom prst="rect">
            <a:avLst/>
          </a:prstGeom>
          <a:noFill/>
          <a:ln>
            <a:noFill/>
          </a:ln>
        </p:spPr>
        <p:txBody>
          <a:bodyPr anchorCtr="0" anchor="t" bIns="91425" lIns="91425" spcFirstLastPara="1" rIns="91425" wrap="square" tIns="91425">
            <a:noAutofit/>
          </a:bodyPr>
          <a:lstStyle/>
          <a:p>
            <a:pPr indent="-387350" lvl="0" marL="457200" marR="5080" rtl="0" algn="just">
              <a:lnSpc>
                <a:spcPct val="109400"/>
              </a:lnSpc>
              <a:spcBef>
                <a:spcPts val="0"/>
              </a:spcBef>
              <a:spcAft>
                <a:spcPts val="0"/>
              </a:spcAft>
              <a:buClr>
                <a:schemeClr val="dk1"/>
              </a:buClr>
              <a:buSzPts val="2500"/>
              <a:buChar char="●"/>
            </a:pPr>
            <a:r>
              <a:rPr lang="en-US" sz="2500">
                <a:solidFill>
                  <a:schemeClr val="dk1"/>
                </a:solidFill>
              </a:rPr>
              <a:t>After using K Means clustering, all 70 neighborhoods were grouped into 5 different  clusters. Based on these clusters, location determination was made.</a:t>
            </a:r>
            <a:endParaRPr sz="2500">
              <a:solidFill>
                <a:schemeClr val="dk1"/>
              </a:solidFill>
            </a:endParaRPr>
          </a:p>
          <a:p>
            <a:pPr indent="0" lvl="0" marL="12700" marR="5080" rtl="0" algn="just">
              <a:lnSpc>
                <a:spcPct val="109400"/>
              </a:lnSpc>
              <a:spcBef>
                <a:spcPts val="0"/>
              </a:spcBef>
              <a:spcAft>
                <a:spcPts val="0"/>
              </a:spcAft>
              <a:buNone/>
            </a:pPr>
            <a:r>
              <a:rPr lang="en-US" sz="2500">
                <a:solidFill>
                  <a:schemeClr val="dk1"/>
                </a:solidFill>
              </a:rPr>
              <a:t>Below is the </a:t>
            </a:r>
            <a:r>
              <a:rPr lang="en-US" sz="2500">
                <a:solidFill>
                  <a:schemeClr val="dk1"/>
                </a:solidFill>
              </a:rPr>
              <a:t>visualization</a:t>
            </a:r>
            <a:r>
              <a:rPr lang="en-US" sz="2500">
                <a:solidFill>
                  <a:schemeClr val="dk1"/>
                </a:solidFill>
              </a:rPr>
              <a:t> of the clusters</a:t>
            </a:r>
            <a:endParaRPr sz="2500">
              <a:solidFill>
                <a:schemeClr val="dk1"/>
              </a:solidFill>
            </a:endParaRPr>
          </a:p>
        </p:txBody>
      </p:sp>
      <p:pic>
        <p:nvPicPr>
          <p:cNvPr id="89" name="Google Shape;89;p19"/>
          <p:cNvPicPr preferRelativeResize="0"/>
          <p:nvPr/>
        </p:nvPicPr>
        <p:blipFill rotWithShape="1">
          <a:blip r:embed="rId3">
            <a:alphaModFix/>
          </a:blip>
          <a:srcRect b="0" l="740" r="-739" t="0"/>
          <a:stretch/>
        </p:blipFill>
        <p:spPr>
          <a:xfrm>
            <a:off x="40800" y="4037875"/>
            <a:ext cx="7690801" cy="42093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20"/>
          <p:cNvSpPr txBox="1"/>
          <p:nvPr/>
        </p:nvSpPr>
        <p:spPr>
          <a:xfrm>
            <a:off x="874025" y="982750"/>
            <a:ext cx="6472500" cy="8436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500">
                <a:latin typeface="Arial"/>
                <a:ea typeface="Arial"/>
                <a:cs typeface="Arial"/>
                <a:sym typeface="Arial"/>
              </a:rPr>
              <a:t>For example below is the screenshot of top 5 venues of cluster 5.</a:t>
            </a:r>
            <a:endParaRPr sz="2500">
              <a:latin typeface="Arial"/>
              <a:ea typeface="Arial"/>
              <a:cs typeface="Arial"/>
              <a:sym typeface="Arial"/>
            </a:endParaRPr>
          </a:p>
        </p:txBody>
      </p:sp>
      <p:pic>
        <p:nvPicPr>
          <p:cNvPr id="95" name="Google Shape;95;p20"/>
          <p:cNvPicPr preferRelativeResize="0"/>
          <p:nvPr/>
        </p:nvPicPr>
        <p:blipFill rotWithShape="1">
          <a:blip r:embed="rId4">
            <a:alphaModFix/>
          </a:blip>
          <a:srcRect b="0" l="0" r="10793" t="0"/>
          <a:stretch/>
        </p:blipFill>
        <p:spPr>
          <a:xfrm>
            <a:off x="72738" y="1996625"/>
            <a:ext cx="7626924" cy="5280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nvSpPr>
        <p:spPr>
          <a:xfrm>
            <a:off x="95400" y="1134525"/>
            <a:ext cx="7581600" cy="5409600"/>
          </a:xfrm>
          <a:prstGeom prst="rect">
            <a:avLst/>
          </a:prstGeom>
          <a:noFill/>
          <a:ln>
            <a:noFill/>
          </a:ln>
        </p:spPr>
        <p:txBody>
          <a:bodyPr anchorCtr="0" anchor="t" bIns="0" lIns="0" spcFirstLastPara="1" rIns="0" wrap="square" tIns="12700">
            <a:noAutofit/>
          </a:bodyPr>
          <a:lstStyle/>
          <a:p>
            <a:pPr indent="457200" lvl="0" marL="2286000" marR="0" rtl="0" algn="just">
              <a:lnSpc>
                <a:spcPct val="150000"/>
              </a:lnSpc>
              <a:spcBef>
                <a:spcPts val="869"/>
              </a:spcBef>
              <a:spcAft>
                <a:spcPts val="0"/>
              </a:spcAft>
              <a:buNone/>
            </a:pPr>
            <a:r>
              <a:rPr b="1" lang="en-US" sz="2500">
                <a:latin typeface="Arial"/>
                <a:ea typeface="Arial"/>
                <a:cs typeface="Arial"/>
                <a:sym typeface="Arial"/>
              </a:rPr>
              <a:t>DIscussions</a:t>
            </a:r>
            <a:endParaRPr sz="2500">
              <a:latin typeface="Arial"/>
              <a:ea typeface="Arial"/>
              <a:cs typeface="Arial"/>
              <a:sym typeface="Arial"/>
            </a:endParaRPr>
          </a:p>
          <a:p>
            <a:pPr indent="-387350" lvl="0" marL="457200" marR="24130" rtl="0" algn="just">
              <a:lnSpc>
                <a:spcPct val="150000"/>
              </a:lnSpc>
              <a:spcBef>
                <a:spcPts val="670"/>
              </a:spcBef>
              <a:spcAft>
                <a:spcPts val="0"/>
              </a:spcAft>
              <a:buSzPts val="2500"/>
              <a:buFont typeface="Arial"/>
              <a:buChar char="●"/>
            </a:pPr>
            <a:r>
              <a:rPr lang="en-US" sz="2500">
                <a:latin typeface="Arial"/>
                <a:ea typeface="Arial"/>
                <a:cs typeface="Arial"/>
                <a:sym typeface="Arial"/>
              </a:rPr>
              <a:t>Pizza plaza is the most popular venue in all of Brooklyn followed by Coffee shops while  bath houses, print shops are least popular. </a:t>
            </a:r>
            <a:endParaRPr sz="2500">
              <a:latin typeface="Arial"/>
              <a:ea typeface="Arial"/>
              <a:cs typeface="Arial"/>
              <a:sym typeface="Arial"/>
            </a:endParaRPr>
          </a:p>
          <a:p>
            <a:pPr indent="-387350" lvl="0" marL="457200" marR="24130" rtl="0" algn="just">
              <a:lnSpc>
                <a:spcPct val="150000"/>
              </a:lnSpc>
              <a:spcBef>
                <a:spcPts val="0"/>
              </a:spcBef>
              <a:spcAft>
                <a:spcPts val="0"/>
              </a:spcAft>
              <a:buSzPts val="2500"/>
              <a:buFont typeface="Arial"/>
              <a:buChar char="●"/>
            </a:pPr>
            <a:r>
              <a:rPr lang="en-US" sz="2500"/>
              <a:t>T</a:t>
            </a:r>
            <a:r>
              <a:rPr lang="en-US" sz="2500">
                <a:latin typeface="Arial"/>
                <a:ea typeface="Arial"/>
                <a:cs typeface="Arial"/>
                <a:sym typeface="Arial"/>
              </a:rPr>
              <a:t>he accuracy of the above code  depends on the location data provided by </a:t>
            </a:r>
            <a:r>
              <a:rPr b="1" lang="en-US" sz="2500">
                <a:latin typeface="Arial"/>
                <a:ea typeface="Arial"/>
                <a:cs typeface="Arial"/>
                <a:sym typeface="Arial"/>
              </a:rPr>
              <a:t>Foursquare api</a:t>
            </a:r>
            <a:r>
              <a:rPr lang="en-US" sz="2500">
                <a:latin typeface="Arial"/>
                <a:ea typeface="Arial"/>
                <a:cs typeface="Arial"/>
                <a:sym typeface="Arial"/>
              </a:rPr>
              <a:t>, accuracy of </a:t>
            </a:r>
            <a:r>
              <a:rPr b="1" lang="en-US" sz="2500">
                <a:latin typeface="Arial"/>
                <a:ea typeface="Arial"/>
                <a:cs typeface="Arial"/>
                <a:sym typeface="Arial"/>
              </a:rPr>
              <a:t>geopy</a:t>
            </a:r>
            <a:r>
              <a:rPr lang="en-US" sz="2500">
                <a:latin typeface="Arial"/>
                <a:ea typeface="Arial"/>
                <a:cs typeface="Arial"/>
                <a:sym typeface="Arial"/>
              </a:rPr>
              <a:t>. </a:t>
            </a:r>
            <a:endParaRPr sz="2500"/>
          </a:p>
          <a:p>
            <a:pPr indent="-387350" lvl="0" marL="457200" marR="24130" rtl="0" algn="just">
              <a:lnSpc>
                <a:spcPct val="150000"/>
              </a:lnSpc>
              <a:spcBef>
                <a:spcPts val="0"/>
              </a:spcBef>
              <a:spcAft>
                <a:spcPts val="0"/>
              </a:spcAft>
              <a:buSzPts val="2500"/>
              <a:buFont typeface="Arial"/>
              <a:buChar char="●"/>
            </a:pPr>
            <a:r>
              <a:rPr lang="en-US" sz="2500"/>
              <a:t>A</a:t>
            </a:r>
            <a:r>
              <a:rPr lang="en-US" sz="2500">
                <a:latin typeface="Arial"/>
                <a:ea typeface="Arial"/>
                <a:cs typeface="Arial"/>
                <a:sym typeface="Arial"/>
              </a:rPr>
              <a:t>lso the  above model assumed each neighborhood as a circle with a radius of 1 km.</a:t>
            </a:r>
            <a:endParaRPr sz="2500">
              <a:latin typeface="Arial"/>
              <a:ea typeface="Arial"/>
              <a:cs typeface="Arial"/>
              <a:sym typeface="Arial"/>
            </a:endParaRPr>
          </a:p>
          <a:p>
            <a:pPr indent="0" lvl="0" marL="0" marR="0" rtl="0" algn="just">
              <a:lnSpc>
                <a:spcPct val="150000"/>
              </a:lnSpc>
              <a:spcBef>
                <a:spcPts val="10"/>
              </a:spcBef>
              <a:spcAft>
                <a:spcPts val="0"/>
              </a:spcAft>
              <a:buNone/>
            </a:pPr>
            <a:r>
              <a:t/>
            </a:r>
            <a:endParaRPr sz="2500">
              <a:latin typeface="Arial"/>
              <a:ea typeface="Arial"/>
              <a:cs typeface="Arial"/>
              <a:sym typeface="Arial"/>
            </a:endParaRPr>
          </a:p>
          <a:p>
            <a:pPr indent="0" lvl="0" marL="12700" marR="8890" rtl="0" algn="just">
              <a:lnSpc>
                <a:spcPct val="150000"/>
              </a:lnSpc>
              <a:spcBef>
                <a:spcPts val="0"/>
              </a:spcBef>
              <a:spcAft>
                <a:spcPts val="0"/>
              </a:spcAft>
              <a:buNone/>
            </a:pPr>
            <a:r>
              <a:t/>
            </a:r>
            <a:endParaRPr sz="25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nvSpPr>
        <p:spPr>
          <a:xfrm>
            <a:off x="95400" y="138325"/>
            <a:ext cx="7581600" cy="9325200"/>
          </a:xfrm>
          <a:prstGeom prst="rect">
            <a:avLst/>
          </a:prstGeom>
          <a:noFill/>
          <a:ln>
            <a:noFill/>
          </a:ln>
        </p:spPr>
        <p:txBody>
          <a:bodyPr anchorCtr="0" anchor="t" bIns="91425" lIns="91425" spcFirstLastPara="1" rIns="91425" wrap="square" tIns="91425">
            <a:noAutofit/>
          </a:bodyPr>
          <a:lstStyle/>
          <a:p>
            <a:pPr indent="444500" lvl="0" marL="2298700" rtl="0" algn="just">
              <a:lnSpc>
                <a:spcPct val="200000"/>
              </a:lnSpc>
              <a:spcBef>
                <a:spcPts val="0"/>
              </a:spcBef>
              <a:spcAft>
                <a:spcPts val="0"/>
              </a:spcAft>
              <a:buNone/>
            </a:pPr>
            <a:r>
              <a:rPr b="1" lang="en-US" sz="2500">
                <a:solidFill>
                  <a:schemeClr val="dk1"/>
                </a:solidFill>
              </a:rPr>
              <a:t>Conclusion</a:t>
            </a:r>
            <a:endParaRPr sz="2500">
              <a:solidFill>
                <a:schemeClr val="dk1"/>
              </a:solidFill>
            </a:endParaRPr>
          </a:p>
          <a:p>
            <a:pPr indent="0" lvl="0" marL="12700" marR="5080" rtl="0" algn="just">
              <a:lnSpc>
                <a:spcPct val="200000"/>
              </a:lnSpc>
              <a:spcBef>
                <a:spcPts val="5"/>
              </a:spcBef>
              <a:spcAft>
                <a:spcPts val="0"/>
              </a:spcAft>
              <a:buNone/>
            </a:pPr>
            <a:r>
              <a:rPr lang="en-US" sz="2500">
                <a:solidFill>
                  <a:schemeClr val="dk1"/>
                </a:solidFill>
              </a:rPr>
              <a:t>So from examining the above clusters we can predict the neighbourhood where food  places should be opened. For example opening a restaurant at </a:t>
            </a:r>
            <a:r>
              <a:rPr b="1" lang="en-US" sz="2500">
                <a:solidFill>
                  <a:schemeClr val="dk1"/>
                </a:solidFill>
              </a:rPr>
              <a:t>cluster 4 in the  neighbourhood of Sea Gate </a:t>
            </a:r>
            <a:r>
              <a:rPr lang="en-US" sz="2500">
                <a:solidFill>
                  <a:schemeClr val="dk1"/>
                </a:solidFill>
              </a:rPr>
              <a:t>would be appropriate since there are no popular  restaurants nearby.</a:t>
            </a:r>
            <a:endParaRPr sz="2500">
              <a:solidFill>
                <a:schemeClr val="dk1"/>
              </a:solidFill>
            </a:endParaRPr>
          </a:p>
          <a:p>
            <a:pPr indent="0" lvl="0" marL="0" rtl="0" algn="just">
              <a:lnSpc>
                <a:spcPct val="200000"/>
              </a:lnSpc>
              <a:spcBef>
                <a:spcPts val="35"/>
              </a:spcBef>
              <a:spcAft>
                <a:spcPts val="0"/>
              </a:spcAft>
              <a:buNone/>
            </a:pPr>
            <a:r>
              <a:t/>
            </a:r>
            <a:endParaRPr sz="2500">
              <a:solidFill>
                <a:schemeClr val="dk1"/>
              </a:solidFill>
            </a:endParaRPr>
          </a:p>
          <a:p>
            <a:pPr indent="0" lvl="0" marL="12700" marR="8890" rtl="0" algn="just">
              <a:lnSpc>
                <a:spcPct val="200000"/>
              </a:lnSpc>
              <a:spcBef>
                <a:spcPts val="0"/>
              </a:spcBef>
              <a:spcAft>
                <a:spcPts val="0"/>
              </a:spcAft>
              <a:buNone/>
            </a:pPr>
            <a:r>
              <a:rPr b="1" lang="en-US" sz="2500">
                <a:solidFill>
                  <a:schemeClr val="dk1"/>
                </a:solidFill>
              </a:rPr>
              <a:t>The above procedure can be applied to all boroughs of New York to determine location for  any type of commercial establishment.</a:t>
            </a:r>
            <a:endParaRPr sz="2500">
              <a:solidFill>
                <a:schemeClr val="dk1"/>
              </a:solidFill>
            </a:endParaRPr>
          </a:p>
          <a:p>
            <a:pPr indent="0" lvl="0" marL="0" rtl="0" algn="just">
              <a:lnSpc>
                <a:spcPct val="200000"/>
              </a:lnSpc>
              <a:spcBef>
                <a:spcPts val="0"/>
              </a:spcBef>
              <a:spcAft>
                <a:spcPts val="0"/>
              </a:spcAft>
              <a:buNone/>
            </a:pPr>
            <a:r>
              <a:t/>
            </a:r>
            <a:endParaRPr sz="2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