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1" r:id="rId8"/>
    <p:sldId id="262" r:id="rId9"/>
    <p:sldId id="260" r:id="rId10"/>
    <p:sldId id="263" r:id="rId11"/>
    <p:sldId id="264" r:id="rId12"/>
    <p:sldId id="267" r:id="rId13"/>
    <p:sldId id="265" r:id="rId14"/>
    <p:sldId id="269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7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4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19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30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76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9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679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State Wise Profit Analyzer: NY | CA | FL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Profit Insights from R&amp;D, Administration &amp; Marketing Spend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155294"/>
            <a:ext cx="6554867" cy="1524000"/>
          </a:xfrm>
        </p:spPr>
        <p:txBody>
          <a:bodyPr/>
          <a:lstStyle/>
          <a:p>
            <a:r>
              <a:t>Scatter Plot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Profit vs R&amp;D Spend: Strong upward trend</a:t>
            </a:r>
          </a:p>
          <a:p>
            <a:pPr>
              <a:spcAft>
                <a:spcPts val="500"/>
              </a:spcAft>
            </a:pPr>
            <a:r>
              <a:t>Profit vs Administration: Weak trend</a:t>
            </a:r>
          </a:p>
          <a:p>
            <a:pPr>
              <a:spcAft>
                <a:spcPts val="500"/>
              </a:spcAft>
            </a:pPr>
            <a:r>
              <a:t>Profit vs Marketing Spend: Moderate correlation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079" y="0"/>
            <a:ext cx="6554867" cy="1524000"/>
          </a:xfrm>
        </p:spPr>
        <p:txBody>
          <a:bodyPr/>
          <a:lstStyle/>
          <a:p>
            <a:r>
              <a:t>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Florida leads in R&amp;D and profit</a:t>
            </a:r>
          </a:p>
          <a:p>
            <a:pPr>
              <a:spcAft>
                <a:spcPts val="500"/>
              </a:spcAft>
            </a:pPr>
            <a:r>
              <a:t>Highest ROI: California</a:t>
            </a:r>
          </a:p>
          <a:p>
            <a:pPr>
              <a:spcAft>
                <a:spcPts val="500"/>
              </a:spcAft>
            </a:pPr>
            <a:r>
              <a:t>Total Profit: 5.38M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Power </a:t>
            </a:r>
            <a:r>
              <a:rPr dirty="0"/>
              <a:t>BI Dashboard</a:t>
            </a:r>
          </a:p>
        </p:txBody>
      </p:sp>
      <p:pic>
        <p:nvPicPr>
          <p:cNvPr id="3" name="Picture 2" descr="Screenshot 2025-05-02 1321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2087880"/>
            <a:ext cx="8321524" cy="431740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554867" cy="1310640"/>
          </a:xfrm>
        </p:spPr>
        <p:txBody>
          <a:bodyPr/>
          <a:lstStyle/>
          <a:p>
            <a:r>
              <a:rPr dirty="0"/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935480"/>
            <a:ext cx="6554867" cy="3127590"/>
          </a:xfrm>
        </p:spPr>
        <p:txBody>
          <a:bodyPr/>
          <a:lstStyle/>
          <a:p>
            <a:endParaRPr dirty="0"/>
          </a:p>
          <a:p>
            <a:pPr>
              <a:spcAft>
                <a:spcPts val="500"/>
              </a:spcAft>
            </a:pPr>
            <a:r>
              <a:rPr dirty="0"/>
              <a:t>Increase R&amp;D spending</a:t>
            </a:r>
          </a:p>
          <a:p>
            <a:pPr>
              <a:spcAft>
                <a:spcPts val="500"/>
              </a:spcAft>
            </a:pPr>
            <a:r>
              <a:rPr dirty="0"/>
              <a:t>Control Admin costs</a:t>
            </a:r>
          </a:p>
          <a:p>
            <a:pPr>
              <a:spcAft>
                <a:spcPts val="500"/>
              </a:spcAft>
            </a:pPr>
            <a:r>
              <a:rPr dirty="0"/>
              <a:t>Optimize marketing</a:t>
            </a:r>
          </a:p>
          <a:p>
            <a:pPr>
              <a:spcAft>
                <a:spcPts val="500"/>
              </a:spcAft>
            </a:pPr>
            <a:r>
              <a:rPr dirty="0"/>
              <a:t>Focus on Florida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437547-2E82-E7E1-2BF3-F81F6B4E29DD}"/>
              </a:ext>
            </a:extLst>
          </p:cNvPr>
          <p:cNvSpPr txBox="1"/>
          <p:nvPr/>
        </p:nvSpPr>
        <p:spPr>
          <a:xfrm>
            <a:off x="98323" y="619431"/>
            <a:ext cx="752143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dirty="0"/>
              <a:t> </a:t>
            </a:r>
            <a:endParaRPr lang="en-US" b="1" dirty="0"/>
          </a:p>
          <a:p>
            <a:pPr>
              <a:spcAft>
                <a:spcPts val="500"/>
              </a:spcAft>
            </a:pPr>
            <a:endParaRPr lang="en-US" b="1" dirty="0"/>
          </a:p>
          <a:p>
            <a:pPr>
              <a:spcAft>
                <a:spcPts val="500"/>
              </a:spcAft>
            </a:pPr>
            <a:endParaRPr lang="en-US" b="1" dirty="0"/>
          </a:p>
          <a:p>
            <a:pPr>
              <a:spcAft>
                <a:spcPts val="500"/>
              </a:spcAft>
            </a:pPr>
            <a:endParaRPr lang="en-US" b="1" dirty="0"/>
          </a:p>
          <a:p>
            <a:pPr>
              <a:spcAft>
                <a:spcPts val="500"/>
              </a:spcAft>
            </a:pPr>
            <a:r>
              <a:rPr lang="en-US" dirty="0"/>
              <a:t>- Florida leads in all key performance areas.</a:t>
            </a:r>
          </a:p>
          <a:p>
            <a:pPr>
              <a:spcAft>
                <a:spcPts val="500"/>
              </a:spcAft>
            </a:pPr>
            <a:r>
              <a:rPr lang="en-US" dirty="0"/>
              <a:t>- California spends more on marketing but returns are less.</a:t>
            </a:r>
          </a:p>
          <a:p>
            <a:pPr>
              <a:spcAft>
                <a:spcPts val="500"/>
              </a:spcAft>
            </a:pPr>
            <a:r>
              <a:rPr lang="en-US" dirty="0"/>
              <a:t>- New York is balanced but slightly behind Florida.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17718B-8800-B85F-163C-550010B4F7FE}"/>
              </a:ext>
            </a:extLst>
          </p:cNvPr>
          <p:cNvSpPr txBox="1"/>
          <p:nvPr/>
        </p:nvSpPr>
        <p:spPr>
          <a:xfrm>
            <a:off x="245806" y="1016164"/>
            <a:ext cx="332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Insights: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11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Questions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554867" cy="1620456"/>
          </a:xfrm>
        </p:spPr>
        <p:txBody>
          <a:bodyPr/>
          <a:lstStyle/>
          <a:p>
            <a:r>
              <a:rPr dirty="0"/>
              <a:t>Project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500"/>
              </a:spcAft>
            </a:pPr>
            <a:r>
              <a:t>Phase 1: Data Collection &amp; Cleaning (SQL + Excel)</a:t>
            </a:r>
          </a:p>
          <a:p>
            <a:pPr>
              <a:spcAft>
                <a:spcPts val="500"/>
              </a:spcAft>
            </a:pPr>
            <a:r>
              <a:t>Phase 2: Exploratory Data Analysis (Power BI)</a:t>
            </a:r>
          </a:p>
          <a:p>
            <a:pPr>
              <a:spcAft>
                <a:spcPts val="500"/>
              </a:spcAft>
            </a:pPr>
            <a:r>
              <a:t>Phase 3: Regression Analysis (Excel)</a:t>
            </a:r>
          </a:p>
          <a:p>
            <a:pPr>
              <a:spcAft>
                <a:spcPts val="500"/>
              </a:spcAft>
            </a:pPr>
            <a:r>
              <a:t>Phase 4: Insights &amp; Presentation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6554867" cy="1524000"/>
          </a:xfrm>
        </p:spPr>
        <p:txBody>
          <a:bodyPr/>
          <a:lstStyle/>
          <a:p>
            <a:r>
              <a:t>Descriptive Statistics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8567636"/>
              </p:ext>
            </p:extLst>
          </p:nvPr>
        </p:nvGraphicFramePr>
        <p:xfrm>
          <a:off x="233516" y="2224548"/>
          <a:ext cx="82296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R&amp;D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Marketing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78.24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121.95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228.39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Std 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43.22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26.52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110.12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165.35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182.65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471.78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74.66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239.45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3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0"/>
            <a:ext cx="6554867" cy="1524000"/>
          </a:xfrm>
        </p:spPr>
        <p:txBody>
          <a:bodyPr/>
          <a:lstStyle/>
          <a:p>
            <a:r>
              <a:t>Regression Summary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500"/>
              </a:spcAft>
            </a:pP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74641"/>
              </p:ext>
            </p:extLst>
          </p:nvPr>
        </p:nvGraphicFramePr>
        <p:xfrm>
          <a:off x="381001" y="2126815"/>
          <a:ext cx="8229600" cy="1598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8369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Lower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Upper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59.21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1.38E-12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47.18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71.25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R&amp;D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2.40E-23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-1.37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04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0.05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E14D-2564-4AC3-6A50-A0F3FDE0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38" y="279677"/>
            <a:ext cx="6554867" cy="1524000"/>
          </a:xfrm>
        </p:spPr>
        <p:txBody>
          <a:bodyPr/>
          <a:lstStyle/>
          <a:p>
            <a:r>
              <a:rPr lang="en-IN" dirty="0"/>
              <a:t>State – wise profit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412397"/>
              </p:ext>
            </p:extLst>
          </p:nvPr>
        </p:nvGraphicFramePr>
        <p:xfrm>
          <a:off x="204096" y="2232415"/>
          <a:ext cx="80575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R&amp;D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New York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186.10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349.09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833.56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California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109.92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305.80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766.66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Florida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129.16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194.83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395.72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909.74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638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DF12-0E59-16D9-6873-7CC046BB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34990"/>
            <a:ext cx="6554867" cy="1524000"/>
          </a:xfrm>
        </p:spPr>
        <p:txBody>
          <a:bodyPr/>
          <a:lstStyle/>
          <a:p>
            <a:r>
              <a:rPr lang="en-IN" dirty="0" err="1"/>
              <a:t>Regresion</a:t>
            </a:r>
            <a:r>
              <a:rPr lang="en-IN" dirty="0"/>
              <a:t> summary &amp; prediction error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13124"/>
              </p:ext>
            </p:extLst>
          </p:nvPr>
        </p:nvGraphicFramePr>
        <p:xfrm>
          <a:off x="216310" y="2014629"/>
          <a:ext cx="854669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3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Multiple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Adjusted R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Predicted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Actual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327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Absolute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68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54" y="155294"/>
            <a:ext cx="6554867" cy="1524000"/>
          </a:xfrm>
        </p:spPr>
        <p:txBody>
          <a:bodyPr/>
          <a:lstStyle/>
          <a:p>
            <a:r>
              <a:t>ANOVA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22" y="2241090"/>
            <a:ext cx="8740878" cy="3767670"/>
          </a:xfrm>
        </p:spPr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1354" y="717090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 sz="2400" b="1"/>
            </a:pPr>
            <a:endParaRPr lang="en-IN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893871"/>
              </p:ext>
            </p:extLst>
          </p:nvPr>
        </p:nvGraphicFramePr>
        <p:xfrm>
          <a:off x="196645" y="2331720"/>
          <a:ext cx="829615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6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2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2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2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26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Significance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5591.08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1863.69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343.35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1.47E-29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Residual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227.97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5819.05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55" y="108155"/>
            <a:ext cx="6554867" cy="1524000"/>
          </a:xfrm>
        </p:spPr>
        <p:txBody>
          <a:bodyPr/>
          <a:lstStyle/>
          <a:p>
            <a:r>
              <a:t>Coefficient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482373"/>
              </p:ext>
            </p:extLst>
          </p:nvPr>
        </p:nvGraphicFramePr>
        <p:xfrm>
          <a:off x="208935" y="1956619"/>
          <a:ext cx="8256636" cy="4078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7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7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12118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Coefficient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Lower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Upper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Lower 95.0%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Upper 95.0%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7982">
                <a:tc>
                  <a:txBody>
                    <a:bodyPr/>
                    <a:lstStyle/>
                    <a:p>
                      <a:r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1.38e-12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71.248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982">
                <a:tc>
                  <a:txBody>
                    <a:bodyPr/>
                    <a:lstStyle/>
                    <a:p>
                      <a:r>
                        <a:t>R&amp;D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2.4e-23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1403">
                <a:tc>
                  <a:txBody>
                    <a:bodyPr/>
                    <a:lstStyle/>
                    <a:p>
                      <a:r>
                        <a:t>Administration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-0.1494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1403">
                <a:tc>
                  <a:txBody>
                    <a:bodyPr/>
                    <a:lstStyle/>
                    <a:p>
                      <a:r>
                        <a:t>Marketing Spend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05" y="97420"/>
            <a:ext cx="6554867" cy="1524000"/>
          </a:xfrm>
        </p:spPr>
        <p:txBody>
          <a:bodyPr/>
          <a:lstStyle/>
          <a:p>
            <a:r>
              <a:rPr dirty="0"/>
              <a:t>Predicted vs Actual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spcAft>
                <a:spcPts val="500"/>
              </a:spcAft>
            </a:pPr>
            <a:r>
              <a:rPr dirty="0"/>
              <a:t>Actual</a:t>
            </a:r>
            <a:r>
              <a:rPr lang="en-IN" dirty="0"/>
              <a:t> - 5.38 Million</a:t>
            </a:r>
          </a:p>
          <a:p>
            <a:pPr>
              <a:spcAft>
                <a:spcPts val="500"/>
              </a:spcAft>
            </a:pPr>
            <a:r>
              <a:rPr lang="en-IN" dirty="0"/>
              <a:t>Predicated Profit – 2.72 Million</a:t>
            </a:r>
          </a:p>
          <a:p>
            <a:pPr>
              <a:spcAft>
                <a:spcPts val="500"/>
              </a:spcAft>
            </a:pPr>
            <a:r>
              <a:rPr lang="en-IN" dirty="0"/>
              <a:t>Absolute Error – 2.66 Million</a:t>
            </a:r>
          </a:p>
          <a:p>
            <a:pPr>
              <a:spcAft>
                <a:spcPts val="500"/>
              </a:spcAft>
            </a:pP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66</TotalTime>
  <Words>418</Words>
  <Application>Microsoft Office PowerPoint</Application>
  <PresentationFormat>On-screen Show (4:3)</PresentationFormat>
  <Paragraphs>215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Corbel</vt:lpstr>
      <vt:lpstr>Wingdings</vt:lpstr>
      <vt:lpstr>Banded</vt:lpstr>
      <vt:lpstr>State Wise Profit Analyzer: NY | CA | FL</vt:lpstr>
      <vt:lpstr>Project Roadmap</vt:lpstr>
      <vt:lpstr>Descriptive Statistics</vt:lpstr>
      <vt:lpstr>Regression Summary Output</vt:lpstr>
      <vt:lpstr>State – wise profit</vt:lpstr>
      <vt:lpstr>Regresion summary &amp; prediction error</vt:lpstr>
      <vt:lpstr>ANOVA Summary</vt:lpstr>
      <vt:lpstr>Coefficient Table</vt:lpstr>
      <vt:lpstr>Predicted vs Actual Profit</vt:lpstr>
      <vt:lpstr>Scatter Plot Insights</vt:lpstr>
      <vt:lpstr>Dashboard Summary</vt:lpstr>
      <vt:lpstr>Interactive Power BI Dashboard</vt:lpstr>
      <vt:lpstr>Final Recommendations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soham kulkarni</cp:lastModifiedBy>
  <cp:revision>3</cp:revision>
  <dcterms:created xsi:type="dcterms:W3CDTF">2013-01-27T09:14:16Z</dcterms:created>
  <dcterms:modified xsi:type="dcterms:W3CDTF">2025-05-02T11:04:16Z</dcterms:modified>
  <cp:category/>
</cp:coreProperties>
</file>