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3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lacial Indifference" panose="020B0604020202020204" charset="0"/>
      <p:regular r:id="rId15"/>
    </p:embeddedFont>
    <p:embeddedFont>
      <p:font typeface="Mokoto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7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3070" y="2691194"/>
            <a:ext cx="14193757" cy="14193757"/>
          </a:xfrm>
          <a:custGeom>
            <a:avLst/>
            <a:gdLst/>
            <a:ahLst/>
            <a:cxnLst/>
            <a:rect l="l" t="t" r="r" b="b"/>
            <a:pathLst>
              <a:path w="14193757" h="14193757">
                <a:moveTo>
                  <a:pt x="0" y="0"/>
                </a:moveTo>
                <a:lnTo>
                  <a:pt x="14193757" y="0"/>
                </a:lnTo>
                <a:lnTo>
                  <a:pt x="14193757" y="14193757"/>
                </a:lnTo>
                <a:lnTo>
                  <a:pt x="0" y="14193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518382">
            <a:off x="-10139297" y="-10952564"/>
            <a:ext cx="24335564" cy="18495029"/>
          </a:xfrm>
          <a:custGeom>
            <a:avLst/>
            <a:gdLst/>
            <a:ahLst/>
            <a:cxnLst/>
            <a:rect l="l" t="t" r="r" b="b"/>
            <a:pathLst>
              <a:path w="24335564" h="18495029">
                <a:moveTo>
                  <a:pt x="0" y="0"/>
                </a:moveTo>
                <a:lnTo>
                  <a:pt x="24335564" y="0"/>
                </a:lnTo>
                <a:lnTo>
                  <a:pt x="24335564" y="18495029"/>
                </a:lnTo>
                <a:lnTo>
                  <a:pt x="0" y="184950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 flipH="1">
            <a:off x="13772882" y="-740438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5051121" y="0"/>
                </a:moveTo>
                <a:lnTo>
                  <a:pt x="0" y="0"/>
                </a:lnTo>
                <a:lnTo>
                  <a:pt x="0" y="2709238"/>
                </a:lnTo>
                <a:lnTo>
                  <a:pt x="5051121" y="2709238"/>
                </a:lnTo>
                <a:lnTo>
                  <a:pt x="5051121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779980" y="8261645"/>
            <a:ext cx="5051121" cy="2709238"/>
          </a:xfrm>
          <a:custGeom>
            <a:avLst/>
            <a:gdLst/>
            <a:ahLst/>
            <a:cxnLst/>
            <a:rect l="l" t="t" r="r" b="b"/>
            <a:pathLst>
              <a:path w="5051121" h="2709238">
                <a:moveTo>
                  <a:pt x="0" y="0"/>
                </a:moveTo>
                <a:lnTo>
                  <a:pt x="5051120" y="0"/>
                </a:lnTo>
                <a:lnTo>
                  <a:pt x="5051120" y="2709238"/>
                </a:lnTo>
                <a:lnTo>
                  <a:pt x="0" y="27092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09838" y="1028700"/>
            <a:ext cx="11244731" cy="7976689"/>
          </a:xfrm>
          <a:custGeom>
            <a:avLst/>
            <a:gdLst/>
            <a:ahLst/>
            <a:cxnLst/>
            <a:rect l="l" t="t" r="r" b="b"/>
            <a:pathLst>
              <a:path w="11244731" h="7976689">
                <a:moveTo>
                  <a:pt x="0" y="0"/>
                </a:moveTo>
                <a:lnTo>
                  <a:pt x="11244730" y="0"/>
                </a:lnTo>
                <a:lnTo>
                  <a:pt x="11244730" y="7976689"/>
                </a:lnTo>
                <a:lnTo>
                  <a:pt x="0" y="79766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9183" t="-68134" r="-32010" b="-7863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12760" y="7638464"/>
            <a:ext cx="10038885" cy="1113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5"/>
              </a:lnSpc>
            </a:pPr>
            <a:r>
              <a:rPr lang="en-US" sz="6432" dirty="0">
                <a:solidFill>
                  <a:srgbClr val="8D45A3"/>
                </a:solidFill>
                <a:latin typeface="Mokoto"/>
                <a:ea typeface="Mokoto"/>
                <a:cs typeface="Mokoto"/>
                <a:sym typeface="Mokoto"/>
              </a:rPr>
              <a:t>Idea submission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4100475" y="567209"/>
            <a:ext cx="2463866" cy="1847899"/>
          </a:xfrm>
          <a:custGeom>
            <a:avLst/>
            <a:gdLst/>
            <a:ahLst/>
            <a:cxnLst/>
            <a:rect l="l" t="t" r="r" b="b"/>
            <a:pathLst>
              <a:path w="2463866" h="1847899">
                <a:moveTo>
                  <a:pt x="0" y="0"/>
                </a:moveTo>
                <a:lnTo>
                  <a:pt x="2463866" y="0"/>
                </a:lnTo>
                <a:lnTo>
                  <a:pt x="2463866" y="1847900"/>
                </a:lnTo>
                <a:lnTo>
                  <a:pt x="0" y="18479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974050" y="169089"/>
            <a:ext cx="4092954" cy="2894060"/>
          </a:xfrm>
          <a:custGeom>
            <a:avLst/>
            <a:gdLst/>
            <a:ahLst/>
            <a:cxnLst/>
            <a:rect l="l" t="t" r="r" b="b"/>
            <a:pathLst>
              <a:path w="4092954" h="2894060">
                <a:moveTo>
                  <a:pt x="0" y="0"/>
                </a:moveTo>
                <a:lnTo>
                  <a:pt x="4092954" y="0"/>
                </a:lnTo>
                <a:lnTo>
                  <a:pt x="4092954" y="2894060"/>
                </a:lnTo>
                <a:lnTo>
                  <a:pt x="0" y="28940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753915" y="-57336"/>
            <a:ext cx="4652753" cy="3096989"/>
          </a:xfrm>
          <a:custGeom>
            <a:avLst/>
            <a:gdLst/>
            <a:ahLst/>
            <a:cxnLst/>
            <a:rect l="l" t="t" r="r" b="b"/>
            <a:pathLst>
              <a:path w="4652753" h="3096989">
                <a:moveTo>
                  <a:pt x="0" y="0"/>
                </a:moveTo>
                <a:lnTo>
                  <a:pt x="4652753" y="0"/>
                </a:lnTo>
                <a:lnTo>
                  <a:pt x="4652753" y="3096989"/>
                </a:lnTo>
                <a:lnTo>
                  <a:pt x="0" y="309698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5844719" y="2061240"/>
            <a:ext cx="6305233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Team details </a:t>
            </a:r>
          </a:p>
        </p:txBody>
      </p:sp>
      <p:sp>
        <p:nvSpPr>
          <p:cNvPr id="4" name="Freeform 4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5460320" y="7461078"/>
            <a:ext cx="2057400" cy="4114800"/>
          </a:xfrm>
          <a:custGeom>
            <a:avLst/>
            <a:gdLst/>
            <a:ahLst/>
            <a:cxnLst/>
            <a:rect l="l" t="t" r="r" b="b"/>
            <a:pathLst>
              <a:path w="2057400" h="4114800">
                <a:moveTo>
                  <a:pt x="0" y="0"/>
                </a:moveTo>
                <a:lnTo>
                  <a:pt x="2057400" y="0"/>
                </a:lnTo>
                <a:lnTo>
                  <a:pt x="20574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74857" y="3626081"/>
            <a:ext cx="8873943" cy="316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Lead: 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 : Shrihari Viswanathan 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8147635705</a:t>
            </a:r>
          </a:p>
          <a:p>
            <a:pPr algn="just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Email:shrihariviswanathan.cs24@bmsce.ac.in</a:t>
            </a: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30187" y="7130976"/>
            <a:ext cx="7178301" cy="3802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3: 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 : Sohan BC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Contact:9986047566 </a:t>
            </a:r>
          </a:p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 : sohanbc.cs24@bmsce.ac.in</a:t>
            </a:r>
          </a:p>
          <a:p>
            <a:pPr algn="l">
              <a:lnSpc>
                <a:spcPts val="5034"/>
              </a:lnSpc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79513" y="3688493"/>
            <a:ext cx="7904213" cy="3802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Member 2: 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Name : Soham Kulkarni</a:t>
            </a:r>
          </a:p>
          <a:p>
            <a:pPr algn="l"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Contact: 8147006674</a:t>
            </a:r>
          </a:p>
          <a:p>
            <a:pPr>
              <a:lnSpc>
                <a:spcPts val="5034"/>
              </a:lnSpc>
            </a:pPr>
            <a:r>
              <a:rPr lang="en-US" sz="3596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Email:sohamkulkarni.cs24@bmsce.ac.in</a:t>
            </a:r>
          </a:p>
          <a:p>
            <a:pPr algn="l">
              <a:lnSpc>
                <a:spcPts val="5034"/>
              </a:lnSpc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5034"/>
              </a:lnSpc>
              <a:spcBef>
                <a:spcPct val="0"/>
              </a:spcBef>
            </a:pPr>
            <a:endParaRPr lang="en-US" sz="3596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Freeform 10"/>
          <p:cNvSpPr/>
          <p:nvPr/>
        </p:nvSpPr>
        <p:spPr>
          <a:xfrm rot="-5400000">
            <a:off x="15904624" y="8673904"/>
            <a:ext cx="1168793" cy="2337585"/>
          </a:xfrm>
          <a:custGeom>
            <a:avLst/>
            <a:gdLst/>
            <a:ahLst/>
            <a:cxnLst/>
            <a:rect l="l" t="t" r="r" b="b"/>
            <a:pathLst>
              <a:path w="1168793" h="2337585">
                <a:moveTo>
                  <a:pt x="0" y="0"/>
                </a:moveTo>
                <a:lnTo>
                  <a:pt x="1168793" y="0"/>
                </a:lnTo>
                <a:lnTo>
                  <a:pt x="1168793" y="2337585"/>
                </a:lnTo>
                <a:lnTo>
                  <a:pt x="0" y="2337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30400" y="-99729"/>
            <a:ext cx="7315200" cy="1316736"/>
          </a:xfrm>
          <a:custGeom>
            <a:avLst/>
            <a:gdLst/>
            <a:ahLst/>
            <a:cxnLst/>
            <a:rect l="l" t="t" r="r" b="b"/>
            <a:pathLst>
              <a:path w="7315200" h="1316736">
                <a:moveTo>
                  <a:pt x="0" y="0"/>
                </a:moveTo>
                <a:lnTo>
                  <a:pt x="7315200" y="0"/>
                </a:lnTo>
                <a:lnTo>
                  <a:pt x="7315200" y="1316736"/>
                </a:lnTo>
                <a:lnTo>
                  <a:pt x="0" y="13167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752600" y="7429500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9183" t="-68134" r="-32010" b="-7863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35476" y="2100436"/>
            <a:ext cx="6217047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Our solution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E8884-2954-4FEB-B0D2-35EC3B692ED4}"/>
              </a:ext>
            </a:extLst>
          </p:cNvPr>
          <p:cNvSpPr txBox="1"/>
          <p:nvPr/>
        </p:nvSpPr>
        <p:spPr>
          <a:xfrm>
            <a:off x="4038600" y="3771900"/>
            <a:ext cx="1089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Automated Templates – AI fills structured report formats.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Data Insights &amp; Analytics – Extracts patterns &amp; trends.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Conversational Reports – Generates reports via chatbot interaction.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AI Summarization – Condenses lengthy data/documents.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Natural Language Processing (NLP) – Enhances readability &amp; coherence.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Customizable &amp; Scalable – Adapts to business needs.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dirty="0"/>
              <a:t>Integration Capabilities – Works with CRM, ERP, and BI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96489" y="2238047"/>
            <a:ext cx="10864049" cy="78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TECHNICAL APPROACH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14600" y="4152900"/>
            <a:ext cx="13596292" cy="4613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800" indent="-685800" algn="ctr">
              <a:lnSpc>
                <a:spcPts val="7279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Tkinter</a:t>
            </a:r>
          </a:p>
          <a:p>
            <a:pPr marL="685800" indent="-685800" algn="ctr">
              <a:lnSpc>
                <a:spcPts val="7279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Gemini 1.5 pro</a:t>
            </a:r>
          </a:p>
          <a:p>
            <a:pPr marL="685800" indent="-685800" algn="ctr">
              <a:lnSpc>
                <a:spcPts val="7279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Os</a:t>
            </a:r>
          </a:p>
          <a:p>
            <a:pPr marL="685800" indent="-685800" algn="ctr">
              <a:lnSpc>
                <a:spcPts val="7279"/>
              </a:lnSpc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dotenv</a:t>
            </a:r>
          </a:p>
          <a:p>
            <a:pPr marL="685800" indent="-685800" algn="ctr">
              <a:lnSpc>
                <a:spcPts val="7279"/>
              </a:lnSpc>
              <a:buFont typeface="Wingdings" panose="05000000000000000000" pitchFamily="2" charset="2"/>
              <a:buChar char="Ø"/>
            </a:pPr>
            <a:endParaRPr lang="en-US" sz="5199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3754604" y="1491162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4012206" y="0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CCDC609-F1A0-41F3-8F27-174F2C60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28538"/>
            <a:ext cx="15016327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Setup and Initialization</a:t>
            </a:r>
          </a:p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Load Environment Variables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Loads API key from .env using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dotenv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Configure Generative AI Model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Set parameters like temperature, token limit, and stop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GUI Initialization (Tkinter)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Window Setup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Full-screen Tkinter window.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Style &amp; Widgets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Styled with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ttk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(themed Tkinter) - question prompt, input field, history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User Interaction Loop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Bot's Initial Prompt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Displays “Hi, how can I help you?”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 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User types a response and submits via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Submit Button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9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4392441" y="1787616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72375-3281-45ED-8E0B-92FC3F40D708}"/>
              </a:ext>
            </a:extLst>
          </p:cNvPr>
          <p:cNvSpPr txBox="1"/>
          <p:nvPr/>
        </p:nvSpPr>
        <p:spPr>
          <a:xfrm>
            <a:off x="2133600" y="3493189"/>
            <a:ext cx="14706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Processing User Input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Validate &amp; Update History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Ensure valid input and display in history box.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 Response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Send input 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Gemini AI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get response, and display it.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Continuous Interaction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Loop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Ongoing conversation, context maintained using conversation history.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User exits full-screen with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Escape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key.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6. Finalization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The conversation ends when the user exits the app or stops interacting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33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4D087-DCC4-17F6-F9CD-9A5037CA6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6180D3C-745E-6AAC-8F67-801E6A0072F6}"/>
              </a:ext>
            </a:extLst>
          </p:cNvPr>
          <p:cNvSpPr txBox="1"/>
          <p:nvPr/>
        </p:nvSpPr>
        <p:spPr>
          <a:xfrm>
            <a:off x="4392441" y="1787616"/>
            <a:ext cx="10864049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Workflow/pipeline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46F335-D0C8-E424-85FC-128543B988C6}"/>
              </a:ext>
            </a:extLst>
          </p:cNvPr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D59934E-434F-D956-A82F-03E47981ADF2}"/>
              </a:ext>
            </a:extLst>
          </p:cNvPr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EE2064D-5586-BA9C-539A-E17C71BFC83A}"/>
              </a:ext>
            </a:extLst>
          </p:cNvPr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6AB3AC-5EF4-5BD5-1FCB-500B6DD171B5}"/>
              </a:ext>
            </a:extLst>
          </p:cNvPr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E1BE31-4F2F-4E02-A24B-B91156168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74034"/>
            <a:ext cx="9372600" cy="611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20006" y="3882361"/>
            <a:ext cx="13596292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lang="en-US" sz="5199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06ADAE-1141-4F18-A9C7-1C1F8392A2E9}"/>
              </a:ext>
            </a:extLst>
          </p:cNvPr>
          <p:cNvSpPr txBox="1"/>
          <p:nvPr/>
        </p:nvSpPr>
        <p:spPr>
          <a:xfrm>
            <a:off x="2869921" y="3624720"/>
            <a:ext cx="138178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Feasibility:</a:t>
            </a:r>
          </a:p>
          <a:p>
            <a:pPr marL="514350" indent="-514350">
              <a:buAutoNum type="arabicPeriod"/>
            </a:pPr>
            <a:r>
              <a:rPr lang="en-GB" sz="3200" dirty="0"/>
              <a:t>Technological Readiness – AI models (GPT, BERT) can generate high-quality reports.</a:t>
            </a:r>
          </a:p>
          <a:p>
            <a:pPr marL="514350" indent="-514350">
              <a:buAutoNum type="arabicPeriod"/>
            </a:pPr>
            <a:r>
              <a:rPr lang="en-GB" sz="3200" dirty="0"/>
              <a:t>Integration with Business Tools – Can connect with CRM, ERP, and BI systems.</a:t>
            </a:r>
          </a:p>
          <a:p>
            <a:pPr marL="514350" indent="-514350">
              <a:buAutoNum type="arabicPeriod"/>
            </a:pPr>
            <a:r>
              <a:rPr lang="en-GB" sz="3200" dirty="0"/>
              <a:t>Customization &amp; Automation – Supports various industries (Finance, Healthcare, HR, etc.).</a:t>
            </a:r>
          </a:p>
          <a:p>
            <a:pPr marL="514350" indent="-514350">
              <a:buAutoNum type="arabicPeriod"/>
            </a:pPr>
            <a:r>
              <a:rPr lang="en-GB" sz="3200" dirty="0"/>
              <a:t>Cost Efficiency – Reduces manual effort, saving time and operational costs.</a:t>
            </a:r>
          </a:p>
          <a:p>
            <a:pPr marL="514350" indent="-514350">
              <a:buAutoNum type="arabicPeriod"/>
            </a:pPr>
            <a:r>
              <a:rPr lang="en-GB" sz="3200" dirty="0"/>
              <a:t>Accuracy &amp; Consistency – AI ensures uniform reporting with data-driven insights.</a:t>
            </a:r>
          </a:p>
          <a:p>
            <a:endParaRPr lang="en-GB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C4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9900" y="1777096"/>
            <a:ext cx="12268199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sz="4599" dirty="0">
                <a:solidFill>
                  <a:srgbClr val="000000"/>
                </a:solidFill>
                <a:latin typeface="Mokoto"/>
                <a:ea typeface="Mokoto"/>
                <a:cs typeface="Mokoto"/>
                <a:sym typeface="Mokoto"/>
              </a:rPr>
              <a:t>Feasibility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5508" y="5998172"/>
            <a:ext cx="3505514" cy="3260128"/>
          </a:xfrm>
          <a:custGeom>
            <a:avLst/>
            <a:gdLst/>
            <a:ahLst/>
            <a:cxnLst/>
            <a:rect l="l" t="t" r="r" b="b"/>
            <a:pathLst>
              <a:path w="3505514" h="3260128">
                <a:moveTo>
                  <a:pt x="0" y="0"/>
                </a:moveTo>
                <a:lnTo>
                  <a:pt x="3505513" y="0"/>
                </a:lnTo>
                <a:lnTo>
                  <a:pt x="3505513" y="3260128"/>
                </a:lnTo>
                <a:lnTo>
                  <a:pt x="0" y="326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5118090" y="-2029927"/>
            <a:ext cx="4282420" cy="8229600"/>
          </a:xfrm>
          <a:custGeom>
            <a:avLst/>
            <a:gdLst/>
            <a:ahLst/>
            <a:cxnLst/>
            <a:rect l="l" t="t" r="r" b="b"/>
            <a:pathLst>
              <a:path w="4282420" h="822960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730368" y="4379128"/>
            <a:ext cx="13596292" cy="86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 lang="en-US" sz="5199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604674" y="350253"/>
            <a:ext cx="2281812" cy="2281812"/>
          </a:xfrm>
          <a:custGeom>
            <a:avLst/>
            <a:gdLst/>
            <a:ahLst/>
            <a:cxnLst/>
            <a:rect l="l" t="t" r="r" b="b"/>
            <a:pathLst>
              <a:path w="2281812" h="2281812">
                <a:moveTo>
                  <a:pt x="0" y="0"/>
                </a:moveTo>
                <a:lnTo>
                  <a:pt x="2281812" y="0"/>
                </a:lnTo>
                <a:lnTo>
                  <a:pt x="2281812" y="2281812"/>
                </a:lnTo>
                <a:lnTo>
                  <a:pt x="0" y="2281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54568" y="697596"/>
            <a:ext cx="2287748" cy="1587125"/>
          </a:xfrm>
          <a:custGeom>
            <a:avLst/>
            <a:gdLst/>
            <a:ahLst/>
            <a:cxnLst/>
            <a:rect l="l" t="t" r="r" b="b"/>
            <a:pathLst>
              <a:path w="2287748" h="1587125">
                <a:moveTo>
                  <a:pt x="0" y="0"/>
                </a:moveTo>
                <a:lnTo>
                  <a:pt x="2287748" y="0"/>
                </a:lnTo>
                <a:lnTo>
                  <a:pt x="2287748" y="1587125"/>
                </a:lnTo>
                <a:lnTo>
                  <a:pt x="0" y="15871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183" t="-68134" r="-32010" b="-78632"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46B31-8053-43B9-85C3-D24398155886}"/>
              </a:ext>
            </a:extLst>
          </p:cNvPr>
          <p:cNvSpPr txBox="1"/>
          <p:nvPr/>
        </p:nvSpPr>
        <p:spPr>
          <a:xfrm>
            <a:off x="2730368" y="3364221"/>
            <a:ext cx="13106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Future Scope:</a:t>
            </a:r>
          </a:p>
          <a:p>
            <a:pPr marL="514350" indent="-514350">
              <a:buAutoNum type="arabicPeriod"/>
            </a:pPr>
            <a:r>
              <a:rPr lang="en-GB" sz="3200" dirty="0"/>
              <a:t>Advanced AI Understanding – Improved NLP for deeper context awareness.</a:t>
            </a:r>
          </a:p>
          <a:p>
            <a:pPr marL="514350" indent="-514350">
              <a:buAutoNum type="arabicPeriod"/>
            </a:pPr>
            <a:r>
              <a:rPr lang="en-GB" sz="3200" dirty="0"/>
              <a:t>Real-Time Report Generation – AI-based live dashboards and automated insights.</a:t>
            </a:r>
          </a:p>
          <a:p>
            <a:pPr marL="514350" indent="-514350">
              <a:buAutoNum type="arabicPeriod"/>
            </a:pPr>
            <a:r>
              <a:rPr lang="en-GB" sz="3200" dirty="0"/>
              <a:t>Multimodal Reports – Integrating text, visuals, and voice-based reporting.</a:t>
            </a:r>
          </a:p>
          <a:p>
            <a:pPr marL="514350" indent="-514350">
              <a:buAutoNum type="arabicPeriod"/>
            </a:pPr>
            <a:r>
              <a:rPr lang="en-GB" sz="3200" dirty="0"/>
              <a:t>AI-Powered Decision Making – AI-generated recommendations based on reports.</a:t>
            </a:r>
          </a:p>
          <a:p>
            <a:pPr marL="514350" indent="-514350">
              <a:buAutoNum type="arabicPeriod"/>
            </a:pPr>
            <a:r>
              <a:rPr lang="en-GB" sz="3200" dirty="0"/>
              <a:t>Personalized &amp; Adaptive Reports – AI-tailored reports based on user preferences.</a:t>
            </a:r>
          </a:p>
          <a:p>
            <a:pPr marL="514350" indent="-514350">
              <a:buAutoNum type="arabicPeriod"/>
            </a:pPr>
            <a:r>
              <a:rPr lang="en-GB" sz="3200" dirty="0"/>
              <a:t>Secure &amp; Compliant Reporting – AI ensuring compliance with industry standards.</a:t>
            </a:r>
          </a:p>
          <a:p>
            <a:pPr marL="514350" indent="-514350">
              <a:buAutoNum type="arabicPeriod"/>
            </a:pPr>
            <a:r>
              <a:rPr lang="en-GB" sz="3200" dirty="0"/>
              <a:t>AI &amp; Blockchain Integration – Enhanced data security and auditability.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9961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506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Wingdings</vt:lpstr>
      <vt:lpstr>Glacial Indifference</vt:lpstr>
      <vt:lpstr>Mokoto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First Round Submission- Template</dc:title>
  <dc:creator>Admin</dc:creator>
  <cp:lastModifiedBy>Admin</cp:lastModifiedBy>
  <cp:revision>17</cp:revision>
  <dcterms:created xsi:type="dcterms:W3CDTF">2006-08-16T00:00:00Z</dcterms:created>
  <dcterms:modified xsi:type="dcterms:W3CDTF">2025-04-03T11:07:03Z</dcterms:modified>
  <dc:identifier>DAGWEbGFmpQ</dc:identifier>
</cp:coreProperties>
</file>