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78" r:id="rId4"/>
    <p:sldId id="258" r:id="rId5"/>
    <p:sldId id="270" r:id="rId6"/>
    <p:sldId id="261" r:id="rId7"/>
    <p:sldId id="259" r:id="rId8"/>
    <p:sldId id="271" r:id="rId9"/>
    <p:sldId id="272" r:id="rId10"/>
    <p:sldId id="262" r:id="rId11"/>
    <p:sldId id="264" r:id="rId12"/>
    <p:sldId id="265" r:id="rId13"/>
    <p:sldId id="266" r:id="rId14"/>
    <p:sldId id="267" r:id="rId15"/>
    <p:sldId id="268" r:id="rId16"/>
    <p:sldId id="274" r:id="rId17"/>
    <p:sldId id="269" r:id="rId18"/>
    <p:sldId id="276" r:id="rId19"/>
    <p:sldId id="28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66184755" name="SOHAM ADHIKAR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sohamadhikari2000/Sms-Spam-Detector.g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697230"/>
            <a:ext cx="9144000" cy="1202055"/>
          </a:xfrm>
        </p:spPr>
        <p:txBody>
          <a:bodyPr/>
          <a:p>
            <a:r>
              <a:rPr lang="en-US">
                <a:latin typeface="Roboto Black" panose="02000000000000000000" charset="0"/>
                <a:cs typeface="Roboto Black" panose="02000000000000000000" charset="0"/>
              </a:rPr>
              <a:t>SMS Spam Classification </a:t>
            </a:r>
            <a:endParaRPr lang="en-US">
              <a:latin typeface="Roboto Black" panose="02000000000000000000" charset="0"/>
              <a:cs typeface="Roboto Black" panose="02000000000000000000" charset="0"/>
            </a:endParaRPr>
          </a:p>
        </p:txBody>
      </p:sp>
      <p:sp>
        <p:nvSpPr>
          <p:cNvPr id="3" name="Subtitle 2"/>
          <p:cNvSpPr>
            <a:spLocks noGrp="1"/>
          </p:cNvSpPr>
          <p:nvPr>
            <p:ph type="subTitle" idx="1"/>
          </p:nvPr>
        </p:nvSpPr>
        <p:spPr>
          <a:xfrm>
            <a:off x="1524000" y="3844290"/>
            <a:ext cx="9144000" cy="2050415"/>
          </a:xfrm>
        </p:spPr>
        <p:txBody>
          <a:bodyPr>
            <a:noAutofit/>
          </a:bodyPr>
          <a:p>
            <a:r>
              <a:rPr lang="en-US" sz="2700">
                <a:latin typeface="Roboto" panose="02000000000000000000" charset="0"/>
                <a:cs typeface="Roboto" panose="02000000000000000000" charset="0"/>
              </a:rPr>
              <a:t>Kunal Mallick(24167002)</a:t>
            </a:r>
            <a:endParaRPr lang="en-US" sz="2700">
              <a:latin typeface="Roboto" panose="02000000000000000000" charset="0"/>
              <a:cs typeface="Roboto" panose="02000000000000000000" charset="0"/>
            </a:endParaRPr>
          </a:p>
          <a:p>
            <a:r>
              <a:rPr lang="en-US" sz="2700">
                <a:latin typeface="Roboto" panose="02000000000000000000" charset="0"/>
                <a:cs typeface="Roboto" panose="02000000000000000000" charset="0"/>
                <a:sym typeface="+mn-ea"/>
              </a:rPr>
              <a:t>Akankhya Abhisikta Lenka(24167008)</a:t>
            </a:r>
            <a:endParaRPr lang="en-US" sz="2700">
              <a:latin typeface="Roboto" panose="02000000000000000000" charset="0"/>
              <a:cs typeface="Roboto" panose="02000000000000000000" charset="0"/>
            </a:endParaRPr>
          </a:p>
          <a:p>
            <a:r>
              <a:rPr lang="en-US" sz="2700">
                <a:latin typeface="Roboto" panose="02000000000000000000" charset="0"/>
                <a:cs typeface="Roboto" panose="02000000000000000000" charset="0"/>
              </a:rPr>
              <a:t>Soham Adhikari(24167029)</a:t>
            </a:r>
            <a:endParaRPr lang="en-US" sz="2700">
              <a:latin typeface="Roboto" panose="02000000000000000000" charset="0"/>
              <a:cs typeface="Roboto" panose="02000000000000000000" charset="0"/>
            </a:endParaRPr>
          </a:p>
          <a:p>
            <a:r>
              <a:rPr lang="en-US" sz="2700">
                <a:latin typeface="Roboto" panose="02000000000000000000" charset="0"/>
                <a:cs typeface="Roboto" panose="02000000000000000000" charset="0"/>
              </a:rPr>
              <a:t>Anushka Khatua(24167030)</a:t>
            </a:r>
            <a:endParaRPr lang="en-US" sz="2700">
              <a:latin typeface="Roboto" panose="02000000000000000000" charset="0"/>
              <a:cs typeface="Roboto" panose="02000000000000000000" charset="0"/>
            </a:endParaRPr>
          </a:p>
          <a:p>
            <a:endParaRPr lang="en-US" sz="2700">
              <a:latin typeface="Roboto" panose="02000000000000000000" charset="0"/>
              <a:cs typeface="Roboto" panose="02000000000000000000" charset="0"/>
            </a:endParaRPr>
          </a:p>
        </p:txBody>
      </p:sp>
      <p:sp>
        <p:nvSpPr>
          <p:cNvPr id="16" name="Subtitle 2"/>
          <p:cNvSpPr>
            <a:spLocks noGrp="1"/>
          </p:cNvSpPr>
          <p:nvPr/>
        </p:nvSpPr>
        <p:spPr>
          <a:xfrm>
            <a:off x="1679575" y="1899285"/>
            <a:ext cx="9144000" cy="17614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a:latin typeface="Roboto" panose="02000000000000000000" charset="0"/>
                <a:cs typeface="Roboto" panose="02000000000000000000" charset="0"/>
              </a:rPr>
              <a:t>Using spam.csv dataset from kaggle</a:t>
            </a:r>
            <a:endParaRPr lang="en-US" sz="3200">
              <a:latin typeface="Roboto" panose="02000000000000000000" charset="0"/>
              <a:cs typeface="Roboto" panose="02000000000000000000" charset="0"/>
            </a:endParaRPr>
          </a:p>
          <a:p>
            <a:endParaRPr lang="en-US" sz="3200">
              <a:latin typeface="Roboto Medium" panose="02000000000000000000" charset="0"/>
              <a:cs typeface="Roboto Medium" panose="02000000000000000000" charset="0"/>
            </a:endParaRPr>
          </a:p>
          <a:p>
            <a:r>
              <a:rPr lang="en-US" sz="3200">
                <a:latin typeface="Roboto Medium" panose="02000000000000000000" charset="0"/>
                <a:cs typeface="Roboto Medium" panose="02000000000000000000" charset="0"/>
              </a:rPr>
              <a:t>Members of the Team</a:t>
            </a:r>
            <a:endParaRPr lang="en-US" sz="3200">
              <a:latin typeface="Roboto Medium" panose="02000000000000000000" charset="0"/>
              <a:cs typeface="Roboto Medium" panose="020000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857885" y="287655"/>
            <a:ext cx="10600055" cy="922655"/>
          </a:xfrm>
        </p:spPr>
        <p:txBody>
          <a:bodyPr>
            <a:normAutofit fontScale="90000"/>
          </a:bodyPr>
          <a:p>
            <a:r>
              <a:rPr lang="en-IN" altLang="en-US" b="1">
                <a:latin typeface="Roboto Medium" panose="02000000000000000000" charset="0"/>
                <a:cs typeface="Roboto Medium" panose="02000000000000000000" charset="0"/>
              </a:rPr>
              <a:t>M</a:t>
            </a:r>
            <a:r>
              <a:rPr lang="en-US" altLang="en-US" b="1">
                <a:latin typeface="Roboto Medium" panose="02000000000000000000" charset="0"/>
                <a:cs typeface="Roboto Medium" panose="02000000000000000000" charset="0"/>
              </a:rPr>
              <a:t>odel with </a:t>
            </a:r>
            <a:r>
              <a:rPr lang="en-IN" altLang="en-US" b="1">
                <a:latin typeface="Roboto Medium" panose="02000000000000000000" charset="0"/>
                <a:cs typeface="Roboto Medium" panose="02000000000000000000" charset="0"/>
              </a:rPr>
              <a:t>8</a:t>
            </a:r>
            <a:r>
              <a:rPr lang="en-US" altLang="en-US" b="1">
                <a:latin typeface="Roboto Medium" panose="02000000000000000000" charset="0"/>
                <a:cs typeface="Roboto Medium" panose="02000000000000000000" charset="0"/>
              </a:rPr>
              <a:t>0% Train size and </a:t>
            </a:r>
            <a:r>
              <a:rPr lang="en-IN" altLang="en-US" b="1">
                <a:latin typeface="Roboto Medium" panose="02000000000000000000" charset="0"/>
                <a:cs typeface="Roboto Medium" panose="02000000000000000000" charset="0"/>
              </a:rPr>
              <a:t>2</a:t>
            </a:r>
            <a:r>
              <a:rPr lang="en-US" altLang="en-US" b="1">
                <a:latin typeface="Roboto Medium" panose="02000000000000000000" charset="0"/>
                <a:cs typeface="Roboto Medium" panose="02000000000000000000" charset="0"/>
              </a:rPr>
              <a:t>0% Test size</a:t>
            </a:r>
            <a:endParaRPr lang="en-US" altLang="en-US" b="1">
              <a:latin typeface="Roboto Medium" panose="02000000000000000000" charset="0"/>
              <a:cs typeface="Roboto Medium" panose="02000000000000000000" charset="0"/>
            </a:endParaRPr>
          </a:p>
        </p:txBody>
      </p:sp>
      <p:pic>
        <p:nvPicPr>
          <p:cNvPr id="3" name="Picture 2" descr="Screenshot 2024-12-03 155128"/>
          <p:cNvPicPr>
            <a:picLocks noChangeAspect="1"/>
          </p:cNvPicPr>
          <p:nvPr/>
        </p:nvPicPr>
        <p:blipFill>
          <a:blip r:embed="rId1"/>
          <a:stretch>
            <a:fillRect/>
          </a:stretch>
        </p:blipFill>
        <p:spPr>
          <a:xfrm>
            <a:off x="154305" y="1316355"/>
            <a:ext cx="7263765" cy="5404485"/>
          </a:xfrm>
          <a:prstGeom prst="rect">
            <a:avLst/>
          </a:prstGeom>
        </p:spPr>
      </p:pic>
      <p:sp>
        <p:nvSpPr>
          <p:cNvPr id="5" name="Text Box 4"/>
          <p:cNvSpPr txBox="1"/>
          <p:nvPr/>
        </p:nvSpPr>
        <p:spPr>
          <a:xfrm>
            <a:off x="7356475" y="1274445"/>
            <a:ext cx="4803775" cy="3692525"/>
          </a:xfrm>
          <a:prstGeom prst="rect">
            <a:avLst/>
          </a:prstGeom>
          <a:noFill/>
        </p:spPr>
        <p:txBody>
          <a:bodyPr wrap="square" rtlCol="0">
            <a:spAutoFit/>
          </a:bodyPr>
          <a:p>
            <a:r>
              <a:rPr lang="en-US" altLang="en-US"/>
              <a:t>Model Accuracy   </a:t>
            </a:r>
            <a:r>
              <a:rPr lang="en-IN" altLang="en-US"/>
              <a:t>	  </a:t>
            </a:r>
            <a:r>
              <a:rPr lang="en-US" altLang="en-US"/>
              <a:t>:  0.97</a:t>
            </a:r>
            <a:endParaRPr lang="en-US" altLang="en-US"/>
          </a:p>
          <a:p>
            <a:r>
              <a:rPr lang="en-US" altLang="en-US"/>
              <a:t>Model precision  </a:t>
            </a:r>
            <a:r>
              <a:rPr lang="en-IN" altLang="en-US"/>
              <a:t>	  </a:t>
            </a:r>
            <a:r>
              <a:rPr lang="en-US" altLang="en-US"/>
              <a:t>:  0.91</a:t>
            </a:r>
            <a:endParaRPr lang="en-US" altLang="en-US"/>
          </a:p>
          <a:p>
            <a:r>
              <a:rPr lang="en-US" altLang="en-US"/>
              <a:t>Model recall     </a:t>
            </a:r>
            <a:r>
              <a:rPr lang="en-IN" altLang="en-US"/>
              <a:t>	  </a:t>
            </a:r>
            <a:r>
              <a:rPr lang="en-US" altLang="en-US"/>
              <a:t>:  0.88</a:t>
            </a:r>
            <a:endParaRPr lang="en-US" altLang="en-US"/>
          </a:p>
          <a:p>
            <a:r>
              <a:rPr lang="en-US" altLang="en-US"/>
              <a:t>Model f1_score </a:t>
            </a:r>
            <a:r>
              <a:rPr lang="en-IN" altLang="en-US"/>
              <a:t>	  </a:t>
            </a:r>
            <a:r>
              <a:rPr lang="en-US" altLang="en-US"/>
              <a:t>:  0.9</a:t>
            </a:r>
            <a:endParaRPr lang="en-US" altLang="en-US"/>
          </a:p>
          <a:p>
            <a:r>
              <a:rPr lang="en-IN" altLang="en-US"/>
              <a:t>C</a:t>
            </a:r>
            <a:r>
              <a:rPr lang="en-US" altLang="en-US"/>
              <a:t>lassification</a:t>
            </a:r>
            <a:r>
              <a:rPr lang="en-IN" altLang="en-US"/>
              <a:t> R</a:t>
            </a:r>
            <a:r>
              <a:rPr lang="en-US" altLang="en-US"/>
              <a:t>eport :</a:t>
            </a:r>
            <a:r>
              <a:rPr lang="en-IN" altLang="en-US"/>
              <a:t>-</a:t>
            </a:r>
            <a:endParaRPr lang="en-US" altLang="en-US"/>
          </a:p>
          <a:p>
            <a:r>
              <a:rPr lang="en-US" altLang="en-US"/>
              <a:t>              precision    recall  f1-score   support</a:t>
            </a:r>
            <a:endParaRPr lang="en-US" altLang="en-US"/>
          </a:p>
          <a:p>
            <a:endParaRPr lang="en-US" altLang="en-US"/>
          </a:p>
          <a:p>
            <a:r>
              <a:rPr lang="en-US" altLang="en-US"/>
              <a:t>           0       0.98      0.99      0.99       899</a:t>
            </a:r>
            <a:endParaRPr lang="en-US" altLang="en-US"/>
          </a:p>
          <a:p>
            <a:r>
              <a:rPr lang="en-US" altLang="en-US"/>
              <a:t>           1       0.91      0.88      0.90       134</a:t>
            </a:r>
            <a:endParaRPr lang="en-US" altLang="en-US"/>
          </a:p>
          <a:p>
            <a:endParaRPr lang="en-US" altLang="en-US"/>
          </a:p>
          <a:p>
            <a:r>
              <a:rPr lang="en-US" altLang="en-US"/>
              <a:t>    accuracy                </a:t>
            </a:r>
            <a:r>
              <a:rPr lang="en-IN" altLang="en-US"/>
              <a:t>	          </a:t>
            </a:r>
            <a:r>
              <a:rPr lang="en-US" altLang="en-US"/>
              <a:t>0.97      1033</a:t>
            </a:r>
            <a:endParaRPr lang="en-US" altLang="en-US"/>
          </a:p>
          <a:p>
            <a:r>
              <a:rPr lang="en-US" altLang="en-US"/>
              <a:t>   macro avg       </a:t>
            </a:r>
            <a:r>
              <a:rPr lang="en-IN" altLang="en-US"/>
              <a:t>	</a:t>
            </a:r>
            <a:r>
              <a:rPr lang="en-US" altLang="en-US"/>
              <a:t>0.95      0.93      0.94      1033</a:t>
            </a:r>
            <a:endParaRPr lang="en-US" altLang="en-US"/>
          </a:p>
          <a:p>
            <a:r>
              <a:rPr lang="en-US" altLang="en-US"/>
              <a:t>weighted avg       </a:t>
            </a:r>
            <a:r>
              <a:rPr lang="en-IN" altLang="en-US"/>
              <a:t>	</a:t>
            </a:r>
            <a:r>
              <a:rPr lang="en-US" altLang="en-US"/>
              <a:t>0.97      0.97      0.97      1033</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857885" y="287655"/>
            <a:ext cx="10552430" cy="922655"/>
          </a:xfrm>
        </p:spPr>
        <p:txBody>
          <a:bodyPr>
            <a:normAutofit fontScale="90000"/>
          </a:bodyPr>
          <a:p>
            <a:r>
              <a:rPr lang="en-US" altLang="en-US" b="1">
                <a:latin typeface="Roboto Medium" panose="02000000000000000000" charset="0"/>
                <a:cs typeface="Roboto Medium" panose="02000000000000000000" charset="0"/>
              </a:rPr>
              <a:t>Model With Early Stopping with 20% Test size</a:t>
            </a:r>
            <a:endParaRPr lang="en-US" altLang="en-US" b="1">
              <a:latin typeface="Roboto Medium" panose="02000000000000000000" charset="0"/>
              <a:cs typeface="Roboto Medium" panose="02000000000000000000" charset="0"/>
            </a:endParaRPr>
          </a:p>
        </p:txBody>
      </p:sp>
      <p:pic>
        <p:nvPicPr>
          <p:cNvPr id="5" name="Picture 4" descr="Screenshot 2024-12-03 155402"/>
          <p:cNvPicPr>
            <a:picLocks noChangeAspect="1"/>
          </p:cNvPicPr>
          <p:nvPr/>
        </p:nvPicPr>
        <p:blipFill>
          <a:blip r:embed="rId1"/>
          <a:stretch>
            <a:fillRect/>
          </a:stretch>
        </p:blipFill>
        <p:spPr>
          <a:xfrm>
            <a:off x="0" y="1316355"/>
            <a:ext cx="7451725" cy="5450840"/>
          </a:xfrm>
          <a:prstGeom prst="rect">
            <a:avLst/>
          </a:prstGeom>
        </p:spPr>
      </p:pic>
      <p:sp>
        <p:nvSpPr>
          <p:cNvPr id="6" name="Text Box 5"/>
          <p:cNvSpPr txBox="1"/>
          <p:nvPr/>
        </p:nvSpPr>
        <p:spPr>
          <a:xfrm>
            <a:off x="7470775" y="1316355"/>
            <a:ext cx="4517390" cy="3692525"/>
          </a:xfrm>
          <a:prstGeom prst="rect">
            <a:avLst/>
          </a:prstGeom>
          <a:noFill/>
        </p:spPr>
        <p:txBody>
          <a:bodyPr wrap="square" rtlCol="0">
            <a:spAutoFit/>
          </a:bodyPr>
          <a:p>
            <a:r>
              <a:rPr lang="en-US" altLang="en-US"/>
              <a:t>Model Accuracy   </a:t>
            </a:r>
            <a:r>
              <a:rPr lang="en-IN" altLang="en-US"/>
              <a:t>	  </a:t>
            </a:r>
            <a:r>
              <a:rPr lang="en-US" altLang="en-US"/>
              <a:t>:  0.98</a:t>
            </a:r>
            <a:endParaRPr lang="en-US" altLang="en-US"/>
          </a:p>
          <a:p>
            <a:r>
              <a:rPr lang="en-US" altLang="en-US"/>
              <a:t>Model precision  </a:t>
            </a:r>
            <a:r>
              <a:rPr lang="en-IN" altLang="en-US"/>
              <a:t>	  </a:t>
            </a:r>
            <a:r>
              <a:rPr lang="en-US" altLang="en-US"/>
              <a:t>:  0.93</a:t>
            </a:r>
            <a:endParaRPr lang="en-US" altLang="en-US"/>
          </a:p>
          <a:p>
            <a:r>
              <a:rPr lang="en-US" altLang="en-US"/>
              <a:t>Model recall     </a:t>
            </a:r>
            <a:r>
              <a:rPr lang="en-IN" altLang="en-US"/>
              <a:t>	  </a:t>
            </a:r>
            <a:r>
              <a:rPr lang="en-US" altLang="en-US"/>
              <a:t>:  0.91</a:t>
            </a:r>
            <a:endParaRPr lang="en-US" altLang="en-US"/>
          </a:p>
          <a:p>
            <a:r>
              <a:rPr lang="en-US" altLang="en-US"/>
              <a:t>Model f1_score   </a:t>
            </a:r>
            <a:r>
              <a:rPr lang="en-IN" altLang="en-US"/>
              <a:t>	  </a:t>
            </a:r>
            <a:r>
              <a:rPr lang="en-US" altLang="en-US"/>
              <a:t>:  0.92</a:t>
            </a:r>
            <a:endParaRPr lang="en-US" altLang="en-US"/>
          </a:p>
          <a:p>
            <a:r>
              <a:rPr lang="en-IN" altLang="en-US">
                <a:sym typeface="+mn-ea"/>
              </a:rPr>
              <a:t>C</a:t>
            </a:r>
            <a:r>
              <a:rPr lang="en-US" altLang="en-US">
                <a:sym typeface="+mn-ea"/>
              </a:rPr>
              <a:t>lassification</a:t>
            </a:r>
            <a:r>
              <a:rPr lang="en-IN" altLang="en-US">
                <a:sym typeface="+mn-ea"/>
              </a:rPr>
              <a:t> R</a:t>
            </a:r>
            <a:r>
              <a:rPr lang="en-US" altLang="en-US">
                <a:sym typeface="+mn-ea"/>
              </a:rPr>
              <a:t>eport :</a:t>
            </a:r>
            <a:r>
              <a:rPr lang="en-IN" altLang="en-US">
                <a:sym typeface="+mn-ea"/>
              </a:rPr>
              <a:t>-</a:t>
            </a:r>
            <a:endParaRPr lang="en-US" altLang="en-US"/>
          </a:p>
          <a:p>
            <a:r>
              <a:rPr lang="en-US" altLang="en-US"/>
              <a:t>              precision    recall  f1-score   support</a:t>
            </a:r>
            <a:endParaRPr lang="en-US" altLang="en-US"/>
          </a:p>
          <a:p>
            <a:endParaRPr lang="en-US" altLang="en-US"/>
          </a:p>
          <a:p>
            <a:r>
              <a:rPr lang="en-US" altLang="en-US"/>
              <a:t>           0       0.99      0.99      0.99       899</a:t>
            </a:r>
            <a:endParaRPr lang="en-US" altLang="en-US"/>
          </a:p>
          <a:p>
            <a:r>
              <a:rPr lang="en-US" altLang="en-US"/>
              <a:t>           1       0.93      0.91      0.92       134</a:t>
            </a:r>
            <a:endParaRPr lang="en-US" altLang="en-US"/>
          </a:p>
          <a:p>
            <a:endParaRPr lang="en-US" altLang="en-US"/>
          </a:p>
          <a:p>
            <a:r>
              <a:rPr lang="en-US" altLang="en-US"/>
              <a:t>    accuracy                           </a:t>
            </a:r>
            <a:r>
              <a:rPr lang="en-IN" altLang="en-US"/>
              <a:t>           </a:t>
            </a:r>
            <a:r>
              <a:rPr lang="en-US" altLang="en-US"/>
              <a:t>0.98      1033</a:t>
            </a:r>
            <a:endParaRPr lang="en-US" altLang="en-US"/>
          </a:p>
          <a:p>
            <a:r>
              <a:rPr lang="en-US" altLang="en-US"/>
              <a:t>   macro avg       </a:t>
            </a:r>
            <a:r>
              <a:rPr lang="en-IN" altLang="en-US"/>
              <a:t>  </a:t>
            </a:r>
            <a:r>
              <a:rPr lang="en-US" altLang="en-US"/>
              <a:t>0.96      0.95      0.95      1033</a:t>
            </a:r>
            <a:endParaRPr lang="en-US" altLang="en-US"/>
          </a:p>
          <a:p>
            <a:r>
              <a:rPr lang="en-US" altLang="en-US"/>
              <a:t>weighted avg       0.98      0.98      0.98      103</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2945" y="229870"/>
            <a:ext cx="10786110" cy="930910"/>
          </a:xfrm>
        </p:spPr>
        <p:txBody>
          <a:bodyPr>
            <a:normAutofit fontScale="90000"/>
          </a:bodyPr>
          <a:p>
            <a:pPr algn="ctr"/>
            <a:r>
              <a:rPr lang="en-US" altLang="en-US" sz="4445" b="1">
                <a:latin typeface="Roboto Medium" panose="02000000000000000000" charset="0"/>
                <a:cs typeface="Roboto Medium" panose="02000000000000000000" charset="0"/>
              </a:rPr>
              <a:t>Model With Drop Out Layer with 20% Test size</a:t>
            </a:r>
            <a:endParaRPr lang="en-US" altLang="en-US" sz="4445" b="1">
              <a:latin typeface="Roboto Medium" panose="02000000000000000000" charset="0"/>
              <a:cs typeface="Roboto Medium" panose="02000000000000000000" charset="0"/>
            </a:endParaRPr>
          </a:p>
        </p:txBody>
      </p:sp>
      <p:pic>
        <p:nvPicPr>
          <p:cNvPr id="4" name="Content Placeholder 3" descr="Screenshot 2024-12-03 155556"/>
          <p:cNvPicPr>
            <a:picLocks noChangeAspect="1"/>
          </p:cNvPicPr>
          <p:nvPr>
            <p:ph idx="1"/>
          </p:nvPr>
        </p:nvPicPr>
        <p:blipFill>
          <a:blip r:embed="rId1"/>
          <a:stretch>
            <a:fillRect/>
          </a:stretch>
        </p:blipFill>
        <p:spPr>
          <a:xfrm>
            <a:off x="0" y="1410970"/>
            <a:ext cx="7346950" cy="5332095"/>
          </a:xfrm>
          <a:prstGeom prst="rect">
            <a:avLst/>
          </a:prstGeom>
        </p:spPr>
      </p:pic>
      <p:sp>
        <p:nvSpPr>
          <p:cNvPr id="5" name="Text Box 4"/>
          <p:cNvSpPr txBox="1"/>
          <p:nvPr/>
        </p:nvSpPr>
        <p:spPr>
          <a:xfrm>
            <a:off x="7404100" y="1372870"/>
            <a:ext cx="4622165" cy="3692525"/>
          </a:xfrm>
          <a:prstGeom prst="rect">
            <a:avLst/>
          </a:prstGeom>
          <a:noFill/>
        </p:spPr>
        <p:txBody>
          <a:bodyPr wrap="square" rtlCol="0">
            <a:spAutoFit/>
          </a:bodyPr>
          <a:p>
            <a:r>
              <a:rPr lang="en-US" altLang="en-US"/>
              <a:t>Model Accuracy   </a:t>
            </a:r>
            <a:r>
              <a:rPr lang="en-IN" altLang="en-US"/>
              <a:t>	  </a:t>
            </a:r>
            <a:r>
              <a:rPr lang="en-US" altLang="en-US"/>
              <a:t>:  0.9</a:t>
            </a:r>
            <a:endParaRPr lang="en-US" altLang="en-US"/>
          </a:p>
          <a:p>
            <a:r>
              <a:rPr lang="en-US" altLang="en-US"/>
              <a:t>Model precision  </a:t>
            </a:r>
            <a:r>
              <a:rPr lang="en-IN" altLang="en-US"/>
              <a:t>	  </a:t>
            </a:r>
            <a:r>
              <a:rPr lang="en-US" altLang="en-US"/>
              <a:t>:  0.58</a:t>
            </a:r>
            <a:endParaRPr lang="en-US" altLang="en-US"/>
          </a:p>
          <a:p>
            <a:r>
              <a:rPr lang="en-US" altLang="en-US"/>
              <a:t>Model recall     </a:t>
            </a:r>
            <a:r>
              <a:rPr lang="en-IN" altLang="en-US"/>
              <a:t>	  </a:t>
            </a:r>
            <a:r>
              <a:rPr lang="en-US" altLang="en-US"/>
              <a:t>:  0.77</a:t>
            </a:r>
            <a:endParaRPr lang="en-US" altLang="en-US"/>
          </a:p>
          <a:p>
            <a:r>
              <a:rPr lang="en-US" altLang="en-US"/>
              <a:t>Model f1_score   </a:t>
            </a:r>
            <a:r>
              <a:rPr lang="en-IN" altLang="en-US"/>
              <a:t>	  </a:t>
            </a:r>
            <a:r>
              <a:rPr lang="en-US" altLang="en-US"/>
              <a:t>:  0.66</a:t>
            </a:r>
            <a:endParaRPr lang="en-US" altLang="en-US"/>
          </a:p>
          <a:p>
            <a:r>
              <a:rPr lang="en-IN" altLang="en-US">
                <a:sym typeface="+mn-ea"/>
              </a:rPr>
              <a:t>C</a:t>
            </a:r>
            <a:r>
              <a:rPr lang="en-US" altLang="en-US">
                <a:sym typeface="+mn-ea"/>
              </a:rPr>
              <a:t>lassification</a:t>
            </a:r>
            <a:r>
              <a:rPr lang="en-IN" altLang="en-US">
                <a:sym typeface="+mn-ea"/>
              </a:rPr>
              <a:t> R</a:t>
            </a:r>
            <a:r>
              <a:rPr lang="en-US" altLang="en-US">
                <a:sym typeface="+mn-ea"/>
              </a:rPr>
              <a:t>eport :</a:t>
            </a:r>
            <a:r>
              <a:rPr lang="en-IN" altLang="en-US">
                <a:sym typeface="+mn-ea"/>
              </a:rPr>
              <a:t>-</a:t>
            </a:r>
            <a:endParaRPr lang="en-US" altLang="en-US"/>
          </a:p>
          <a:p>
            <a:r>
              <a:rPr lang="en-US" altLang="en-US"/>
              <a:t>              precision    recall  f1-score   support</a:t>
            </a:r>
            <a:endParaRPr lang="en-US" altLang="en-US"/>
          </a:p>
          <a:p>
            <a:endParaRPr lang="en-US" altLang="en-US"/>
          </a:p>
          <a:p>
            <a:r>
              <a:rPr lang="en-US" altLang="en-US"/>
              <a:t>           0       0.96      0.92      0.94       899</a:t>
            </a:r>
            <a:endParaRPr lang="en-US" altLang="en-US"/>
          </a:p>
          <a:p>
            <a:r>
              <a:rPr lang="en-US" altLang="en-US"/>
              <a:t>           1       0.58      0.77      0.66       134</a:t>
            </a:r>
            <a:endParaRPr lang="en-US" altLang="en-US"/>
          </a:p>
          <a:p>
            <a:endParaRPr lang="en-US" altLang="en-US"/>
          </a:p>
          <a:p>
            <a:r>
              <a:rPr lang="en-US" altLang="en-US"/>
              <a:t>    accuracy                           </a:t>
            </a:r>
            <a:r>
              <a:rPr lang="en-IN" altLang="en-US"/>
              <a:t>           </a:t>
            </a:r>
            <a:r>
              <a:rPr lang="en-US" altLang="en-US"/>
              <a:t>0.90      1033</a:t>
            </a:r>
            <a:endParaRPr lang="en-US" altLang="en-US"/>
          </a:p>
          <a:p>
            <a:r>
              <a:rPr lang="en-US" altLang="en-US"/>
              <a:t>   macro avg       </a:t>
            </a:r>
            <a:r>
              <a:rPr lang="en-IN" altLang="en-US"/>
              <a:t>  </a:t>
            </a:r>
            <a:r>
              <a:rPr lang="en-US" altLang="en-US"/>
              <a:t>0.77      0.84      0.80      1033</a:t>
            </a:r>
            <a:endParaRPr lang="en-US" altLang="en-US"/>
          </a:p>
          <a:p>
            <a:r>
              <a:rPr lang="en-US" altLang="en-US"/>
              <a:t>weighted avg       0.91      0.90      0.90      1033</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715" y="194945"/>
            <a:ext cx="11673205" cy="1325880"/>
          </a:xfrm>
        </p:spPr>
        <p:txBody>
          <a:bodyPr>
            <a:normAutofit fontScale="90000"/>
          </a:bodyPr>
          <a:p>
            <a:pPr algn="ctr"/>
            <a:r>
              <a:rPr lang="en-US" altLang="en-US" sz="4445" b="1">
                <a:latin typeface="Roboto Medium" panose="02000000000000000000" charset="0"/>
                <a:cs typeface="Roboto Medium" panose="02000000000000000000" charset="0"/>
              </a:rPr>
              <a:t>Model With Drop Out Layer &amp; Early Stopping with 20% Test size</a:t>
            </a:r>
            <a:endParaRPr lang="en-US" altLang="en-US" sz="4445" b="1">
              <a:latin typeface="Roboto Medium" panose="02000000000000000000" charset="0"/>
              <a:cs typeface="Roboto Medium" panose="02000000000000000000" charset="0"/>
            </a:endParaRPr>
          </a:p>
        </p:txBody>
      </p:sp>
      <p:pic>
        <p:nvPicPr>
          <p:cNvPr id="4" name="Content Placeholder 3" descr="Screenshot 2024-12-03 155739"/>
          <p:cNvPicPr>
            <a:picLocks noChangeAspect="1"/>
          </p:cNvPicPr>
          <p:nvPr>
            <p:ph idx="1"/>
          </p:nvPr>
        </p:nvPicPr>
        <p:blipFill>
          <a:blip r:embed="rId1"/>
          <a:stretch>
            <a:fillRect/>
          </a:stretch>
        </p:blipFill>
        <p:spPr>
          <a:xfrm>
            <a:off x="0" y="1520825"/>
            <a:ext cx="6911340" cy="4944745"/>
          </a:xfrm>
          <a:prstGeom prst="rect">
            <a:avLst/>
          </a:prstGeom>
        </p:spPr>
      </p:pic>
      <p:sp>
        <p:nvSpPr>
          <p:cNvPr id="5" name="Text Box 4"/>
          <p:cNvSpPr txBox="1"/>
          <p:nvPr/>
        </p:nvSpPr>
        <p:spPr>
          <a:xfrm>
            <a:off x="7014210" y="1482725"/>
            <a:ext cx="4535805" cy="3692525"/>
          </a:xfrm>
          <a:prstGeom prst="rect">
            <a:avLst/>
          </a:prstGeom>
          <a:noFill/>
        </p:spPr>
        <p:txBody>
          <a:bodyPr wrap="square" rtlCol="0">
            <a:spAutoFit/>
          </a:bodyPr>
          <a:p>
            <a:r>
              <a:rPr lang="en-US" altLang="en-US"/>
              <a:t>Model Accuracy  </a:t>
            </a:r>
            <a:r>
              <a:rPr lang="en-IN" altLang="en-US"/>
              <a:t>	</a:t>
            </a:r>
            <a:r>
              <a:rPr lang="en-US" altLang="en-US"/>
              <a:t> </a:t>
            </a:r>
            <a:r>
              <a:rPr lang="en-IN" altLang="en-US"/>
              <a:t> </a:t>
            </a:r>
            <a:r>
              <a:rPr lang="en-US" altLang="en-US"/>
              <a:t>:  0.97</a:t>
            </a:r>
            <a:endParaRPr lang="en-US" altLang="en-US"/>
          </a:p>
          <a:p>
            <a:r>
              <a:rPr lang="en-US" altLang="en-US"/>
              <a:t>Model precision  </a:t>
            </a:r>
            <a:r>
              <a:rPr lang="en-IN" altLang="en-US"/>
              <a:t>	  </a:t>
            </a:r>
            <a:r>
              <a:rPr lang="en-US" altLang="en-US"/>
              <a:t>:  0.91</a:t>
            </a:r>
            <a:endParaRPr lang="en-US" altLang="en-US"/>
          </a:p>
          <a:p>
            <a:r>
              <a:rPr lang="en-US" altLang="en-US"/>
              <a:t>Model recall     </a:t>
            </a:r>
            <a:r>
              <a:rPr lang="en-IN" altLang="en-US"/>
              <a:t> 	  </a:t>
            </a:r>
            <a:r>
              <a:rPr lang="en-US" altLang="en-US"/>
              <a:t>:  0.9</a:t>
            </a:r>
            <a:endParaRPr lang="en-US" altLang="en-US"/>
          </a:p>
          <a:p>
            <a:r>
              <a:rPr lang="en-US" altLang="en-US"/>
              <a:t>Model f1_score   </a:t>
            </a:r>
            <a:r>
              <a:rPr lang="en-IN" altLang="en-US"/>
              <a:t>	  </a:t>
            </a:r>
            <a:r>
              <a:rPr lang="en-US" altLang="en-US"/>
              <a:t>:  0.9</a:t>
            </a:r>
            <a:endParaRPr lang="en-US" altLang="en-US"/>
          </a:p>
          <a:p>
            <a:r>
              <a:rPr lang="en-IN" altLang="en-US">
                <a:sym typeface="+mn-ea"/>
              </a:rPr>
              <a:t>C</a:t>
            </a:r>
            <a:r>
              <a:rPr lang="en-US" altLang="en-US">
                <a:sym typeface="+mn-ea"/>
              </a:rPr>
              <a:t>lassification</a:t>
            </a:r>
            <a:r>
              <a:rPr lang="en-IN" altLang="en-US">
                <a:sym typeface="+mn-ea"/>
              </a:rPr>
              <a:t> R</a:t>
            </a:r>
            <a:r>
              <a:rPr lang="en-US" altLang="en-US">
                <a:sym typeface="+mn-ea"/>
              </a:rPr>
              <a:t>eport :</a:t>
            </a:r>
            <a:r>
              <a:rPr lang="en-IN" altLang="en-US">
                <a:sym typeface="+mn-ea"/>
              </a:rPr>
              <a:t>-</a:t>
            </a:r>
            <a:endParaRPr lang="en-US" altLang="en-US"/>
          </a:p>
          <a:p>
            <a:r>
              <a:rPr lang="en-US" altLang="en-US"/>
              <a:t>              precision    recall  f1-score   support</a:t>
            </a:r>
            <a:endParaRPr lang="en-US" altLang="en-US"/>
          </a:p>
          <a:p>
            <a:endParaRPr lang="en-US" altLang="en-US"/>
          </a:p>
          <a:p>
            <a:r>
              <a:rPr lang="en-US" altLang="en-US"/>
              <a:t>           0       0.98      0.99      0.99       899</a:t>
            </a:r>
            <a:endParaRPr lang="en-US" altLang="en-US"/>
          </a:p>
          <a:p>
            <a:r>
              <a:rPr lang="en-US" altLang="en-US"/>
              <a:t>           1       0.91      0.90      0.90       134</a:t>
            </a:r>
            <a:endParaRPr lang="en-US" altLang="en-US"/>
          </a:p>
          <a:p>
            <a:endParaRPr lang="en-US" altLang="en-US"/>
          </a:p>
          <a:p>
            <a:r>
              <a:rPr lang="en-US" altLang="en-US"/>
              <a:t>    accuracy                          </a:t>
            </a:r>
            <a:r>
              <a:rPr lang="en-IN" altLang="en-US"/>
              <a:t>            </a:t>
            </a:r>
            <a:r>
              <a:rPr lang="en-US" altLang="en-US"/>
              <a:t>0.97      1033</a:t>
            </a:r>
            <a:endParaRPr lang="en-US" altLang="en-US"/>
          </a:p>
          <a:p>
            <a:r>
              <a:rPr lang="en-US" altLang="en-US"/>
              <a:t>   macro avg       </a:t>
            </a:r>
            <a:r>
              <a:rPr lang="en-IN" altLang="en-US"/>
              <a:t>  </a:t>
            </a:r>
            <a:r>
              <a:rPr lang="en-US" altLang="en-US"/>
              <a:t>0.95      0.94      0.94      1033</a:t>
            </a:r>
            <a:endParaRPr lang="en-US" altLang="en-US"/>
          </a:p>
          <a:p>
            <a:r>
              <a:rPr lang="en-US" altLang="en-US"/>
              <a:t>weighted avg       0.97      0.97      0.97      1033</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4195" y="76835"/>
            <a:ext cx="11315700" cy="840105"/>
          </a:xfrm>
        </p:spPr>
        <p:txBody>
          <a:bodyPr>
            <a:normAutofit/>
          </a:bodyPr>
          <a:p>
            <a:pPr algn="ctr"/>
            <a:r>
              <a:rPr lang="en-US" altLang="en-US" b="1">
                <a:latin typeface="Roboto Medium" panose="02000000000000000000" charset="0"/>
                <a:cs typeface="Roboto Medium" panose="02000000000000000000" charset="0"/>
              </a:rPr>
              <a:t>Confusion Martices for All Modes</a:t>
            </a:r>
            <a:endParaRPr lang="en-US" altLang="en-US" b="1">
              <a:latin typeface="Roboto Medium" panose="02000000000000000000" charset="0"/>
              <a:cs typeface="Roboto Medium" panose="02000000000000000000" charset="0"/>
            </a:endParaRPr>
          </a:p>
        </p:txBody>
      </p:sp>
      <p:pic>
        <p:nvPicPr>
          <p:cNvPr id="10" name="Picture 9" descr="cm1"/>
          <p:cNvPicPr>
            <a:picLocks noChangeAspect="1"/>
          </p:cNvPicPr>
          <p:nvPr/>
        </p:nvPicPr>
        <p:blipFill>
          <a:blip r:embed="rId1"/>
          <a:stretch>
            <a:fillRect/>
          </a:stretch>
        </p:blipFill>
        <p:spPr>
          <a:xfrm>
            <a:off x="170815" y="798830"/>
            <a:ext cx="3688080" cy="2259330"/>
          </a:xfrm>
          <a:prstGeom prst="rect">
            <a:avLst/>
          </a:prstGeom>
        </p:spPr>
      </p:pic>
      <p:pic>
        <p:nvPicPr>
          <p:cNvPr id="11" name="Picture 10" descr="C:\Users\KIIT0001\Github\SMS_Spam_Detector\cm2.pngcm2"/>
          <p:cNvPicPr>
            <a:picLocks noChangeAspect="1"/>
          </p:cNvPicPr>
          <p:nvPr/>
        </p:nvPicPr>
        <p:blipFill>
          <a:blip r:embed="rId2"/>
          <a:srcRect l="14" r="14"/>
          <a:stretch>
            <a:fillRect/>
          </a:stretch>
        </p:blipFill>
        <p:spPr>
          <a:xfrm>
            <a:off x="8091170" y="798830"/>
            <a:ext cx="3697605" cy="2265680"/>
          </a:xfrm>
          <a:prstGeom prst="rect">
            <a:avLst/>
          </a:prstGeom>
        </p:spPr>
      </p:pic>
      <p:pic>
        <p:nvPicPr>
          <p:cNvPr id="13" name="Picture 12" descr="C:\Users\KIIT0001\Github\SMS_Spam_Detector\cm4.pngcm4"/>
          <p:cNvPicPr>
            <a:picLocks noChangeAspect="1"/>
          </p:cNvPicPr>
          <p:nvPr/>
        </p:nvPicPr>
        <p:blipFill>
          <a:blip r:embed="rId3"/>
          <a:srcRect l="14" r="14"/>
          <a:stretch>
            <a:fillRect/>
          </a:stretch>
        </p:blipFill>
        <p:spPr>
          <a:xfrm>
            <a:off x="55880" y="4338955"/>
            <a:ext cx="3803015" cy="2329815"/>
          </a:xfrm>
          <a:prstGeom prst="rect">
            <a:avLst/>
          </a:prstGeom>
        </p:spPr>
      </p:pic>
      <p:pic>
        <p:nvPicPr>
          <p:cNvPr id="14" name="Picture 13" descr="C:\Users\KIIT0001\Github\SMS_Spam_Detector\cm5.pngcm5"/>
          <p:cNvPicPr>
            <a:picLocks noChangeAspect="1"/>
          </p:cNvPicPr>
          <p:nvPr/>
        </p:nvPicPr>
        <p:blipFill>
          <a:blip r:embed="rId4"/>
          <a:srcRect l="14" r="14"/>
          <a:stretch>
            <a:fillRect/>
          </a:stretch>
        </p:blipFill>
        <p:spPr>
          <a:xfrm>
            <a:off x="8218170" y="4338955"/>
            <a:ext cx="3697605" cy="2265680"/>
          </a:xfrm>
          <a:prstGeom prst="rect">
            <a:avLst/>
          </a:prstGeom>
        </p:spPr>
      </p:pic>
      <p:pic>
        <p:nvPicPr>
          <p:cNvPr id="15" name="Picture 14" descr="C:\Users\KIIT0001\Github\SMS_Spam_Detector\cm3.pngcm3"/>
          <p:cNvPicPr>
            <a:picLocks noChangeAspect="1"/>
          </p:cNvPicPr>
          <p:nvPr/>
        </p:nvPicPr>
        <p:blipFill>
          <a:blip r:embed="rId5"/>
          <a:srcRect l="14" r="14"/>
          <a:stretch>
            <a:fillRect/>
          </a:stretch>
        </p:blipFill>
        <p:spPr>
          <a:xfrm>
            <a:off x="4126230" y="2680970"/>
            <a:ext cx="3697605" cy="2265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4195" y="76835"/>
            <a:ext cx="11315700" cy="997585"/>
          </a:xfrm>
        </p:spPr>
        <p:txBody>
          <a:bodyPr>
            <a:normAutofit fontScale="90000"/>
          </a:bodyPr>
          <a:p>
            <a:r>
              <a:rPr lang="en-US" altLang="en-US" sz="4445" b="1">
                <a:latin typeface="Roboto Medium" panose="02000000000000000000" charset="0"/>
                <a:cs typeface="Roboto Medium" panose="02000000000000000000" charset="0"/>
              </a:rPr>
              <a:t>Ploting Accuracy vs Val-Accuracy For All Modes</a:t>
            </a:r>
            <a:endParaRPr lang="en-US" altLang="en-US" sz="4445" b="1">
              <a:latin typeface="Roboto Medium" panose="02000000000000000000" charset="0"/>
              <a:cs typeface="Roboto Medium" panose="02000000000000000000" charset="0"/>
            </a:endParaRPr>
          </a:p>
        </p:txBody>
      </p:sp>
      <p:pic>
        <p:nvPicPr>
          <p:cNvPr id="4" name="Content Placeholder 3"/>
          <p:cNvPicPr>
            <a:picLocks noChangeAspect="1"/>
          </p:cNvPicPr>
          <p:nvPr>
            <p:ph idx="1"/>
          </p:nvPr>
        </p:nvPicPr>
        <p:blipFill>
          <a:blip r:embed="rId1"/>
          <a:stretch>
            <a:fillRect/>
          </a:stretch>
        </p:blipFill>
        <p:spPr>
          <a:xfrm>
            <a:off x="719455" y="917575"/>
            <a:ext cx="10752455" cy="5940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4195" y="86995"/>
            <a:ext cx="11104245" cy="1026160"/>
          </a:xfrm>
        </p:spPr>
        <p:txBody>
          <a:bodyPr>
            <a:normAutofit/>
          </a:bodyPr>
          <a:p>
            <a:pPr algn="ctr"/>
            <a:r>
              <a:rPr lang="en-US" altLang="en-US" b="1">
                <a:latin typeface="Roboto Medium" panose="02000000000000000000" charset="0"/>
                <a:cs typeface="Roboto Medium" panose="02000000000000000000" charset="0"/>
              </a:rPr>
              <a:t>Ploting </a:t>
            </a:r>
            <a:r>
              <a:rPr lang="en-US" altLang="en-US" b="1">
                <a:latin typeface="Roboto Medium" panose="02000000000000000000" charset="0"/>
                <a:cs typeface="Roboto Medium" panose="02000000000000000000" charset="0"/>
              </a:rPr>
              <a:t>Loss vs Val-Loss For All Mode</a:t>
            </a:r>
            <a:endParaRPr lang="en-US" altLang="en-US" b="1">
              <a:latin typeface="Roboto Medium" panose="02000000000000000000" charset="0"/>
              <a:cs typeface="Roboto Medium" panose="02000000000000000000" charset="0"/>
            </a:endParaRPr>
          </a:p>
        </p:txBody>
      </p:sp>
      <p:pic>
        <p:nvPicPr>
          <p:cNvPr id="3" name="Picture 2"/>
          <p:cNvPicPr>
            <a:picLocks noChangeAspect="1"/>
          </p:cNvPicPr>
          <p:nvPr/>
        </p:nvPicPr>
        <p:blipFill>
          <a:blip r:embed="rId1"/>
          <a:stretch>
            <a:fillRect/>
          </a:stretch>
        </p:blipFill>
        <p:spPr>
          <a:xfrm>
            <a:off x="885825" y="1026795"/>
            <a:ext cx="10420985" cy="5831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40765" y="657860"/>
            <a:ext cx="6994525" cy="922655"/>
          </a:xfrm>
        </p:spPr>
        <p:txBody>
          <a:bodyPr>
            <a:normAutofit/>
          </a:bodyPr>
          <a:p>
            <a:pPr algn="l"/>
            <a:r>
              <a:rPr lang="en-US" sz="4800">
                <a:latin typeface="Roboto Medium" panose="02000000000000000000" charset="0"/>
                <a:cs typeface="Roboto Medium" panose="02000000000000000000" charset="0"/>
              </a:rPr>
              <a:t>Conclusion</a:t>
            </a:r>
            <a:endParaRPr lang="en-US" sz="4800">
              <a:latin typeface="Roboto Medium" panose="02000000000000000000" charset="0"/>
              <a:cs typeface="Roboto Medium" panose="02000000000000000000" charset="0"/>
            </a:endParaRPr>
          </a:p>
        </p:txBody>
      </p:sp>
      <p:sp>
        <p:nvSpPr>
          <p:cNvPr id="3" name="Subtitle 2"/>
          <p:cNvSpPr>
            <a:spLocks noGrp="1"/>
          </p:cNvSpPr>
          <p:nvPr>
            <p:ph type="subTitle" idx="1"/>
          </p:nvPr>
        </p:nvSpPr>
        <p:spPr>
          <a:xfrm>
            <a:off x="1130935" y="1580515"/>
            <a:ext cx="9596120" cy="2263140"/>
          </a:xfrm>
        </p:spPr>
        <p:txBody>
          <a:bodyPr>
            <a:noAutofit/>
          </a:bodyPr>
          <a:p>
            <a:pPr algn="l"/>
            <a:r>
              <a:rPr lang="en-US" b="1">
                <a:latin typeface="Roboto" panose="02000000000000000000" charset="0"/>
                <a:cs typeface="Roboto" panose="02000000000000000000" charset="0"/>
              </a:rPr>
              <a:t>Key Takeaways: </a:t>
            </a:r>
            <a:endParaRPr 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Successfully implemented a Long Short-Term Memory (LSTM) model for spam classification.</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LSTM's ability to retain long-term dependencies in text data proved effective for distinguishing spam from non-spam messages.</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endParaRPr lang="en-US" altLang="en-US"/>
          </a:p>
          <a:p>
            <a:pPr algn="l"/>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p:txBody>
      </p:sp>
      <p:sp>
        <p:nvSpPr>
          <p:cNvPr id="20" name="Subtitle 2"/>
          <p:cNvSpPr>
            <a:spLocks noGrp="1"/>
          </p:cNvSpPr>
          <p:nvPr/>
        </p:nvSpPr>
        <p:spPr>
          <a:xfrm>
            <a:off x="1130935" y="3844290"/>
            <a:ext cx="9585325" cy="23114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latin typeface="Roboto" panose="02000000000000000000" charset="0"/>
                <a:cs typeface="Roboto" panose="02000000000000000000" charset="0"/>
              </a:rPr>
              <a:t>Results:</a:t>
            </a:r>
            <a:endParaRPr 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Performance metrics such as precision, recall, and F1-score indicated robust detection of spam messages.</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The model effectively reduced false positives and false negatives.</a:t>
            </a:r>
            <a:endParaRPr lang="en-US" altLang="en-US">
              <a:latin typeface="Roboto" panose="02000000000000000000" charset="0"/>
              <a:cs typeface="Roboto" panose="0200000000000000000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40765" y="657860"/>
            <a:ext cx="6994525" cy="922655"/>
          </a:xfrm>
        </p:spPr>
        <p:txBody>
          <a:bodyPr>
            <a:normAutofit/>
          </a:bodyPr>
          <a:p>
            <a:pPr algn="l"/>
            <a:r>
              <a:rPr lang="en-US" sz="4400">
                <a:latin typeface="Roboto Medium" panose="02000000000000000000" charset="0"/>
                <a:cs typeface="Roboto Medium" panose="02000000000000000000" charset="0"/>
              </a:rPr>
              <a:t>Repository Link:</a:t>
            </a:r>
            <a:endParaRPr lang="en-US" sz="4400">
              <a:latin typeface="Roboto Medium" panose="02000000000000000000" charset="0"/>
              <a:cs typeface="Roboto Medium" panose="02000000000000000000" charset="0"/>
            </a:endParaRPr>
          </a:p>
        </p:txBody>
      </p:sp>
      <p:sp>
        <p:nvSpPr>
          <p:cNvPr id="3" name="Subtitle 2"/>
          <p:cNvSpPr>
            <a:spLocks noGrp="1"/>
          </p:cNvSpPr>
          <p:nvPr>
            <p:ph type="subTitle" idx="1"/>
          </p:nvPr>
        </p:nvSpPr>
        <p:spPr>
          <a:xfrm>
            <a:off x="1130935" y="1580515"/>
            <a:ext cx="9596120" cy="554990"/>
          </a:xfrm>
        </p:spPr>
        <p:txBody>
          <a:bodyPr>
            <a:noAutofit/>
          </a:bodyPr>
          <a:p>
            <a:pPr algn="l"/>
            <a:r>
              <a:rPr lang="en-US" altLang="en-US">
                <a:hlinkClick r:id="rId1" tooltip="" action="ppaction://hlinkfile"/>
              </a:rPr>
              <a:t>https://github.com/sohamadhikari2000/Sms-Spam-Detector.git</a:t>
            </a:r>
            <a:endParaRPr lang="en-US" altLang="en-US"/>
          </a:p>
        </p:txBody>
      </p:sp>
      <p:sp>
        <p:nvSpPr>
          <p:cNvPr id="20" name="Subtitle 2"/>
          <p:cNvSpPr>
            <a:spLocks noGrp="1"/>
          </p:cNvSpPr>
          <p:nvPr/>
        </p:nvSpPr>
        <p:spPr>
          <a:xfrm>
            <a:off x="1130935" y="3289300"/>
            <a:ext cx="9585325" cy="24860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charset="0"/>
              <a:buChar char="Ø"/>
            </a:pPr>
            <a:r>
              <a:rPr lang="en-US" altLang="en-US">
                <a:latin typeface="Roboto" panose="02000000000000000000" charset="0"/>
                <a:cs typeface="Roboto" panose="02000000000000000000" charset="0"/>
              </a:rPr>
              <a:t>https://towardsdatascience.com/lstm-networks-a-detailed-explanation-8fae6aefc7f9</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https://towardsdatascience.com/lstm-by-example-using-tensorflow-feb0c1968537</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https://medium.com/@divyanshu132/lstm-and-its-equations-5ee9246d04af</a:t>
            </a:r>
            <a:endParaRPr lang="en-US" altLang="en-US">
              <a:latin typeface="Roboto" panose="02000000000000000000" charset="0"/>
              <a:cs typeface="Roboto" panose="02000000000000000000" charset="0"/>
            </a:endParaRPr>
          </a:p>
        </p:txBody>
      </p:sp>
      <p:sp>
        <p:nvSpPr>
          <p:cNvPr id="4" name="Title 1"/>
          <p:cNvSpPr>
            <a:spLocks noGrp="1"/>
          </p:cNvSpPr>
          <p:nvPr/>
        </p:nvSpPr>
        <p:spPr>
          <a:xfrm>
            <a:off x="1167765" y="2251075"/>
            <a:ext cx="6994525" cy="9226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latin typeface="Roboto Medium" panose="02000000000000000000" charset="0"/>
                <a:cs typeface="Roboto Medium" panose="02000000000000000000" charset="0"/>
              </a:rPr>
              <a:t>Bibilography:</a:t>
            </a:r>
            <a:endParaRPr lang="en-US" sz="4400">
              <a:latin typeface="Roboto Medium" panose="02000000000000000000" charset="0"/>
              <a:cs typeface="Roboto Medium" panose="0200000000000000000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09825"/>
            <a:ext cx="10515600" cy="2038985"/>
          </a:xfrm>
        </p:spPr>
        <p:txBody>
          <a:bodyPr/>
          <a:p>
            <a:pPr algn="ctr"/>
            <a:r>
              <a:rPr lang="en-US" sz="7200">
                <a:latin typeface="Roboto Black" panose="02000000000000000000" charset="0"/>
                <a:cs typeface="Roboto Black" panose="02000000000000000000" charset="0"/>
              </a:rPr>
              <a:t>Thank you</a:t>
            </a:r>
            <a:endParaRPr lang="en-US" sz="7200">
              <a:latin typeface="Roboto Black" panose="02000000000000000000" charset="0"/>
              <a:cs typeface="Roboto Black" panose="020000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45185" y="657860"/>
            <a:ext cx="6994525" cy="922655"/>
          </a:xfrm>
        </p:spPr>
        <p:txBody>
          <a:bodyPr>
            <a:normAutofit/>
          </a:bodyPr>
          <a:p>
            <a:pPr algn="l"/>
            <a:r>
              <a:rPr lang="en-US" sz="4800">
                <a:latin typeface="Roboto Medium" panose="02000000000000000000" charset="0"/>
                <a:cs typeface="Roboto Medium" panose="02000000000000000000" charset="0"/>
              </a:rPr>
              <a:t>Introduction</a:t>
            </a:r>
            <a:endParaRPr lang="en-US" sz="4800">
              <a:latin typeface="Roboto Medium" panose="02000000000000000000" charset="0"/>
              <a:cs typeface="Roboto Medium" panose="02000000000000000000" charset="0"/>
            </a:endParaRPr>
          </a:p>
        </p:txBody>
      </p:sp>
      <p:sp>
        <p:nvSpPr>
          <p:cNvPr id="3" name="Subtitle 2"/>
          <p:cNvSpPr>
            <a:spLocks noGrp="1"/>
          </p:cNvSpPr>
          <p:nvPr>
            <p:ph type="subTitle" idx="1"/>
          </p:nvPr>
        </p:nvSpPr>
        <p:spPr>
          <a:xfrm>
            <a:off x="845185" y="1824990"/>
            <a:ext cx="11085830" cy="1702435"/>
          </a:xfrm>
        </p:spPr>
        <p:txBody>
          <a:bodyPr>
            <a:noAutofit/>
          </a:bodyPr>
          <a:p>
            <a:pPr algn="l"/>
            <a:r>
              <a:rPr lang="en-US" altLang="en-US" b="1">
                <a:latin typeface="Roboto" panose="02000000000000000000" charset="0"/>
                <a:cs typeface="Roboto" panose="02000000000000000000" charset="0"/>
              </a:rPr>
              <a:t>What is Spam Classification ?</a:t>
            </a:r>
            <a:endParaRPr 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The process of identifying and filtering unwanted or harmful messages.</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Common applications: Email filtering, SMS spam detection, and chat moderation.</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endParaRPr lang="en-US" altLang="en-US"/>
          </a:p>
          <a:p>
            <a:pPr algn="l"/>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p:txBody>
      </p:sp>
      <p:sp>
        <p:nvSpPr>
          <p:cNvPr id="20" name="Subtitle 2"/>
          <p:cNvSpPr>
            <a:spLocks noGrp="1"/>
          </p:cNvSpPr>
          <p:nvPr/>
        </p:nvSpPr>
        <p:spPr>
          <a:xfrm>
            <a:off x="946150" y="3771900"/>
            <a:ext cx="9803130" cy="17576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latin typeface="Roboto" panose="02000000000000000000" charset="0"/>
                <a:cs typeface="Roboto" panose="02000000000000000000" charset="0"/>
              </a:rPr>
              <a:t>Why LSTM ? </a:t>
            </a:r>
            <a:endParaRPr lang="en-US">
              <a:latin typeface="Roboto" panose="02000000000000000000" charset="0"/>
              <a:cs typeface="Roboto" panose="02000000000000000000" charset="0"/>
            </a:endParaRPr>
          </a:p>
          <a:p>
            <a:pPr algn="l">
              <a:buFont typeface="Arial" panose="020B0604020202020204" pitchFamily="34" charset="0"/>
            </a:pPr>
            <a:r>
              <a:rPr lang="en-US" altLang="en-US">
                <a:latin typeface="Roboto" panose="02000000000000000000" charset="0"/>
                <a:cs typeface="Roboto" panose="02000000000000000000" charset="0"/>
              </a:rPr>
              <a:t>LSTM (Long Short-Term Memory) is ideal for text data as it captures sequential patterns and long-term dependencies</a:t>
            </a:r>
            <a:endParaRPr lang="en-US" altLang="en-US">
              <a:latin typeface="Roboto" panose="02000000000000000000" charset="0"/>
              <a:cs typeface="Roboto"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40765" y="657860"/>
            <a:ext cx="6994525" cy="922655"/>
          </a:xfrm>
        </p:spPr>
        <p:txBody>
          <a:bodyPr>
            <a:normAutofit/>
          </a:bodyPr>
          <a:p>
            <a:pPr algn="l"/>
            <a:r>
              <a:rPr lang="en-US" sz="4800">
                <a:latin typeface="Roboto Medium" panose="02000000000000000000" charset="0"/>
                <a:cs typeface="Roboto Medium" panose="02000000000000000000" charset="0"/>
              </a:rPr>
              <a:t>Overview of the project</a:t>
            </a:r>
            <a:endParaRPr lang="en-US" sz="4800">
              <a:latin typeface="Roboto Medium" panose="02000000000000000000" charset="0"/>
              <a:cs typeface="Roboto Medium" panose="02000000000000000000" charset="0"/>
            </a:endParaRPr>
          </a:p>
        </p:txBody>
      </p:sp>
      <p:sp>
        <p:nvSpPr>
          <p:cNvPr id="3" name="Subtitle 2"/>
          <p:cNvSpPr>
            <a:spLocks noGrp="1"/>
          </p:cNvSpPr>
          <p:nvPr>
            <p:ph type="subTitle" idx="1"/>
          </p:nvPr>
        </p:nvSpPr>
        <p:spPr>
          <a:xfrm>
            <a:off x="1130935" y="2030730"/>
            <a:ext cx="9596120" cy="1398270"/>
          </a:xfrm>
        </p:spPr>
        <p:txBody>
          <a:bodyPr>
            <a:noAutofit/>
          </a:bodyPr>
          <a:p>
            <a:pPr algn="l"/>
            <a:r>
              <a:rPr lang="en-US" b="1">
                <a:latin typeface="Roboto" panose="02000000000000000000" charset="0"/>
                <a:cs typeface="Roboto" panose="02000000000000000000" charset="0"/>
              </a:rPr>
              <a:t>Objective: </a:t>
            </a:r>
            <a:endParaRPr lang="en-US">
              <a:latin typeface="Roboto" panose="02000000000000000000" charset="0"/>
              <a:cs typeface="Roboto" panose="02000000000000000000" charset="0"/>
            </a:endParaRPr>
          </a:p>
          <a:p>
            <a:pPr algn="l"/>
            <a:r>
              <a:rPr lang="en-US" altLang="en-US">
                <a:latin typeface="Roboto" panose="02000000000000000000" charset="0"/>
                <a:cs typeface="Roboto" panose="02000000000000000000" charset="0"/>
              </a:rPr>
              <a:t>Build an accurate and scalable model to classify messages as spam or not spam.</a:t>
            </a:r>
            <a:endParaRPr lang="en-US" altLang="en-US">
              <a:latin typeface="Roboto" panose="02000000000000000000" charset="0"/>
              <a:cs typeface="Roboto" panose="02000000000000000000" charset="0"/>
            </a:endParaRPr>
          </a:p>
          <a:p>
            <a:pPr algn="l"/>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p:txBody>
      </p:sp>
      <p:sp>
        <p:nvSpPr>
          <p:cNvPr id="20" name="Subtitle 2"/>
          <p:cNvSpPr>
            <a:spLocks noGrp="1"/>
          </p:cNvSpPr>
          <p:nvPr/>
        </p:nvSpPr>
        <p:spPr>
          <a:xfrm>
            <a:off x="1120140" y="3569970"/>
            <a:ext cx="9585325" cy="17576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latin typeface="Roboto" panose="02000000000000000000" charset="0"/>
                <a:cs typeface="Roboto" panose="02000000000000000000" charset="0"/>
              </a:rPr>
              <a:t>Challenges: </a:t>
            </a:r>
            <a:endParaRPr 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Handling noisy and unstructured text data.</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Addressing class imbalance in datasets.</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a:latin typeface="Roboto" panose="02000000000000000000" charset="0"/>
                <a:cs typeface="Roboto" panose="02000000000000000000" charset="0"/>
              </a:rPr>
              <a:t>Minimizing false positives and false negatives.</a:t>
            </a:r>
            <a:endParaRPr lang="en-US" altLang="en-US">
              <a:latin typeface="Roboto" panose="02000000000000000000" charset="0"/>
              <a:cs typeface="Roboto" panose="02000000000000000000" charset="0"/>
            </a:endParaRPr>
          </a:p>
          <a:p>
            <a:pPr algn="l">
              <a:buFont typeface="Arial" panose="020B0604020202020204" pitchFamily="34" charset="0"/>
            </a:pPr>
            <a:endParaRPr lang="en-US" altLang="en-US">
              <a:latin typeface="Roboto" panose="02000000000000000000" charset="0"/>
              <a:cs typeface="Roboto"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57885" y="657860"/>
            <a:ext cx="5615305" cy="922655"/>
          </a:xfrm>
        </p:spPr>
        <p:txBody>
          <a:bodyPr>
            <a:normAutofit/>
          </a:bodyPr>
          <a:p>
            <a:r>
              <a:rPr lang="en-US" sz="4800">
                <a:latin typeface="Roboto Medium" panose="02000000000000000000" charset="0"/>
                <a:cs typeface="Roboto Medium" panose="02000000000000000000" charset="0"/>
              </a:rPr>
              <a:t>Dataset Overview</a:t>
            </a:r>
            <a:endParaRPr lang="en-US" sz="4800">
              <a:latin typeface="Roboto Medium" panose="02000000000000000000" charset="0"/>
              <a:cs typeface="Roboto Medium" panose="02000000000000000000" charset="0"/>
            </a:endParaRPr>
          </a:p>
        </p:txBody>
      </p:sp>
      <p:sp>
        <p:nvSpPr>
          <p:cNvPr id="3" name="Subtitle 2"/>
          <p:cNvSpPr>
            <a:spLocks noGrp="1"/>
          </p:cNvSpPr>
          <p:nvPr>
            <p:ph type="subTitle" idx="1"/>
          </p:nvPr>
        </p:nvSpPr>
        <p:spPr>
          <a:xfrm>
            <a:off x="1109345" y="2030730"/>
            <a:ext cx="4987290" cy="1108710"/>
          </a:xfrm>
        </p:spPr>
        <p:txBody>
          <a:bodyPr>
            <a:noAutofit/>
          </a:bodyPr>
          <a:p>
            <a:pPr algn="l"/>
            <a:r>
              <a:rPr lang="en-US">
                <a:latin typeface="Roboto Medium" panose="02000000000000000000" charset="0"/>
                <a:cs typeface="Roboto Medium" panose="02000000000000000000" charset="0"/>
              </a:rPr>
              <a:t>Source</a:t>
            </a:r>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a:p>
            <a:pPr algn="l"/>
            <a:r>
              <a:rPr lang="en-US">
                <a:latin typeface="Roboto" panose="02000000000000000000" charset="0"/>
                <a:cs typeface="Roboto" panose="02000000000000000000" charset="0"/>
              </a:rPr>
              <a:t>Kaggle - spam.csv</a:t>
            </a:r>
            <a:endParaRPr lang="en-US">
              <a:latin typeface="Roboto" panose="02000000000000000000" charset="0"/>
              <a:cs typeface="Roboto" panose="02000000000000000000" charset="0"/>
            </a:endParaRPr>
          </a:p>
          <a:p>
            <a:pPr algn="l"/>
            <a:endParaRPr lang="en-US">
              <a:latin typeface="Roboto" panose="02000000000000000000" charset="0"/>
              <a:cs typeface="Roboto" panose="02000000000000000000" charset="0"/>
            </a:endParaRPr>
          </a:p>
        </p:txBody>
      </p:sp>
      <p:sp>
        <p:nvSpPr>
          <p:cNvPr id="20" name="Subtitle 2"/>
          <p:cNvSpPr>
            <a:spLocks noGrp="1"/>
          </p:cNvSpPr>
          <p:nvPr/>
        </p:nvSpPr>
        <p:spPr>
          <a:xfrm>
            <a:off x="1120140" y="4248785"/>
            <a:ext cx="4987290" cy="14693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atin typeface="Roboto Medium" panose="02000000000000000000" charset="0"/>
                <a:cs typeface="Roboto Medium" panose="02000000000000000000" charset="0"/>
              </a:rPr>
              <a:t>Columns</a:t>
            </a:r>
            <a:r>
              <a:rPr lang="en-US">
                <a:latin typeface="Roboto" panose="02000000000000000000" charset="0"/>
                <a:cs typeface="Roboto" panose="02000000000000000000" charset="0"/>
              </a:rPr>
              <a:t>:</a:t>
            </a:r>
            <a:endParaRPr lang="en-US">
              <a:latin typeface="Roboto" panose="02000000000000000000" charset="0"/>
              <a:cs typeface="Roboto" panose="02000000000000000000" charset="0"/>
            </a:endParaRPr>
          </a:p>
          <a:p>
            <a:pPr marL="457200" indent="-457200" algn="l">
              <a:buFont typeface="Arial" panose="020B0604020202020204" pitchFamily="34" charset="0"/>
              <a:buChar char="•"/>
            </a:pPr>
            <a:r>
              <a:rPr lang="en-US">
                <a:latin typeface="Roboto" panose="02000000000000000000" charset="0"/>
                <a:cs typeface="Roboto" panose="02000000000000000000" charset="0"/>
              </a:rPr>
              <a:t>label (ham or spam)</a:t>
            </a:r>
            <a:endParaRPr lang="en-US">
              <a:latin typeface="Roboto" panose="02000000000000000000" charset="0"/>
              <a:cs typeface="Roboto" panose="02000000000000000000" charset="0"/>
            </a:endParaRPr>
          </a:p>
          <a:p>
            <a:pPr marL="457200" indent="-457200" algn="l">
              <a:buFont typeface="Arial" panose="020B0604020202020204" pitchFamily="34" charset="0"/>
              <a:buChar char="•"/>
            </a:pPr>
            <a:r>
              <a:rPr lang="en-US">
                <a:latin typeface="Roboto" panose="02000000000000000000" charset="0"/>
                <a:cs typeface="Roboto" panose="02000000000000000000" charset="0"/>
              </a:rPr>
              <a:t>message (sms content)</a:t>
            </a:r>
            <a:endParaRPr lang="en-US">
              <a:latin typeface="Roboto" panose="02000000000000000000" charset="0"/>
              <a:cs typeface="Roboto" panose="02000000000000000000" charset="0"/>
            </a:endParaRPr>
          </a:p>
        </p:txBody>
      </p:sp>
      <p:sp>
        <p:nvSpPr>
          <p:cNvPr id="22" name="Subtitle 2"/>
          <p:cNvSpPr>
            <a:spLocks noGrp="1"/>
          </p:cNvSpPr>
          <p:nvPr/>
        </p:nvSpPr>
        <p:spPr>
          <a:xfrm>
            <a:off x="1120140" y="3139440"/>
            <a:ext cx="4987290" cy="11087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atin typeface="Roboto Medium" panose="02000000000000000000" charset="0"/>
                <a:cs typeface="Roboto Medium" panose="02000000000000000000" charset="0"/>
              </a:rPr>
              <a:t>Size</a:t>
            </a:r>
            <a:r>
              <a:rPr lang="en-US">
                <a:latin typeface="Roboto" panose="02000000000000000000" charset="0"/>
                <a:cs typeface="Roboto" panose="02000000000000000000" charset="0"/>
              </a:rPr>
              <a:t>:</a:t>
            </a:r>
            <a:endParaRPr lang="en-US">
              <a:latin typeface="Roboto" panose="02000000000000000000" charset="0"/>
              <a:cs typeface="Roboto" panose="02000000000000000000" charset="0"/>
            </a:endParaRPr>
          </a:p>
          <a:p>
            <a:pPr algn="l"/>
            <a:r>
              <a:rPr lang="en-US" altLang="en-US">
                <a:latin typeface="Roboto" panose="02000000000000000000" charset="0"/>
                <a:cs typeface="Roboto" panose="02000000000000000000" charset="0"/>
              </a:rPr>
              <a:t>5,572 rows, 2 columns</a:t>
            </a:r>
            <a:endParaRPr lang="en-US" altLang="en-US">
              <a:latin typeface="Roboto" panose="02000000000000000000" charset="0"/>
              <a:cs typeface="Roboto" panose="02000000000000000000" charset="0"/>
            </a:endParaRPr>
          </a:p>
        </p:txBody>
      </p:sp>
      <p:pic>
        <p:nvPicPr>
          <p:cNvPr id="5" name="Picture 4" descr="Screenshot 2024-12-03 132706"/>
          <p:cNvPicPr>
            <a:picLocks noChangeAspect="1"/>
          </p:cNvPicPr>
          <p:nvPr/>
        </p:nvPicPr>
        <p:blipFill>
          <a:blip r:embed="rId1"/>
          <a:stretch>
            <a:fillRect/>
          </a:stretch>
        </p:blipFill>
        <p:spPr>
          <a:xfrm>
            <a:off x="6473190" y="1087120"/>
            <a:ext cx="5004435" cy="52203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857885" y="657860"/>
            <a:ext cx="2430780" cy="922655"/>
          </a:xfrm>
        </p:spPr>
        <p:txBody>
          <a:bodyPr>
            <a:normAutofit/>
          </a:bodyPr>
          <a:p>
            <a:r>
              <a:rPr lang="en-IN" altLang="en-US" sz="4800">
                <a:latin typeface="Roboto Medium" panose="02000000000000000000" charset="0"/>
                <a:cs typeface="Roboto Medium" panose="02000000000000000000" charset="0"/>
                <a:sym typeface="+mn-ea"/>
              </a:rPr>
              <a:t>L</a:t>
            </a:r>
            <a:r>
              <a:rPr lang="en-US" sz="4800">
                <a:latin typeface="Roboto Medium" panose="02000000000000000000" charset="0"/>
                <a:cs typeface="Roboto Medium" panose="02000000000000000000" charset="0"/>
                <a:sym typeface="+mn-ea"/>
              </a:rPr>
              <a:t>abel </a:t>
            </a:r>
            <a:endParaRPr lang="en-US" sz="4800">
              <a:latin typeface="Roboto Medium" panose="02000000000000000000" charset="0"/>
              <a:cs typeface="Roboto Medium" panose="02000000000000000000" charset="0"/>
            </a:endParaRPr>
          </a:p>
        </p:txBody>
      </p:sp>
      <p:sp>
        <p:nvSpPr>
          <p:cNvPr id="6" name="Text Box 5"/>
          <p:cNvSpPr txBox="1"/>
          <p:nvPr/>
        </p:nvSpPr>
        <p:spPr>
          <a:xfrm>
            <a:off x="857885" y="1784350"/>
            <a:ext cx="3367405" cy="1198880"/>
          </a:xfrm>
          <a:prstGeom prst="rect">
            <a:avLst/>
          </a:prstGeom>
          <a:noFill/>
        </p:spPr>
        <p:txBody>
          <a:bodyPr wrap="square" rtlCol="0">
            <a:spAutoFit/>
          </a:bodyPr>
          <a:p>
            <a:pPr marL="285750" indent="-285750">
              <a:buFont typeface="Wingdings" panose="05000000000000000000" charset="0"/>
              <a:buChar char="Ø"/>
            </a:pPr>
            <a:r>
              <a:rPr lang="en-US" altLang="en-US" sz="2400">
                <a:latin typeface="Roboto" panose="02000000000000000000" charset="0"/>
                <a:cs typeface="Roboto" panose="02000000000000000000" charset="0"/>
              </a:rPr>
              <a:t>Type : object</a:t>
            </a:r>
            <a:endParaRPr lang="en-US" altLang="en-US" sz="2400">
              <a:latin typeface="Roboto" panose="02000000000000000000" charset="0"/>
              <a:cs typeface="Roboto" panose="02000000000000000000" charset="0"/>
            </a:endParaRPr>
          </a:p>
          <a:p>
            <a:pPr marL="285750" indent="-285750">
              <a:buFont typeface="Wingdings" panose="05000000000000000000" charset="0"/>
              <a:buChar char="Ø"/>
            </a:pPr>
            <a:r>
              <a:rPr lang="en-US" altLang="en-US" sz="2400">
                <a:latin typeface="Roboto" panose="02000000000000000000" charset="0"/>
                <a:cs typeface="Roboto" panose="02000000000000000000" charset="0"/>
              </a:rPr>
              <a:t>Unique : 5,169</a:t>
            </a:r>
            <a:endParaRPr lang="en-US" altLang="en-US" sz="2400">
              <a:latin typeface="Roboto" panose="02000000000000000000" charset="0"/>
              <a:cs typeface="Roboto" panose="02000000000000000000" charset="0"/>
            </a:endParaRPr>
          </a:p>
          <a:p>
            <a:pPr marL="285750" indent="-285750">
              <a:buFont typeface="Wingdings" panose="05000000000000000000" charset="0"/>
              <a:buChar char="Ø"/>
            </a:pPr>
            <a:r>
              <a:rPr lang="en-US" altLang="en-US" sz="2400">
                <a:latin typeface="Roboto" panose="02000000000000000000" charset="0"/>
                <a:cs typeface="Roboto" panose="02000000000000000000" charset="0"/>
              </a:rPr>
              <a:t>Missing : </a:t>
            </a:r>
            <a:r>
              <a:rPr lang="en-IN" altLang="en-US" sz="2400">
                <a:latin typeface="Roboto" panose="02000000000000000000" charset="0"/>
                <a:cs typeface="Roboto" panose="02000000000000000000" charset="0"/>
              </a:rPr>
              <a:t>0</a:t>
            </a:r>
            <a:r>
              <a:rPr lang="en-US" altLang="en-US" sz="2400">
                <a:latin typeface="Roboto" panose="02000000000000000000" charset="0"/>
                <a:cs typeface="Roboto" panose="02000000000000000000" charset="0"/>
              </a:rPr>
              <a:t>(0.</a:t>
            </a:r>
            <a:r>
              <a:rPr lang="en-IN" altLang="en-US" sz="2400">
                <a:latin typeface="Roboto" panose="02000000000000000000" charset="0"/>
                <a:cs typeface="Roboto" panose="02000000000000000000" charset="0"/>
              </a:rPr>
              <a:t>0</a:t>
            </a:r>
            <a:r>
              <a:rPr lang="en-US" altLang="en-US" sz="2400">
                <a:latin typeface="Roboto" panose="02000000000000000000" charset="0"/>
                <a:cs typeface="Roboto" panose="02000000000000000000" charset="0"/>
              </a:rPr>
              <a:t>%)</a:t>
            </a:r>
            <a:endParaRPr lang="en-US" altLang="en-US" sz="2400">
              <a:latin typeface="Roboto" panose="02000000000000000000" charset="0"/>
              <a:cs typeface="Roboto" panose="02000000000000000000" charset="0"/>
            </a:endParaRPr>
          </a:p>
        </p:txBody>
      </p:sp>
      <p:sp>
        <p:nvSpPr>
          <p:cNvPr id="20" name="Subtitle 2"/>
          <p:cNvSpPr>
            <a:spLocks noGrp="1"/>
          </p:cNvSpPr>
          <p:nvPr/>
        </p:nvSpPr>
        <p:spPr>
          <a:xfrm>
            <a:off x="857885" y="2983230"/>
            <a:ext cx="3750945" cy="1468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charset="0"/>
              <a:buChar char="Ø"/>
            </a:pPr>
            <a:r>
              <a:rPr lang="en-US">
                <a:latin typeface="Roboto Medium" panose="02000000000000000000" charset="0"/>
                <a:cs typeface="Roboto Medium" panose="02000000000000000000" charset="0"/>
              </a:rPr>
              <a:t>Spam </a:t>
            </a:r>
            <a:r>
              <a:rPr lang="en-US">
                <a:latin typeface="Roboto" panose="02000000000000000000" charset="0"/>
                <a:cs typeface="Roboto" panose="02000000000000000000" charset="0"/>
              </a:rPr>
              <a:t>: 13.4% (747)</a:t>
            </a:r>
            <a:endParaRPr lang="en-US">
              <a:latin typeface="Roboto" panose="02000000000000000000" charset="0"/>
              <a:cs typeface="Roboto" panose="02000000000000000000" charset="0"/>
            </a:endParaRPr>
          </a:p>
          <a:p>
            <a:pPr marL="342900" indent="-342900" algn="l">
              <a:buFont typeface="Wingdings" panose="05000000000000000000" charset="0"/>
              <a:buChar char="Ø"/>
            </a:pPr>
            <a:r>
              <a:rPr lang="en-US">
                <a:latin typeface="Roboto Medium" panose="02000000000000000000" charset="0"/>
                <a:cs typeface="Roboto Medium" panose="02000000000000000000" charset="0"/>
                <a:sym typeface="+mn-ea"/>
              </a:rPr>
              <a:t>Ham </a:t>
            </a:r>
            <a:r>
              <a:rPr lang="en-US">
                <a:latin typeface="Roboto" panose="02000000000000000000" charset="0"/>
                <a:cs typeface="Roboto" panose="02000000000000000000" charset="0"/>
                <a:sym typeface="+mn-ea"/>
              </a:rPr>
              <a:t>: 86.6% (4</a:t>
            </a:r>
            <a:r>
              <a:rPr lang="en-IN" altLang="en-US">
                <a:latin typeface="Roboto" panose="02000000000000000000" charset="0"/>
                <a:cs typeface="Roboto" panose="02000000000000000000" charset="0"/>
                <a:sym typeface="+mn-ea"/>
              </a:rPr>
              <a:t>,</a:t>
            </a:r>
            <a:r>
              <a:rPr lang="en-US">
                <a:latin typeface="Roboto" panose="02000000000000000000" charset="0"/>
                <a:cs typeface="Roboto" panose="02000000000000000000" charset="0"/>
                <a:sym typeface="+mn-ea"/>
              </a:rPr>
              <a:t>825 </a:t>
            </a:r>
            <a:r>
              <a:rPr lang="en-US">
                <a:latin typeface="Roboto" panose="02000000000000000000" charset="0"/>
                <a:cs typeface="Roboto" panose="02000000000000000000" charset="0"/>
                <a:sym typeface="+mn-ea"/>
              </a:rPr>
              <a:t>)</a:t>
            </a:r>
            <a:endParaRPr lang="en-US">
              <a:latin typeface="Roboto" panose="02000000000000000000" charset="0"/>
              <a:cs typeface="Roboto" panose="02000000000000000000" charset="0"/>
            </a:endParaRPr>
          </a:p>
        </p:txBody>
      </p:sp>
      <p:pic>
        <p:nvPicPr>
          <p:cNvPr id="3" name="Picture 2" descr="img1"/>
          <p:cNvPicPr>
            <a:picLocks noChangeAspect="1"/>
          </p:cNvPicPr>
          <p:nvPr/>
        </p:nvPicPr>
        <p:blipFill>
          <a:blip r:embed="rId1"/>
          <a:stretch>
            <a:fillRect/>
          </a:stretch>
        </p:blipFill>
        <p:spPr>
          <a:xfrm>
            <a:off x="4225290" y="1580515"/>
            <a:ext cx="7966710" cy="4700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57885" y="436245"/>
            <a:ext cx="4651375" cy="922655"/>
          </a:xfrm>
        </p:spPr>
        <p:txBody>
          <a:bodyPr>
            <a:normAutofit/>
          </a:bodyPr>
          <a:p>
            <a:pPr algn="l"/>
            <a:r>
              <a:rPr lang="en-IN" altLang="en-US" sz="4800">
                <a:latin typeface="Roboto Medium" panose="02000000000000000000" charset="0"/>
                <a:cs typeface="Roboto Medium" panose="02000000000000000000" charset="0"/>
                <a:sym typeface="+mn-ea"/>
              </a:rPr>
              <a:t>M</a:t>
            </a:r>
            <a:r>
              <a:rPr lang="en-US" sz="4800">
                <a:latin typeface="Roboto Medium" panose="02000000000000000000" charset="0"/>
                <a:cs typeface="Roboto Medium" panose="02000000000000000000" charset="0"/>
                <a:sym typeface="+mn-ea"/>
              </a:rPr>
              <a:t>essage </a:t>
            </a:r>
            <a:endParaRPr lang="en-US" sz="4800">
              <a:latin typeface="Roboto Medium" panose="02000000000000000000" charset="0"/>
              <a:cs typeface="Roboto Medium" panose="02000000000000000000" charset="0"/>
            </a:endParaRPr>
          </a:p>
        </p:txBody>
      </p:sp>
      <p:sp>
        <p:nvSpPr>
          <p:cNvPr id="20" name="Subtitle 2"/>
          <p:cNvSpPr>
            <a:spLocks noGrp="1"/>
          </p:cNvSpPr>
          <p:nvPr/>
        </p:nvSpPr>
        <p:spPr>
          <a:xfrm>
            <a:off x="1120140" y="1358900"/>
            <a:ext cx="6916420" cy="14401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a:latin typeface="Roboto Medium" panose="02000000000000000000" charset="0"/>
                <a:cs typeface="Roboto Medium" panose="02000000000000000000" charset="0"/>
              </a:rPr>
              <a:t>Top Words</a:t>
            </a:r>
            <a:endParaRPr lang="en-US">
              <a:latin typeface="Roboto Medium" panose="02000000000000000000" charset="0"/>
              <a:cs typeface="Roboto Medium" panose="02000000000000000000" charset="0"/>
            </a:endParaRPr>
          </a:p>
          <a:p>
            <a:pPr marL="457200" indent="-457200" algn="l">
              <a:buFont typeface="Arial" panose="020B0604020202020204" pitchFamily="34" charset="0"/>
              <a:buChar char="•"/>
            </a:pPr>
            <a:r>
              <a:rPr lang="en-US">
                <a:latin typeface="Roboto Medium" panose="02000000000000000000" charset="0"/>
                <a:cs typeface="Roboto Medium" panose="02000000000000000000" charset="0"/>
              </a:rPr>
              <a:t>Spam</a:t>
            </a:r>
            <a:r>
              <a:rPr lang="en-US">
                <a:latin typeface="Roboto" panose="02000000000000000000" charset="0"/>
                <a:cs typeface="Roboto" panose="02000000000000000000" charset="0"/>
              </a:rPr>
              <a:t>: </a:t>
            </a:r>
            <a:r>
              <a:rPr lang="en-US" altLang="en-US">
                <a:latin typeface="Roboto" panose="02000000000000000000" charset="0"/>
                <a:cs typeface="Roboto" panose="02000000000000000000" charset="0"/>
              </a:rPr>
              <a:t>"win", "free", "call"</a:t>
            </a:r>
            <a:endParaRPr lang="en-US" altLang="en-US">
              <a:latin typeface="Roboto" panose="02000000000000000000" charset="0"/>
              <a:cs typeface="Roboto" panose="02000000000000000000" charset="0"/>
            </a:endParaRPr>
          </a:p>
          <a:p>
            <a:pPr marL="457200" indent="-457200" algn="l">
              <a:buFont typeface="Arial" panose="020B0604020202020204" pitchFamily="34" charset="0"/>
              <a:buChar char="•"/>
            </a:pPr>
            <a:r>
              <a:rPr lang="en-US">
                <a:latin typeface="Roboto Medium" panose="02000000000000000000" charset="0"/>
                <a:cs typeface="Roboto Medium" panose="02000000000000000000" charset="0"/>
                <a:sym typeface="+mn-ea"/>
              </a:rPr>
              <a:t>Ham</a:t>
            </a:r>
            <a:r>
              <a:rPr lang="en-US">
                <a:latin typeface="Roboto" panose="02000000000000000000" charset="0"/>
                <a:cs typeface="Roboto" panose="02000000000000000000" charset="0"/>
                <a:sym typeface="+mn-ea"/>
              </a:rPr>
              <a:t>: </a:t>
            </a:r>
            <a:r>
              <a:rPr lang="en-US" altLang="en-US">
                <a:latin typeface="Roboto" panose="02000000000000000000" charset="0"/>
                <a:cs typeface="Roboto" panose="02000000000000000000" charset="0"/>
                <a:sym typeface="+mn-ea"/>
              </a:rPr>
              <a:t>"ok", "good", "know"</a:t>
            </a:r>
            <a:endParaRPr lang="en-US" altLang="en-US">
              <a:latin typeface="Roboto" panose="02000000000000000000" charset="0"/>
              <a:cs typeface="Roboto" panose="02000000000000000000" charset="0"/>
              <a:sym typeface="+mn-ea"/>
            </a:endParaRPr>
          </a:p>
          <a:p>
            <a:pPr algn="l">
              <a:buFont typeface="Arial" panose="020B0604020202020204" pitchFamily="34" charset="0"/>
            </a:pPr>
            <a:endParaRPr lang="en-US">
              <a:latin typeface="Roboto" panose="02000000000000000000" charset="0"/>
              <a:cs typeface="Roboto" panose="02000000000000000000" charset="0"/>
            </a:endParaRPr>
          </a:p>
          <a:p>
            <a:pPr marL="457200" indent="-457200" algn="l">
              <a:buFont typeface="Arial" panose="020B0604020202020204" pitchFamily="34" charset="0"/>
              <a:buChar char="•"/>
            </a:pPr>
            <a:endParaRPr lang="en-US">
              <a:latin typeface="Roboto" panose="02000000000000000000" charset="0"/>
              <a:cs typeface="Roboto" panose="02000000000000000000" charset="0"/>
            </a:endParaRPr>
          </a:p>
        </p:txBody>
      </p:sp>
      <p:pic>
        <p:nvPicPr>
          <p:cNvPr id="3" name="Picture 2" descr="wordcloud"/>
          <p:cNvPicPr>
            <a:picLocks noChangeAspect="1"/>
          </p:cNvPicPr>
          <p:nvPr/>
        </p:nvPicPr>
        <p:blipFill>
          <a:blip r:embed="rId1"/>
          <a:stretch>
            <a:fillRect/>
          </a:stretch>
        </p:blipFill>
        <p:spPr>
          <a:xfrm>
            <a:off x="1120140" y="2699385"/>
            <a:ext cx="9601835" cy="3984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40765" y="657860"/>
            <a:ext cx="6994525" cy="922655"/>
          </a:xfrm>
        </p:spPr>
        <p:txBody>
          <a:bodyPr>
            <a:normAutofit/>
          </a:bodyPr>
          <a:p>
            <a:pPr algn="l"/>
            <a:r>
              <a:rPr lang="en-US" altLang="en-US" sz="4890">
                <a:latin typeface="Roboto Medium" panose="02000000000000000000" charset="0"/>
                <a:cs typeface="Roboto Medium" panose="02000000000000000000" charset="0"/>
              </a:rPr>
              <a:t>Proposed Model Details</a:t>
            </a:r>
            <a:endParaRPr lang="en-US" altLang="en-US" sz="4890">
              <a:latin typeface="Roboto Medium" panose="02000000000000000000" charset="0"/>
              <a:cs typeface="Roboto Medium" panose="02000000000000000000" charset="0"/>
            </a:endParaRPr>
          </a:p>
        </p:txBody>
      </p:sp>
      <p:sp>
        <p:nvSpPr>
          <p:cNvPr id="4" name="Subtitle 2"/>
          <p:cNvSpPr>
            <a:spLocks noGrp="1"/>
          </p:cNvSpPr>
          <p:nvPr/>
        </p:nvSpPr>
        <p:spPr>
          <a:xfrm>
            <a:off x="1120140" y="1834515"/>
            <a:ext cx="9596120" cy="5359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US" sz="2800">
                <a:latin typeface="Roboto Medium" panose="02000000000000000000" charset="0"/>
                <a:cs typeface="Roboto Medium" panose="02000000000000000000" charset="0"/>
              </a:rPr>
              <a:t>Model Used</a:t>
            </a:r>
            <a:r>
              <a:rPr lang="en-US" altLang="en-US" sz="2800" b="1">
                <a:latin typeface="Roboto" panose="02000000000000000000" charset="0"/>
                <a:cs typeface="Roboto" panose="02000000000000000000" charset="0"/>
              </a:rPr>
              <a:t> </a:t>
            </a:r>
            <a:r>
              <a:rPr lang="en-US" altLang="en-US" sz="2800">
                <a:latin typeface="Roboto" panose="02000000000000000000" charset="0"/>
                <a:cs typeface="Roboto" panose="02000000000000000000" charset="0"/>
              </a:rPr>
              <a:t>: </a:t>
            </a:r>
            <a:r>
              <a:rPr lang="en-US" altLang="en-US">
                <a:latin typeface="Roboto" panose="02000000000000000000" charset="0"/>
                <a:cs typeface="Roboto" panose="02000000000000000000" charset="0"/>
              </a:rPr>
              <a:t> Long Short-Term Memory (LSTM)</a:t>
            </a:r>
            <a:endParaRPr lang="en-US" altLang="en-US"/>
          </a:p>
          <a:p>
            <a:pPr algn="l"/>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p:txBody>
      </p:sp>
      <p:sp>
        <p:nvSpPr>
          <p:cNvPr id="6" name="Subtitle 2"/>
          <p:cNvSpPr>
            <a:spLocks noGrp="1"/>
          </p:cNvSpPr>
          <p:nvPr/>
        </p:nvSpPr>
        <p:spPr>
          <a:xfrm>
            <a:off x="1247140" y="2370455"/>
            <a:ext cx="9596120" cy="5359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en-US"/>
          </a:p>
          <a:p>
            <a:pPr algn="l"/>
            <a:r>
              <a:rPr lang="en-US">
                <a:latin typeface="Roboto" panose="02000000000000000000" charset="0"/>
                <a:cs typeface="Roboto" panose="02000000000000000000" charset="0"/>
              </a:rPr>
              <a:t> </a:t>
            </a:r>
            <a:endParaRPr lang="en-US">
              <a:latin typeface="Roboto" panose="02000000000000000000" charset="0"/>
              <a:cs typeface="Roboto" panose="02000000000000000000" charset="0"/>
            </a:endParaRPr>
          </a:p>
        </p:txBody>
      </p:sp>
      <p:sp>
        <p:nvSpPr>
          <p:cNvPr id="7" name="Subtitle 2"/>
          <p:cNvSpPr>
            <a:spLocks noGrp="1"/>
          </p:cNvSpPr>
          <p:nvPr/>
        </p:nvSpPr>
        <p:spPr>
          <a:xfrm>
            <a:off x="1120140" y="2534285"/>
            <a:ext cx="9596120" cy="33242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US" sz="2800">
                <a:latin typeface="Roboto Medium" panose="02000000000000000000" charset="0"/>
                <a:cs typeface="Roboto Medium" panose="02000000000000000000" charset="0"/>
              </a:rPr>
              <a:t>Model Description</a:t>
            </a:r>
            <a:r>
              <a:rPr lang="en-US" altLang="en-US" sz="2800">
                <a:latin typeface="Roboto Medium" panose="02000000000000000000" charset="0"/>
                <a:cs typeface="Roboto Medium" panose="02000000000000000000" charset="0"/>
              </a:rPr>
              <a:t> :</a:t>
            </a:r>
            <a:endParaRPr lang="en-US" altLang="en-US" sz="2800">
              <a:latin typeface="Roboto Medium" panose="02000000000000000000" charset="0"/>
              <a:cs typeface="Roboto Medium" panose="02000000000000000000" charset="0"/>
            </a:endParaRPr>
          </a:p>
          <a:p>
            <a:pPr algn="l"/>
            <a:r>
              <a:rPr lang="en-US" altLang="en-US">
                <a:latin typeface="Roboto" panose="02000000000000000000" charset="0"/>
                <a:cs typeface="Roboto" panose="02000000000000000000" charset="0"/>
              </a:rPr>
              <a:t>LSTM is a type of recurrent neural network (RNN) that can learn and predict sequential data. LSTMs are designed to process and retain information over multiple time steps, and are effective at capturing long-term dependencies. </a:t>
            </a:r>
            <a:endParaRPr lang="en-US" altLang="en-US">
              <a:latin typeface="Roboto" panose="02000000000000000000" charset="0"/>
              <a:cs typeface="Roboto" panose="02000000000000000000" charset="0"/>
            </a:endParaRPr>
          </a:p>
          <a:p>
            <a:pPr algn="l"/>
            <a:r>
              <a:rPr lang="en-US" altLang="en-US">
                <a:latin typeface="Roboto" panose="02000000000000000000" charset="0"/>
                <a:cs typeface="Roboto" panose="02000000000000000000" charset="0"/>
              </a:rPr>
              <a:t>LSTMs use specialized "gates" to manage short-term and long-term memory, which helps prevent issues like gradient vanishing or exploding that can occur in standard RNNs.</a:t>
            </a:r>
            <a:endParaRPr lang="en-US" altLang="en-US">
              <a:latin typeface="Roboto" panose="02000000000000000000" charset="0"/>
              <a:cs typeface="Roboto" panose="020000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83285" y="368935"/>
            <a:ext cx="6994525" cy="922655"/>
          </a:xfrm>
        </p:spPr>
        <p:txBody>
          <a:bodyPr>
            <a:normAutofit fontScale="90000"/>
          </a:bodyPr>
          <a:p>
            <a:pPr algn="l"/>
            <a:r>
              <a:rPr lang="en-US" altLang="en-US" sz="4890">
                <a:latin typeface="Roboto Medium" panose="02000000000000000000" charset="0"/>
                <a:cs typeface="Roboto Medium" panose="02000000000000000000" charset="0"/>
              </a:rPr>
              <a:t>Mathematical Foundations</a:t>
            </a:r>
            <a:endParaRPr lang="en-US" altLang="en-US" sz="4890">
              <a:latin typeface="Roboto Medium" panose="02000000000000000000" charset="0"/>
              <a:cs typeface="Roboto Medium" panose="02000000000000000000" charset="0"/>
            </a:endParaRPr>
          </a:p>
        </p:txBody>
      </p:sp>
      <p:sp>
        <p:nvSpPr>
          <p:cNvPr id="4" name="Subtitle 2"/>
          <p:cNvSpPr>
            <a:spLocks noGrp="1"/>
          </p:cNvSpPr>
          <p:nvPr/>
        </p:nvSpPr>
        <p:spPr>
          <a:xfrm>
            <a:off x="883285" y="1419860"/>
            <a:ext cx="10424795" cy="18669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US">
                <a:latin typeface="Roboto" panose="02000000000000000000" charset="0"/>
                <a:cs typeface="Roboto" panose="02000000000000000000" charset="0"/>
              </a:rPr>
              <a:t>LSTM is made up of three gates:</a:t>
            </a:r>
            <a:endParaRPr lang="en-US" altLang="en-US">
              <a:latin typeface="Roboto" panose="02000000000000000000" charset="0"/>
              <a:cs typeface="Roboto" panose="02000000000000000000" charset="0"/>
            </a:endParaRPr>
          </a:p>
          <a:p>
            <a:pPr marL="342900" indent="-342900" algn="l">
              <a:buFont typeface="Wingdings" panose="05000000000000000000" charset="0"/>
              <a:buChar char="Ø"/>
            </a:pPr>
            <a:r>
              <a:rPr lang="en-US" altLang="en-US" sz="2000">
                <a:latin typeface="Roboto Medium" panose="02000000000000000000" charset="0"/>
                <a:cs typeface="Roboto Medium" panose="02000000000000000000" charset="0"/>
              </a:rPr>
              <a:t>Input gate</a:t>
            </a:r>
            <a:r>
              <a:rPr lang="en-US" altLang="en-US" sz="2000">
                <a:latin typeface="Roboto" panose="02000000000000000000" charset="0"/>
                <a:cs typeface="Roboto" panose="02000000000000000000" charset="0"/>
              </a:rPr>
              <a:t>: Determines which information to store in the memory cell</a:t>
            </a:r>
            <a:endParaRPr lang="en-US" altLang="en-US" sz="2000">
              <a:latin typeface="Roboto" panose="02000000000000000000" charset="0"/>
              <a:cs typeface="Roboto" panose="02000000000000000000" charset="0"/>
            </a:endParaRPr>
          </a:p>
          <a:p>
            <a:pPr marL="342900" indent="-342900" algn="l">
              <a:buFont typeface="Wingdings" panose="05000000000000000000" charset="0"/>
              <a:buChar char="Ø"/>
            </a:pPr>
            <a:r>
              <a:rPr lang="en-US" altLang="en-US" sz="2000">
                <a:latin typeface="Roboto Medium" panose="02000000000000000000" charset="0"/>
                <a:cs typeface="Roboto Medium" panose="02000000000000000000" charset="0"/>
              </a:rPr>
              <a:t>Forget gate</a:t>
            </a:r>
            <a:r>
              <a:rPr lang="en-US" altLang="en-US" sz="2000">
                <a:latin typeface="Roboto" panose="02000000000000000000" charset="0"/>
                <a:cs typeface="Roboto" panose="02000000000000000000" charset="0"/>
              </a:rPr>
              <a:t>: Determines which information to discard from the memory cell</a:t>
            </a:r>
            <a:endParaRPr lang="en-US" altLang="en-US" sz="2000">
              <a:latin typeface="Roboto" panose="02000000000000000000" charset="0"/>
              <a:cs typeface="Roboto" panose="02000000000000000000" charset="0"/>
            </a:endParaRPr>
          </a:p>
          <a:p>
            <a:pPr marL="342900" indent="-342900" algn="l">
              <a:buFont typeface="Wingdings" panose="05000000000000000000" charset="0"/>
              <a:buChar char="Ø"/>
            </a:pPr>
            <a:r>
              <a:rPr lang="en-US" altLang="en-US" sz="2000">
                <a:latin typeface="Roboto Medium" panose="02000000000000000000" charset="0"/>
                <a:cs typeface="Roboto Medium" panose="02000000000000000000" charset="0"/>
              </a:rPr>
              <a:t>Output gate</a:t>
            </a:r>
            <a:r>
              <a:rPr lang="en-US" altLang="en-US" sz="2000">
                <a:latin typeface="Roboto" panose="02000000000000000000" charset="0"/>
                <a:cs typeface="Roboto" panose="02000000000000000000" charset="0"/>
              </a:rPr>
              <a:t>: Determines which information to use for the LSTM's output </a:t>
            </a:r>
            <a:endParaRPr lang="en-US" altLang="en-US">
              <a:latin typeface="Roboto" panose="02000000000000000000" charset="0"/>
              <a:cs typeface="Roboto" panose="02000000000000000000" charset="0"/>
            </a:endParaRPr>
          </a:p>
          <a:p>
            <a:pPr algn="l"/>
            <a:endParaRPr lang="en-US" altLang="en-US">
              <a:latin typeface="Roboto" panose="02000000000000000000" charset="0"/>
              <a:cs typeface="Roboto" panose="02000000000000000000" charset="0"/>
            </a:endParaRPr>
          </a:p>
          <a:p>
            <a:pPr algn="l"/>
            <a:endParaRPr lang="en-US" altLang="en-US">
              <a:latin typeface="Roboto" panose="02000000000000000000" charset="0"/>
              <a:cs typeface="Roboto" panose="02000000000000000000" charset="0"/>
            </a:endParaRPr>
          </a:p>
          <a:p>
            <a:pPr algn="l"/>
            <a:endParaRPr lang="en-US" altLang="en-US">
              <a:latin typeface="Roboto" panose="02000000000000000000" charset="0"/>
              <a:cs typeface="Roboto" panose="02000000000000000000" charset="0"/>
            </a:endParaRPr>
          </a:p>
          <a:p>
            <a:pPr algn="l"/>
            <a:endParaRPr lang="en-US" altLang="en-US">
              <a:latin typeface="Roboto" panose="02000000000000000000" charset="0"/>
              <a:cs typeface="Roboto" panose="02000000000000000000" charset="0"/>
            </a:endParaRPr>
          </a:p>
        </p:txBody>
      </p:sp>
      <p:pic>
        <p:nvPicPr>
          <p:cNvPr id="5" name="Picture 4" descr="eq1"/>
          <p:cNvPicPr>
            <a:picLocks noChangeAspect="1"/>
          </p:cNvPicPr>
          <p:nvPr/>
        </p:nvPicPr>
        <p:blipFill>
          <a:blip r:embed="rId1"/>
          <a:stretch>
            <a:fillRect/>
          </a:stretch>
        </p:blipFill>
        <p:spPr>
          <a:xfrm>
            <a:off x="1047750" y="3764280"/>
            <a:ext cx="3337560" cy="1887220"/>
          </a:xfrm>
          <a:prstGeom prst="rect">
            <a:avLst/>
          </a:prstGeom>
        </p:spPr>
      </p:pic>
      <p:pic>
        <p:nvPicPr>
          <p:cNvPr id="8" name="Picture 7" descr="eq2"/>
          <p:cNvPicPr>
            <a:picLocks noChangeAspect="1"/>
          </p:cNvPicPr>
          <p:nvPr/>
        </p:nvPicPr>
        <p:blipFill>
          <a:blip r:embed="rId2"/>
          <a:stretch>
            <a:fillRect/>
          </a:stretch>
        </p:blipFill>
        <p:spPr>
          <a:xfrm>
            <a:off x="4458335" y="3286760"/>
            <a:ext cx="6728460" cy="2842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857885" y="393700"/>
            <a:ext cx="10476865" cy="922655"/>
          </a:xfrm>
        </p:spPr>
        <p:txBody>
          <a:bodyPr>
            <a:normAutofit fontScale="90000"/>
          </a:bodyPr>
          <a:p>
            <a:r>
              <a:rPr lang="en-IN" altLang="en-US" b="1">
                <a:latin typeface="Roboto Medium" panose="02000000000000000000" charset="0"/>
                <a:cs typeface="Roboto Medium" panose="02000000000000000000" charset="0"/>
              </a:rPr>
              <a:t>M</a:t>
            </a:r>
            <a:r>
              <a:rPr lang="en-US" altLang="en-US" b="1">
                <a:latin typeface="Roboto Medium" panose="02000000000000000000" charset="0"/>
                <a:cs typeface="Roboto Medium" panose="02000000000000000000" charset="0"/>
              </a:rPr>
              <a:t>odel with 70% Train size and 30% Test size</a:t>
            </a:r>
            <a:endParaRPr lang="en-US" altLang="en-US" b="1">
              <a:latin typeface="Roboto Medium" panose="02000000000000000000" charset="0"/>
              <a:cs typeface="Roboto Medium" panose="02000000000000000000" charset="0"/>
            </a:endParaRPr>
          </a:p>
        </p:txBody>
      </p:sp>
      <p:pic>
        <p:nvPicPr>
          <p:cNvPr id="2" name="Picture 1" descr="Screenshot 2024-12-03 154927"/>
          <p:cNvPicPr>
            <a:picLocks noChangeAspect="1"/>
          </p:cNvPicPr>
          <p:nvPr/>
        </p:nvPicPr>
        <p:blipFill>
          <a:blip r:embed="rId1"/>
          <a:stretch>
            <a:fillRect/>
          </a:stretch>
        </p:blipFill>
        <p:spPr>
          <a:xfrm>
            <a:off x="260985" y="1390650"/>
            <a:ext cx="7155180" cy="5174615"/>
          </a:xfrm>
          <a:prstGeom prst="rect">
            <a:avLst/>
          </a:prstGeom>
        </p:spPr>
      </p:pic>
      <p:sp>
        <p:nvSpPr>
          <p:cNvPr id="5" name="Text Box 4"/>
          <p:cNvSpPr txBox="1"/>
          <p:nvPr/>
        </p:nvSpPr>
        <p:spPr>
          <a:xfrm>
            <a:off x="7416165" y="1487805"/>
            <a:ext cx="4775835" cy="3931920"/>
          </a:xfrm>
          <a:prstGeom prst="rect">
            <a:avLst/>
          </a:prstGeom>
          <a:noFill/>
        </p:spPr>
        <p:txBody>
          <a:bodyPr wrap="square" rtlCol="0">
            <a:noAutofit/>
          </a:bodyPr>
          <a:p>
            <a:r>
              <a:rPr lang="en-US" altLang="en-US">
                <a:sym typeface="+mn-ea"/>
              </a:rPr>
              <a:t>Model Accuracy   </a:t>
            </a:r>
            <a:r>
              <a:rPr lang="en-IN" altLang="en-US">
                <a:sym typeface="+mn-ea"/>
              </a:rPr>
              <a:t>	  </a:t>
            </a:r>
            <a:r>
              <a:rPr lang="en-US" altLang="en-US">
                <a:sym typeface="+mn-ea"/>
              </a:rPr>
              <a:t>:  0.97</a:t>
            </a:r>
            <a:endParaRPr lang="en-US" altLang="en-US"/>
          </a:p>
          <a:p>
            <a:r>
              <a:rPr lang="en-US" altLang="en-US">
                <a:sym typeface="+mn-ea"/>
              </a:rPr>
              <a:t>Model precision  </a:t>
            </a:r>
            <a:r>
              <a:rPr lang="en-IN" altLang="en-US">
                <a:sym typeface="+mn-ea"/>
              </a:rPr>
              <a:t>	  </a:t>
            </a:r>
            <a:r>
              <a:rPr lang="en-US" altLang="en-US">
                <a:sym typeface="+mn-ea"/>
              </a:rPr>
              <a:t>:  0.92</a:t>
            </a:r>
            <a:endParaRPr lang="en-US" altLang="en-US"/>
          </a:p>
          <a:p>
            <a:r>
              <a:rPr lang="en-US" altLang="en-US">
                <a:sym typeface="+mn-ea"/>
              </a:rPr>
              <a:t>Model recall     </a:t>
            </a:r>
            <a:r>
              <a:rPr lang="en-IN" altLang="en-US">
                <a:sym typeface="+mn-ea"/>
              </a:rPr>
              <a:t>	  </a:t>
            </a:r>
            <a:r>
              <a:rPr lang="en-US" altLang="en-US">
                <a:sym typeface="+mn-ea"/>
              </a:rPr>
              <a:t>:  0.89</a:t>
            </a:r>
            <a:endParaRPr lang="en-US" altLang="en-US"/>
          </a:p>
          <a:p>
            <a:r>
              <a:rPr lang="en-US" altLang="en-US">
                <a:sym typeface="+mn-ea"/>
              </a:rPr>
              <a:t>Model f1_score </a:t>
            </a:r>
            <a:r>
              <a:rPr lang="en-IN" altLang="en-US">
                <a:sym typeface="+mn-ea"/>
              </a:rPr>
              <a:t>	  </a:t>
            </a:r>
            <a:r>
              <a:rPr lang="en-US" altLang="en-US">
                <a:sym typeface="+mn-ea"/>
              </a:rPr>
              <a:t>:  0.9</a:t>
            </a:r>
            <a:endParaRPr lang="en-US" altLang="en-US"/>
          </a:p>
          <a:p>
            <a:r>
              <a:rPr lang="en-IN" altLang="en-US">
                <a:sym typeface="+mn-ea"/>
              </a:rPr>
              <a:t>C</a:t>
            </a:r>
            <a:r>
              <a:rPr lang="en-US" altLang="en-US">
                <a:sym typeface="+mn-ea"/>
              </a:rPr>
              <a:t>lassification</a:t>
            </a:r>
            <a:r>
              <a:rPr lang="en-IN" altLang="en-US">
                <a:sym typeface="+mn-ea"/>
              </a:rPr>
              <a:t> R</a:t>
            </a:r>
            <a:r>
              <a:rPr lang="en-US" altLang="en-US">
                <a:sym typeface="+mn-ea"/>
              </a:rPr>
              <a:t>eport :</a:t>
            </a:r>
            <a:r>
              <a:rPr lang="en-IN" altLang="en-US">
                <a:sym typeface="+mn-ea"/>
              </a:rPr>
              <a:t>-</a:t>
            </a:r>
            <a:endParaRPr lang="en-US" altLang="en-US"/>
          </a:p>
          <a:p>
            <a:r>
              <a:rPr lang="en-US" altLang="en-US">
                <a:sym typeface="+mn-ea"/>
              </a:rPr>
              <a:t>              precision    recall  f1-score   support</a:t>
            </a:r>
            <a:endParaRPr lang="en-US" altLang="en-US"/>
          </a:p>
          <a:p>
            <a:endParaRPr lang="en-US" altLang="en-US"/>
          </a:p>
          <a:p>
            <a:r>
              <a:rPr lang="en-US" altLang="en-US">
                <a:sym typeface="+mn-ea"/>
              </a:rPr>
              <a:t>           0       0.98      0.99      0.99       899</a:t>
            </a:r>
            <a:endParaRPr lang="en-US" altLang="en-US"/>
          </a:p>
          <a:p>
            <a:r>
              <a:rPr lang="en-US" altLang="en-US">
                <a:sym typeface="+mn-ea"/>
              </a:rPr>
              <a:t>           1       0.92      0.89      0.90       134</a:t>
            </a:r>
            <a:endParaRPr lang="en-US" altLang="en-US"/>
          </a:p>
          <a:p>
            <a:endParaRPr lang="en-US" altLang="en-US"/>
          </a:p>
          <a:p>
            <a:r>
              <a:rPr lang="en-US" altLang="en-US">
                <a:sym typeface="+mn-ea"/>
              </a:rPr>
              <a:t>    accuracy                </a:t>
            </a:r>
            <a:r>
              <a:rPr lang="en-IN" altLang="en-US">
                <a:sym typeface="+mn-ea"/>
              </a:rPr>
              <a:t>	          </a:t>
            </a:r>
            <a:r>
              <a:rPr lang="en-US" altLang="en-US">
                <a:sym typeface="+mn-ea"/>
              </a:rPr>
              <a:t>0.97      1033</a:t>
            </a:r>
            <a:endParaRPr lang="en-US" altLang="en-US"/>
          </a:p>
          <a:p>
            <a:r>
              <a:rPr lang="en-US" altLang="en-US">
                <a:sym typeface="+mn-ea"/>
              </a:rPr>
              <a:t>   macro avg       </a:t>
            </a:r>
            <a:r>
              <a:rPr lang="en-IN" altLang="en-US">
                <a:sym typeface="+mn-ea"/>
              </a:rPr>
              <a:t>	</a:t>
            </a:r>
            <a:r>
              <a:rPr lang="en-US" altLang="en-US">
                <a:sym typeface="+mn-ea"/>
              </a:rPr>
              <a:t>0.95      0.94      0.94      1033</a:t>
            </a:r>
            <a:endParaRPr lang="en-US" altLang="en-US"/>
          </a:p>
          <a:p>
            <a:r>
              <a:rPr lang="en-US" altLang="en-US">
                <a:sym typeface="+mn-ea"/>
              </a:rPr>
              <a:t>weighted avg       </a:t>
            </a:r>
            <a:r>
              <a:rPr lang="en-IN" altLang="en-US">
                <a:sym typeface="+mn-ea"/>
              </a:rPr>
              <a:t>	</a:t>
            </a:r>
            <a:r>
              <a:rPr lang="en-US" altLang="en-US">
                <a:sym typeface="+mn-ea"/>
              </a:rPr>
              <a:t>0.97      0.97      0.97      1033</a:t>
            </a:r>
            <a:endParaRPr lang="en-US" altLang="en-US"/>
          </a:p>
          <a:p>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5141</Words>
  <Application>WPS Presentation</Application>
  <PresentationFormat>Widescreen</PresentationFormat>
  <Paragraphs>198</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Roboto Black</vt:lpstr>
      <vt:lpstr>Roboto</vt:lpstr>
      <vt:lpstr>Roboto Medium</vt:lpstr>
      <vt:lpstr>Wingdings</vt:lpstr>
      <vt:lpstr>Microsoft YaHei</vt:lpstr>
      <vt:lpstr>Arial Unicode MS</vt:lpstr>
      <vt:lpstr>Calibri Light</vt:lpstr>
      <vt:lpstr>Calibri</vt:lpstr>
      <vt:lpstr>Office Theme</vt:lpstr>
      <vt:lpstr>SMS Spam Classification </vt:lpstr>
      <vt:lpstr>Overview of the project</vt:lpstr>
      <vt:lpstr>Dataset Overview</vt:lpstr>
      <vt:lpstr>Dataset Overview</vt:lpstr>
      <vt:lpstr>Label </vt:lpstr>
      <vt:lpstr>Message </vt:lpstr>
      <vt:lpstr>Overview of the project</vt:lpstr>
      <vt:lpstr>Proposed Model Details</vt:lpstr>
      <vt:lpstr>Model with 70% Train size and 30% Test size</vt:lpstr>
      <vt:lpstr>Model with 80% Train size and 20% Test size</vt:lpstr>
      <vt:lpstr>Model With Early Stopping with 20% Test size</vt:lpstr>
      <vt:lpstr>Model With Drop Out Layer with 20% Test size</vt:lpstr>
      <vt:lpstr>Model With Drop Out Layer &amp; Early Stopping with 20% Test size</vt:lpstr>
      <vt:lpstr>Ploting Accuracy VS Val-Accuracy For All Mode</vt:lpstr>
      <vt:lpstr>Ploting Accuracy vs Val-Accuracy For All Modes</vt:lpstr>
      <vt:lpstr>Ploting Loss VS Val-Loss For All Mode</vt:lpstr>
      <vt:lpstr>Overview of the project</vt:lpstr>
      <vt:lpstr>Repository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dc:title>
  <dc:creator>KIIT0001</dc:creator>
  <cp:lastModifiedBy>SOHAM ADHIKARI</cp:lastModifiedBy>
  <cp:revision>7</cp:revision>
  <dcterms:created xsi:type="dcterms:W3CDTF">2024-12-01T17:37:00Z</dcterms:created>
  <dcterms:modified xsi:type="dcterms:W3CDTF">2024-12-03T17:04:33Z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2321709923A9466AA3DFF13C437ACE7D_13</vt:lpwstr>
  </property>
  <property fmtid="{D5CDD505-2E9C-101B-9397-08002B2CF9AE}" pid="3" name="KSOProductBuildVer">
    <vt:lpwstr>1033-12.2.0.18911</vt:lpwstr>
  </property>
</Properties>
</file>