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256" r:id="rId5"/>
    <p:sldId id="257" r:id="rId6"/>
    <p:sldId id="353" r:id="rId7"/>
    <p:sldId id="354" r:id="rId8"/>
    <p:sldId id="323" r:id="rId9"/>
    <p:sldId id="300" r:id="rId10"/>
    <p:sldId id="339" r:id="rId11"/>
    <p:sldId id="301" r:id="rId12"/>
    <p:sldId id="340" r:id="rId13"/>
    <p:sldId id="302" r:id="rId14"/>
    <p:sldId id="303" r:id="rId15"/>
    <p:sldId id="341" r:id="rId16"/>
    <p:sldId id="342" r:id="rId17"/>
    <p:sldId id="337" r:id="rId18"/>
    <p:sldId id="344" r:id="rId19"/>
    <p:sldId id="345" r:id="rId20"/>
    <p:sldId id="352" r:id="rId21"/>
    <p:sldId id="347" r:id="rId22"/>
    <p:sldId id="346" r:id="rId23"/>
    <p:sldId id="349" r:id="rId24"/>
    <p:sldId id="350" r:id="rId25"/>
    <p:sldId id="351" r:id="rId26"/>
    <p:sldId id="348" r:id="rId27"/>
    <p:sldId id="338" r:id="rId2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17C"/>
    <a:srgbClr val="F0FBFE"/>
    <a:srgbClr val="4C4C4C"/>
    <a:srgbClr val="06B6E8"/>
    <a:srgbClr val="3C0096"/>
    <a:srgbClr val="16CABD"/>
    <a:srgbClr val="FF9D00"/>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A1266-E6B7-4F36-0AD8-4D67DF47ED38}" v="21" dt="2023-01-16T05:51:42.007"/>
    <p1510:client id="{1ABD5391-9347-FCEA-4B1E-772F2C5C682F}" v="60" dt="2023-01-17T11:06:44.755"/>
    <p1510:client id="{3B116C7B-729A-D0D6-9FD4-DF7F434A981A}" v="4" dt="2023-01-17T12:19:16.780"/>
    <p1510:client id="{4DF9642E-4ADD-E94A-6E01-649ECC8AE47F}" v="528" dt="2023-01-13T07:56:04.557"/>
    <p1510:client id="{5A1FA14E-93D8-428E-8A03-1470B17C210F}" v="62" dt="2023-01-10T11:24:55.776"/>
    <p1510:client id="{6E2D52DB-45D1-E25D-E1A7-7B1530E0286D}" v="48" dt="2023-02-16T13:36:11.833"/>
    <p1510:client id="{792732A1-9D85-1720-E73D-6EBE8C80C59D}" v="3" dt="2023-01-16T05:53:30.782"/>
    <p1510:client id="{81D43463-04A3-AAC1-9A06-526E9BEE2DA5}" v="10" dt="2023-01-13T13:46:47.129"/>
    <p1510:client id="{90FA3E79-8F44-7209-3DB0-9416B3C49F43}" v="13" dt="2023-01-18T11:08:08.139"/>
    <p1510:client id="{A2DDBC92-079D-5359-1014-63BBFD5FDB3A}" v="5" dt="2023-01-16T06:18:39.757"/>
    <p1510:client id="{A5F2AC31-17B8-7941-A105-6BADA6853F31}" v="8" dt="2023-01-13T04:35:01.090"/>
    <p1510:client id="{A7C9DFDB-F2EF-4A33-9FFF-1F72E27CEF73}" v="3" dt="2023-01-10T12:26:38.498"/>
    <p1510:client id="{B9E93775-9787-49C3-82CA-E98F64F0748B}" v="142" dt="2023-01-10T12:53:39.206"/>
    <p1510:client id="{C7A38818-E9F6-46C6-898F-44FE842E8525}" v="109" dt="2023-01-18T11:09:06.474"/>
    <p1510:client id="{FC3819D7-1BC3-4FBD-8C75-E3EAA6D0561F}" v="252" dt="2023-01-16T08:50:27.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nakin Darji" userId="S::pinakin.d@tridhyatech.com::5c1a14a5-a6e8-4445-b134-362ebf404c70" providerId="AD" clId="Web-{6E2D52DB-45D1-E25D-E1A7-7B1530E0286D}"/>
    <pc:docChg chg="modSld">
      <pc:chgData name="Pinakin Darji" userId="S::pinakin.d@tridhyatech.com::5c1a14a5-a6e8-4445-b134-362ebf404c70" providerId="AD" clId="Web-{6E2D52DB-45D1-E25D-E1A7-7B1530E0286D}" dt="2023-02-16T13:36:11.802" v="20" actId="20577"/>
      <pc:docMkLst>
        <pc:docMk/>
      </pc:docMkLst>
      <pc:sldChg chg="modSp">
        <pc:chgData name="Pinakin Darji" userId="S::pinakin.d@tridhyatech.com::5c1a14a5-a6e8-4445-b134-362ebf404c70" providerId="AD" clId="Web-{6E2D52DB-45D1-E25D-E1A7-7B1530E0286D}" dt="2023-02-16T13:36:11.802" v="20" actId="20577"/>
        <pc:sldMkLst>
          <pc:docMk/>
          <pc:sldMk cId="1858838366" sldId="287"/>
        </pc:sldMkLst>
        <pc:spChg chg="mod">
          <ac:chgData name="Pinakin Darji" userId="S::pinakin.d@tridhyatech.com::5c1a14a5-a6e8-4445-b134-362ebf404c70" providerId="AD" clId="Web-{6E2D52DB-45D1-E25D-E1A7-7B1530E0286D}" dt="2023-02-16T13:35:46.739" v="3" actId="20577"/>
          <ac:spMkLst>
            <pc:docMk/>
            <pc:sldMk cId="1858838366" sldId="287"/>
            <ac:spMk id="8" creationId="{1FF9AC84-B403-76AA-73C9-11D73B5CA582}"/>
          </ac:spMkLst>
        </pc:spChg>
        <pc:spChg chg="mod">
          <ac:chgData name="Pinakin Darji" userId="S::pinakin.d@tridhyatech.com::5c1a14a5-a6e8-4445-b134-362ebf404c70" providerId="AD" clId="Web-{6E2D52DB-45D1-E25D-E1A7-7B1530E0286D}" dt="2023-02-16T13:36:00.802" v="14" actId="20577"/>
          <ac:spMkLst>
            <pc:docMk/>
            <pc:sldMk cId="1858838366" sldId="287"/>
            <ac:spMk id="12" creationId="{26FE7A3F-20A2-8B51-E640-3E8C1D3E04A2}"/>
          </ac:spMkLst>
        </pc:spChg>
        <pc:spChg chg="mod">
          <ac:chgData name="Pinakin Darji" userId="S::pinakin.d@tridhyatech.com::5c1a14a5-a6e8-4445-b134-362ebf404c70" providerId="AD" clId="Web-{6E2D52DB-45D1-E25D-E1A7-7B1530E0286D}" dt="2023-02-16T13:36:11.802" v="20" actId="20577"/>
          <ac:spMkLst>
            <pc:docMk/>
            <pc:sldMk cId="1858838366" sldId="287"/>
            <ac:spMk id="17" creationId="{5B13E1DA-A670-2917-8753-806B27586F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E2E5C-C774-45A7-A355-F8DB094B081E}"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FB59C-42C8-4009-A025-5F00D1EB551B}" type="slidenum">
              <a:rPr lang="en-IN" smtClean="0"/>
              <a:t>‹#›</a:t>
            </a:fld>
            <a:endParaRPr lang="en-IN"/>
          </a:p>
        </p:txBody>
      </p:sp>
    </p:spTree>
    <p:extLst>
      <p:ext uri="{BB962C8B-B14F-4D97-AF65-F5344CB8AC3E}">
        <p14:creationId xmlns:p14="http://schemas.microsoft.com/office/powerpoint/2010/main" val="155561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09/03/2023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1.jpeg"/><Relationship Id="rId4" Type="http://schemas.openxmlformats.org/officeDocument/2006/relationships/image" Target="../media/image3.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1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hyperlink" Target="https://www.erlang.org/downloads" TargetMode="External"/><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5.png"/><Relationship Id="rId5" Type="http://schemas.openxmlformats.org/officeDocument/2006/relationships/image" Target="../media/image4.svg"/><Relationship Id="rId10" Type="http://schemas.openxmlformats.org/officeDocument/2006/relationships/hyperlink" Target="https://www.rabbitmq.com/download.html" TargetMode="External"/><Relationship Id="rId4" Type="http://schemas.openxmlformats.org/officeDocument/2006/relationships/image" Target="../media/image3.png"/><Relationship Id="rId9" Type="http://schemas.openxmlformats.org/officeDocument/2006/relationships/image" Target="../media/image11.jpe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localhost:15672/" TargetMode="External"/><Relationship Id="rId5" Type="http://schemas.openxmlformats.org/officeDocument/2006/relationships/image" Target="../media/image4.sv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1.jpeg"/></Relationships>
</file>

<file path=ppt/slides/_rels/slide1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2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9.png"/><Relationship Id="rId5" Type="http://schemas.openxmlformats.org/officeDocument/2006/relationships/image" Target="../media/image4.sv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1.jpe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1.jpeg"/><Relationship Id="rId4" Type="http://schemas.openxmlformats.org/officeDocument/2006/relationships/image" Target="../media/image2.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hyperlink" Target="https://cloudinfrastructureservices.co.uk/ansible-vs-puppet/"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1.jpe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hyperlink" Target="https://cloudinfrastructureservices.co.uk/create-rabbitmq-docker-container-image/"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8" Type="http://schemas.openxmlformats.org/officeDocument/2006/relationships/hyperlink" Target="https://httpd.apache.org/docs/2.4/vhosts/" TargetMode="External"/><Relationship Id="rId13"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www.rabbitmq.com/vhosts.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www.rabbitmq.com/vhosts.html#deleting" TargetMode="External"/><Relationship Id="rId5" Type="http://schemas.openxmlformats.org/officeDocument/2006/relationships/image" Target="../media/image4.svg"/><Relationship Id="rId10" Type="http://schemas.openxmlformats.org/officeDocument/2006/relationships/hyperlink" Target="https://www.rabbitmq.com/vhosts.html#creating" TargetMode="External"/><Relationship Id="rId4" Type="http://schemas.openxmlformats.org/officeDocument/2006/relationships/image" Target="../media/image3.png"/><Relationship Id="rId9" Type="http://schemas.openxmlformats.org/officeDocument/2006/relationships/hyperlink" Target="https://www.nginx.com/resources/wiki/start/topics/examples/server_blocks/" TargetMode="External"/><Relationship Id="rId1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Queue_(abstract_data_type)" TargetMode="External"/><Relationship Id="rId13"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hyperlink" Target="https://www.rabbitmq.com/confirms.html"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hyperlink" Target="https://en.wikipedia.org/wiki/FIFO_(computing_and_electronics)" TargetMode="External"/><Relationship Id="rId5" Type="http://schemas.openxmlformats.org/officeDocument/2006/relationships/image" Target="../media/image4.svg"/><Relationship Id="rId10" Type="http://schemas.openxmlformats.org/officeDocument/2006/relationships/hyperlink" Target="https://www.rabbitmq.com/consumers.html" TargetMode="External"/><Relationship Id="rId4" Type="http://schemas.openxmlformats.org/officeDocument/2006/relationships/image" Target="../media/image3.png"/><Relationship Id="rId9" Type="http://schemas.openxmlformats.org/officeDocument/2006/relationships/hyperlink" Target="https://www.rabbitmq.com/publishers.html" TargetMode="External"/><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 y="6559391"/>
            <a:ext cx="6095990" cy="301942"/>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010" y="1154954"/>
            <a:ext cx="2743199" cy="504846"/>
          </a:xfrm>
          <a:prstGeom prst="rect">
            <a:avLst/>
          </a:prstGeom>
        </p:spPr>
      </p:pic>
      <p:sp>
        <p:nvSpPr>
          <p:cNvPr id="2" name="TextBox 1">
            <a:extLst>
              <a:ext uri="{FF2B5EF4-FFF2-40B4-BE49-F238E27FC236}">
                <a16:creationId xmlns:a16="http://schemas.microsoft.com/office/drawing/2014/main" id="{F370A45F-178B-0132-9E95-85F0410CC109}"/>
              </a:ext>
            </a:extLst>
          </p:cNvPr>
          <p:cNvSpPr txBox="1"/>
          <p:nvPr/>
        </p:nvSpPr>
        <p:spPr>
          <a:xfrm flipH="1">
            <a:off x="7664395" y="3907243"/>
            <a:ext cx="4850878" cy="461665"/>
          </a:xfrm>
          <a:prstGeom prst="rect">
            <a:avLst/>
          </a:prstGeom>
          <a:noFill/>
        </p:spPr>
        <p:txBody>
          <a:bodyPr wrap="square" rtlCol="0">
            <a:spAutoFit/>
          </a:bodyPr>
          <a:lstStyle/>
          <a:p>
            <a:r>
              <a:rPr lang="en-US" sz="2400" dirty="0">
                <a:solidFill>
                  <a:srgbClr val="00517C"/>
                </a:solidFill>
                <a:latin typeface="Source Sans Pro" panose="020B0503030403020204" pitchFamily="34" charset="0"/>
                <a:ea typeface="Source Sans Pro" panose="020B0503030403020204" pitchFamily="34" charset="0"/>
              </a:rPr>
              <a:t>- Maulik Parmar (.NET DEv)</a:t>
            </a:r>
            <a:endParaRPr lang="en-IN" sz="2400" dirty="0">
              <a:solidFill>
                <a:srgbClr val="00517C"/>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6B872DAF-470B-8279-EDDC-FC159707A2C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10213" y="1949812"/>
            <a:ext cx="4100944" cy="643976"/>
          </a:xfrm>
          <a:prstGeom prst="rect">
            <a:avLst/>
          </a:prstGeom>
        </p:spPr>
      </p:pic>
      <p:sp>
        <p:nvSpPr>
          <p:cNvPr id="13" name="TextBox 12">
            <a:extLst>
              <a:ext uri="{FF2B5EF4-FFF2-40B4-BE49-F238E27FC236}">
                <a16:creationId xmlns:a16="http://schemas.microsoft.com/office/drawing/2014/main" id="{86A1940A-ACBA-91CF-32AF-6FFDF7A36C2D}"/>
              </a:ext>
            </a:extLst>
          </p:cNvPr>
          <p:cNvSpPr txBox="1"/>
          <p:nvPr/>
        </p:nvSpPr>
        <p:spPr>
          <a:xfrm flipH="1">
            <a:off x="4120306" y="2950757"/>
            <a:ext cx="7581272" cy="769441"/>
          </a:xfrm>
          <a:prstGeom prst="rect">
            <a:avLst/>
          </a:prstGeom>
          <a:noFill/>
        </p:spPr>
        <p:txBody>
          <a:bodyPr wrap="square" rtlCol="0">
            <a:spAutoFit/>
          </a:bodyPr>
          <a:lstStyle/>
          <a:p>
            <a:r>
              <a:rPr lang="en-US" sz="4400" dirty="0">
                <a:solidFill>
                  <a:srgbClr val="00517C"/>
                </a:solidFill>
                <a:latin typeface="Source Sans Pro" panose="020B0503030403020204" pitchFamily="34" charset="0"/>
                <a:ea typeface="Source Sans Pro" panose="020B0503030403020204" pitchFamily="34" charset="0"/>
              </a:rPr>
              <a:t>INTRODUCTION TO RabbitMQ </a:t>
            </a:r>
            <a:endParaRPr lang="en-IN" sz="4400"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152605" y="3017340"/>
            <a:ext cx="6066094"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Request Flow </a:t>
            </a:r>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7693971" y="1145317"/>
            <a:ext cx="2818580" cy="4647426"/>
          </a:xfrm>
          <a:prstGeom prst="rect">
            <a:avLst/>
          </a:prstGeom>
          <a:noFill/>
        </p:spPr>
        <p:txBody>
          <a:bodyPr wrap="square" rtlCol="0">
            <a:spAutoFit/>
          </a:bodyPr>
          <a:lstStyle/>
          <a:p>
            <a:pPr algn="just"/>
            <a:r>
              <a:rPr lang="en-US" sz="1600" b="1" dirty="0">
                <a:solidFill>
                  <a:srgbClr val="00517C"/>
                </a:solidFill>
                <a:latin typeface="Source Sans Pro" panose="020B0503030403020204" pitchFamily="34" charset="0"/>
                <a:ea typeface="Source Sans Pro" panose="020B0503030403020204" pitchFamily="34" charset="0"/>
              </a:rPr>
              <a:t>Message flow in RabbitMQ</a:t>
            </a:r>
          </a:p>
          <a:p>
            <a:pPr algn="just"/>
            <a:endParaRPr lang="en-US" sz="1600" b="1" dirty="0">
              <a:solidFill>
                <a:srgbClr val="00517C"/>
              </a:solidFill>
              <a:latin typeface="Source Sans Pro" panose="020B0503030403020204" pitchFamily="34" charset="0"/>
              <a:ea typeface="Source Sans Pro" panose="020B0503030403020204" pitchFamily="34" charset="0"/>
            </a:endParaRPr>
          </a:p>
          <a:p>
            <a:pPr marL="342900" indent="-342900" algn="just">
              <a:buFont typeface="+mj-lt"/>
              <a:buAutoNum type="arabicPeriod"/>
            </a:pPr>
            <a:r>
              <a:rPr lang="en-US" sz="1100" dirty="0">
                <a:solidFill>
                  <a:srgbClr val="00517C"/>
                </a:solidFill>
                <a:latin typeface="Source Sans Pro" panose="020B0503030403020204" pitchFamily="34" charset="0"/>
                <a:ea typeface="Source Sans Pro" panose="020B0503030403020204" pitchFamily="34" charset="0"/>
              </a:rPr>
              <a:t>The producer publishes a message to an exchange. When creating an exchange, the type must be specified. This topic will be covered later on.</a:t>
            </a:r>
          </a:p>
          <a:p>
            <a:pPr marL="342900" indent="-342900" algn="just">
              <a:buFont typeface="+mj-lt"/>
              <a:buAutoNum type="arabicPeriod"/>
            </a:pPr>
            <a:endParaRPr lang="en-US" sz="1100" dirty="0">
              <a:solidFill>
                <a:srgbClr val="00517C"/>
              </a:solidFill>
              <a:latin typeface="Source Sans Pro" panose="020B0503030403020204" pitchFamily="34" charset="0"/>
              <a:ea typeface="Source Sans Pro" panose="020B0503030403020204" pitchFamily="34" charset="0"/>
            </a:endParaRPr>
          </a:p>
          <a:p>
            <a:pPr marL="342900" indent="-342900" algn="just">
              <a:buFont typeface="+mj-lt"/>
              <a:buAutoNum type="arabicPeriod"/>
            </a:pPr>
            <a:r>
              <a:rPr lang="en-US" sz="1100" dirty="0">
                <a:solidFill>
                  <a:srgbClr val="00517C"/>
                </a:solidFill>
                <a:latin typeface="Source Sans Pro" panose="020B0503030403020204" pitchFamily="34" charset="0"/>
                <a:ea typeface="Source Sans Pro" panose="020B0503030403020204" pitchFamily="34" charset="0"/>
              </a:rPr>
              <a:t>The exchange receives the message and is now responsible for routing the message. The exchange takes different message attributes into account, such as the routing key, depending on the exchange type.</a:t>
            </a:r>
          </a:p>
          <a:p>
            <a:pPr marL="342900" indent="-342900" algn="just">
              <a:buFont typeface="+mj-lt"/>
              <a:buAutoNum type="arabicPeriod"/>
            </a:pPr>
            <a:endParaRPr lang="en-US" sz="1100" dirty="0">
              <a:solidFill>
                <a:srgbClr val="00517C"/>
              </a:solidFill>
              <a:latin typeface="Source Sans Pro" panose="020B0503030403020204" pitchFamily="34" charset="0"/>
              <a:ea typeface="Source Sans Pro" panose="020B0503030403020204" pitchFamily="34" charset="0"/>
            </a:endParaRPr>
          </a:p>
          <a:p>
            <a:pPr marL="342900" indent="-342900" algn="just">
              <a:buFont typeface="+mj-lt"/>
              <a:buAutoNum type="arabicPeriod"/>
            </a:pPr>
            <a:r>
              <a:rPr lang="en-US" sz="1100" dirty="0">
                <a:solidFill>
                  <a:srgbClr val="00517C"/>
                </a:solidFill>
                <a:latin typeface="Source Sans Pro" panose="020B0503030403020204" pitchFamily="34" charset="0"/>
                <a:ea typeface="Source Sans Pro" panose="020B0503030403020204" pitchFamily="34" charset="0"/>
              </a:rPr>
              <a:t>Bindings must be created from the exchange to queues. In this case, there are two bindings to two different queues from the exchange. The exchange routes the message into the queues depending on message attributes.</a:t>
            </a:r>
          </a:p>
          <a:p>
            <a:pPr marL="342900" indent="-342900" algn="just">
              <a:buFont typeface="+mj-lt"/>
              <a:buAutoNum type="arabicPeriod"/>
            </a:pPr>
            <a:endParaRPr lang="en-US" sz="1100" dirty="0">
              <a:solidFill>
                <a:srgbClr val="00517C"/>
              </a:solidFill>
              <a:latin typeface="Source Sans Pro" panose="020B0503030403020204" pitchFamily="34" charset="0"/>
              <a:ea typeface="Source Sans Pro" panose="020B0503030403020204" pitchFamily="34" charset="0"/>
            </a:endParaRPr>
          </a:p>
          <a:p>
            <a:pPr marL="342900" indent="-342900" algn="just">
              <a:buFont typeface="+mj-lt"/>
              <a:buAutoNum type="arabicPeriod"/>
            </a:pPr>
            <a:r>
              <a:rPr lang="en-US" sz="1100" dirty="0">
                <a:solidFill>
                  <a:srgbClr val="00517C"/>
                </a:solidFill>
                <a:latin typeface="Source Sans Pro" panose="020B0503030403020204" pitchFamily="34" charset="0"/>
                <a:ea typeface="Source Sans Pro" panose="020B0503030403020204" pitchFamily="34" charset="0"/>
              </a:rPr>
              <a:t>The messages stay in the queue until they are handled by a consumer</a:t>
            </a:r>
          </a:p>
          <a:p>
            <a:pPr marL="342900" indent="-342900" algn="just">
              <a:buFont typeface="+mj-lt"/>
              <a:buAutoNum type="arabicPeriod"/>
            </a:pPr>
            <a:r>
              <a:rPr lang="en-US" sz="1100" dirty="0">
                <a:solidFill>
                  <a:srgbClr val="00517C"/>
                </a:solidFill>
                <a:latin typeface="Source Sans Pro" panose="020B0503030403020204" pitchFamily="34" charset="0"/>
                <a:ea typeface="Source Sans Pro" panose="020B0503030403020204" pitchFamily="34" charset="0"/>
              </a:rPr>
              <a:t>The consumer handles the message</a:t>
            </a:r>
          </a:p>
          <a:p>
            <a:pPr marL="342900" indent="-342900" algn="just">
              <a:buFont typeface="Wingdings" panose="05000000000000000000" pitchFamily="2" charset="2"/>
              <a:buChar char="ü"/>
            </a:pPr>
            <a:endParaRPr lang="en-IN" sz="1100" dirty="0">
              <a:solidFill>
                <a:srgbClr val="00517C"/>
              </a:solidFill>
              <a:latin typeface="Source Sans Pro" panose="020B0503030403020204" pitchFamily="34" charset="0"/>
              <a:ea typeface="Source Sans Pro" panose="020B0503030403020204" pitchFamily="34" charset="0"/>
            </a:endParaRPr>
          </a:p>
        </p:txBody>
      </p:sp>
      <p:pic>
        <p:nvPicPr>
          <p:cNvPr id="3074" name="Picture 2" descr="RabbitMQ Exchanges, Bindings and Routing Keys">
            <a:extLst>
              <a:ext uri="{FF2B5EF4-FFF2-40B4-BE49-F238E27FC236}">
                <a16:creationId xmlns:a16="http://schemas.microsoft.com/office/drawing/2014/main" id="{53900698-93F8-EC45-0AE2-57AA15A43C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3285" y="1118635"/>
            <a:ext cx="4215401" cy="462072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6E092397-0196-1B59-2290-2786741406F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0"/>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664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550319" y="3017340"/>
            <a:ext cx="2340651"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Security </a:t>
            </a:r>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3441289" y="1109125"/>
            <a:ext cx="7986134" cy="4339650"/>
          </a:xfrm>
          <a:prstGeom prst="rect">
            <a:avLst/>
          </a:prstGeom>
          <a:noFill/>
        </p:spPr>
        <p:txBody>
          <a:bodyPr wrap="square" rtlCol="0">
            <a:spAutoFit/>
          </a:bodyPr>
          <a:lstStyle/>
          <a:p>
            <a:pPr algn="l"/>
            <a:r>
              <a:rPr lang="en-US" sz="1200" dirty="0">
                <a:solidFill>
                  <a:srgbClr val="00517C"/>
                </a:solidFill>
                <a:latin typeface="Source Sans Pro" panose="020B0503030403020204" pitchFamily="34" charset="0"/>
                <a:ea typeface="Source Sans Pro" panose="020B0503030403020204" pitchFamily="34" charset="0"/>
              </a:rPr>
              <a:t>RabbitMQ provides several security features to ensure the confidentiality, integrity, and availability of your messaging infrastructure. </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Authentication</a:t>
            </a:r>
            <a:r>
              <a:rPr lang="en-US" sz="1200" dirty="0">
                <a:solidFill>
                  <a:srgbClr val="00517C"/>
                </a:solidFill>
                <a:latin typeface="Source Sans Pro" panose="020B0503030403020204" pitchFamily="34" charset="0"/>
                <a:ea typeface="Source Sans Pro" panose="020B0503030403020204" pitchFamily="34" charset="0"/>
              </a:rPr>
              <a:t>: RabbitMQ allows you to authenticate users connecting to the broker. You can configure different authentication backends such as LDAP, OAuth2, or custom plugins.</a:t>
            </a:r>
          </a:p>
          <a:p>
            <a:pPr algn="l">
              <a:buFont typeface="+mj-lt"/>
              <a:buAutoNum type="arabicPeriod"/>
            </a:pPr>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Access Control</a:t>
            </a:r>
            <a:r>
              <a:rPr lang="en-US" sz="1200" dirty="0">
                <a:solidFill>
                  <a:srgbClr val="00517C"/>
                </a:solidFill>
                <a:latin typeface="Source Sans Pro" panose="020B0503030403020204" pitchFamily="34" charset="0"/>
                <a:ea typeface="Source Sans Pro" panose="020B0503030403020204" pitchFamily="34" charset="0"/>
              </a:rPr>
              <a:t>: RabbitMQ provides fine-grained access control to define which users or applications can access which resources. You can control access to exchanges, queues, </a:t>
            </a:r>
            <a:r>
              <a:rPr lang="en-US" sz="1200" dirty="0" err="1">
                <a:solidFill>
                  <a:srgbClr val="00517C"/>
                </a:solidFill>
                <a:latin typeface="Source Sans Pro" panose="020B0503030403020204" pitchFamily="34" charset="0"/>
                <a:ea typeface="Source Sans Pro" panose="020B0503030403020204" pitchFamily="34" charset="0"/>
              </a:rPr>
              <a:t>vhosts</a:t>
            </a:r>
            <a:r>
              <a:rPr lang="en-US" sz="1200" dirty="0">
                <a:solidFill>
                  <a:srgbClr val="00517C"/>
                </a:solidFill>
                <a:latin typeface="Source Sans Pro" panose="020B0503030403020204" pitchFamily="34" charset="0"/>
                <a:ea typeface="Source Sans Pro" panose="020B0503030403020204" pitchFamily="34" charset="0"/>
              </a:rPr>
              <a:t>, and management interfaces.</a:t>
            </a:r>
          </a:p>
          <a:p>
            <a:pPr algn="l">
              <a:buFont typeface="+mj-lt"/>
              <a:buAutoNum type="arabicPeriod"/>
            </a:pPr>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Encryption</a:t>
            </a:r>
            <a:r>
              <a:rPr lang="en-US" sz="1200" dirty="0">
                <a:solidFill>
                  <a:srgbClr val="00517C"/>
                </a:solidFill>
                <a:latin typeface="Source Sans Pro" panose="020B0503030403020204" pitchFamily="34" charset="0"/>
                <a:ea typeface="Source Sans Pro" panose="020B0503030403020204" pitchFamily="34" charset="0"/>
              </a:rPr>
              <a:t>: RabbitMQ supports SSL/TLS encryption to protect data in transit. You can configure client and server-side SSL/TLS to ensure secure communication between the client and the broker.</a:t>
            </a:r>
          </a:p>
          <a:p>
            <a:pPr algn="l">
              <a:buFont typeface="+mj-lt"/>
              <a:buAutoNum type="arabicPeriod"/>
            </a:pPr>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Auditing and Logging</a:t>
            </a:r>
            <a:r>
              <a:rPr lang="en-US" sz="1200" dirty="0">
                <a:solidFill>
                  <a:srgbClr val="00517C"/>
                </a:solidFill>
                <a:latin typeface="Source Sans Pro" panose="020B0503030403020204" pitchFamily="34" charset="0"/>
                <a:ea typeface="Source Sans Pro" panose="020B0503030403020204" pitchFamily="34" charset="0"/>
              </a:rPr>
              <a:t>: RabbitMQ provides logging and auditing capabilities to track activities, errors, and security events. You can configure different logging backends, including syslog, file, and console.</a:t>
            </a:r>
          </a:p>
          <a:p>
            <a:pPr algn="l">
              <a:buFont typeface="+mj-lt"/>
              <a:buAutoNum type="arabicPeriod"/>
            </a:pPr>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Authorization</a:t>
            </a:r>
            <a:r>
              <a:rPr lang="en-US" sz="1200" dirty="0">
                <a:solidFill>
                  <a:srgbClr val="00517C"/>
                </a:solidFill>
                <a:latin typeface="Source Sans Pro" panose="020B0503030403020204" pitchFamily="34" charset="0"/>
                <a:ea typeface="Source Sans Pro" panose="020B0503030403020204" pitchFamily="34" charset="0"/>
              </a:rPr>
              <a:t>: RabbitMQ supports different authorization mechanisms, including OAuth2, LDAP, and custom plugins. You can configure authorization rules to restrict users' actions based on their roles and permissions.</a:t>
            </a:r>
          </a:p>
          <a:p>
            <a:pPr algn="l">
              <a:buFont typeface="+mj-lt"/>
              <a:buAutoNum type="arabicPeriod"/>
            </a:pPr>
            <a:endParaRPr lang="en-US" sz="1200" dirty="0">
              <a:solidFill>
                <a:srgbClr val="00517C"/>
              </a:solidFill>
              <a:latin typeface="Source Sans Pro" panose="020B0503030403020204" pitchFamily="34" charset="0"/>
              <a:ea typeface="Source Sans Pro" panose="020B0503030403020204" pitchFamily="34" charset="0"/>
            </a:endParaRPr>
          </a:p>
          <a:p>
            <a:pPr algn="l">
              <a:buFont typeface="+mj-lt"/>
              <a:buAutoNum type="arabicPeriod"/>
            </a:pPr>
            <a:r>
              <a:rPr lang="en-US" sz="1200" b="1" dirty="0">
                <a:solidFill>
                  <a:srgbClr val="00517C"/>
                </a:solidFill>
                <a:latin typeface="Source Sans Pro" panose="020B0503030403020204" pitchFamily="34" charset="0"/>
                <a:ea typeface="Source Sans Pro" panose="020B0503030403020204" pitchFamily="34" charset="0"/>
              </a:rPr>
              <a:t>Virtual Hosts</a:t>
            </a:r>
            <a:r>
              <a:rPr lang="en-US" sz="1200" dirty="0">
                <a:solidFill>
                  <a:srgbClr val="00517C"/>
                </a:solidFill>
                <a:latin typeface="Source Sans Pro" panose="020B0503030403020204" pitchFamily="34" charset="0"/>
                <a:ea typeface="Source Sans Pro" panose="020B0503030403020204" pitchFamily="34" charset="0"/>
              </a:rPr>
              <a:t>: RabbitMQ supports virtual hosts, which allow you to segregate resources such as exchanges, queues, and users into logical groups. This can help you achieve better security by isolating different applications or user groups.</a:t>
            </a:r>
          </a:p>
          <a:p>
            <a:pPr algn="l"/>
            <a:r>
              <a:rPr lang="en-US" sz="1200" dirty="0">
                <a:solidFill>
                  <a:srgbClr val="00517C"/>
                </a:solidFill>
                <a:latin typeface="Source Sans Pro" panose="020B0503030403020204" pitchFamily="34" charset="0"/>
                <a:ea typeface="Source Sans Pro" panose="020B0503030403020204" pitchFamily="34" charset="0"/>
              </a:rPr>
              <a:t>Overall, RabbitMQ provides a robust set of security features to protect your messaging infrastructure from unauthorized access, data breaches, and other security threats.</a:t>
            </a:r>
          </a:p>
          <a:p>
            <a:pPr marL="342900" indent="-342900" algn="just">
              <a:buFont typeface="Wingdings" panose="05000000000000000000" pitchFamily="2" charset="2"/>
              <a:buChar char="ü"/>
            </a:pPr>
            <a:endParaRPr lang="en-IN" sz="1200" dirty="0">
              <a:solidFill>
                <a:srgbClr val="00517C"/>
              </a:solidFill>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010DF41F-51B4-F957-FC97-EB8F5240EEC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8253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550319" y="3017340"/>
            <a:ext cx="2340651"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Durability </a:t>
            </a:r>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3441289" y="1109125"/>
            <a:ext cx="7986134" cy="4524315"/>
          </a:xfrm>
          <a:prstGeom prst="rect">
            <a:avLst/>
          </a:prstGeom>
          <a:noFill/>
        </p:spPr>
        <p:txBody>
          <a:bodyPr wrap="square" rtlCol="0">
            <a:spAutoFit/>
          </a:bodyPr>
          <a:lstStyle/>
          <a:p>
            <a:pPr algn="l"/>
            <a:r>
              <a:rPr lang="en-US" sz="1200" dirty="0">
                <a:solidFill>
                  <a:srgbClr val="00517C"/>
                </a:solidFill>
                <a:latin typeface="Source Sans Pro" panose="020B0503030403020204" pitchFamily="34" charset="0"/>
                <a:ea typeface="Source Sans Pro" panose="020B0503030403020204" pitchFamily="34" charset="0"/>
              </a:rPr>
              <a:t>Durability is a feature in RabbitMQ that ensures that messages published to queues are not lost in the event of a broker failure. </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When a message is published to a queue, RabbitMQ stores the message on disk before acknowledging the message to the publisher. </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This ensures that the message is not lost even if the broker crashes or restarts.</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To ensure durability, RabbitMQ uses two concepts: durable exchanges and durable queues. When an exchange or queue is declared as durable, RabbitMQ stores the metadata (such as the exchange or queue name, type, and bindings) on disk, which means that the metadata survives a broker restart.</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 In addition, messages published to durable queues are stored on disk, so they survive a broker restart as well.</a:t>
            </a:r>
          </a:p>
          <a:p>
            <a:pPr algn="l"/>
            <a:r>
              <a:rPr lang="en-US" sz="1200" dirty="0">
                <a:solidFill>
                  <a:srgbClr val="00517C"/>
                </a:solidFill>
                <a:latin typeface="Source Sans Pro" panose="020B0503030403020204" pitchFamily="34" charset="0"/>
                <a:ea typeface="Source Sans Pro" panose="020B0503030403020204" pitchFamily="34" charset="0"/>
              </a:rPr>
              <a:t>To make an exchange or queue durable, you need to set the "durable" flag to true when you declare them.</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 For example, when declaring a durable queue using the RabbitMQ Java client, you can use the following code:</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b="1" dirty="0" err="1">
                <a:solidFill>
                  <a:srgbClr val="00517C"/>
                </a:solidFill>
                <a:latin typeface="Source Sans Pro" panose="020B0503030403020204" pitchFamily="34" charset="0"/>
                <a:ea typeface="Source Sans Pro" panose="020B0503030403020204" pitchFamily="34" charset="0"/>
              </a:rPr>
              <a:t>channel.queueDeclare</a:t>
            </a:r>
            <a:r>
              <a:rPr lang="en-US" sz="1200" b="1" dirty="0">
                <a:solidFill>
                  <a:srgbClr val="00517C"/>
                </a:solidFill>
                <a:latin typeface="Source Sans Pro" panose="020B0503030403020204" pitchFamily="34" charset="0"/>
                <a:ea typeface="Source Sans Pro" panose="020B0503030403020204" pitchFamily="34" charset="0"/>
              </a:rPr>
              <a:t>("</a:t>
            </a:r>
            <a:r>
              <a:rPr lang="en-US" sz="1200" b="1" dirty="0" err="1">
                <a:solidFill>
                  <a:srgbClr val="00517C"/>
                </a:solidFill>
                <a:latin typeface="Source Sans Pro" panose="020B0503030403020204" pitchFamily="34" charset="0"/>
                <a:ea typeface="Source Sans Pro" panose="020B0503030403020204" pitchFamily="34" charset="0"/>
              </a:rPr>
              <a:t>my_durable_queue</a:t>
            </a:r>
            <a:r>
              <a:rPr lang="en-US" sz="1200" b="1" dirty="0">
                <a:solidFill>
                  <a:srgbClr val="00517C"/>
                </a:solidFill>
                <a:latin typeface="Source Sans Pro" panose="020B0503030403020204" pitchFamily="34" charset="0"/>
                <a:ea typeface="Source Sans Pro" panose="020B0503030403020204" pitchFamily="34" charset="0"/>
              </a:rPr>
              <a:t>", true, false, false, null);</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In this example, the second parameter is set to "true" to indicate that the queue is durable.</a:t>
            </a:r>
          </a:p>
          <a:p>
            <a:br>
              <a:rPr lang="en-US" sz="1200" dirty="0"/>
            </a:br>
            <a:endParaRPr lang="en-US" sz="1200" dirty="0">
              <a:solidFill>
                <a:srgbClr val="00517C"/>
              </a:solidFill>
              <a:latin typeface="Source Sans Pro" panose="020B0503030403020204" pitchFamily="34" charset="0"/>
              <a:ea typeface="Source Sans Pro" panose="020B0503030403020204" pitchFamily="34" charset="0"/>
            </a:endParaRP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just"/>
            <a:endParaRPr lang="en-IN" sz="1200" dirty="0">
              <a:solidFill>
                <a:srgbClr val="00517C"/>
              </a:solidFill>
              <a:latin typeface="Source Sans Pro" panose="020B0503030403020204" pitchFamily="34" charset="0"/>
              <a:ea typeface="Source Sans Pro" panose="020B0503030403020204" pitchFamily="34" charset="0"/>
            </a:endParaRPr>
          </a:p>
        </p:txBody>
      </p:sp>
      <p:sp>
        <p:nvSpPr>
          <p:cNvPr id="2" name="Rectangle 2">
            <a:extLst>
              <a:ext uri="{FF2B5EF4-FFF2-40B4-BE49-F238E27FC236}">
                <a16:creationId xmlns:a16="http://schemas.microsoft.com/office/drawing/2014/main" id="{6A6DCCE9-27E8-24A9-8877-07A75BD8F48C}"/>
              </a:ext>
            </a:extLst>
          </p:cNvPr>
          <p:cNvSpPr>
            <a:spLocks noChangeArrowheads="1"/>
          </p:cNvSpPr>
          <p:nvPr/>
        </p:nvSpPr>
        <p:spPr bwMode="auto">
          <a:xfrm>
            <a:off x="550319" y="2817142"/>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A62D226C-5D3F-F72D-3821-A1660878E74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38807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1" y="-1"/>
            <a:ext cx="3337811"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1" y="2555532"/>
            <a:ext cx="3337812" cy="1077218"/>
          </a:xfrm>
          <a:prstGeom prst="rect">
            <a:avLst/>
          </a:prstGeom>
          <a:noFill/>
        </p:spPr>
        <p:txBody>
          <a:bodyPr wrap="square" rtlCol="0">
            <a:spAutoFit/>
          </a:bodyPr>
          <a:lstStyle/>
          <a:p>
            <a:r>
              <a:rPr lang="en-IN" sz="3200" b="1" dirty="0">
                <a:solidFill>
                  <a:srgbClr val="00517C"/>
                </a:solidFill>
                <a:latin typeface="Source Sans Pro" panose="020B0503030403020204" pitchFamily="34" charset="0"/>
                <a:ea typeface="Source Sans Pro" panose="020B0503030403020204" pitchFamily="34" charset="0"/>
              </a:rPr>
              <a:t>Message acknowledgment</a:t>
            </a:r>
          </a:p>
        </p:txBody>
      </p:sp>
      <p:sp>
        <p:nvSpPr>
          <p:cNvPr id="9" name="TextBox 8">
            <a:extLst>
              <a:ext uri="{FF2B5EF4-FFF2-40B4-BE49-F238E27FC236}">
                <a16:creationId xmlns:a16="http://schemas.microsoft.com/office/drawing/2014/main" id="{E35185F4-61A8-760D-6DA6-EB1B3E855C91}"/>
              </a:ext>
            </a:extLst>
          </p:cNvPr>
          <p:cNvSpPr txBox="1"/>
          <p:nvPr/>
        </p:nvSpPr>
        <p:spPr>
          <a:xfrm>
            <a:off x="3428588" y="661639"/>
            <a:ext cx="8614587" cy="6555641"/>
          </a:xfrm>
          <a:prstGeom prst="rect">
            <a:avLst/>
          </a:prstGeom>
          <a:noFill/>
        </p:spPr>
        <p:txBody>
          <a:bodyPr wrap="square" rtlCol="0">
            <a:spAutoFit/>
          </a:bodyPr>
          <a:lstStyle/>
          <a:p>
            <a:pPr algn="l"/>
            <a:r>
              <a:rPr lang="en-US" sz="1200" dirty="0">
                <a:solidFill>
                  <a:srgbClr val="00517C"/>
                </a:solidFill>
                <a:latin typeface="Source Sans Pro" panose="020B0503030403020204" pitchFamily="34" charset="0"/>
                <a:ea typeface="Source Sans Pro" panose="020B0503030403020204" pitchFamily="34" charset="0"/>
              </a:rPr>
              <a:t>Message acknowledgment, also known as message ack, is a mechanism used in message queuing systems like RabbitMQ to ensure that messages are processed successfully and not lost.</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When a message is delivered to a consumer, the consumer must acknowledge the message to indicate that it has been received and processed successfully. If the message is not acknowledged within a certain time period, RabbitMQ assumes that the message has been lost and redelivers it to another consumer.</a:t>
            </a: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l"/>
            <a:r>
              <a:rPr lang="en-US" sz="1200" dirty="0">
                <a:solidFill>
                  <a:srgbClr val="00517C"/>
                </a:solidFill>
                <a:latin typeface="Source Sans Pro" panose="020B0503030403020204" pitchFamily="34" charset="0"/>
                <a:ea typeface="Source Sans Pro" panose="020B0503030403020204" pitchFamily="34" charset="0"/>
              </a:rPr>
              <a:t>There are two types of message acknowledgment in RabbitMQ: automatic and manual.</a:t>
            </a:r>
          </a:p>
          <a:p>
            <a:br>
              <a:rPr lang="en-US" sz="1200" dirty="0">
                <a:solidFill>
                  <a:srgbClr val="00517C"/>
                </a:solidFill>
                <a:latin typeface="Source Sans Pro" panose="020B0503030403020204" pitchFamily="34" charset="0"/>
                <a:ea typeface="Source Sans Pro" panose="020B0503030403020204" pitchFamily="34" charset="0"/>
              </a:rPr>
            </a:br>
            <a:r>
              <a:rPr lang="en-US" sz="1200" dirty="0">
                <a:solidFill>
                  <a:srgbClr val="00517C"/>
                </a:solidFill>
                <a:latin typeface="Source Sans Pro" panose="020B0503030403020204" pitchFamily="34" charset="0"/>
                <a:ea typeface="Source Sans Pro" panose="020B0503030403020204" pitchFamily="34" charset="0"/>
              </a:rPr>
              <a:t>Automatic acknowledgment, also known as "auto-ack," is the default mode in RabbitMQ. In this mode, when a message is delivered to a consumer, RabbitMQ automatically sends an acknowledgement to the broker without waiting for the consumer to acknowledge the message explicitly. This mode is suitable for scenarios where message loss is not critical or where message processing is idempotent, meaning that processing the same message multiple times has the same effect as processing it once.</a:t>
            </a:r>
          </a:p>
          <a:p>
            <a:endParaRPr lang="en-US" sz="1200" dirty="0">
              <a:solidFill>
                <a:srgbClr val="00517C"/>
              </a:solidFill>
              <a:latin typeface="Source Sans Pro" panose="020B0503030403020204" pitchFamily="34" charset="0"/>
              <a:ea typeface="Source Sans Pro" panose="020B0503030403020204" pitchFamily="34" charset="0"/>
            </a:endParaRPr>
          </a:p>
          <a:p>
            <a:r>
              <a:rPr lang="en-US" sz="1200" dirty="0">
                <a:solidFill>
                  <a:srgbClr val="00517C"/>
                </a:solidFill>
                <a:latin typeface="Source Sans Pro" panose="020B0503030403020204" pitchFamily="34" charset="0"/>
                <a:ea typeface="Source Sans Pro" panose="020B0503030403020204" pitchFamily="34" charset="0"/>
              </a:rPr>
              <a:t>Manual acknowledgment, also known as "manual-ack," requires the consumer to explicitly acknowledge each message after it has been processed.</a:t>
            </a:r>
          </a:p>
          <a:p>
            <a:r>
              <a:rPr lang="en-US" sz="1200" dirty="0">
                <a:solidFill>
                  <a:srgbClr val="00517C"/>
                </a:solidFill>
                <a:latin typeface="Source Sans Pro" panose="020B0503030403020204" pitchFamily="34" charset="0"/>
                <a:ea typeface="Source Sans Pro" panose="020B0503030403020204" pitchFamily="34" charset="0"/>
              </a:rPr>
              <a:t>This mode is suitable for scenarios where message loss is critical or where message processing is not idempotent, such as when performing financial transactions or updating a database. To acknowledge a message manually, the consumer must call the </a:t>
            </a:r>
            <a:r>
              <a:rPr lang="en-US" sz="1200" dirty="0" err="1">
                <a:solidFill>
                  <a:srgbClr val="00517C"/>
                </a:solidFill>
                <a:latin typeface="Source Sans Pro" panose="020B0503030403020204" pitchFamily="34" charset="0"/>
                <a:ea typeface="Source Sans Pro" panose="020B0503030403020204" pitchFamily="34" charset="0"/>
              </a:rPr>
              <a:t>basicAck</a:t>
            </a:r>
            <a:r>
              <a:rPr lang="en-US" sz="1200" dirty="0">
                <a:solidFill>
                  <a:srgbClr val="00517C"/>
                </a:solidFill>
                <a:latin typeface="Source Sans Pro" panose="020B0503030403020204" pitchFamily="34" charset="0"/>
                <a:ea typeface="Source Sans Pro" panose="020B0503030403020204" pitchFamily="34" charset="0"/>
              </a:rPr>
              <a:t> method on the channel object and pass the delivery tag of the message as an argument, like this:</a:t>
            </a:r>
          </a:p>
          <a:p>
            <a:endParaRPr lang="en-US" sz="1200" b="1" u="sng" dirty="0">
              <a:solidFill>
                <a:srgbClr val="D1D5DB"/>
              </a:solidFill>
              <a:latin typeface="Söhne"/>
            </a:endParaRPr>
          </a:p>
          <a:p>
            <a:r>
              <a:rPr lang="en-US" sz="1200" b="1" u="sng" dirty="0" err="1">
                <a:solidFill>
                  <a:srgbClr val="00517C"/>
                </a:solidFill>
                <a:latin typeface="Source Sans Pro" panose="020B0503030403020204" pitchFamily="34" charset="0"/>
                <a:ea typeface="Source Sans Pro" panose="020B0503030403020204" pitchFamily="34" charset="0"/>
              </a:rPr>
              <a:t>channel.BasicAck</a:t>
            </a:r>
            <a:r>
              <a:rPr lang="en-US" sz="1200" b="1" u="sng" dirty="0">
                <a:solidFill>
                  <a:srgbClr val="00517C"/>
                </a:solidFill>
                <a:latin typeface="Source Sans Pro" panose="020B0503030403020204" pitchFamily="34" charset="0"/>
                <a:ea typeface="Source Sans Pro" panose="020B0503030403020204" pitchFamily="34" charset="0"/>
              </a:rPr>
              <a:t>(</a:t>
            </a:r>
            <a:r>
              <a:rPr lang="en-US" sz="1200" b="1" u="sng" dirty="0" err="1">
                <a:solidFill>
                  <a:srgbClr val="00517C"/>
                </a:solidFill>
                <a:latin typeface="Source Sans Pro" panose="020B0503030403020204" pitchFamily="34" charset="0"/>
                <a:ea typeface="Source Sans Pro" panose="020B0503030403020204" pitchFamily="34" charset="0"/>
              </a:rPr>
              <a:t>deliveryTag</a:t>
            </a:r>
            <a:r>
              <a:rPr lang="en-US" sz="1200" b="1" u="sng" dirty="0">
                <a:solidFill>
                  <a:srgbClr val="00517C"/>
                </a:solidFill>
                <a:latin typeface="Source Sans Pro" panose="020B0503030403020204" pitchFamily="34" charset="0"/>
                <a:ea typeface="Source Sans Pro" panose="020B0503030403020204" pitchFamily="34" charset="0"/>
              </a:rPr>
              <a:t>: </a:t>
            </a:r>
            <a:r>
              <a:rPr lang="en-US" sz="1200" b="1" u="sng" dirty="0" err="1">
                <a:solidFill>
                  <a:srgbClr val="00517C"/>
                </a:solidFill>
                <a:latin typeface="Source Sans Pro" panose="020B0503030403020204" pitchFamily="34" charset="0"/>
                <a:ea typeface="Source Sans Pro" panose="020B0503030403020204" pitchFamily="34" charset="0"/>
              </a:rPr>
              <a:t>ea.DeliveryTag</a:t>
            </a:r>
            <a:r>
              <a:rPr lang="en-US" sz="1200" b="1" u="sng" dirty="0">
                <a:solidFill>
                  <a:srgbClr val="00517C"/>
                </a:solidFill>
                <a:latin typeface="Source Sans Pro" panose="020B0503030403020204" pitchFamily="34" charset="0"/>
                <a:ea typeface="Source Sans Pro" panose="020B0503030403020204" pitchFamily="34" charset="0"/>
              </a:rPr>
              <a:t>, multiple: false); </a:t>
            </a:r>
          </a:p>
          <a:p>
            <a:endParaRPr lang="en-US" sz="1200" dirty="0">
              <a:solidFill>
                <a:srgbClr val="00517C"/>
              </a:solidFill>
              <a:latin typeface="Source Sans Pro" panose="020B0503030403020204" pitchFamily="34" charset="0"/>
              <a:ea typeface="Source Sans Pro" panose="020B0503030403020204" pitchFamily="34" charset="0"/>
            </a:endParaRPr>
          </a:p>
          <a:p>
            <a:r>
              <a:rPr lang="en-US" sz="1200" dirty="0">
                <a:solidFill>
                  <a:srgbClr val="00517C"/>
                </a:solidFill>
                <a:latin typeface="Source Sans Pro" panose="020B0503030403020204" pitchFamily="34" charset="0"/>
                <a:ea typeface="Source Sans Pro" panose="020B0503030403020204" pitchFamily="34" charset="0"/>
              </a:rPr>
              <a:t>In this example, </a:t>
            </a:r>
            <a:r>
              <a:rPr lang="en-US" sz="1200" dirty="0" err="1">
                <a:solidFill>
                  <a:srgbClr val="00517C"/>
                </a:solidFill>
                <a:latin typeface="Source Sans Pro" panose="020B0503030403020204" pitchFamily="34" charset="0"/>
                <a:ea typeface="Source Sans Pro" panose="020B0503030403020204" pitchFamily="34" charset="0"/>
              </a:rPr>
              <a:t>ea</a:t>
            </a:r>
            <a:r>
              <a:rPr lang="en-US" sz="1200" dirty="0">
                <a:solidFill>
                  <a:srgbClr val="00517C"/>
                </a:solidFill>
                <a:latin typeface="Source Sans Pro" panose="020B0503030403020204" pitchFamily="34" charset="0"/>
                <a:ea typeface="Source Sans Pro" panose="020B0503030403020204" pitchFamily="34" charset="0"/>
              </a:rPr>
              <a:t> is an instance of the </a:t>
            </a:r>
            <a:r>
              <a:rPr lang="en-US" sz="1200" dirty="0" err="1">
                <a:solidFill>
                  <a:srgbClr val="00517C"/>
                </a:solidFill>
                <a:latin typeface="Source Sans Pro" panose="020B0503030403020204" pitchFamily="34" charset="0"/>
                <a:ea typeface="Source Sans Pro" panose="020B0503030403020204" pitchFamily="34" charset="0"/>
              </a:rPr>
              <a:t>BasicDeliverEventArgs</a:t>
            </a:r>
            <a:r>
              <a:rPr lang="en-US" sz="1200" dirty="0">
                <a:solidFill>
                  <a:srgbClr val="00517C"/>
                </a:solidFill>
                <a:latin typeface="Source Sans Pro" panose="020B0503030403020204" pitchFamily="34" charset="0"/>
                <a:ea typeface="Source Sans Pro" panose="020B0503030403020204" pitchFamily="34" charset="0"/>
              </a:rPr>
              <a:t> class that contains information about the delivered message, and multiple is a Boolean flag that indicates whether to acknowledge all messages up to and including the specified delivery tag.</a:t>
            </a:r>
          </a:p>
          <a:p>
            <a:endParaRPr lang="en-US" sz="1200" dirty="0">
              <a:solidFill>
                <a:srgbClr val="00517C"/>
              </a:solidFill>
              <a:latin typeface="Source Sans Pro" panose="020B0503030403020204" pitchFamily="34" charset="0"/>
              <a:ea typeface="Source Sans Pro" panose="020B0503030403020204" pitchFamily="34" charset="0"/>
            </a:endParaRPr>
          </a:p>
          <a:p>
            <a:r>
              <a:rPr lang="en-US" sz="1200" dirty="0">
                <a:solidFill>
                  <a:srgbClr val="00517C"/>
                </a:solidFill>
                <a:latin typeface="Source Sans Pro" panose="020B0503030403020204" pitchFamily="34" charset="0"/>
                <a:ea typeface="Source Sans Pro" panose="020B0503030403020204" pitchFamily="34" charset="0"/>
              </a:rPr>
              <a:t>By using manual acknowledgment, the consumer can ensure that messages are processed reliably and not lost, even in the event of consumer or broker failures. However, it also adds complexity to the consumer code and may affect performance due to the overhead of sending acknowledgments.</a:t>
            </a:r>
          </a:p>
          <a:p>
            <a:endParaRPr lang="en-US" sz="1200" dirty="0">
              <a:solidFill>
                <a:srgbClr val="00517C"/>
              </a:solidFill>
              <a:latin typeface="Source Sans Pro" panose="020B0503030403020204" pitchFamily="34" charset="0"/>
              <a:ea typeface="Source Sans Pro" panose="020B0503030403020204" pitchFamily="34" charset="0"/>
            </a:endParaRPr>
          </a:p>
          <a:p>
            <a:endParaRPr lang="en-US" sz="1200" dirty="0">
              <a:solidFill>
                <a:srgbClr val="D1D5DB"/>
              </a:solidFill>
              <a:latin typeface="Söhne"/>
            </a:endParaRPr>
          </a:p>
          <a:p>
            <a:endParaRPr lang="en-US" sz="1200" dirty="0">
              <a:solidFill>
                <a:srgbClr val="D1D5DB"/>
              </a:solidFill>
              <a:latin typeface="Söhne"/>
            </a:endParaRPr>
          </a:p>
          <a:p>
            <a:br>
              <a:rPr lang="en-US" sz="1200" dirty="0"/>
            </a:br>
            <a:endParaRPr lang="en-US" sz="1200" dirty="0">
              <a:solidFill>
                <a:srgbClr val="00517C"/>
              </a:solidFill>
              <a:latin typeface="Source Sans Pro" panose="020B0503030403020204" pitchFamily="34" charset="0"/>
              <a:ea typeface="Source Sans Pro" panose="020B0503030403020204" pitchFamily="34" charset="0"/>
            </a:endParaRPr>
          </a:p>
          <a:p>
            <a:pPr algn="l"/>
            <a:endParaRPr lang="en-US" sz="1200" dirty="0">
              <a:solidFill>
                <a:srgbClr val="00517C"/>
              </a:solidFill>
              <a:latin typeface="Source Sans Pro" panose="020B0503030403020204" pitchFamily="34" charset="0"/>
              <a:ea typeface="Source Sans Pro" panose="020B0503030403020204" pitchFamily="34" charset="0"/>
            </a:endParaRPr>
          </a:p>
          <a:p>
            <a:pPr algn="just"/>
            <a:endParaRPr lang="en-IN" sz="1200" dirty="0">
              <a:solidFill>
                <a:srgbClr val="00517C"/>
              </a:solidFill>
              <a:latin typeface="Source Sans Pro" panose="020B0503030403020204" pitchFamily="34" charset="0"/>
              <a:ea typeface="Source Sans Pro" panose="020B0503030403020204" pitchFamily="34" charset="0"/>
            </a:endParaRPr>
          </a:p>
        </p:txBody>
      </p:sp>
      <p:sp>
        <p:nvSpPr>
          <p:cNvPr id="2" name="Rectangle 2">
            <a:extLst>
              <a:ext uri="{FF2B5EF4-FFF2-40B4-BE49-F238E27FC236}">
                <a16:creationId xmlns:a16="http://schemas.microsoft.com/office/drawing/2014/main" id="{6A6DCCE9-27E8-24A9-8877-07A75BD8F48C}"/>
              </a:ext>
            </a:extLst>
          </p:cNvPr>
          <p:cNvSpPr>
            <a:spLocks noChangeArrowheads="1"/>
          </p:cNvSpPr>
          <p:nvPr/>
        </p:nvSpPr>
        <p:spPr bwMode="auto">
          <a:xfrm>
            <a:off x="550319" y="2817142"/>
            <a:ext cx="65" cy="276999"/>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B033D9AB-853C-184C-A941-91E53352D31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42231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C854227-4439-42A7-EA4D-D62767DCBA60}"/>
              </a:ext>
            </a:extLst>
          </p:cNvPr>
          <p:cNvPicPr>
            <a:picLocks noChangeAspect="1"/>
          </p:cNvPicPr>
          <p:nvPr/>
        </p:nvPicPr>
        <p:blipFill>
          <a:blip r:embed="rId2"/>
          <a:stretch>
            <a:fillRect/>
          </a:stretch>
        </p:blipFill>
        <p:spPr>
          <a:xfrm>
            <a:off x="2838350" y="2167339"/>
            <a:ext cx="8839200" cy="3092643"/>
          </a:xfrm>
          <a:prstGeom prst="rect">
            <a:avLst/>
          </a:prstGeom>
        </p:spPr>
      </p:pic>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88512" y="2524897"/>
            <a:ext cx="3048000" cy="1569660"/>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RabbitMQ Install</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0"/>
            <a:tile tx="0" ty="0" sx="100000" sy="100000" flip="none" algn="tl"/>
          </a:blipFill>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95987FD-1FEE-D812-125F-36EAE899015F}"/>
              </a:ext>
            </a:extLst>
          </p:cNvPr>
          <p:cNvSpPr txBox="1"/>
          <p:nvPr/>
        </p:nvSpPr>
        <p:spPr>
          <a:xfrm>
            <a:off x="3362325" y="490421"/>
            <a:ext cx="6191250" cy="1172693"/>
          </a:xfrm>
          <a:prstGeom prst="rect">
            <a:avLst/>
          </a:prstGeom>
          <a:noFill/>
        </p:spPr>
        <p:txBody>
          <a:bodyPr wrap="square">
            <a:spAutoFit/>
          </a:bodyPr>
          <a:lstStyle/>
          <a:p>
            <a:pPr>
              <a:lnSpc>
                <a:spcPct val="107000"/>
              </a:lnSpc>
              <a:spcAft>
                <a:spcPts val="800"/>
              </a:spcAft>
            </a:pPr>
            <a:r>
              <a:rPr lang="en-US" dirty="0">
                <a:effectLst/>
                <a:latin typeface="Source Sans Pro" panose="020B0503030403020204" pitchFamily="34" charset="0"/>
                <a:ea typeface="Source Sans Pro" panose="020B0503030403020204" pitchFamily="34" charset="0"/>
                <a:cs typeface="Times New Roman" panose="02020603050405020304" pitchFamily="18" charset="0"/>
              </a:rPr>
              <a:t> </a:t>
            </a:r>
            <a:endParaRPr lang="en-IN" dirty="0">
              <a:effectLst/>
              <a:latin typeface="Source Sans Pro" panose="020B0503030403020204" pitchFamily="34" charset="0"/>
              <a:ea typeface="Source Sans Pro" panose="020B0503030403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Go this link : </a:t>
            </a:r>
            <a:r>
              <a:rPr lang="en-US" dirty="0">
                <a:solidFill>
                  <a:srgbClr val="00517C"/>
                </a:solidFill>
                <a:latin typeface="Source Sans Pro" panose="020B0503030403020204" pitchFamily="34" charset="0"/>
                <a:ea typeface="Source Sans Pro" panose="020B0503030403020204" pitchFamily="34" charset="0"/>
                <a:hlinkClick r:id="rId11">
                  <a:extLst>
                    <a:ext uri="{A12FA001-AC4F-418D-AE19-62706E023703}">
                      <ahyp:hlinkClr xmlns:ahyp="http://schemas.microsoft.com/office/drawing/2018/hyperlinkcolor" val="tx"/>
                    </a:ext>
                  </a:extLst>
                </a:hlinkClick>
              </a:rPr>
              <a:t>https://www.erlang.org/downloads</a:t>
            </a:r>
            <a:endParaRPr lang="en-US" dirty="0">
              <a:solidFill>
                <a:srgbClr val="00517C"/>
              </a:solidFill>
              <a:latin typeface="Source Sans Pro" panose="020B0503030403020204" pitchFamily="34" charset="0"/>
              <a:ea typeface="Source Sans Pro" panose="020B0503030403020204" pitchFamily="34" charset="0"/>
            </a:endParaRPr>
          </a:p>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 Install Erlang/OTP  </a:t>
            </a:r>
            <a:endParaRPr lang="en-IN"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436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88512" y="2524897"/>
            <a:ext cx="3048000" cy="1569660"/>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RabbitMQ Install</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95987FD-1FEE-D812-125F-36EAE899015F}"/>
              </a:ext>
            </a:extLst>
          </p:cNvPr>
          <p:cNvSpPr txBox="1"/>
          <p:nvPr/>
        </p:nvSpPr>
        <p:spPr>
          <a:xfrm>
            <a:off x="3603624" y="1058526"/>
            <a:ext cx="6848475" cy="1070101"/>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Go to this Link : </a:t>
            </a:r>
            <a:r>
              <a:rPr lang="en-US" dirty="0">
                <a:solidFill>
                  <a:srgbClr val="00517C"/>
                </a:solidFill>
                <a:latin typeface="Source Sans Pro" panose="020B0503030403020204" pitchFamily="34" charset="0"/>
                <a:ea typeface="Source Sans Pro" panose="020B0503030403020204" pitchFamily="34" charset="0"/>
                <a:hlinkClick r:id="rId10">
                  <a:extLst>
                    <a:ext uri="{A12FA001-AC4F-418D-AE19-62706E023703}">
                      <ahyp:hlinkClr xmlns:ahyp="http://schemas.microsoft.com/office/drawing/2018/hyperlinkcolor" val="tx"/>
                    </a:ext>
                  </a:extLst>
                </a:hlinkClick>
              </a:rPr>
              <a:t>https://www.rabbitmq.com/download.html</a:t>
            </a:r>
            <a:endParaRPr lang="en-IN" dirty="0">
              <a:solidFill>
                <a:srgbClr val="00517C"/>
              </a:solidFill>
              <a:latin typeface="Source Sans Pro" panose="020B0503030403020204" pitchFamily="34" charset="0"/>
              <a:ea typeface="Source Sans Pro" panose="020B0503030403020204" pitchFamily="34" charset="0"/>
            </a:endParaRPr>
          </a:p>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Download the RabbitMQ windows Installer and install the software.</a:t>
            </a:r>
            <a:endParaRPr lang="en-IN" dirty="0">
              <a:solidFill>
                <a:srgbClr val="00517C"/>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FA11D052-23F4-5018-CAFA-21A393868D2F}"/>
              </a:ext>
            </a:extLst>
          </p:cNvPr>
          <p:cNvPicPr>
            <a:picLocks noChangeAspect="1"/>
          </p:cNvPicPr>
          <p:nvPr/>
        </p:nvPicPr>
        <p:blipFill>
          <a:blip r:embed="rId11"/>
          <a:stretch>
            <a:fillRect/>
          </a:stretch>
        </p:blipFill>
        <p:spPr>
          <a:xfrm>
            <a:off x="3048000" y="2128627"/>
            <a:ext cx="8260836" cy="2362200"/>
          </a:xfrm>
          <a:prstGeom prst="rect">
            <a:avLst/>
          </a:prstGeom>
        </p:spPr>
      </p:pic>
    </p:spTree>
    <p:extLst>
      <p:ext uri="{BB962C8B-B14F-4D97-AF65-F5344CB8AC3E}">
        <p14:creationId xmlns:p14="http://schemas.microsoft.com/office/powerpoint/2010/main" val="1858856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88512" y="0"/>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88512" y="2524897"/>
            <a:ext cx="3048000" cy="1569660"/>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RabbitMQ Install</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95987FD-1FEE-D812-125F-36EAE899015F}"/>
              </a:ext>
            </a:extLst>
          </p:cNvPr>
          <p:cNvSpPr txBox="1"/>
          <p:nvPr/>
        </p:nvSpPr>
        <p:spPr>
          <a:xfrm>
            <a:off x="3667987" y="2375229"/>
            <a:ext cx="6848475" cy="157164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Got to this Path</a:t>
            </a:r>
          </a:p>
          <a:p>
            <a:pPr marL="285750" indent="-285750">
              <a:lnSpc>
                <a:spcPct val="107000"/>
              </a:lnSpc>
              <a:spcAft>
                <a:spcPts val="800"/>
              </a:spcAft>
              <a:buFont typeface="Arial" panose="020B0604020202020204" pitchFamily="34" charset="0"/>
              <a:buChar char="•"/>
            </a:pPr>
            <a:r>
              <a:rPr lang="en-IN" dirty="0">
                <a:solidFill>
                  <a:srgbClr val="00517C"/>
                </a:solidFill>
                <a:latin typeface="Source Sans Pro" panose="020B0503030403020204" pitchFamily="34" charset="0"/>
                <a:ea typeface="Source Sans Pro" panose="020B0503030403020204" pitchFamily="34" charset="0"/>
              </a:rPr>
              <a:t>C:\Program Files\RabbitMQ Server\rabbitmq_server-3.11.10\</a:t>
            </a:r>
            <a:r>
              <a:rPr lang="en-IN" dirty="0" err="1">
                <a:solidFill>
                  <a:srgbClr val="00517C"/>
                </a:solidFill>
                <a:latin typeface="Source Sans Pro" panose="020B0503030403020204" pitchFamily="34" charset="0"/>
                <a:ea typeface="Source Sans Pro" panose="020B0503030403020204" pitchFamily="34" charset="0"/>
              </a:rPr>
              <a:t>sbin</a:t>
            </a:r>
            <a:endParaRPr lang="en-IN" dirty="0">
              <a:solidFill>
                <a:srgbClr val="00517C"/>
              </a:solidFill>
              <a:latin typeface="Source Sans Pro" panose="020B0503030403020204" pitchFamily="34" charset="0"/>
              <a:ea typeface="Source Sans Pro" panose="020B0503030403020204" pitchFamily="34" charset="0"/>
            </a:endParaRPr>
          </a:p>
          <a:p>
            <a:pPr marL="285750" indent="-285750">
              <a:lnSpc>
                <a:spcPct val="107000"/>
              </a:lnSpc>
              <a:spcAft>
                <a:spcPts val="800"/>
              </a:spcAft>
              <a:buFont typeface="Arial" panose="020B0604020202020204" pitchFamily="34" charset="0"/>
              <a:buChar char="•"/>
            </a:pPr>
            <a:r>
              <a:rPr lang="en-IN" dirty="0">
                <a:solidFill>
                  <a:srgbClr val="00517C"/>
                </a:solidFill>
                <a:latin typeface="Source Sans Pro" panose="020B0503030403020204" pitchFamily="34" charset="0"/>
                <a:ea typeface="Source Sans Pro" panose="020B0503030403020204" pitchFamily="34" charset="0"/>
              </a:rPr>
              <a:t>Open the Command prompt and type below command</a:t>
            </a:r>
          </a:p>
          <a:p>
            <a:pPr marL="285750" indent="-285750">
              <a:lnSpc>
                <a:spcPct val="107000"/>
              </a:lnSpc>
              <a:spcAft>
                <a:spcPts val="800"/>
              </a:spcAft>
              <a:buFont typeface="Arial" panose="020B0604020202020204" pitchFamily="34" charset="0"/>
              <a:buChar char="•"/>
            </a:pPr>
            <a:r>
              <a:rPr lang="en-IN" b="1" i="1" u="sng" dirty="0" err="1">
                <a:solidFill>
                  <a:srgbClr val="00517C"/>
                </a:solidFill>
                <a:latin typeface="Source Sans Pro" panose="020B0503030403020204" pitchFamily="34" charset="0"/>
                <a:ea typeface="Source Sans Pro" panose="020B0503030403020204" pitchFamily="34" charset="0"/>
              </a:rPr>
              <a:t>rabbitmq</a:t>
            </a:r>
            <a:r>
              <a:rPr lang="en-IN" b="1" i="1" u="sng" dirty="0">
                <a:solidFill>
                  <a:srgbClr val="00517C"/>
                </a:solidFill>
                <a:latin typeface="Source Sans Pro" panose="020B0503030403020204" pitchFamily="34" charset="0"/>
                <a:ea typeface="Source Sans Pro" panose="020B0503030403020204" pitchFamily="34" charset="0"/>
              </a:rPr>
              <a:t>-plugins enable </a:t>
            </a:r>
            <a:r>
              <a:rPr lang="en-IN" b="1" i="1" u="sng" dirty="0" err="1">
                <a:solidFill>
                  <a:srgbClr val="00517C"/>
                </a:solidFill>
                <a:latin typeface="Source Sans Pro" panose="020B0503030403020204" pitchFamily="34" charset="0"/>
                <a:ea typeface="Source Sans Pro" panose="020B0503030403020204" pitchFamily="34" charset="0"/>
              </a:rPr>
              <a:t>rabbitmq_management</a:t>
            </a:r>
            <a:endParaRPr lang="en-IN" b="1" i="1" u="sng"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15896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88512" y="0"/>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88512" y="2524897"/>
            <a:ext cx="3048000" cy="1569660"/>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RabbitMQ Install</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12" name="TextBox 11">
            <a:extLst>
              <a:ext uri="{FF2B5EF4-FFF2-40B4-BE49-F238E27FC236}">
                <a16:creationId xmlns:a16="http://schemas.microsoft.com/office/drawing/2014/main" id="{995987FD-1FEE-D812-125F-36EAE899015F}"/>
              </a:ext>
            </a:extLst>
          </p:cNvPr>
          <p:cNvSpPr txBox="1"/>
          <p:nvPr/>
        </p:nvSpPr>
        <p:spPr>
          <a:xfrm>
            <a:off x="3375024" y="1167866"/>
            <a:ext cx="6848475" cy="773738"/>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US" dirty="0">
                <a:solidFill>
                  <a:srgbClr val="00517C"/>
                </a:solidFill>
                <a:latin typeface="Source Sans Pro" panose="020B0503030403020204" pitchFamily="34" charset="0"/>
                <a:ea typeface="Source Sans Pro" panose="020B0503030403020204" pitchFamily="34" charset="0"/>
              </a:rPr>
              <a:t>Find RabbitMQ service and check its on running mode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dirty="0">
              <a:solidFill>
                <a:srgbClr val="00517C"/>
              </a:solidFill>
              <a:latin typeface="Source Sans Pro" panose="020B0503030403020204" pitchFamily="34" charset="0"/>
              <a:ea typeface="Source Sans Pro" panose="020B0503030403020204" pitchFamily="34" charset="0"/>
            </a:endParaRPr>
          </a:p>
        </p:txBody>
      </p:sp>
      <p:pic>
        <p:nvPicPr>
          <p:cNvPr id="5" name="Picture 4">
            <a:extLst>
              <a:ext uri="{FF2B5EF4-FFF2-40B4-BE49-F238E27FC236}">
                <a16:creationId xmlns:a16="http://schemas.microsoft.com/office/drawing/2014/main" id="{4C9B6478-B880-0610-76CB-9052B2A83DAB}"/>
              </a:ext>
            </a:extLst>
          </p:cNvPr>
          <p:cNvPicPr>
            <a:picLocks noChangeAspect="1"/>
          </p:cNvPicPr>
          <p:nvPr/>
        </p:nvPicPr>
        <p:blipFill>
          <a:blip r:embed="rId10"/>
          <a:stretch>
            <a:fillRect/>
          </a:stretch>
        </p:blipFill>
        <p:spPr>
          <a:xfrm>
            <a:off x="3463536" y="1888401"/>
            <a:ext cx="8307115" cy="2199646"/>
          </a:xfrm>
          <a:prstGeom prst="rect">
            <a:avLst/>
          </a:prstGeom>
        </p:spPr>
      </p:pic>
      <p:sp>
        <p:nvSpPr>
          <p:cNvPr id="9" name="TextBox 8">
            <a:extLst>
              <a:ext uri="{FF2B5EF4-FFF2-40B4-BE49-F238E27FC236}">
                <a16:creationId xmlns:a16="http://schemas.microsoft.com/office/drawing/2014/main" id="{AE809109-F34D-A8F1-47B6-C32B45BCFD5E}"/>
              </a:ext>
            </a:extLst>
          </p:cNvPr>
          <p:cNvSpPr txBox="1"/>
          <p:nvPr/>
        </p:nvSpPr>
        <p:spPr>
          <a:xfrm>
            <a:off x="3463536" y="4808582"/>
            <a:ext cx="6191250" cy="375552"/>
          </a:xfrm>
          <a:prstGeom prst="rect">
            <a:avLst/>
          </a:prstGeom>
          <a:noFill/>
        </p:spPr>
        <p:txBody>
          <a:bodyPr wrap="square">
            <a:spAutoFit/>
          </a:bodyPr>
          <a:lstStyle/>
          <a:p>
            <a:pPr>
              <a:lnSpc>
                <a:spcPct val="107000"/>
              </a:lnSpc>
              <a:spcAft>
                <a:spcPts val="800"/>
              </a:spcAft>
            </a:pPr>
            <a:r>
              <a:rPr lang="en-US" dirty="0">
                <a:solidFill>
                  <a:srgbClr val="00517C"/>
                </a:solidFill>
                <a:latin typeface="Source Sans Pro" panose="020B0503030403020204" pitchFamily="34" charset="0"/>
                <a:ea typeface="Source Sans Pro" panose="020B0503030403020204" pitchFamily="34" charset="0"/>
              </a:rPr>
              <a:t>Open Browser and Enter the URL :- </a:t>
            </a:r>
            <a:r>
              <a:rPr lang="en-US" dirty="0">
                <a:solidFill>
                  <a:srgbClr val="00517C"/>
                </a:solidFill>
                <a:latin typeface="Source Sans Pro" panose="020B0503030403020204" pitchFamily="34" charset="0"/>
                <a:ea typeface="Source Sans Pro" panose="020B0503030403020204" pitchFamily="34" charset="0"/>
                <a:hlinkClick r:id="rId11">
                  <a:extLst>
                    <a:ext uri="{A12FA001-AC4F-418D-AE19-62706E023703}">
                      <ahyp:hlinkClr xmlns:ahyp="http://schemas.microsoft.com/office/drawing/2018/hyperlinkcolor" val="tx"/>
                    </a:ext>
                  </a:extLst>
                </a:hlinkClick>
              </a:rPr>
              <a:t>http://localhost:15672/</a:t>
            </a:r>
            <a:endParaRPr lang="en-IN"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99084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C57755-7C0B-9876-74AC-CFBA990442B4}"/>
              </a:ext>
            </a:extLst>
          </p:cNvPr>
          <p:cNvPicPr>
            <a:picLocks noChangeAspect="1"/>
          </p:cNvPicPr>
          <p:nvPr/>
        </p:nvPicPr>
        <p:blipFill>
          <a:blip r:embed="rId2"/>
          <a:stretch>
            <a:fillRect/>
          </a:stretch>
        </p:blipFill>
        <p:spPr>
          <a:xfrm>
            <a:off x="3419039" y="342900"/>
            <a:ext cx="8023850" cy="3860800"/>
          </a:xfrm>
          <a:prstGeom prst="rect">
            <a:avLst/>
          </a:prstGeom>
        </p:spPr>
      </p:pic>
      <p:sp>
        <p:nvSpPr>
          <p:cNvPr id="4" name="Rectangle 3">
            <a:extLst>
              <a:ext uri="{FF2B5EF4-FFF2-40B4-BE49-F238E27FC236}">
                <a16:creationId xmlns:a16="http://schemas.microsoft.com/office/drawing/2014/main" id="{047D181E-19BF-523A-49D3-6A962C7D1891}"/>
              </a:ext>
            </a:extLst>
          </p:cNvPr>
          <p:cNvSpPr/>
          <p:nvPr/>
        </p:nvSpPr>
        <p:spPr>
          <a:xfrm>
            <a:off x="88512" y="0"/>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88512" y="2524897"/>
            <a:ext cx="3048000" cy="1569660"/>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RabbitMQ Install</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0"/>
            <a:tile tx="0" ty="0" sx="100000" sy="100000" flip="none" algn="tl"/>
          </a:blipFill>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AE809109-F34D-A8F1-47B6-C32B45BCFD5E}"/>
              </a:ext>
            </a:extLst>
          </p:cNvPr>
          <p:cNvSpPr txBox="1"/>
          <p:nvPr/>
        </p:nvSpPr>
        <p:spPr>
          <a:xfrm>
            <a:off x="3419039" y="4094557"/>
            <a:ext cx="6191250" cy="1868012"/>
          </a:xfrm>
          <a:prstGeom prst="rect">
            <a:avLst/>
          </a:prstGeom>
          <a:noFill/>
        </p:spPr>
        <p:txBody>
          <a:bodyPr wrap="square">
            <a:spAutoFit/>
          </a:bodyPr>
          <a:lstStyle/>
          <a:p>
            <a:pPr>
              <a:lnSpc>
                <a:spcPct val="107000"/>
              </a:lnSpc>
              <a:spcAft>
                <a:spcPts val="800"/>
              </a:spcAft>
            </a:pPr>
            <a:r>
              <a:rPr lang="en-US" dirty="0">
                <a:solidFill>
                  <a:srgbClr val="00517C"/>
                </a:solidFill>
                <a:latin typeface="Source Sans Pro" panose="020B0503030403020204" pitchFamily="34" charset="0"/>
                <a:ea typeface="Source Sans Pro" panose="020B0503030403020204" pitchFamily="34" charset="0"/>
              </a:rPr>
              <a:t>RabbitMQ Login page will appear. Enter Username and Password </a:t>
            </a:r>
            <a:endParaRPr lang="en-IN" dirty="0">
              <a:solidFill>
                <a:srgbClr val="00517C"/>
              </a:solidFill>
              <a:latin typeface="Source Sans Pro" panose="020B0503030403020204" pitchFamily="34" charset="0"/>
              <a:ea typeface="Source Sans Pro" panose="020B0503030403020204" pitchFamily="34" charset="0"/>
            </a:endParaRPr>
          </a:p>
          <a:p>
            <a:pPr>
              <a:lnSpc>
                <a:spcPct val="107000"/>
              </a:lnSpc>
              <a:spcAft>
                <a:spcPts val="800"/>
              </a:spcAft>
            </a:pPr>
            <a:r>
              <a:rPr lang="en-US" dirty="0">
                <a:solidFill>
                  <a:srgbClr val="00517C"/>
                </a:solidFill>
                <a:latin typeface="Source Sans Pro" panose="020B0503030403020204" pitchFamily="34" charset="0"/>
                <a:ea typeface="Source Sans Pro" panose="020B0503030403020204" pitchFamily="34" charset="0"/>
              </a:rPr>
              <a:t>Username : guest</a:t>
            </a:r>
            <a:endParaRPr lang="en-IN" dirty="0">
              <a:solidFill>
                <a:srgbClr val="00517C"/>
              </a:solidFill>
              <a:latin typeface="Source Sans Pro" panose="020B0503030403020204" pitchFamily="34" charset="0"/>
              <a:ea typeface="Source Sans Pro" panose="020B0503030403020204" pitchFamily="34" charset="0"/>
            </a:endParaRPr>
          </a:p>
          <a:p>
            <a:pPr>
              <a:lnSpc>
                <a:spcPct val="107000"/>
              </a:lnSpc>
              <a:spcAft>
                <a:spcPts val="800"/>
              </a:spcAft>
            </a:pPr>
            <a:r>
              <a:rPr lang="en-US" dirty="0">
                <a:solidFill>
                  <a:srgbClr val="00517C"/>
                </a:solidFill>
                <a:latin typeface="Source Sans Pro" panose="020B0503030403020204" pitchFamily="34" charset="0"/>
                <a:ea typeface="Source Sans Pro" panose="020B0503030403020204" pitchFamily="34" charset="0"/>
              </a:rPr>
              <a:t>Password : guest</a:t>
            </a:r>
            <a:endParaRPr lang="en-IN" dirty="0">
              <a:solidFill>
                <a:srgbClr val="00517C"/>
              </a:solidFill>
              <a:latin typeface="Source Sans Pro" panose="020B0503030403020204" pitchFamily="34" charset="0"/>
              <a:ea typeface="Source Sans Pro" panose="020B0503030403020204" pitchFamily="34" charset="0"/>
            </a:endParaRPr>
          </a:p>
          <a:p>
            <a:pPr>
              <a:lnSpc>
                <a:spcPct val="107000"/>
              </a:lnSpc>
              <a:spcAft>
                <a:spcPts val="800"/>
              </a:spcAft>
            </a:pPr>
            <a:endParaRPr lang="en-IN"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49360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362036"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0" y="1756160"/>
            <a:ext cx="3481343" cy="3785652"/>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Required </a:t>
            </a:r>
          </a:p>
          <a:p>
            <a:r>
              <a:rPr lang="en-US" sz="4800" b="1" dirty="0">
                <a:solidFill>
                  <a:srgbClr val="00517C"/>
                </a:solidFill>
                <a:latin typeface="Source Sans Pro" panose="020B0503030403020204" pitchFamily="34" charset="0"/>
                <a:ea typeface="Source Sans Pro" panose="020B0503030403020204" pitchFamily="34" charset="0"/>
              </a:rPr>
              <a:t>NuGet Package for </a:t>
            </a:r>
          </a:p>
          <a:p>
            <a:r>
              <a:rPr lang="en-US" sz="4800" b="1" dirty="0">
                <a:solidFill>
                  <a:srgbClr val="00517C"/>
                </a:solidFill>
                <a:latin typeface="Source Sans Pro" panose="020B0503030403020204" pitchFamily="34" charset="0"/>
                <a:ea typeface="Source Sans Pro" panose="020B0503030403020204" pitchFamily="34" charset="0"/>
              </a:rPr>
              <a:t>RabbitMQ</a:t>
            </a:r>
          </a:p>
          <a:p>
            <a:r>
              <a:rPr lang="en-US" sz="4800" b="1" dirty="0">
                <a:solidFill>
                  <a:srgbClr val="00517C"/>
                </a:solidFill>
                <a:latin typeface="Source Sans Pro" panose="020B0503030403020204" pitchFamily="34" charset="0"/>
                <a:ea typeface="Source Sans Pro" panose="020B0503030403020204" pitchFamily="34" charset="0"/>
              </a:rPr>
              <a:t>(C#)</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4D3EF5F-640F-7740-147F-793BF27797EB}"/>
              </a:ext>
            </a:extLst>
          </p:cNvPr>
          <p:cNvSpPr txBox="1"/>
          <p:nvPr/>
        </p:nvSpPr>
        <p:spPr>
          <a:xfrm>
            <a:off x="3481343" y="3059667"/>
            <a:ext cx="8710657" cy="369332"/>
          </a:xfrm>
          <a:prstGeom prst="rect">
            <a:avLst/>
          </a:prstGeom>
          <a:noFill/>
        </p:spPr>
        <p:txBody>
          <a:bodyPr wrap="square">
            <a:spAutoFit/>
          </a:bodyPr>
          <a:lstStyle/>
          <a:p>
            <a:r>
              <a:rPr lang="en-US" sz="1800" dirty="0">
                <a:solidFill>
                  <a:srgbClr val="0000FF"/>
                </a:solidFill>
                <a:latin typeface="Cascadia Mono" panose="020B0609020000020004" pitchFamily="49" charset="0"/>
              </a:rPr>
              <a:t> &lt;</a:t>
            </a:r>
            <a:r>
              <a:rPr lang="en-US" sz="1800" dirty="0" err="1">
                <a:solidFill>
                  <a:srgbClr val="A31515"/>
                </a:solidFill>
                <a:latin typeface="Cascadia Mono" panose="020B0609020000020004" pitchFamily="49" charset="0"/>
              </a:rPr>
              <a:t>PackageReference</a:t>
            </a:r>
            <a:r>
              <a:rPr lang="en-US" sz="1800" dirty="0">
                <a:solidFill>
                  <a:srgbClr val="0000FF"/>
                </a:solidFill>
                <a:latin typeface="Cascadia Mono" panose="020B0609020000020004" pitchFamily="49" charset="0"/>
              </a:rPr>
              <a:t> </a:t>
            </a:r>
            <a:r>
              <a:rPr lang="en-US" sz="1800" dirty="0">
                <a:solidFill>
                  <a:srgbClr val="FF0000"/>
                </a:solidFill>
                <a:latin typeface="Cascadia Mono" panose="020B0609020000020004" pitchFamily="49" charset="0"/>
              </a:rPr>
              <a:t>Include</a:t>
            </a:r>
            <a:r>
              <a:rPr lang="en-US" sz="1800" dirty="0">
                <a:solidFill>
                  <a:srgbClr val="0000FF"/>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err="1">
                <a:solidFill>
                  <a:srgbClr val="0000FF"/>
                </a:solidFill>
                <a:latin typeface="Cascadia Mono" panose="020B0609020000020004" pitchFamily="49" charset="0"/>
              </a:rPr>
              <a:t>RabbitMQ.Client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a:t>
            </a:r>
            <a:r>
              <a:rPr lang="en-US" sz="1800" dirty="0">
                <a:solidFill>
                  <a:srgbClr val="FF0000"/>
                </a:solidFill>
                <a:latin typeface="Cascadia Mono" panose="020B0609020000020004" pitchFamily="49" charset="0"/>
              </a:rPr>
              <a:t>Version</a:t>
            </a:r>
            <a:r>
              <a:rPr lang="en-US" sz="1800" dirty="0">
                <a:solidFill>
                  <a:srgbClr val="0000FF"/>
                </a:solidFill>
                <a:latin typeface="Cascadia Mono" panose="020B0609020000020004" pitchFamily="49" charset="0"/>
              </a:rPr>
              <a:t>=</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6.4.0</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 /&gt;</a:t>
            </a:r>
            <a:endParaRPr lang="en-IN" sz="1400" dirty="0"/>
          </a:p>
        </p:txBody>
      </p:sp>
    </p:spTree>
    <p:extLst>
      <p:ext uri="{BB962C8B-B14F-4D97-AF65-F5344CB8AC3E}">
        <p14:creationId xmlns:p14="http://schemas.microsoft.com/office/powerpoint/2010/main" val="212860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27A5FA-0576-5CE2-33FB-7740230585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1481" y="1896110"/>
            <a:ext cx="3251980" cy="2538131"/>
          </a:xfrm>
          <a:prstGeom prst="rect">
            <a:avLst/>
          </a:prstGeom>
        </p:spPr>
      </p:pic>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354367" y="2032455"/>
            <a:ext cx="2339266" cy="3046988"/>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Do You have </a:t>
            </a:r>
          </a:p>
          <a:p>
            <a:r>
              <a:rPr lang="en-US" sz="3200" b="1" dirty="0">
                <a:solidFill>
                  <a:srgbClr val="00517C"/>
                </a:solidFill>
                <a:latin typeface="Source Sans Pro" panose="020B0503030403020204" pitchFamily="34" charset="0"/>
                <a:ea typeface="Source Sans Pro" panose="020B0503030403020204" pitchFamily="34" charset="0"/>
              </a:rPr>
              <a:t>Any idea About </a:t>
            </a:r>
          </a:p>
          <a:p>
            <a:r>
              <a:rPr lang="en-US" sz="3200" b="1" dirty="0">
                <a:solidFill>
                  <a:srgbClr val="00517C"/>
                </a:solidFill>
                <a:latin typeface="Source Sans Pro" panose="020B0503030403020204" pitchFamily="34" charset="0"/>
                <a:ea typeface="Source Sans Pro" panose="020B0503030403020204" pitchFamily="34" charset="0"/>
              </a:rPr>
              <a:t>RabbitMQ ? </a:t>
            </a:r>
          </a:p>
          <a:p>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3323303" y="560222"/>
            <a:ext cx="4160573"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What is RabbitMQ ?  </a:t>
            </a:r>
            <a:endParaRPr lang="en-IN" sz="3200" b="1" dirty="0">
              <a:solidFill>
                <a:srgbClr val="00517C"/>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E506AA7D-EEB6-4E1F-5CA3-E94BEE93DFB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899" y="6253633"/>
            <a:ext cx="467357" cy="494619"/>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B93E1C6F-D774-C8E7-F721-0AB86C7BF851}"/>
              </a:ext>
            </a:extLst>
          </p:cNvPr>
          <p:cNvSpPr txBox="1"/>
          <p:nvPr/>
        </p:nvSpPr>
        <p:spPr>
          <a:xfrm flipH="1">
            <a:off x="3323303" y="1264361"/>
            <a:ext cx="5242319" cy="600164"/>
          </a:xfrm>
          <a:prstGeom prst="rect">
            <a:avLst/>
          </a:prstGeom>
          <a:noFill/>
        </p:spPr>
        <p:txBody>
          <a:bodyPr wrap="square" rtlCol="0">
            <a:spAutoFit/>
          </a:bodyPr>
          <a:lstStyle/>
          <a:p>
            <a:r>
              <a:rPr lang="en-US" sz="1100" dirty="0">
                <a:solidFill>
                  <a:srgbClr val="00517C"/>
                </a:solidFill>
                <a:latin typeface="Source Sans Pro" panose="020B0503030403020204" pitchFamily="34" charset="0"/>
                <a:ea typeface="Source Sans Pro" panose="020B0503030403020204" pitchFamily="34" charset="0"/>
              </a:rPr>
              <a:t>RabbitMQ is a message-queueing software also known as a </a:t>
            </a:r>
            <a:r>
              <a:rPr lang="en-US" sz="1100" b="1" u="sng" dirty="0">
                <a:solidFill>
                  <a:srgbClr val="00517C"/>
                </a:solidFill>
                <a:latin typeface="Source Sans Pro" panose="020B0503030403020204" pitchFamily="34" charset="0"/>
                <a:ea typeface="Source Sans Pro" panose="020B0503030403020204" pitchFamily="34" charset="0"/>
              </a:rPr>
              <a:t>message broker </a:t>
            </a:r>
            <a:r>
              <a:rPr lang="en-US" sz="1100" dirty="0">
                <a:solidFill>
                  <a:srgbClr val="00517C"/>
                </a:solidFill>
                <a:latin typeface="Source Sans Pro" panose="020B0503030403020204" pitchFamily="34" charset="0"/>
                <a:ea typeface="Source Sans Pro" panose="020B0503030403020204" pitchFamily="34" charset="0"/>
              </a:rPr>
              <a:t>or queue manager. Simply said : it is software where queues are defined, to which applications connect in order to transfer a message or messages.</a:t>
            </a:r>
            <a:endParaRPr lang="en-IN" sz="1100" dirty="0">
              <a:solidFill>
                <a:srgbClr val="00517C"/>
              </a:solidFill>
              <a:latin typeface="Source Sans Pro" panose="020B0503030403020204" pitchFamily="34" charset="0"/>
              <a:ea typeface="Source Sans Pro" panose="020B0503030403020204" pitchFamily="34" charset="0"/>
            </a:endParaRPr>
          </a:p>
        </p:txBody>
      </p:sp>
      <p:sp>
        <p:nvSpPr>
          <p:cNvPr id="14" name="TextBox 13">
            <a:extLst>
              <a:ext uri="{FF2B5EF4-FFF2-40B4-BE49-F238E27FC236}">
                <a16:creationId xmlns:a16="http://schemas.microsoft.com/office/drawing/2014/main" id="{76B2264A-61C0-8E2B-2C32-FE3F726AF44C}"/>
              </a:ext>
            </a:extLst>
          </p:cNvPr>
          <p:cNvSpPr txBox="1"/>
          <p:nvPr/>
        </p:nvSpPr>
        <p:spPr>
          <a:xfrm>
            <a:off x="3323303" y="4668821"/>
            <a:ext cx="5060272" cy="1277273"/>
          </a:xfrm>
          <a:prstGeom prst="rect">
            <a:avLst/>
          </a:prstGeom>
          <a:noFill/>
        </p:spPr>
        <p:txBody>
          <a:bodyPr wrap="square">
            <a:spAutoFit/>
          </a:bodyPr>
          <a:lstStyle/>
          <a:p>
            <a:r>
              <a:rPr lang="en-US" sz="1100" dirty="0">
                <a:solidFill>
                  <a:srgbClr val="00517C"/>
                </a:solidFill>
                <a:latin typeface="Source Sans Pro" panose="020B0503030403020204" pitchFamily="34" charset="0"/>
                <a:ea typeface="Source Sans Pro" panose="020B0503030403020204" pitchFamily="34" charset="0"/>
              </a:rPr>
              <a:t>A message can include any kind of information. It could, for example, have information about a process or task that should start on another application (which could even be on another server), or it could be just a simple text message.</a:t>
            </a:r>
          </a:p>
          <a:p>
            <a:endParaRPr lang="en-US" sz="1100" dirty="0">
              <a:solidFill>
                <a:srgbClr val="00517C"/>
              </a:solidFill>
              <a:latin typeface="Source Sans Pro" panose="020B0503030403020204" pitchFamily="34" charset="0"/>
              <a:ea typeface="Source Sans Pro" panose="020B0503030403020204" pitchFamily="34" charset="0"/>
            </a:endParaRPr>
          </a:p>
          <a:p>
            <a:r>
              <a:rPr lang="en-US" sz="1100" dirty="0">
                <a:solidFill>
                  <a:srgbClr val="00517C"/>
                </a:solidFill>
                <a:latin typeface="Source Sans Pro" panose="020B0503030403020204" pitchFamily="34" charset="0"/>
                <a:ea typeface="Source Sans Pro" panose="020B0503030403020204" pitchFamily="34" charset="0"/>
              </a:rPr>
              <a:t> The queue-manager software stores the messages until a receiving application connects and takes a message off the queue. The receiving application then processes the message.</a:t>
            </a:r>
            <a:endParaRPr lang="en-IN" sz="1100" dirty="0">
              <a:solidFill>
                <a:srgbClr val="00517C"/>
              </a:solidFill>
              <a:latin typeface="Source Sans Pro" panose="020B0503030403020204" pitchFamily="34" charset="0"/>
              <a:ea typeface="Source Sans Pro" panose="020B0503030403020204" pitchFamily="34" charset="0"/>
            </a:endParaRPr>
          </a:p>
        </p:txBody>
      </p:sp>
      <p:pic>
        <p:nvPicPr>
          <p:cNvPr id="1026" name="Picture 2" descr="RabbitMQ workflow tutorial">
            <a:extLst>
              <a:ext uri="{FF2B5EF4-FFF2-40B4-BE49-F238E27FC236}">
                <a16:creationId xmlns:a16="http://schemas.microsoft.com/office/drawing/2014/main" id="{8E44CF3C-1DEE-5C41-5F89-3B9E7EFC675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98561" y="2817281"/>
            <a:ext cx="5060273" cy="69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77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362036"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0" y="1995857"/>
            <a:ext cx="3481343" cy="2308324"/>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Example of Publisher Code  in C# </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4D3EF5F-640F-7740-147F-793BF27797EB}"/>
              </a:ext>
            </a:extLst>
          </p:cNvPr>
          <p:cNvSpPr txBox="1"/>
          <p:nvPr/>
        </p:nvSpPr>
        <p:spPr>
          <a:xfrm>
            <a:off x="3923049" y="689787"/>
            <a:ext cx="7153563" cy="6093976"/>
          </a:xfrm>
          <a:prstGeom prst="rect">
            <a:avLst/>
          </a:prstGeom>
          <a:noFill/>
        </p:spPr>
        <p:txBody>
          <a:bodyPr wrap="square">
            <a:spAutoFit/>
          </a:bodyPr>
          <a:lstStyle/>
          <a:p>
            <a:r>
              <a:rPr lang="en-IN" sz="1400" dirty="0">
                <a:solidFill>
                  <a:srgbClr val="0000FF"/>
                </a:solidFill>
                <a:latin typeface="Cascadia Mono" panose="020B0609020000020004" pitchFamily="49" charset="0"/>
              </a:rPr>
              <a:t>using</a:t>
            </a:r>
            <a:r>
              <a:rPr lang="en-IN" sz="1400" dirty="0">
                <a:solidFill>
                  <a:srgbClr val="000000"/>
                </a:solidFill>
                <a:latin typeface="Cascadia Mono" panose="020B0609020000020004" pitchFamily="49" charset="0"/>
              </a:rPr>
              <a:t> System;</a:t>
            </a:r>
          </a:p>
          <a:p>
            <a:r>
              <a:rPr lang="en-IN" sz="1400" dirty="0">
                <a:solidFill>
                  <a:srgbClr val="0000FF"/>
                </a:solidFill>
                <a:latin typeface="Cascadia Mono" panose="020B0609020000020004" pitchFamily="49" charset="0"/>
              </a:rPr>
              <a:t>using</a:t>
            </a:r>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System.Text</a:t>
            </a:r>
            <a:r>
              <a:rPr lang="en-IN" sz="1400" dirty="0">
                <a:solidFill>
                  <a:srgbClr val="000000"/>
                </a:solidFill>
                <a:latin typeface="Cascadia Mono" panose="020B0609020000020004" pitchFamily="49" charset="0"/>
              </a:rPr>
              <a:t>;</a:t>
            </a:r>
          </a:p>
          <a:p>
            <a:r>
              <a:rPr lang="en-IN" sz="1400" dirty="0">
                <a:solidFill>
                  <a:srgbClr val="0000FF"/>
                </a:solidFill>
                <a:latin typeface="Cascadia Mono" panose="020B0609020000020004" pitchFamily="49" charset="0"/>
              </a:rPr>
              <a:t>using</a:t>
            </a:r>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RabbitMQ.Client</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factory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ConnectionFactory</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HostName</a:t>
            </a:r>
            <a:r>
              <a:rPr lang="en-US" sz="1400" dirty="0">
                <a:solidFill>
                  <a:srgbClr val="000000"/>
                </a:solidFill>
                <a:latin typeface="Cascadia Mono" panose="020B0609020000020004" pitchFamily="49" charset="0"/>
              </a:rPr>
              <a:t> = </a:t>
            </a:r>
            <a:r>
              <a:rPr lang="en-US" sz="1400" dirty="0">
                <a:solidFill>
                  <a:srgbClr val="A31515"/>
                </a:solidFill>
                <a:latin typeface="Cascadia Mono" panose="020B0609020000020004" pitchFamily="49" charset="0"/>
              </a:rPr>
              <a:t>"localhost"</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UserName</a:t>
            </a:r>
            <a:r>
              <a:rPr lang="en-US" sz="1400" dirty="0">
                <a:solidFill>
                  <a:srgbClr val="000000"/>
                </a:solidFill>
                <a:latin typeface="Cascadia Mono" panose="020B0609020000020004" pitchFamily="49" charset="0"/>
              </a:rPr>
              <a:t> = </a:t>
            </a:r>
            <a:r>
              <a:rPr lang="en-US" sz="1400" dirty="0">
                <a:solidFill>
                  <a:srgbClr val="A31515"/>
                </a:solidFill>
                <a:latin typeface="Cascadia Mono" panose="020B0609020000020004" pitchFamily="49" charset="0"/>
              </a:rPr>
              <a:t>"guest"</a:t>
            </a:r>
            <a:r>
              <a:rPr lang="en-US" sz="1400" dirty="0">
                <a:solidFill>
                  <a:srgbClr val="000000"/>
                </a:solidFill>
                <a:latin typeface="Cascadia Mono" panose="020B0609020000020004" pitchFamily="49" charset="0"/>
              </a:rPr>
              <a:t>, Password = </a:t>
            </a:r>
            <a:r>
              <a:rPr lang="en-US" sz="1400" dirty="0">
                <a:solidFill>
                  <a:srgbClr val="A31515"/>
                </a:solidFill>
                <a:latin typeface="Cascadia Mono" panose="020B0609020000020004" pitchFamily="49" charset="0"/>
              </a:rPr>
              <a:t>"guest"</a:t>
            </a:r>
            <a:r>
              <a:rPr lang="en-US" sz="1400" dirty="0">
                <a:solidFill>
                  <a:srgbClr val="000000"/>
                </a:solidFill>
                <a:latin typeface="Cascadia Mono" panose="020B0609020000020004" pitchFamily="49" charset="0"/>
              </a:rPr>
              <a:t> };</a:t>
            </a:r>
          </a:p>
          <a:p>
            <a:endParaRPr lang="en-IN" sz="1400" dirty="0">
              <a:solidFill>
                <a:srgbClr val="000000"/>
              </a:solidFill>
              <a:latin typeface="Cascadia Mono" panose="020B0609020000020004" pitchFamily="49" charset="0"/>
            </a:endParaRPr>
          </a:p>
          <a:p>
            <a:endParaRPr lang="en-IN"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connection = </a:t>
            </a:r>
            <a:r>
              <a:rPr lang="en-US" sz="1400" dirty="0" err="1">
                <a:solidFill>
                  <a:srgbClr val="000000"/>
                </a:solidFill>
                <a:latin typeface="Cascadia Mono" panose="020B0609020000020004" pitchFamily="49" charset="0"/>
              </a:rPr>
              <a:t>factory.CreateConnection</a:t>
            </a:r>
            <a:r>
              <a:rPr lang="en-US"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channel = </a:t>
            </a:r>
            <a:r>
              <a:rPr lang="en-US" sz="1400" dirty="0" err="1">
                <a:solidFill>
                  <a:srgbClr val="000000"/>
                </a:solidFill>
                <a:latin typeface="Cascadia Mono" panose="020B0609020000020004" pitchFamily="49" charset="0"/>
              </a:rPr>
              <a:t>connection.CreateModel</a:t>
            </a:r>
            <a:r>
              <a:rPr lang="en-US"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channel.QueueDeclare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queue: </a:t>
            </a:r>
            <a:r>
              <a:rPr lang="en-IN" sz="1400" dirty="0">
                <a:solidFill>
                  <a:srgbClr val="A31515"/>
                </a:solidFill>
                <a:latin typeface="Cascadia Mono" panose="020B0609020000020004" pitchFamily="49" charset="0"/>
              </a:rPr>
              <a:t>"letterbox"</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durable: </a:t>
            </a:r>
            <a:r>
              <a:rPr lang="en-IN" sz="1400" dirty="0">
                <a:solidFill>
                  <a:srgbClr val="0000FF"/>
                </a:solidFill>
                <a:latin typeface="Cascadia Mono" panose="020B0609020000020004" pitchFamily="49" charset="0"/>
              </a:rPr>
              <a:t>false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exclusive: </a:t>
            </a:r>
            <a:r>
              <a:rPr lang="en-IN" sz="1400" dirty="0">
                <a:solidFill>
                  <a:srgbClr val="0000FF"/>
                </a:solidFill>
                <a:latin typeface="Cascadia Mono" panose="020B0609020000020004" pitchFamily="49" charset="0"/>
              </a:rPr>
              <a:t>false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a:t>
            </a:r>
            <a:r>
              <a:rPr lang="en-IN" sz="1400" dirty="0" err="1">
                <a:solidFill>
                  <a:srgbClr val="000000"/>
                </a:solidFill>
                <a:latin typeface="Cascadia Mono" panose="020B0609020000020004" pitchFamily="49" charset="0"/>
              </a:rPr>
              <a:t>autoDelete</a:t>
            </a:r>
            <a:r>
              <a:rPr lang="en-IN" sz="1400" dirty="0">
                <a:solidFill>
                  <a:srgbClr val="000000"/>
                </a:solidFill>
                <a:latin typeface="Cascadia Mono" panose="020B0609020000020004" pitchFamily="49" charset="0"/>
              </a:rPr>
              <a:t>: </a:t>
            </a:r>
            <a:r>
              <a:rPr lang="en-IN" sz="1400" dirty="0">
                <a:solidFill>
                  <a:srgbClr val="0000FF"/>
                </a:solidFill>
                <a:latin typeface="Cascadia Mono" panose="020B0609020000020004" pitchFamily="49" charset="0"/>
              </a:rPr>
              <a:t>false</a:t>
            </a:r>
            <a:r>
              <a:rPr lang="en-IN" sz="1400" dirty="0">
                <a:solidFill>
                  <a:srgbClr val="000000"/>
                </a:solidFill>
                <a:latin typeface="Cascadia Mono" panose="020B0609020000020004" pitchFamily="49" charset="0"/>
              </a:rPr>
              <a:t>,</a:t>
            </a:r>
          </a:p>
          <a:p>
            <a:r>
              <a:rPr lang="en-IN" sz="1400" dirty="0">
                <a:solidFill>
                  <a:srgbClr val="000000"/>
                </a:solidFill>
                <a:latin typeface="Cascadia Mono" panose="020B0609020000020004" pitchFamily="49" charset="0"/>
              </a:rPr>
              <a:t>    arguments: </a:t>
            </a:r>
            <a:r>
              <a:rPr lang="en-IN" sz="1400" dirty="0">
                <a:solidFill>
                  <a:srgbClr val="0000FF"/>
                </a:solidFill>
                <a:latin typeface="Cascadia Mono" panose="020B0609020000020004" pitchFamily="49" charset="0"/>
              </a:rPr>
              <a:t>null</a:t>
            </a:r>
            <a:r>
              <a:rPr lang="en-IN"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message = </a:t>
            </a:r>
            <a:r>
              <a:rPr lang="en-US" sz="1400" dirty="0">
                <a:solidFill>
                  <a:srgbClr val="A31515"/>
                </a:solidFill>
                <a:latin typeface="Cascadia Mono" panose="020B0609020000020004" pitchFamily="49" charset="0"/>
              </a:rPr>
              <a:t>"This is my first Message"</a:t>
            </a:r>
            <a:r>
              <a:rPr lang="en-US" sz="1400" dirty="0">
                <a:solidFill>
                  <a:srgbClr val="000000"/>
                </a:solidFill>
                <a:latin typeface="Cascadia Mono" panose="020B0609020000020004" pitchFamily="49" charset="0"/>
              </a:rPr>
              <a:t>;</a:t>
            </a:r>
          </a:p>
          <a:p>
            <a:endParaRPr lang="en-IN"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var</a:t>
            </a:r>
            <a:r>
              <a:rPr lang="en-US" sz="1400" dirty="0">
                <a:solidFill>
                  <a:srgbClr val="000000"/>
                </a:solidFill>
                <a:latin typeface="Cascadia Mono" panose="020B0609020000020004" pitchFamily="49" charset="0"/>
              </a:rPr>
              <a:t> body = Encoding.UTF8.GetBytes(message);</a:t>
            </a:r>
          </a:p>
          <a:p>
            <a:endParaRPr lang="en-IN" sz="1400" dirty="0">
              <a:solidFill>
                <a:srgbClr val="000000"/>
              </a:solidFill>
              <a:latin typeface="Cascadia Mono" panose="020B0609020000020004" pitchFamily="49" charset="0"/>
            </a:endParaRPr>
          </a:p>
          <a:p>
            <a:r>
              <a:rPr lang="en-US" sz="1400" dirty="0" err="1">
                <a:solidFill>
                  <a:srgbClr val="000000"/>
                </a:solidFill>
                <a:latin typeface="Cascadia Mono" panose="020B0609020000020004" pitchFamily="49" charset="0"/>
              </a:rPr>
              <a:t>channel.BasicPublish</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"letterbox"</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null</a:t>
            </a:r>
            <a:r>
              <a:rPr lang="en-US" sz="1400" dirty="0">
                <a:solidFill>
                  <a:srgbClr val="000000"/>
                </a:solidFill>
                <a:latin typeface="Cascadia Mono" panose="020B0609020000020004" pitchFamily="49" charset="0"/>
              </a:rPr>
              <a:t>, body);</a:t>
            </a:r>
          </a:p>
          <a:p>
            <a:endParaRPr lang="en-IN" sz="1400" dirty="0">
              <a:solidFill>
                <a:srgbClr val="000000"/>
              </a:solidFill>
              <a:latin typeface="Cascadia Mono" panose="020B0609020000020004" pitchFamily="49" charset="0"/>
            </a:endParaRPr>
          </a:p>
          <a:p>
            <a:r>
              <a:rPr lang="en-IN" sz="1400" dirty="0" err="1">
                <a:solidFill>
                  <a:srgbClr val="000000"/>
                </a:solidFill>
                <a:latin typeface="Cascadia Mono" panose="020B0609020000020004" pitchFamily="49" charset="0"/>
              </a:rPr>
              <a:t>Console.WriteLine</a:t>
            </a:r>
            <a:r>
              <a:rPr lang="en-IN" sz="1400" dirty="0">
                <a:solidFill>
                  <a:srgbClr val="000000"/>
                </a:solidFill>
                <a:latin typeface="Cascadia Mono" panose="020B0609020000020004" pitchFamily="49" charset="0"/>
              </a:rPr>
              <a:t>(</a:t>
            </a:r>
            <a:r>
              <a:rPr lang="en-IN" sz="1400" dirty="0">
                <a:solidFill>
                  <a:srgbClr val="A31515"/>
                </a:solidFill>
                <a:latin typeface="Cascadia Mono" panose="020B0609020000020004" pitchFamily="49" charset="0"/>
              </a:rPr>
              <a:t>$"Send message: </a:t>
            </a:r>
            <a:r>
              <a:rPr lang="en-IN" sz="1400" dirty="0">
                <a:solidFill>
                  <a:srgbClr val="000000"/>
                </a:solidFill>
                <a:latin typeface="Cascadia Mono" panose="020B0609020000020004" pitchFamily="49" charset="0"/>
              </a:rPr>
              <a:t>{message}</a:t>
            </a:r>
            <a:r>
              <a:rPr lang="en-IN" sz="1400" dirty="0">
                <a:solidFill>
                  <a:srgbClr val="A31515"/>
                </a:solidFill>
                <a:latin typeface="Cascadia Mono" panose="020B0609020000020004" pitchFamily="49" charset="0"/>
              </a:rPr>
              <a:t>"</a:t>
            </a:r>
            <a:r>
              <a:rPr lang="en-IN" sz="1400" dirty="0">
                <a:solidFill>
                  <a:srgbClr val="000000"/>
                </a:solidFill>
                <a:latin typeface="Cascadia Mono" panose="020B0609020000020004" pitchFamily="49" charset="0"/>
              </a:rPr>
              <a:t>);</a:t>
            </a:r>
          </a:p>
          <a:p>
            <a:r>
              <a:rPr lang="en-IN" sz="1400" dirty="0" err="1">
                <a:solidFill>
                  <a:srgbClr val="000000"/>
                </a:solidFill>
                <a:latin typeface="Cascadia Mono" panose="020B0609020000020004" pitchFamily="49" charset="0"/>
              </a:rPr>
              <a:t>Console.ReadKey</a:t>
            </a:r>
            <a:r>
              <a:rPr lang="en-IN" sz="1400" dirty="0">
                <a:solidFill>
                  <a:srgbClr val="000000"/>
                </a:solidFill>
                <a:latin typeface="Cascadia Mono" panose="020B0609020000020004" pitchFamily="49" charset="0"/>
              </a:rPr>
              <a:t>();</a:t>
            </a:r>
            <a:endParaRPr lang="en-IN" sz="1400" dirty="0"/>
          </a:p>
        </p:txBody>
      </p:sp>
    </p:spTree>
    <p:extLst>
      <p:ext uri="{BB962C8B-B14F-4D97-AF65-F5344CB8AC3E}">
        <p14:creationId xmlns:p14="http://schemas.microsoft.com/office/powerpoint/2010/main" val="2575863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362036"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0" y="1995857"/>
            <a:ext cx="3481343" cy="2308324"/>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Example of Consumer Code  in C# </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24D3EF5F-640F-7740-147F-793BF27797EB}"/>
              </a:ext>
            </a:extLst>
          </p:cNvPr>
          <p:cNvSpPr txBox="1"/>
          <p:nvPr/>
        </p:nvSpPr>
        <p:spPr>
          <a:xfrm>
            <a:off x="3861860" y="370502"/>
            <a:ext cx="7153563" cy="6186309"/>
          </a:xfrm>
          <a:prstGeom prst="rect">
            <a:avLst/>
          </a:prstGeom>
          <a:noFill/>
        </p:spPr>
        <p:txBody>
          <a:bodyPr wrap="square">
            <a:spAutoFit/>
          </a:bodyPr>
          <a:lstStyle/>
          <a:p>
            <a:r>
              <a:rPr lang="en-IN" sz="1200" dirty="0">
                <a:solidFill>
                  <a:srgbClr val="0000FF"/>
                </a:solidFill>
                <a:latin typeface="Cascadia Mono" panose="020B0609020000020004" pitchFamily="49" charset="0"/>
              </a:rPr>
              <a:t>using</a:t>
            </a:r>
            <a:r>
              <a:rPr lang="en-IN" sz="1200" dirty="0">
                <a:solidFill>
                  <a:srgbClr val="000000"/>
                </a:solidFill>
                <a:latin typeface="Cascadia Mono" panose="020B0609020000020004" pitchFamily="49" charset="0"/>
              </a:rPr>
              <a:t> System;</a:t>
            </a:r>
          </a:p>
          <a:p>
            <a:r>
              <a:rPr lang="en-IN" sz="1200" dirty="0">
                <a:solidFill>
                  <a:srgbClr val="0000FF"/>
                </a:solidFill>
                <a:latin typeface="Cascadia Mono" panose="020B0609020000020004" pitchFamily="49" charset="0"/>
              </a:rPr>
              <a:t>using</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System.Text</a:t>
            </a:r>
            <a:r>
              <a:rPr lang="en-IN" sz="1200" dirty="0">
                <a:solidFill>
                  <a:srgbClr val="000000"/>
                </a:solidFill>
                <a:latin typeface="Cascadia Mono" panose="020B0609020000020004" pitchFamily="49" charset="0"/>
              </a:rPr>
              <a:t>;</a:t>
            </a:r>
          </a:p>
          <a:p>
            <a:r>
              <a:rPr lang="en-IN" sz="1200" dirty="0">
                <a:solidFill>
                  <a:srgbClr val="0000FF"/>
                </a:solidFill>
                <a:latin typeface="Cascadia Mono" panose="020B0609020000020004" pitchFamily="49" charset="0"/>
              </a:rPr>
              <a:t>using</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RabbitMQ.Client</a:t>
            </a:r>
            <a:r>
              <a:rPr lang="en-IN" sz="1200" dirty="0">
                <a:solidFill>
                  <a:srgbClr val="000000"/>
                </a:solidFill>
                <a:latin typeface="Cascadia Mono" panose="020B0609020000020004" pitchFamily="49" charset="0"/>
              </a:rPr>
              <a:t>;</a:t>
            </a:r>
          </a:p>
          <a:p>
            <a:r>
              <a:rPr lang="en-IN" sz="1200" dirty="0">
                <a:solidFill>
                  <a:srgbClr val="0000FF"/>
                </a:solidFill>
                <a:latin typeface="Cascadia Mono" panose="020B0609020000020004" pitchFamily="49" charset="0"/>
              </a:rPr>
              <a:t>using</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RabbitMQ.Client.Events</a:t>
            </a:r>
            <a:r>
              <a:rPr lang="en-IN"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factory = </a:t>
            </a:r>
            <a:r>
              <a:rPr lang="en-US" sz="1200" dirty="0">
                <a:solidFill>
                  <a:srgbClr val="0000FF"/>
                </a:solidFill>
                <a:latin typeface="Cascadia Mono" panose="020B0609020000020004" pitchFamily="49" charset="0"/>
              </a:rPr>
              <a:t>new</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ConnectionFactory</a:t>
            </a:r>
            <a:r>
              <a:rPr lang="en-US" sz="1200" dirty="0">
                <a:solidFill>
                  <a:srgbClr val="000000"/>
                </a:solidFill>
                <a:latin typeface="Cascadia Mono" panose="020B0609020000020004" pitchFamily="49" charset="0"/>
              </a:rPr>
              <a:t>() { </a:t>
            </a:r>
            <a:r>
              <a:rPr lang="en-US" sz="1200" dirty="0" err="1">
                <a:solidFill>
                  <a:srgbClr val="000000"/>
                </a:solidFill>
                <a:latin typeface="Cascadia Mono" panose="020B0609020000020004" pitchFamily="49" charset="0"/>
              </a:rPr>
              <a:t>HostName</a:t>
            </a:r>
            <a:r>
              <a:rPr lang="en-US" sz="1200" dirty="0">
                <a:solidFill>
                  <a:srgbClr val="000000"/>
                </a:solidFill>
                <a:latin typeface="Cascadia Mono" panose="020B0609020000020004" pitchFamily="49" charset="0"/>
              </a:rPr>
              <a:t> = </a:t>
            </a:r>
            <a:r>
              <a:rPr lang="en-US" sz="1200" dirty="0">
                <a:solidFill>
                  <a:srgbClr val="A31515"/>
                </a:solidFill>
                <a:latin typeface="Cascadia Mono" panose="020B0609020000020004" pitchFamily="49" charset="0"/>
              </a:rPr>
              <a:t>"localhost"</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UserName</a:t>
            </a:r>
            <a:r>
              <a:rPr lang="en-US" sz="1200" dirty="0">
                <a:solidFill>
                  <a:srgbClr val="000000"/>
                </a:solidFill>
                <a:latin typeface="Cascadia Mono" panose="020B0609020000020004" pitchFamily="49" charset="0"/>
              </a:rPr>
              <a:t> = </a:t>
            </a:r>
            <a:r>
              <a:rPr lang="en-US" sz="1200" dirty="0">
                <a:solidFill>
                  <a:srgbClr val="A31515"/>
                </a:solidFill>
                <a:latin typeface="Cascadia Mono" panose="020B0609020000020004" pitchFamily="49" charset="0"/>
              </a:rPr>
              <a:t>"guest"</a:t>
            </a:r>
            <a:r>
              <a:rPr lang="en-US" sz="1200" dirty="0">
                <a:solidFill>
                  <a:srgbClr val="000000"/>
                </a:solidFill>
                <a:latin typeface="Cascadia Mono" panose="020B0609020000020004" pitchFamily="49" charset="0"/>
              </a:rPr>
              <a:t>, Password = </a:t>
            </a:r>
            <a:r>
              <a:rPr lang="en-US" sz="1200" dirty="0">
                <a:solidFill>
                  <a:srgbClr val="A31515"/>
                </a:solidFill>
                <a:latin typeface="Cascadia Mono" panose="020B0609020000020004" pitchFamily="49" charset="0"/>
              </a:rPr>
              <a:t>"guest"</a:t>
            </a:r>
            <a:r>
              <a:rPr lang="en-US" sz="1200" dirty="0">
                <a:solidFill>
                  <a:srgbClr val="000000"/>
                </a:solidFill>
                <a:latin typeface="Cascadia Mono" panose="020B0609020000020004" pitchFamily="49" charset="0"/>
              </a:rPr>
              <a:t> };</a:t>
            </a:r>
          </a:p>
          <a:p>
            <a:pPr algn="ctr"/>
            <a:endParaRPr lang="en-IN"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connection = </a:t>
            </a:r>
            <a:r>
              <a:rPr lang="en-US" sz="1200" dirty="0" err="1">
                <a:solidFill>
                  <a:srgbClr val="000000"/>
                </a:solidFill>
                <a:latin typeface="Cascadia Mono" panose="020B0609020000020004" pitchFamily="49" charset="0"/>
              </a:rPr>
              <a:t>factory.CreateConnection</a:t>
            </a:r>
            <a:r>
              <a:rPr lang="en-US"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channel = </a:t>
            </a:r>
            <a:r>
              <a:rPr lang="en-US" sz="1200" dirty="0" err="1">
                <a:solidFill>
                  <a:srgbClr val="000000"/>
                </a:solidFill>
                <a:latin typeface="Cascadia Mono" panose="020B0609020000020004" pitchFamily="49" charset="0"/>
              </a:rPr>
              <a:t>connection.CreateModel</a:t>
            </a:r>
            <a:r>
              <a:rPr lang="en-US"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IN" sz="1200" dirty="0" err="1">
                <a:solidFill>
                  <a:srgbClr val="000000"/>
                </a:solidFill>
                <a:latin typeface="Cascadia Mono" panose="020B0609020000020004" pitchFamily="49" charset="0"/>
              </a:rPr>
              <a:t>channel.QueueDeclare</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queue: </a:t>
            </a:r>
            <a:r>
              <a:rPr lang="en-IN" sz="1200" dirty="0">
                <a:solidFill>
                  <a:srgbClr val="A31515"/>
                </a:solidFill>
                <a:latin typeface="Cascadia Mono" panose="020B0609020000020004" pitchFamily="49" charset="0"/>
              </a:rPr>
              <a:t>"letterbox"</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durable: </a:t>
            </a:r>
            <a:r>
              <a:rPr lang="en-IN" sz="1200" dirty="0">
                <a:solidFill>
                  <a:srgbClr val="0000FF"/>
                </a:solidFill>
                <a:latin typeface="Cascadia Mono" panose="020B0609020000020004" pitchFamily="49" charset="0"/>
              </a:rPr>
              <a:t>false</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exclusive: </a:t>
            </a:r>
            <a:r>
              <a:rPr lang="en-IN" sz="1200" dirty="0">
                <a:solidFill>
                  <a:srgbClr val="0000FF"/>
                </a:solidFill>
                <a:latin typeface="Cascadia Mono" panose="020B0609020000020004" pitchFamily="49" charset="0"/>
              </a:rPr>
              <a:t>false</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autoDelete</a:t>
            </a:r>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false</a:t>
            </a:r>
            <a:r>
              <a:rPr lang="en-IN"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arguments: </a:t>
            </a:r>
            <a:r>
              <a:rPr lang="en-IN" sz="1200" dirty="0">
                <a:solidFill>
                  <a:srgbClr val="0000FF"/>
                </a:solidFill>
                <a:latin typeface="Cascadia Mono" panose="020B0609020000020004" pitchFamily="49" charset="0"/>
              </a:rPr>
              <a:t>null</a:t>
            </a:r>
            <a:r>
              <a:rPr lang="en-IN"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IN" sz="1200" dirty="0">
                <a:solidFill>
                  <a:srgbClr val="0000FF"/>
                </a:solidFill>
                <a:latin typeface="Cascadia Mono" panose="020B0609020000020004" pitchFamily="49" charset="0"/>
              </a:rPr>
              <a:t>var</a:t>
            </a:r>
            <a:r>
              <a:rPr lang="en-IN" sz="1200" dirty="0">
                <a:solidFill>
                  <a:srgbClr val="000000"/>
                </a:solidFill>
                <a:latin typeface="Cascadia Mono" panose="020B0609020000020004" pitchFamily="49" charset="0"/>
              </a:rPr>
              <a:t> consumer = </a:t>
            </a:r>
            <a:r>
              <a:rPr lang="en-IN" sz="1200" dirty="0">
                <a:solidFill>
                  <a:srgbClr val="0000FF"/>
                </a:solidFill>
                <a:latin typeface="Cascadia Mono" panose="020B0609020000020004" pitchFamily="49" charset="0"/>
              </a:rPr>
              <a:t>new</a:t>
            </a:r>
            <a:r>
              <a:rPr lang="en-IN" sz="1200" dirty="0">
                <a:solidFill>
                  <a:srgbClr val="000000"/>
                </a:solidFill>
                <a:latin typeface="Cascadia Mono" panose="020B0609020000020004" pitchFamily="49" charset="0"/>
              </a:rPr>
              <a:t> </a:t>
            </a:r>
            <a:r>
              <a:rPr lang="en-IN" sz="1200" dirty="0" err="1">
                <a:solidFill>
                  <a:srgbClr val="000000"/>
                </a:solidFill>
                <a:latin typeface="Cascadia Mono" panose="020B0609020000020004" pitchFamily="49" charset="0"/>
              </a:rPr>
              <a:t>EventingBasicConsumer</a:t>
            </a:r>
            <a:r>
              <a:rPr lang="en-IN" sz="1200" dirty="0">
                <a:solidFill>
                  <a:srgbClr val="000000"/>
                </a:solidFill>
                <a:latin typeface="Cascadia Mono" panose="020B0609020000020004" pitchFamily="49" charset="0"/>
              </a:rPr>
              <a:t>(channel);</a:t>
            </a:r>
          </a:p>
          <a:p>
            <a:endParaRPr lang="en-IN" sz="1200" dirty="0">
              <a:solidFill>
                <a:srgbClr val="000000"/>
              </a:solidFill>
              <a:latin typeface="Cascadia Mono" panose="020B0609020000020004" pitchFamily="49" charset="0"/>
            </a:endParaRPr>
          </a:p>
          <a:p>
            <a:r>
              <a:rPr lang="en-IN" sz="1200" dirty="0" err="1">
                <a:solidFill>
                  <a:srgbClr val="000000"/>
                </a:solidFill>
                <a:latin typeface="Cascadia Mono" panose="020B0609020000020004" pitchFamily="49" charset="0"/>
              </a:rPr>
              <a:t>consumer.Received</a:t>
            </a:r>
            <a:r>
              <a:rPr lang="en-IN" sz="1200" dirty="0">
                <a:solidFill>
                  <a:srgbClr val="000000"/>
                </a:solidFill>
                <a:latin typeface="Cascadia Mono" panose="020B0609020000020004" pitchFamily="49" charset="0"/>
              </a:rPr>
              <a:t> += (model, </a:t>
            </a:r>
            <a:r>
              <a:rPr lang="en-IN" sz="1200" dirty="0" err="1">
                <a:solidFill>
                  <a:srgbClr val="000000"/>
                </a:solidFill>
                <a:latin typeface="Cascadia Mono" panose="020B0609020000020004" pitchFamily="49" charset="0"/>
              </a:rPr>
              <a:t>ea</a:t>
            </a:r>
            <a:r>
              <a:rPr lang="en-IN" sz="1200" dirty="0">
                <a:solidFill>
                  <a:srgbClr val="000000"/>
                </a:solidFill>
                <a:latin typeface="Cascadia Mono" panose="020B0609020000020004" pitchFamily="49" charset="0"/>
              </a:rPr>
              <a:t>) =&gt;</a:t>
            </a:r>
          </a:p>
          <a:p>
            <a:r>
              <a:rPr lang="en-IN" sz="1200" dirty="0">
                <a:solidFill>
                  <a:srgbClr val="000000"/>
                </a:solidFill>
                <a:latin typeface="Cascadia Mono" panose="020B0609020000020004" pitchFamily="49" charset="0"/>
              </a:rPr>
              <a:t>{</a:t>
            </a:r>
          </a:p>
          <a:p>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var</a:t>
            </a:r>
            <a:r>
              <a:rPr lang="en-US" sz="1200" dirty="0">
                <a:solidFill>
                  <a:srgbClr val="000000"/>
                </a:solidFill>
                <a:latin typeface="Cascadia Mono" panose="020B0609020000020004" pitchFamily="49" charset="0"/>
              </a:rPr>
              <a:t> body = </a:t>
            </a:r>
            <a:r>
              <a:rPr lang="en-US" sz="1200" dirty="0" err="1">
                <a:solidFill>
                  <a:srgbClr val="000000"/>
                </a:solidFill>
                <a:latin typeface="Cascadia Mono" panose="020B0609020000020004" pitchFamily="49" charset="0"/>
              </a:rPr>
              <a:t>ea.Body.ToArray</a:t>
            </a:r>
            <a:r>
              <a:rPr lang="en-US"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    </a:t>
            </a:r>
            <a:r>
              <a:rPr lang="en-IN" sz="1200" dirty="0">
                <a:solidFill>
                  <a:srgbClr val="0000FF"/>
                </a:solidFill>
                <a:latin typeface="Cascadia Mono" panose="020B0609020000020004" pitchFamily="49" charset="0"/>
              </a:rPr>
              <a:t>var</a:t>
            </a:r>
            <a:r>
              <a:rPr lang="en-IN" sz="1200" dirty="0">
                <a:solidFill>
                  <a:srgbClr val="000000"/>
                </a:solidFill>
                <a:latin typeface="Cascadia Mono" panose="020B0609020000020004" pitchFamily="49" charset="0"/>
              </a:rPr>
              <a:t> message = Encoding.UTF8.GetString(body);</a:t>
            </a:r>
          </a:p>
          <a:p>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Console.WriteLine</a:t>
            </a:r>
            <a:r>
              <a:rPr lang="en-US" sz="1200" dirty="0">
                <a:solidFill>
                  <a:srgbClr val="000000"/>
                </a:solidFill>
                <a:latin typeface="Cascadia Mono" panose="020B0609020000020004" pitchFamily="49" charset="0"/>
              </a:rPr>
              <a:t>(</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Recieved</a:t>
            </a:r>
            <a:r>
              <a:rPr lang="en-US" sz="1200" dirty="0">
                <a:solidFill>
                  <a:srgbClr val="A31515"/>
                </a:solidFill>
                <a:latin typeface="Cascadia Mono" panose="020B0609020000020004" pitchFamily="49" charset="0"/>
              </a:rPr>
              <a:t> new message: </a:t>
            </a:r>
            <a:r>
              <a:rPr lang="en-US" sz="1200" dirty="0">
                <a:solidFill>
                  <a:srgbClr val="000000"/>
                </a:solidFill>
                <a:latin typeface="Cascadia Mono" panose="020B0609020000020004" pitchFamily="49" charset="0"/>
              </a:rPr>
              <a:t>{message}</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r>
              <a:rPr lang="en-IN"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it-IT" sz="1200" dirty="0">
                <a:solidFill>
                  <a:srgbClr val="000000"/>
                </a:solidFill>
                <a:latin typeface="Cascadia Mono" panose="020B0609020000020004" pitchFamily="49" charset="0"/>
              </a:rPr>
              <a:t>channel.BasicConsume(queue: </a:t>
            </a:r>
            <a:r>
              <a:rPr lang="it-IT" sz="1200" dirty="0">
                <a:solidFill>
                  <a:srgbClr val="A31515"/>
                </a:solidFill>
                <a:latin typeface="Cascadia Mono" panose="020B0609020000020004" pitchFamily="49" charset="0"/>
              </a:rPr>
              <a:t>"letterbox"</a:t>
            </a:r>
            <a:r>
              <a:rPr lang="it-IT" sz="1200" dirty="0">
                <a:solidFill>
                  <a:srgbClr val="000000"/>
                </a:solidFill>
                <a:latin typeface="Cascadia Mono" panose="020B0609020000020004" pitchFamily="49" charset="0"/>
              </a:rPr>
              <a:t>, autoAck: </a:t>
            </a:r>
            <a:r>
              <a:rPr lang="it-IT" sz="1200" dirty="0">
                <a:solidFill>
                  <a:srgbClr val="0000FF"/>
                </a:solidFill>
                <a:latin typeface="Cascadia Mono" panose="020B0609020000020004" pitchFamily="49" charset="0"/>
              </a:rPr>
              <a:t>true</a:t>
            </a:r>
            <a:r>
              <a:rPr lang="it-IT" sz="1200" dirty="0">
                <a:solidFill>
                  <a:srgbClr val="000000"/>
                </a:solidFill>
                <a:latin typeface="Cascadia Mono" panose="020B0609020000020004" pitchFamily="49" charset="0"/>
              </a:rPr>
              <a:t>, consumer: consumer);</a:t>
            </a:r>
          </a:p>
          <a:p>
            <a:endParaRPr lang="en-IN" sz="1200" dirty="0">
              <a:solidFill>
                <a:srgbClr val="000000"/>
              </a:solidFill>
              <a:latin typeface="Cascadia Mono" panose="020B0609020000020004" pitchFamily="49" charset="0"/>
            </a:endParaRPr>
          </a:p>
          <a:p>
            <a:r>
              <a:rPr lang="en-IN" sz="1200" dirty="0" err="1">
                <a:solidFill>
                  <a:srgbClr val="000000"/>
                </a:solidFill>
                <a:latin typeface="Cascadia Mono" panose="020B0609020000020004" pitchFamily="49" charset="0"/>
              </a:rPr>
              <a:t>Console.WriteLine</a:t>
            </a:r>
            <a:r>
              <a:rPr lang="en-IN" sz="1200" dirty="0">
                <a:solidFill>
                  <a:srgbClr val="000000"/>
                </a:solidFill>
                <a:latin typeface="Cascadia Mono" panose="020B0609020000020004" pitchFamily="49" charset="0"/>
              </a:rPr>
              <a:t>(</a:t>
            </a:r>
            <a:r>
              <a:rPr lang="en-IN" sz="1200" dirty="0">
                <a:solidFill>
                  <a:srgbClr val="A31515"/>
                </a:solidFill>
                <a:latin typeface="Cascadia Mono" panose="020B0609020000020004" pitchFamily="49" charset="0"/>
              </a:rPr>
              <a:t>"Consuming"</a:t>
            </a:r>
            <a:r>
              <a:rPr lang="en-IN" sz="1200" dirty="0">
                <a:solidFill>
                  <a:srgbClr val="000000"/>
                </a:solidFill>
                <a:latin typeface="Cascadia Mono" panose="020B0609020000020004" pitchFamily="49" charset="0"/>
              </a:rPr>
              <a:t>);</a:t>
            </a:r>
          </a:p>
          <a:p>
            <a:endParaRPr lang="en-IN" sz="1200" dirty="0">
              <a:solidFill>
                <a:srgbClr val="000000"/>
              </a:solidFill>
              <a:latin typeface="Cascadia Mono" panose="020B0609020000020004" pitchFamily="49" charset="0"/>
            </a:endParaRPr>
          </a:p>
          <a:p>
            <a:r>
              <a:rPr lang="en-IN" sz="1200" dirty="0" err="1">
                <a:solidFill>
                  <a:srgbClr val="000000"/>
                </a:solidFill>
                <a:latin typeface="Cascadia Mono" panose="020B0609020000020004" pitchFamily="49" charset="0"/>
              </a:rPr>
              <a:t>Console.ReadKey</a:t>
            </a:r>
            <a:r>
              <a:rPr lang="en-IN" sz="1200" dirty="0">
                <a:solidFill>
                  <a:srgbClr val="000000"/>
                </a:solidFill>
                <a:latin typeface="Cascadia Mono" panose="020B0609020000020004" pitchFamily="49" charset="0"/>
              </a:rPr>
              <a:t>();</a:t>
            </a:r>
            <a:endParaRPr lang="en-IN" sz="1200" dirty="0"/>
          </a:p>
        </p:txBody>
      </p:sp>
    </p:spTree>
    <p:extLst>
      <p:ext uri="{BB962C8B-B14F-4D97-AF65-F5344CB8AC3E}">
        <p14:creationId xmlns:p14="http://schemas.microsoft.com/office/powerpoint/2010/main" val="1958627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362036"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452762" y="2894229"/>
            <a:ext cx="3481343" cy="830997"/>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Output</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494ACFF6-2795-582C-394F-6A430A4AA04B}"/>
              </a:ext>
            </a:extLst>
          </p:cNvPr>
          <p:cNvPicPr>
            <a:picLocks noChangeAspect="1"/>
          </p:cNvPicPr>
          <p:nvPr/>
        </p:nvPicPr>
        <p:blipFill>
          <a:blip r:embed="rId10"/>
          <a:stretch>
            <a:fillRect/>
          </a:stretch>
        </p:blipFill>
        <p:spPr>
          <a:xfrm>
            <a:off x="3700648" y="1272847"/>
            <a:ext cx="7767251" cy="1695450"/>
          </a:xfrm>
          <a:prstGeom prst="rect">
            <a:avLst/>
          </a:prstGeom>
        </p:spPr>
      </p:pic>
      <p:pic>
        <p:nvPicPr>
          <p:cNvPr id="12" name="Picture 11">
            <a:extLst>
              <a:ext uri="{FF2B5EF4-FFF2-40B4-BE49-F238E27FC236}">
                <a16:creationId xmlns:a16="http://schemas.microsoft.com/office/drawing/2014/main" id="{77615DC1-12A5-A7E0-B95B-E2C86D823E27}"/>
              </a:ext>
            </a:extLst>
          </p:cNvPr>
          <p:cNvPicPr>
            <a:picLocks noChangeAspect="1"/>
          </p:cNvPicPr>
          <p:nvPr/>
        </p:nvPicPr>
        <p:blipFill>
          <a:blip r:embed="rId11"/>
          <a:stretch>
            <a:fillRect/>
          </a:stretch>
        </p:blipFill>
        <p:spPr>
          <a:xfrm>
            <a:off x="3680080" y="3700512"/>
            <a:ext cx="7949668" cy="1514475"/>
          </a:xfrm>
          <a:prstGeom prst="rect">
            <a:avLst/>
          </a:prstGeom>
        </p:spPr>
      </p:pic>
      <p:sp>
        <p:nvSpPr>
          <p:cNvPr id="14" name="TextBox 13">
            <a:extLst>
              <a:ext uri="{FF2B5EF4-FFF2-40B4-BE49-F238E27FC236}">
                <a16:creationId xmlns:a16="http://schemas.microsoft.com/office/drawing/2014/main" id="{1AE03868-486D-71E4-2A81-45BE5D7CA08E}"/>
              </a:ext>
            </a:extLst>
          </p:cNvPr>
          <p:cNvSpPr txBox="1"/>
          <p:nvPr/>
        </p:nvSpPr>
        <p:spPr>
          <a:xfrm>
            <a:off x="3680080" y="655002"/>
            <a:ext cx="6094520" cy="523220"/>
          </a:xfrm>
          <a:prstGeom prst="rect">
            <a:avLst/>
          </a:prstGeom>
          <a:noFill/>
        </p:spPr>
        <p:txBody>
          <a:bodyPr wrap="square">
            <a:spAutoFit/>
          </a:bodyPr>
          <a:lstStyle/>
          <a:p>
            <a:r>
              <a:rPr lang="en-US" sz="2800" b="1" dirty="0" err="1">
                <a:solidFill>
                  <a:srgbClr val="00517C"/>
                </a:solidFill>
                <a:latin typeface="Source Sans Pro" panose="020B0503030403020204" pitchFamily="34" charset="0"/>
                <a:ea typeface="Source Sans Pro" panose="020B0503030403020204" pitchFamily="34" charset="0"/>
              </a:rPr>
              <a:t>Producer.cs</a:t>
            </a:r>
            <a:endParaRPr lang="en-IN" sz="2800" b="1" dirty="0">
              <a:solidFill>
                <a:srgbClr val="00517C"/>
              </a:solidFill>
              <a:latin typeface="Source Sans Pro" panose="020B0503030403020204" pitchFamily="34" charset="0"/>
              <a:ea typeface="Source Sans Pro" panose="020B0503030403020204" pitchFamily="34" charset="0"/>
            </a:endParaRPr>
          </a:p>
        </p:txBody>
      </p:sp>
      <p:sp>
        <p:nvSpPr>
          <p:cNvPr id="15" name="TextBox 14">
            <a:extLst>
              <a:ext uri="{FF2B5EF4-FFF2-40B4-BE49-F238E27FC236}">
                <a16:creationId xmlns:a16="http://schemas.microsoft.com/office/drawing/2014/main" id="{093E3F8E-208E-87F7-5453-7E433A6F639C}"/>
              </a:ext>
            </a:extLst>
          </p:cNvPr>
          <p:cNvSpPr txBox="1"/>
          <p:nvPr/>
        </p:nvSpPr>
        <p:spPr>
          <a:xfrm>
            <a:off x="3680080" y="3203439"/>
            <a:ext cx="6094520" cy="523220"/>
          </a:xfrm>
          <a:prstGeom prst="rect">
            <a:avLst/>
          </a:prstGeom>
          <a:noFill/>
        </p:spPr>
        <p:txBody>
          <a:bodyPr wrap="square">
            <a:spAutoFit/>
          </a:bodyPr>
          <a:lstStyle/>
          <a:p>
            <a:r>
              <a:rPr lang="en-US" sz="2800" b="1" dirty="0" err="1">
                <a:solidFill>
                  <a:srgbClr val="00517C"/>
                </a:solidFill>
                <a:latin typeface="Source Sans Pro" panose="020B0503030403020204" pitchFamily="34" charset="0"/>
                <a:ea typeface="Source Sans Pro" panose="020B0503030403020204" pitchFamily="34" charset="0"/>
              </a:rPr>
              <a:t>Consumer.cs</a:t>
            </a:r>
            <a:endParaRPr lang="en-IN" sz="2800" b="1" dirty="0">
              <a:solidFill>
                <a:srgbClr val="00517C"/>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052681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6096000" y="3013500"/>
            <a:ext cx="2202426" cy="830997"/>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Q &amp; A</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557F1C49-8CDA-D4B3-5178-557147103E0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9301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6096000" y="3013500"/>
            <a:ext cx="3146323" cy="830997"/>
          </a:xfrm>
          <a:prstGeom prst="rect">
            <a:avLst/>
          </a:prstGeom>
          <a:noFill/>
        </p:spPr>
        <p:txBody>
          <a:bodyPr wrap="square" rtlCol="0">
            <a:spAutoFit/>
          </a:bodyPr>
          <a:lstStyle/>
          <a:p>
            <a:r>
              <a:rPr lang="en-US" sz="4800" b="1" dirty="0">
                <a:solidFill>
                  <a:srgbClr val="00517C"/>
                </a:solidFill>
                <a:latin typeface="Source Sans Pro" panose="020B0503030403020204" pitchFamily="34" charset="0"/>
                <a:ea typeface="Source Sans Pro" panose="020B0503030403020204" pitchFamily="34" charset="0"/>
              </a:rPr>
              <a:t>Thank You</a:t>
            </a:r>
            <a:endParaRPr lang="en-IN" sz="4800" b="1"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82386C96-3D63-04E9-7486-B7F8DBF373F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78244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9" name="TextBox 8">
            <a:extLst>
              <a:ext uri="{FF2B5EF4-FFF2-40B4-BE49-F238E27FC236}">
                <a16:creationId xmlns:a16="http://schemas.microsoft.com/office/drawing/2014/main" id="{E35185F4-61A8-760D-6DA6-EB1B3E855C91}"/>
              </a:ext>
            </a:extLst>
          </p:cNvPr>
          <p:cNvSpPr txBox="1"/>
          <p:nvPr/>
        </p:nvSpPr>
        <p:spPr>
          <a:xfrm>
            <a:off x="3242638" y="1231941"/>
            <a:ext cx="7773880" cy="3970318"/>
          </a:xfrm>
          <a:prstGeom prst="rect">
            <a:avLst/>
          </a:prstGeom>
          <a:noFill/>
        </p:spPr>
        <p:txBody>
          <a:bodyPr wrap="square" rtlCol="0">
            <a:spAutoFit/>
          </a:bodyPr>
          <a:lstStyle/>
          <a:p>
            <a:r>
              <a:rPr lang="en-US" sz="1400" b="1" dirty="0">
                <a:solidFill>
                  <a:srgbClr val="00517C"/>
                </a:solidFill>
                <a:latin typeface="Source Sans Pro" panose="020B0503030403020204" pitchFamily="34" charset="0"/>
                <a:ea typeface="Source Sans Pro" panose="020B0503030403020204" pitchFamily="34" charset="0"/>
              </a:rPr>
              <a:t> Now you might think, “where on earth would a message queue fit in my architecture”? The simple and quick answer is when:</a:t>
            </a:r>
          </a:p>
          <a:p>
            <a:endParaRPr lang="en-US" sz="1400" dirty="0">
              <a:solidFill>
                <a:srgbClr val="00517C"/>
              </a:solidFill>
              <a:latin typeface="Source Sans Pro" panose="020B0503030403020204" pitchFamily="34" charset="0"/>
              <a:ea typeface="Source Sans Pro" panose="020B0503030403020204" pitchFamily="34" charset="0"/>
            </a:endParaRP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 you have “timeout errors” due to too many requests at the same time.</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 you need a decoupled way to communicate between or within your application.</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 you are polling a data store too often and you want this data store to be available to answer qualified queries instead</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 you need to scale up and down during peak hours</a:t>
            </a:r>
          </a:p>
          <a:p>
            <a:pPr>
              <a:buFont typeface="+mj-lt"/>
              <a:buAutoNum type="arabicPeriod"/>
            </a:pPr>
            <a:endParaRPr lang="en-US" sz="1400" dirty="0">
              <a:solidFill>
                <a:srgbClr val="00517C"/>
              </a:solidFill>
              <a:latin typeface="Source Sans Pro" panose="020B0503030403020204" pitchFamily="34" charset="0"/>
              <a:ea typeface="Source Sans Pro" panose="020B0503030403020204" pitchFamily="34" charset="0"/>
            </a:endParaRPr>
          </a:p>
          <a:p>
            <a:r>
              <a:rPr lang="en-US" sz="1400" dirty="0">
                <a:solidFill>
                  <a:srgbClr val="00517C"/>
                </a:solidFill>
                <a:latin typeface="Source Sans Pro" panose="020B0503030403020204" pitchFamily="34" charset="0"/>
                <a:ea typeface="Source Sans Pro" panose="020B0503030403020204" pitchFamily="34" charset="0"/>
              </a:rPr>
              <a:t>In other words, any time a task is not part of a basic user transaction, and/or the results doesn’t impact a user response, that’s a perfect job for a message queue..</a:t>
            </a:r>
          </a:p>
          <a:p>
            <a:pPr>
              <a:buFont typeface="+mj-lt"/>
              <a:buAutoNum type="arabicPeriod"/>
            </a:pPr>
            <a:endParaRPr lang="en-US" sz="1400" b="1" dirty="0">
              <a:solidFill>
                <a:srgbClr val="00517C"/>
              </a:solidFill>
              <a:latin typeface="Source Sans Pro" panose="020B0503030403020204" pitchFamily="34" charset="0"/>
              <a:ea typeface="Source Sans Pro" panose="020B0503030403020204" pitchFamily="34" charset="0"/>
            </a:endParaRPr>
          </a:p>
          <a:p>
            <a:r>
              <a:rPr lang="en-US" sz="1400" b="1" dirty="0">
                <a:solidFill>
                  <a:srgbClr val="00517C"/>
                </a:solidFill>
                <a:latin typeface="Source Sans Pro" panose="020B0503030403020204" pitchFamily="34" charset="0"/>
                <a:ea typeface="Source Sans Pro" panose="020B0503030403020204" pitchFamily="34" charset="0"/>
              </a:rPr>
              <a:t>We will now explain cases where a message queue can be beneficial. Simply put, two obvious cases can be used as examples of when message queues really shine:</a:t>
            </a:r>
          </a:p>
          <a:p>
            <a:endParaRPr lang="en-IN" sz="1400" dirty="0">
              <a:solidFill>
                <a:srgbClr val="00517C"/>
              </a:solidFill>
              <a:latin typeface="Source Sans Pro" panose="020B0503030403020204" pitchFamily="34" charset="0"/>
              <a:ea typeface="Source Sans Pro" panose="020B0503030403020204" pitchFamily="34" charset="0"/>
            </a:endParaRP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For long-running processes and background jobs</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As the middleman in between microservices</a:t>
            </a:r>
          </a:p>
          <a:p>
            <a:endParaRPr lang="en-IN" sz="1400" dirty="0">
              <a:solidFill>
                <a:srgbClr val="00517C"/>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628DED1B-4A46-6B5C-A29C-59223FAAC624}"/>
              </a:ext>
            </a:extLst>
          </p:cNvPr>
          <p:cNvSpPr txBox="1"/>
          <p:nvPr/>
        </p:nvSpPr>
        <p:spPr>
          <a:xfrm>
            <a:off x="266330" y="2155271"/>
            <a:ext cx="2403749" cy="3046988"/>
          </a:xfrm>
          <a:prstGeom prst="rect">
            <a:avLst/>
          </a:prstGeom>
          <a:noFill/>
        </p:spPr>
        <p:txBody>
          <a:bodyPr wrap="square" rtlCol="0">
            <a:spAutoFit/>
          </a:bodyPr>
          <a:lstStyle/>
          <a:p>
            <a:pPr algn="l"/>
            <a:r>
              <a:rPr lang="en-US" sz="3200" b="1" dirty="0">
                <a:solidFill>
                  <a:srgbClr val="00517C"/>
                </a:solidFill>
                <a:latin typeface="Source Sans Pro" panose="020B0503030403020204" pitchFamily="34" charset="0"/>
                <a:ea typeface="Source Sans Pro" panose="020B0503030403020204" pitchFamily="34" charset="0"/>
              </a:rPr>
              <a:t>When &amp; why should you use RabbitMQ?</a:t>
            </a:r>
          </a:p>
          <a:p>
            <a:br>
              <a:rPr lang="en-US" sz="3200" dirty="0"/>
            </a:br>
            <a:endParaRPr lang="en-IN" sz="3200" b="1" dirty="0">
              <a:solidFill>
                <a:srgbClr val="00517C"/>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7AF6646C-E5A6-2F96-B907-273D4BD632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811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9" name="TextBox 8">
            <a:extLst>
              <a:ext uri="{FF2B5EF4-FFF2-40B4-BE49-F238E27FC236}">
                <a16:creationId xmlns:a16="http://schemas.microsoft.com/office/drawing/2014/main" id="{E35185F4-61A8-760D-6DA6-EB1B3E855C91}"/>
              </a:ext>
            </a:extLst>
          </p:cNvPr>
          <p:cNvSpPr txBox="1"/>
          <p:nvPr/>
        </p:nvSpPr>
        <p:spPr>
          <a:xfrm>
            <a:off x="3242638" y="1231941"/>
            <a:ext cx="7773880" cy="3539430"/>
          </a:xfrm>
          <a:prstGeom prst="rect">
            <a:avLst/>
          </a:prstGeom>
          <a:noFill/>
        </p:spPr>
        <p:txBody>
          <a:bodyPr wrap="square" rtlCol="0">
            <a:spAutoFit/>
          </a:bodyPr>
          <a:lstStyle/>
          <a:p>
            <a:pPr algn="l"/>
            <a:r>
              <a:rPr lang="en-US" sz="1400" b="1" dirty="0">
                <a:solidFill>
                  <a:srgbClr val="00517C"/>
                </a:solidFill>
                <a:latin typeface="Source Sans Pro" panose="020B0503030403020204" pitchFamily="34" charset="0"/>
                <a:ea typeface="Source Sans Pro" panose="020B0503030403020204" pitchFamily="34" charset="0"/>
              </a:rPr>
              <a:t>Long-running processes and background jobs</a:t>
            </a:r>
          </a:p>
          <a:p>
            <a:pPr algn="l"/>
            <a:endParaRPr lang="en-US" sz="1400" b="1" dirty="0">
              <a:solidFill>
                <a:srgbClr val="00517C"/>
              </a:solidFill>
              <a:latin typeface="Source Sans Pro" panose="020B0503030403020204" pitchFamily="34" charset="0"/>
              <a:ea typeface="Source Sans Pro" panose="020B0503030403020204" pitchFamily="34" charset="0"/>
            </a:endParaRP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Images Scaling</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Sending large/many emails</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Search engine indexing</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File scanning</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Video encoding</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Delivering notifications</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PDF processing</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Calculations</a:t>
            </a:r>
          </a:p>
          <a:p>
            <a:pPr marL="285750" indent="-285750" algn="l">
              <a:buFont typeface="Arial" panose="020B0604020202020204" pitchFamily="34" charset="0"/>
              <a:buChar char="•"/>
            </a:pPr>
            <a:endParaRPr lang="en-US" sz="1400" dirty="0">
              <a:solidFill>
                <a:srgbClr val="00517C"/>
              </a:solidFill>
              <a:latin typeface="Source Sans Pro" panose="020B0503030403020204" pitchFamily="34" charset="0"/>
              <a:ea typeface="Source Sans Pro" panose="020B0503030403020204" pitchFamily="34" charset="0"/>
            </a:endParaRPr>
          </a:p>
          <a:p>
            <a:pPr algn="l"/>
            <a:r>
              <a:rPr lang="en-US" sz="1400" b="1" dirty="0">
                <a:solidFill>
                  <a:srgbClr val="00517C"/>
                </a:solidFill>
                <a:latin typeface="Source Sans Pro" panose="020B0503030403020204" pitchFamily="34" charset="0"/>
                <a:ea typeface="Source Sans Pro" panose="020B0503030403020204" pitchFamily="34" charset="0"/>
              </a:rPr>
              <a:t>The middleman in between microservices</a:t>
            </a:r>
          </a:p>
          <a:p>
            <a:pPr algn="l"/>
            <a:endParaRPr lang="en-US" sz="1400" b="1" dirty="0">
              <a:solidFill>
                <a:srgbClr val="00517C"/>
              </a:solidFill>
              <a:latin typeface="Source Sans Pro" panose="020B0503030403020204" pitchFamily="34" charset="0"/>
              <a:ea typeface="Source Sans Pro" panose="020B0503030403020204" pitchFamily="34" charset="0"/>
            </a:endParaRP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Order handling (Order placed, update order status, send an order, payment, etc.)</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Food delivery service (Place an order, prepare an order, deliver food)</a:t>
            </a:r>
          </a:p>
          <a:p>
            <a:pPr marL="285750" indent="-285750" algn="l">
              <a:buFont typeface="Arial" panose="020B0604020202020204" pitchFamily="34" charset="0"/>
              <a:buChar char="•"/>
            </a:pPr>
            <a:r>
              <a:rPr lang="en-US" sz="1400" dirty="0">
                <a:solidFill>
                  <a:srgbClr val="00517C"/>
                </a:solidFill>
                <a:latin typeface="Source Sans Pro" panose="020B0503030403020204" pitchFamily="34" charset="0"/>
                <a:ea typeface="Source Sans Pro" panose="020B0503030403020204" pitchFamily="34" charset="0"/>
              </a:rPr>
              <a:t>Any web service that needs to handle multiple requests</a:t>
            </a:r>
          </a:p>
        </p:txBody>
      </p:sp>
      <p:sp>
        <p:nvSpPr>
          <p:cNvPr id="2" name="TextBox 1">
            <a:extLst>
              <a:ext uri="{FF2B5EF4-FFF2-40B4-BE49-F238E27FC236}">
                <a16:creationId xmlns:a16="http://schemas.microsoft.com/office/drawing/2014/main" id="{628DED1B-4A46-6B5C-A29C-59223FAAC624}"/>
              </a:ext>
            </a:extLst>
          </p:cNvPr>
          <p:cNvSpPr txBox="1"/>
          <p:nvPr/>
        </p:nvSpPr>
        <p:spPr>
          <a:xfrm>
            <a:off x="266330" y="2155271"/>
            <a:ext cx="2403749" cy="3046988"/>
          </a:xfrm>
          <a:prstGeom prst="rect">
            <a:avLst/>
          </a:prstGeom>
          <a:noFill/>
        </p:spPr>
        <p:txBody>
          <a:bodyPr wrap="square" rtlCol="0">
            <a:spAutoFit/>
          </a:bodyPr>
          <a:lstStyle/>
          <a:p>
            <a:pPr algn="l"/>
            <a:r>
              <a:rPr lang="en-US" sz="3200" b="1" dirty="0">
                <a:solidFill>
                  <a:srgbClr val="00517C"/>
                </a:solidFill>
                <a:latin typeface="Source Sans Pro" panose="020B0503030403020204" pitchFamily="34" charset="0"/>
                <a:ea typeface="Source Sans Pro" panose="020B0503030403020204" pitchFamily="34" charset="0"/>
              </a:rPr>
              <a:t>When &amp; why should you use RabbitMQ?</a:t>
            </a:r>
          </a:p>
          <a:p>
            <a:br>
              <a:rPr lang="en-US" sz="3200" dirty="0"/>
            </a:br>
            <a:endParaRPr lang="en-IN" sz="3200" b="1" dirty="0">
              <a:solidFill>
                <a:srgbClr val="00517C"/>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7AF6646C-E5A6-2F96-B907-273D4BD6323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0295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bbitMQ beginners tutorial">
            <a:extLst>
              <a:ext uri="{FF2B5EF4-FFF2-40B4-BE49-F238E27FC236}">
                <a16:creationId xmlns:a16="http://schemas.microsoft.com/office/drawing/2014/main" id="{1ACFD04A-013F-FB8F-01E3-8909A7A66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330" y="2540050"/>
            <a:ext cx="7536589" cy="358478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9790" y="560222"/>
            <a:ext cx="1925444" cy="374749"/>
          </a:xfrm>
          <a:prstGeom prst="rect">
            <a:avLst/>
          </a:prstGeom>
        </p:spPr>
      </p:pic>
      <p:sp>
        <p:nvSpPr>
          <p:cNvPr id="9" name="TextBox 8">
            <a:extLst>
              <a:ext uri="{FF2B5EF4-FFF2-40B4-BE49-F238E27FC236}">
                <a16:creationId xmlns:a16="http://schemas.microsoft.com/office/drawing/2014/main" id="{E35185F4-61A8-760D-6DA6-EB1B3E855C91}"/>
              </a:ext>
            </a:extLst>
          </p:cNvPr>
          <p:cNvSpPr txBox="1"/>
          <p:nvPr/>
        </p:nvSpPr>
        <p:spPr>
          <a:xfrm>
            <a:off x="3242638" y="980843"/>
            <a:ext cx="7773880" cy="1323439"/>
          </a:xfrm>
          <a:prstGeom prst="rect">
            <a:avLst/>
          </a:prstGeom>
          <a:noFill/>
        </p:spPr>
        <p:txBody>
          <a:bodyPr wrap="square" rtlCol="0">
            <a:spAutoFit/>
          </a:bodyPr>
          <a:lstStyle/>
          <a:p>
            <a:r>
              <a:rPr lang="en-US" sz="1600" dirty="0">
                <a:solidFill>
                  <a:srgbClr val="00517C"/>
                </a:solidFill>
                <a:latin typeface="Source Sans Pro" panose="020B0503030403020204" pitchFamily="34" charset="0"/>
                <a:ea typeface="Source Sans Pro" panose="020B0503030403020204" pitchFamily="34" charset="0"/>
              </a:rPr>
              <a:t>Message queueing allows web servers to respond to requests quickly instead of being forced to perform resource-heavy procedures on the spot that may delay response time. </a:t>
            </a:r>
          </a:p>
          <a:p>
            <a:endParaRPr lang="en-US" sz="1600" dirty="0">
              <a:solidFill>
                <a:srgbClr val="00517C"/>
              </a:solidFill>
              <a:latin typeface="Source Sans Pro" panose="020B0503030403020204" pitchFamily="34" charset="0"/>
              <a:ea typeface="Source Sans Pro" panose="020B0503030403020204" pitchFamily="34" charset="0"/>
            </a:endParaRPr>
          </a:p>
          <a:p>
            <a:r>
              <a:rPr lang="en-US" sz="1600" dirty="0">
                <a:solidFill>
                  <a:srgbClr val="00517C"/>
                </a:solidFill>
                <a:latin typeface="Source Sans Pro" panose="020B0503030403020204" pitchFamily="34" charset="0"/>
                <a:ea typeface="Source Sans Pro" panose="020B0503030403020204" pitchFamily="34" charset="0"/>
              </a:rPr>
              <a:t>Message queueing is also good when you want to distribute a message to multiple consumers or to balance loads between workers.</a:t>
            </a:r>
            <a:endParaRPr lang="en-IN" sz="1600" dirty="0">
              <a:solidFill>
                <a:srgbClr val="00517C"/>
              </a:solidFill>
              <a:latin typeface="Source Sans Pro" panose="020B0503030403020204" pitchFamily="34" charset="0"/>
              <a:ea typeface="Source Sans Pro" panose="020B0503030403020204" pitchFamily="34" charset="0"/>
            </a:endParaRPr>
          </a:p>
        </p:txBody>
      </p:sp>
      <p:sp>
        <p:nvSpPr>
          <p:cNvPr id="2" name="TextBox 1">
            <a:extLst>
              <a:ext uri="{FF2B5EF4-FFF2-40B4-BE49-F238E27FC236}">
                <a16:creationId xmlns:a16="http://schemas.microsoft.com/office/drawing/2014/main" id="{628DED1B-4A46-6B5C-A29C-59223FAAC624}"/>
              </a:ext>
            </a:extLst>
          </p:cNvPr>
          <p:cNvSpPr txBox="1"/>
          <p:nvPr/>
        </p:nvSpPr>
        <p:spPr>
          <a:xfrm>
            <a:off x="266330" y="2155271"/>
            <a:ext cx="2403749" cy="3046988"/>
          </a:xfrm>
          <a:prstGeom prst="rect">
            <a:avLst/>
          </a:prstGeom>
          <a:noFill/>
        </p:spPr>
        <p:txBody>
          <a:bodyPr wrap="square" rtlCol="0">
            <a:spAutoFit/>
          </a:bodyPr>
          <a:lstStyle/>
          <a:p>
            <a:pPr algn="l"/>
            <a:r>
              <a:rPr lang="en-US" sz="3200" b="1" dirty="0">
                <a:solidFill>
                  <a:srgbClr val="00517C"/>
                </a:solidFill>
                <a:latin typeface="Source Sans Pro" panose="020B0503030403020204" pitchFamily="34" charset="0"/>
                <a:ea typeface="Source Sans Pro" panose="020B0503030403020204" pitchFamily="34" charset="0"/>
              </a:rPr>
              <a:t>When &amp; why should you use RabbitMQ?</a:t>
            </a:r>
          </a:p>
          <a:p>
            <a:br>
              <a:rPr lang="en-US" sz="3200" dirty="0"/>
            </a:br>
            <a:endParaRPr lang="en-IN" sz="3200" b="1" dirty="0">
              <a:solidFill>
                <a:srgbClr val="00517C"/>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7AF6646C-E5A6-2F96-B907-273D4BD6323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0"/>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6347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222297" y="2771118"/>
            <a:ext cx="2603406" cy="1077218"/>
          </a:xfrm>
          <a:prstGeom prst="rect">
            <a:avLst/>
          </a:prstGeom>
          <a:noFill/>
        </p:spPr>
        <p:txBody>
          <a:bodyPr wrap="square" rtlCol="0">
            <a:spAutoFit/>
          </a:bodyPr>
          <a:lstStyle/>
          <a:p>
            <a:r>
              <a:rPr lang="en-IN" sz="3200" b="1" dirty="0">
                <a:solidFill>
                  <a:srgbClr val="00517C"/>
                </a:solidFill>
                <a:latin typeface="Source Sans Pro" panose="020B0503030403020204" pitchFamily="34" charset="0"/>
                <a:ea typeface="Source Sans Pro" panose="020B0503030403020204" pitchFamily="34" charset="0"/>
              </a:rPr>
              <a:t>Pros  &amp; Cons of RabbitMQ </a:t>
            </a:r>
          </a:p>
        </p:txBody>
      </p:sp>
      <p:sp>
        <p:nvSpPr>
          <p:cNvPr id="9" name="TextBox 8">
            <a:extLst>
              <a:ext uri="{FF2B5EF4-FFF2-40B4-BE49-F238E27FC236}">
                <a16:creationId xmlns:a16="http://schemas.microsoft.com/office/drawing/2014/main" id="{E35185F4-61A8-760D-6DA6-EB1B3E855C91}"/>
              </a:ext>
            </a:extLst>
          </p:cNvPr>
          <p:cNvSpPr txBox="1"/>
          <p:nvPr/>
        </p:nvSpPr>
        <p:spPr>
          <a:xfrm>
            <a:off x="3640318" y="2201731"/>
            <a:ext cx="7570839" cy="3293209"/>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Most widely deployed open source message broker.</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Asynchronous Messaging.</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Developer easier experience with languages such as: </a:t>
            </a:r>
            <a:r>
              <a:rPr lang="en-IN" sz="1600" dirty="0" err="1">
                <a:solidFill>
                  <a:srgbClr val="00517C"/>
                </a:solidFill>
                <a:latin typeface="Source Sans Pro" panose="020B0503030403020204" pitchFamily="34" charset="0"/>
                <a:ea typeface="Source Sans Pro" panose="020B0503030403020204" pitchFamily="34" charset="0"/>
              </a:rPr>
              <a:t>DotNet</a:t>
            </a:r>
            <a:r>
              <a:rPr lang="en-IN" sz="1600" dirty="0">
                <a:solidFill>
                  <a:srgbClr val="00517C"/>
                </a:solidFill>
                <a:latin typeface="Source Sans Pro" panose="020B0503030403020204" pitchFamily="34" charset="0"/>
                <a:ea typeface="Source Sans Pro" panose="020B0503030403020204" pitchFamily="34" charset="0"/>
              </a:rPr>
              <a:t>, Java, PHP, Python </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Use </a:t>
            </a:r>
            <a:r>
              <a:rPr lang="en-IN" sz="1600" dirty="0">
                <a:solidFill>
                  <a:srgbClr val="00517C"/>
                </a:solidFill>
                <a:latin typeface="Source Sans Pro" panose="020B0503030403020204" pitchFamily="34" charset="0"/>
                <a:ea typeface="Source Sans Pro" panose="020B0503030403020204" pitchFamily="34" charset="0"/>
                <a:hlinkClick r:id="rId8">
                  <a:extLst>
                    <a:ext uri="{A12FA001-AC4F-418D-AE19-62706E023703}">
                      <ahyp:hlinkClr xmlns:ahyp="http://schemas.microsoft.com/office/drawing/2018/hyperlinkcolor" val="tx"/>
                    </a:ext>
                  </a:extLst>
                </a:hlinkClick>
              </a:rPr>
              <a:t>Puppet</a:t>
            </a:r>
            <a:r>
              <a:rPr lang="en-IN" sz="1600" dirty="0">
                <a:solidFill>
                  <a:srgbClr val="00517C"/>
                </a:solidFill>
                <a:latin typeface="Source Sans Pro" panose="020B0503030403020204" pitchFamily="34" charset="0"/>
                <a:ea typeface="Source Sans Pro" panose="020B0503030403020204" pitchFamily="34" charset="0"/>
              </a:rPr>
              <a:t>, BOSH, Chef and </a:t>
            </a:r>
            <a:r>
              <a:rPr lang="en-IN" sz="1600" dirty="0">
                <a:solidFill>
                  <a:srgbClr val="00517C"/>
                </a:solidFill>
                <a:latin typeface="Source Sans Pro" panose="020B0503030403020204" pitchFamily="34" charset="0"/>
                <a:ea typeface="Source Sans Pro" panose="020B0503030403020204" pitchFamily="34" charset="0"/>
                <a:hlinkClick r:id="rId9">
                  <a:extLst>
                    <a:ext uri="{A12FA001-AC4F-418D-AE19-62706E023703}">
                      <ahyp:hlinkClr xmlns:ahyp="http://schemas.microsoft.com/office/drawing/2018/hyperlinkcolor" val="tx"/>
                    </a:ext>
                  </a:extLst>
                </a:hlinkClick>
              </a:rPr>
              <a:t>Docker</a:t>
            </a:r>
            <a:r>
              <a:rPr lang="en-IN" sz="1600" dirty="0">
                <a:solidFill>
                  <a:srgbClr val="00517C"/>
                </a:solidFill>
                <a:latin typeface="Source Sans Pro" panose="020B0503030403020204" pitchFamily="34" charset="0"/>
                <a:ea typeface="Source Sans Pro" panose="020B0503030403020204" pitchFamily="34" charset="0"/>
              </a:rPr>
              <a:t> for deployment.</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Management UI.</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Minimum data traffic.</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Security, supports two authentication (2FA) ,SSL and several authorization backends.</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It embraces Advanced Message Queueing Protocol (AMQP, HTTP, STOMP, MQTT).</a:t>
            </a:r>
          </a:p>
          <a:p>
            <a:pPr marL="285750" indent="-285750" algn="just">
              <a:buFont typeface="Arial" panose="020B0604020202020204" pitchFamily="34" charset="0"/>
              <a:buChar char="•"/>
            </a:pPr>
            <a:r>
              <a:rPr lang="en-IN" sz="1600" dirty="0">
                <a:solidFill>
                  <a:srgbClr val="00517C"/>
                </a:solidFill>
                <a:latin typeface="Source Sans Pro" panose="020B0503030403020204" pitchFamily="34" charset="0"/>
                <a:ea typeface="Source Sans Pro" panose="020B0503030403020204" pitchFamily="34" charset="0"/>
              </a:rPr>
              <a:t>It can scale one million messages in one second.</a:t>
            </a:r>
          </a:p>
          <a:p>
            <a:pPr marL="285750" indent="-285750" algn="just">
              <a:buFont typeface="Arial" panose="020B0604020202020204" pitchFamily="34" charset="0"/>
              <a:buChar char="•"/>
            </a:pPr>
            <a:endParaRPr lang="en-IN" sz="2400" i="1" dirty="0">
              <a:solidFill>
                <a:srgbClr val="00517C"/>
              </a:solidFill>
              <a:latin typeface="Source Sans Pro" panose="020B0503030403020204" pitchFamily="34" charset="0"/>
              <a:ea typeface="Source Sans Pro" panose="020B0503030403020204" pitchFamily="34" charset="0"/>
            </a:endParaRPr>
          </a:p>
          <a:p>
            <a:pPr marL="285750" indent="-285750" algn="just">
              <a:buFont typeface="Arial" panose="020B0604020202020204" pitchFamily="34" charset="0"/>
              <a:buChar char="•"/>
            </a:pPr>
            <a:endParaRPr lang="en-IN" sz="2400" dirty="0">
              <a:solidFill>
                <a:srgbClr val="00517C"/>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C47CF0B3-69C6-E783-9ABF-56B55622FBC9}"/>
              </a:ext>
            </a:extLst>
          </p:cNvPr>
          <p:cNvSpPr txBox="1"/>
          <p:nvPr/>
        </p:nvSpPr>
        <p:spPr>
          <a:xfrm>
            <a:off x="3640318" y="1077216"/>
            <a:ext cx="1338309" cy="646331"/>
          </a:xfrm>
          <a:prstGeom prst="rect">
            <a:avLst/>
          </a:prstGeom>
          <a:noFill/>
        </p:spPr>
        <p:txBody>
          <a:bodyPr wrap="square">
            <a:spAutoFit/>
          </a:bodyPr>
          <a:lstStyle/>
          <a:p>
            <a:r>
              <a:rPr lang="en-IN" sz="3600" b="1" dirty="0">
                <a:solidFill>
                  <a:srgbClr val="00517C"/>
                </a:solidFill>
                <a:latin typeface="Source Sans Pro" panose="020B0503030403020204" pitchFamily="34" charset="0"/>
                <a:ea typeface="Source Sans Pro" panose="020B0503030403020204" pitchFamily="34" charset="0"/>
              </a:rPr>
              <a:t>Pros</a:t>
            </a:r>
            <a:endParaRPr lang="en-IN" sz="3600" dirty="0"/>
          </a:p>
        </p:txBody>
      </p:sp>
      <p:pic>
        <p:nvPicPr>
          <p:cNvPr id="5" name="Picture 4">
            <a:extLst>
              <a:ext uri="{FF2B5EF4-FFF2-40B4-BE49-F238E27FC236}">
                <a16:creationId xmlns:a16="http://schemas.microsoft.com/office/drawing/2014/main" id="{1FC2470E-17F2-4762-539E-AEF9E5293F9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1"/>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7398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222297" y="2771118"/>
            <a:ext cx="2603406" cy="1077218"/>
          </a:xfrm>
          <a:prstGeom prst="rect">
            <a:avLst/>
          </a:prstGeom>
          <a:noFill/>
        </p:spPr>
        <p:txBody>
          <a:bodyPr wrap="square" rtlCol="0">
            <a:spAutoFit/>
          </a:bodyPr>
          <a:lstStyle/>
          <a:p>
            <a:r>
              <a:rPr lang="en-IN" sz="3200" b="1" dirty="0">
                <a:solidFill>
                  <a:srgbClr val="00517C"/>
                </a:solidFill>
                <a:latin typeface="Source Sans Pro" panose="020B0503030403020204" pitchFamily="34" charset="0"/>
                <a:ea typeface="Source Sans Pro" panose="020B0503030403020204" pitchFamily="34" charset="0"/>
              </a:rPr>
              <a:t>Pros  &amp; Cons of RabbitMQ </a:t>
            </a:r>
          </a:p>
        </p:txBody>
      </p:sp>
      <p:sp>
        <p:nvSpPr>
          <p:cNvPr id="9" name="TextBox 8">
            <a:extLst>
              <a:ext uri="{FF2B5EF4-FFF2-40B4-BE49-F238E27FC236}">
                <a16:creationId xmlns:a16="http://schemas.microsoft.com/office/drawing/2014/main" id="{E35185F4-61A8-760D-6DA6-EB1B3E855C91}"/>
              </a:ext>
            </a:extLst>
          </p:cNvPr>
          <p:cNvSpPr txBox="1"/>
          <p:nvPr/>
        </p:nvSpPr>
        <p:spPr>
          <a:xfrm>
            <a:off x="3640318" y="2529802"/>
            <a:ext cx="7570839" cy="2189382"/>
          </a:xfrm>
          <a:prstGeom prst="rect">
            <a:avLst/>
          </a:prstGeom>
          <a:noFill/>
        </p:spPr>
        <p:txBody>
          <a:bodyPr wrap="square" rtlCol="0">
            <a:spAutoFit/>
          </a:bodyPr>
          <a:lstStyle/>
          <a:p>
            <a:pPr marL="342900" lvl="0" indent="-342900" fontAlgn="base">
              <a:lnSpc>
                <a:spcPct val="107000"/>
              </a:lnSpc>
              <a:spcAft>
                <a:spcPts val="800"/>
              </a:spcAft>
              <a:buSzPts val="1000"/>
              <a:buFont typeface="Symbol" panose="05050102010706020507" pitchFamily="18" charset="2"/>
              <a:buChar char=""/>
              <a:tabLst>
                <a:tab pos="457200" algn="l"/>
              </a:tabLst>
            </a:pPr>
            <a:r>
              <a:rPr lang="en-IN" sz="1600" dirty="0">
                <a:solidFill>
                  <a:srgbClr val="00517C"/>
                </a:solidFill>
                <a:latin typeface="Source Sans Pro" panose="020B0503030403020204" pitchFamily="34" charset="0"/>
                <a:ea typeface="Source Sans Pro" panose="020B0503030403020204" pitchFamily="34" charset="0"/>
              </a:rPr>
              <a:t>Needs Erlang.</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600" dirty="0">
                <a:solidFill>
                  <a:srgbClr val="00517C"/>
                </a:solidFill>
                <a:latin typeface="Source Sans Pro" panose="020B0503030403020204" pitchFamily="34" charset="0"/>
                <a:ea typeface="Source Sans Pro" panose="020B0503030403020204" pitchFamily="34" charset="0"/>
              </a:rPr>
              <a:t>Lack of documentation.</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sz="1600" dirty="0">
                <a:solidFill>
                  <a:srgbClr val="00517C"/>
                </a:solidFill>
                <a:latin typeface="Source Sans Pro" panose="020B0503030403020204" pitchFamily="34" charset="0"/>
                <a:ea typeface="Source Sans Pro" panose="020B0503030403020204" pitchFamily="34" charset="0"/>
              </a:rPr>
              <a:t>Issues with processing big amounts of data</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US" sz="1600" dirty="0">
                <a:solidFill>
                  <a:srgbClr val="00517C"/>
                </a:solidFill>
                <a:latin typeface="Source Sans Pro" panose="020B0503030403020204" pitchFamily="34" charset="0"/>
                <a:ea typeface="Source Sans Pro" panose="020B0503030403020204" pitchFamily="34" charset="0"/>
              </a:rPr>
              <a:t>More to deploy &amp; maintain (brokers/RabbitMQ need installing on machines, it's not just built into the modules)</a:t>
            </a:r>
            <a:endParaRPr lang="en-IN" sz="1600" dirty="0">
              <a:solidFill>
                <a:srgbClr val="00517C"/>
              </a:solidFill>
              <a:latin typeface="Source Sans Pro" panose="020B0503030403020204" pitchFamily="34" charset="0"/>
              <a:ea typeface="Source Sans Pro" panose="020B0503030403020204" pitchFamily="34" charset="0"/>
            </a:endParaRPr>
          </a:p>
          <a:p>
            <a:pPr algn="just"/>
            <a:endParaRPr lang="en-IN" sz="2400" dirty="0">
              <a:solidFill>
                <a:srgbClr val="00517C"/>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C47CF0B3-69C6-E783-9ABF-56B55622FBC9}"/>
              </a:ext>
            </a:extLst>
          </p:cNvPr>
          <p:cNvSpPr txBox="1"/>
          <p:nvPr/>
        </p:nvSpPr>
        <p:spPr>
          <a:xfrm>
            <a:off x="3640318" y="1077216"/>
            <a:ext cx="1338309" cy="646331"/>
          </a:xfrm>
          <a:prstGeom prst="rect">
            <a:avLst/>
          </a:prstGeom>
          <a:noFill/>
        </p:spPr>
        <p:txBody>
          <a:bodyPr wrap="square">
            <a:spAutoFit/>
          </a:bodyPr>
          <a:lstStyle/>
          <a:p>
            <a:r>
              <a:rPr lang="en-IN" sz="3600" b="1" dirty="0">
                <a:solidFill>
                  <a:srgbClr val="00517C"/>
                </a:solidFill>
                <a:latin typeface="Source Sans Pro" panose="020B0503030403020204" pitchFamily="34" charset="0"/>
                <a:ea typeface="Source Sans Pro" panose="020B0503030403020204" pitchFamily="34" charset="0"/>
              </a:rPr>
              <a:t>Cons</a:t>
            </a:r>
            <a:endParaRPr lang="en-IN" sz="3600" dirty="0"/>
          </a:p>
        </p:txBody>
      </p:sp>
      <p:pic>
        <p:nvPicPr>
          <p:cNvPr id="2" name="Picture 1">
            <a:extLst>
              <a:ext uri="{FF2B5EF4-FFF2-40B4-BE49-F238E27FC236}">
                <a16:creationId xmlns:a16="http://schemas.microsoft.com/office/drawing/2014/main" id="{23E2E724-3DFF-BD52-AFF9-C2C63AAB9BC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9"/>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015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solidFill>
                <a:srgbClr val="00517C"/>
              </a:solidFill>
              <a:latin typeface="Source Sans Pro" panose="020B0503030403020204" pitchFamily="34" charset="0"/>
              <a:ea typeface="Source Sans Pro" panose="020B0503030403020204" pitchFamily="34" charset="0"/>
            </a:endParaRPr>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104946" y="3017340"/>
            <a:ext cx="3512286"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VIRTUAL HOST</a:t>
            </a:r>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3640318" y="1932684"/>
            <a:ext cx="7570839" cy="3486211"/>
          </a:xfrm>
          <a:prstGeom prst="rect">
            <a:avLst/>
          </a:prstGeom>
          <a:noFill/>
        </p:spPr>
        <p:txBody>
          <a:bodyPr wrap="square" rtlCol="0">
            <a:spAutoFit/>
          </a:bodyPr>
          <a:lstStyle/>
          <a:p>
            <a:pPr>
              <a:lnSpc>
                <a:spcPct val="107000"/>
              </a:lnSpc>
              <a:spcAft>
                <a:spcPts val="800"/>
              </a:spcAft>
            </a:pPr>
            <a:r>
              <a:rPr lang="en-IN" sz="1600" dirty="0">
                <a:solidFill>
                  <a:srgbClr val="00517C"/>
                </a:solidFill>
                <a:latin typeface="Source Sans Pro" panose="020B0503030403020204" pitchFamily="34" charset="0"/>
                <a:ea typeface="Source Sans Pro" panose="020B0503030403020204" pitchFamily="34" charset="0"/>
              </a:rPr>
              <a:t>RabbitMQ is multi-tenant system: connections, exchanges, queues, bindings, user permissions, policies and some other things belong to virtual hosts, logical groups of entities. </a:t>
            </a:r>
          </a:p>
          <a:p>
            <a:pPr>
              <a:lnSpc>
                <a:spcPct val="107000"/>
              </a:lnSpc>
              <a:spcAft>
                <a:spcPts val="800"/>
              </a:spcAft>
            </a:pPr>
            <a:r>
              <a:rPr lang="en-IN" sz="1600" dirty="0">
                <a:solidFill>
                  <a:srgbClr val="00517C"/>
                </a:solidFill>
                <a:latin typeface="Source Sans Pro" panose="020B0503030403020204" pitchFamily="34" charset="0"/>
                <a:ea typeface="Source Sans Pro" panose="020B0503030403020204" pitchFamily="34" charset="0"/>
              </a:rPr>
              <a:t>If you are familiar with </a:t>
            </a:r>
            <a:r>
              <a:rPr lang="en-IN" sz="1600" dirty="0">
                <a:solidFill>
                  <a:srgbClr val="00517C"/>
                </a:solidFill>
                <a:latin typeface="Source Sans Pro" panose="020B0503030403020204" pitchFamily="34" charset="0"/>
                <a:ea typeface="Source Sans Pro" panose="020B0503030403020204" pitchFamily="34" charset="0"/>
                <a:hlinkClick r:id="rId8">
                  <a:extLst>
                    <a:ext uri="{A12FA001-AC4F-418D-AE19-62706E023703}">
                      <ahyp:hlinkClr xmlns:ahyp="http://schemas.microsoft.com/office/drawing/2018/hyperlinkcolor" val="tx"/>
                    </a:ext>
                  </a:extLst>
                </a:hlinkClick>
              </a:rPr>
              <a:t>virtual hosts in Apache</a:t>
            </a:r>
            <a:r>
              <a:rPr lang="en-IN" sz="1600" dirty="0">
                <a:solidFill>
                  <a:srgbClr val="00517C"/>
                </a:solidFill>
                <a:latin typeface="Source Sans Pro" panose="020B0503030403020204" pitchFamily="34" charset="0"/>
                <a:ea typeface="Source Sans Pro" panose="020B0503030403020204" pitchFamily="34" charset="0"/>
              </a:rPr>
              <a:t> or </a:t>
            </a:r>
            <a:r>
              <a:rPr lang="en-IN" sz="1600" dirty="0">
                <a:solidFill>
                  <a:srgbClr val="00517C"/>
                </a:solidFill>
                <a:latin typeface="Source Sans Pro" panose="020B0503030403020204" pitchFamily="34" charset="0"/>
                <a:ea typeface="Source Sans Pro" panose="020B0503030403020204" pitchFamily="34" charset="0"/>
                <a:hlinkClick r:id="rId9">
                  <a:extLst>
                    <a:ext uri="{A12FA001-AC4F-418D-AE19-62706E023703}">
                      <ahyp:hlinkClr xmlns:ahyp="http://schemas.microsoft.com/office/drawing/2018/hyperlinkcolor" val="tx"/>
                    </a:ext>
                  </a:extLst>
                </a:hlinkClick>
              </a:rPr>
              <a:t>server blocks in Nginx</a:t>
            </a:r>
            <a:r>
              <a:rPr lang="en-IN" sz="1600" dirty="0">
                <a:solidFill>
                  <a:srgbClr val="00517C"/>
                </a:solidFill>
                <a:latin typeface="Source Sans Pro" panose="020B0503030403020204" pitchFamily="34" charset="0"/>
                <a:ea typeface="Source Sans Pro" panose="020B0503030403020204" pitchFamily="34" charset="0"/>
              </a:rPr>
              <a:t>, the idea is similar. </a:t>
            </a:r>
          </a:p>
          <a:p>
            <a:pPr>
              <a:lnSpc>
                <a:spcPct val="107000"/>
              </a:lnSpc>
              <a:spcAft>
                <a:spcPts val="800"/>
              </a:spcAft>
            </a:pPr>
            <a:r>
              <a:rPr lang="en-IN" sz="1600" dirty="0">
                <a:solidFill>
                  <a:srgbClr val="00517C"/>
                </a:solidFill>
                <a:latin typeface="Source Sans Pro" panose="020B0503030403020204" pitchFamily="34" charset="0"/>
                <a:ea typeface="Source Sans Pro" panose="020B0503030403020204" pitchFamily="34" charset="0"/>
              </a:rPr>
              <a:t>There is, however, one important difference: virtual hosts in Apache are defined in the configuration file; that's not the case with RabbitMQ: virtual hosts are </a:t>
            </a:r>
            <a:r>
              <a:rPr lang="en-IN" sz="1600" dirty="0">
                <a:solidFill>
                  <a:srgbClr val="00517C"/>
                </a:solidFill>
                <a:latin typeface="Source Sans Pro" panose="020B0503030403020204" pitchFamily="34" charset="0"/>
                <a:ea typeface="Source Sans Pro" panose="020B0503030403020204" pitchFamily="34" charset="0"/>
                <a:hlinkClick r:id="rId10">
                  <a:extLst>
                    <a:ext uri="{A12FA001-AC4F-418D-AE19-62706E023703}">
                      <ahyp:hlinkClr xmlns:ahyp="http://schemas.microsoft.com/office/drawing/2018/hyperlinkcolor" val="tx"/>
                    </a:ext>
                  </a:extLst>
                </a:hlinkClick>
              </a:rPr>
              <a:t>created</a:t>
            </a:r>
            <a:r>
              <a:rPr lang="en-IN" sz="1600" dirty="0">
                <a:solidFill>
                  <a:srgbClr val="00517C"/>
                </a:solidFill>
                <a:latin typeface="Source Sans Pro" panose="020B0503030403020204" pitchFamily="34" charset="0"/>
                <a:ea typeface="Source Sans Pro" panose="020B0503030403020204" pitchFamily="34" charset="0"/>
              </a:rPr>
              <a:t> and </a:t>
            </a:r>
            <a:r>
              <a:rPr lang="en-IN" sz="1600" dirty="0">
                <a:solidFill>
                  <a:srgbClr val="00517C"/>
                </a:solidFill>
                <a:latin typeface="Source Sans Pro" panose="020B0503030403020204" pitchFamily="34" charset="0"/>
                <a:ea typeface="Source Sans Pro" panose="020B0503030403020204" pitchFamily="34" charset="0"/>
                <a:hlinkClick r:id="rId11">
                  <a:extLst>
                    <a:ext uri="{A12FA001-AC4F-418D-AE19-62706E023703}">
                      <ahyp:hlinkClr xmlns:ahyp="http://schemas.microsoft.com/office/drawing/2018/hyperlinkcolor" val="tx"/>
                    </a:ext>
                  </a:extLst>
                </a:hlinkClick>
              </a:rPr>
              <a:t>deleted</a:t>
            </a:r>
            <a:r>
              <a:rPr lang="en-IN" sz="1600" dirty="0">
                <a:solidFill>
                  <a:srgbClr val="00517C"/>
                </a:solidFill>
                <a:latin typeface="Source Sans Pro" panose="020B0503030403020204" pitchFamily="34" charset="0"/>
                <a:ea typeface="Source Sans Pro" panose="020B0503030403020204" pitchFamily="34" charset="0"/>
              </a:rPr>
              <a:t> using </a:t>
            </a:r>
            <a:r>
              <a:rPr lang="en-IN" sz="1600" dirty="0" err="1">
                <a:solidFill>
                  <a:srgbClr val="00517C"/>
                </a:solidFill>
                <a:latin typeface="Source Sans Pro" panose="020B0503030403020204" pitchFamily="34" charset="0"/>
                <a:ea typeface="Source Sans Pro" panose="020B0503030403020204" pitchFamily="34" charset="0"/>
              </a:rPr>
              <a:t>rabbitmqctl</a:t>
            </a:r>
            <a:r>
              <a:rPr lang="en-IN" sz="1600" dirty="0">
                <a:solidFill>
                  <a:srgbClr val="00517C"/>
                </a:solidFill>
                <a:latin typeface="Source Sans Pro" panose="020B0503030403020204" pitchFamily="34" charset="0"/>
                <a:ea typeface="Source Sans Pro" panose="020B0503030403020204" pitchFamily="34" charset="0"/>
              </a:rPr>
              <a:t> or HTTP API instead.</a:t>
            </a:r>
          </a:p>
          <a:p>
            <a:pPr>
              <a:lnSpc>
                <a:spcPct val="107000"/>
              </a:lnSpc>
              <a:spcAft>
                <a:spcPts val="800"/>
              </a:spcAft>
            </a:pPr>
            <a:r>
              <a:rPr lang="en-IN" sz="1400" dirty="0">
                <a:solidFill>
                  <a:srgbClr val="00517C"/>
                </a:solidFill>
                <a:latin typeface="Source Sans Pro" panose="020B0503030403020204" pitchFamily="34" charset="0"/>
                <a:ea typeface="Source Sans Pro" panose="020B0503030403020204" pitchFamily="34" charset="0"/>
              </a:rPr>
              <a:t>For more information : </a:t>
            </a:r>
            <a:r>
              <a:rPr lang="en-IN" sz="16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12"/>
              </a:rPr>
              <a:t>https://www.rabbitmq.com/vhosts.html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dirty="0">
              <a:solidFill>
                <a:srgbClr val="00517C"/>
              </a:solidFill>
              <a:latin typeface="Source Sans Pro" panose="020B0503030403020204" pitchFamily="34" charset="0"/>
              <a:ea typeface="Source Sans Pro" panose="020B0503030403020204" pitchFamily="34" charset="0"/>
            </a:endParaRPr>
          </a:p>
          <a:p>
            <a:pPr algn="just"/>
            <a:endParaRPr lang="en-US" sz="1600" dirty="0">
              <a:solidFill>
                <a:srgbClr val="00517C"/>
              </a:solidFill>
              <a:latin typeface="Source Sans Pro" panose="020B0503030403020204" pitchFamily="34" charset="0"/>
              <a:ea typeface="Source Sans Pro" panose="020B0503030403020204" pitchFamily="34" charset="0"/>
            </a:endParaRPr>
          </a:p>
        </p:txBody>
      </p:sp>
      <p:pic>
        <p:nvPicPr>
          <p:cNvPr id="2" name="Picture 1">
            <a:extLst>
              <a:ext uri="{FF2B5EF4-FFF2-40B4-BE49-F238E27FC236}">
                <a16:creationId xmlns:a16="http://schemas.microsoft.com/office/drawing/2014/main" id="{6E86A346-51E6-1091-BB0A-A6AA1141033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4"/>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0905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47D181E-19BF-523A-49D3-6A962C7D1891}"/>
              </a:ext>
            </a:extLst>
          </p:cNvPr>
          <p:cNvSpPr/>
          <p:nvPr/>
        </p:nvSpPr>
        <p:spPr>
          <a:xfrm>
            <a:off x="0" y="-1"/>
            <a:ext cx="3048000" cy="6858000"/>
          </a:xfrm>
          <a:prstGeom prst="rect">
            <a:avLst/>
          </a:prstGeom>
          <a:solidFill>
            <a:srgbClr val="F0FB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b="1" dirty="0">
              <a:solidFill>
                <a:srgbClr val="00517C"/>
              </a:solidFill>
              <a:latin typeface="Source Sans Pro" panose="020B0503030403020204" pitchFamily="34" charset="0"/>
              <a:ea typeface="Source Sans Pro" panose="020B0503030403020204" pitchFamily="34" charset="0"/>
            </a:endParaRPr>
          </a:p>
        </p:txBody>
      </p:sp>
      <p:pic>
        <p:nvPicPr>
          <p:cNvPr id="7" name="Graphic 7">
            <a:extLst>
              <a:ext uri="{FF2B5EF4-FFF2-40B4-BE49-F238E27FC236}">
                <a16:creationId xmlns:a16="http://schemas.microsoft.com/office/drawing/2014/main" id="{7F557E71-6B4C-7955-2C77-68454B6B2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 y="6619455"/>
            <a:ext cx="6095996" cy="257594"/>
          </a:xfrm>
          <a:prstGeom prst="rect">
            <a:avLst/>
          </a:prstGeom>
        </p:spPr>
      </p:pic>
      <p:pic>
        <p:nvPicPr>
          <p:cNvPr id="10" name="Graphic 10">
            <a:extLst>
              <a:ext uri="{FF2B5EF4-FFF2-40B4-BE49-F238E27FC236}">
                <a16:creationId xmlns:a16="http://schemas.microsoft.com/office/drawing/2014/main" id="{99AF8604-3A0F-0FF2-F11A-004B24FA2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11157" y="0"/>
            <a:ext cx="980843" cy="980843"/>
          </a:xfrm>
          <a:prstGeom prst="rect">
            <a:avLst/>
          </a:prstGeom>
        </p:spPr>
      </p:pic>
      <p:pic>
        <p:nvPicPr>
          <p:cNvPr id="11" name="Graphic 11">
            <a:extLst>
              <a:ext uri="{FF2B5EF4-FFF2-40B4-BE49-F238E27FC236}">
                <a16:creationId xmlns:a16="http://schemas.microsoft.com/office/drawing/2014/main" id="{B62B7DF0-91B7-D92C-E581-8DE34F0FDB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9790" y="560222"/>
            <a:ext cx="1925444" cy="374749"/>
          </a:xfrm>
          <a:prstGeom prst="rect">
            <a:avLst/>
          </a:prstGeom>
        </p:spPr>
      </p:pic>
      <p:sp>
        <p:nvSpPr>
          <p:cNvPr id="6" name="TextBox 5">
            <a:extLst>
              <a:ext uri="{FF2B5EF4-FFF2-40B4-BE49-F238E27FC236}">
                <a16:creationId xmlns:a16="http://schemas.microsoft.com/office/drawing/2014/main" id="{26D86E03-83ED-C3BB-DE71-D8F4462560CF}"/>
              </a:ext>
            </a:extLst>
          </p:cNvPr>
          <p:cNvSpPr txBox="1"/>
          <p:nvPr/>
        </p:nvSpPr>
        <p:spPr>
          <a:xfrm>
            <a:off x="649790" y="3017340"/>
            <a:ext cx="2789174" cy="584775"/>
          </a:xfrm>
          <a:prstGeom prst="rect">
            <a:avLst/>
          </a:prstGeom>
          <a:noFill/>
        </p:spPr>
        <p:txBody>
          <a:bodyPr wrap="square" rtlCol="0">
            <a:spAutoFit/>
          </a:bodyPr>
          <a:lstStyle/>
          <a:p>
            <a:r>
              <a:rPr lang="en-US" sz="3200" b="1" dirty="0">
                <a:solidFill>
                  <a:srgbClr val="00517C"/>
                </a:solidFill>
                <a:latin typeface="Source Sans Pro" panose="020B0503030403020204" pitchFamily="34" charset="0"/>
                <a:ea typeface="Source Sans Pro" panose="020B0503030403020204" pitchFamily="34" charset="0"/>
              </a:rPr>
              <a:t>QUEUES</a:t>
            </a:r>
            <a:endParaRPr lang="en-IN" sz="3200" b="1" dirty="0">
              <a:solidFill>
                <a:srgbClr val="00517C"/>
              </a:solidFill>
              <a:latin typeface="Source Sans Pro" panose="020B0503030403020204" pitchFamily="34" charset="0"/>
              <a:ea typeface="Source Sans Pro" panose="020B0503030403020204" pitchFamily="34" charset="0"/>
            </a:endParaRPr>
          </a:p>
        </p:txBody>
      </p:sp>
      <p:sp>
        <p:nvSpPr>
          <p:cNvPr id="9" name="TextBox 8">
            <a:extLst>
              <a:ext uri="{FF2B5EF4-FFF2-40B4-BE49-F238E27FC236}">
                <a16:creationId xmlns:a16="http://schemas.microsoft.com/office/drawing/2014/main" id="{E35185F4-61A8-760D-6DA6-EB1B3E855C91}"/>
              </a:ext>
            </a:extLst>
          </p:cNvPr>
          <p:cNvSpPr txBox="1"/>
          <p:nvPr/>
        </p:nvSpPr>
        <p:spPr>
          <a:xfrm>
            <a:off x="3438964" y="1707814"/>
            <a:ext cx="7570839" cy="3203826"/>
          </a:xfrm>
          <a:prstGeom prst="rect">
            <a:avLst/>
          </a:prstGeom>
          <a:noFill/>
        </p:spPr>
        <p:txBody>
          <a:bodyPr wrap="square" rtlCol="0">
            <a:spAutoFit/>
          </a:bodyPr>
          <a:lstStyle/>
          <a:p>
            <a:r>
              <a:rPr lang="en-IN" sz="1600" dirty="0">
                <a:solidFill>
                  <a:srgbClr val="00517C"/>
                </a:solidFill>
                <a:latin typeface="Source Sans Pro" panose="020B0503030403020204" pitchFamily="34" charset="0"/>
                <a:ea typeface="Source Sans Pro" panose="020B0503030403020204" pitchFamily="34" charset="0"/>
              </a:rPr>
              <a:t>A </a:t>
            </a:r>
            <a:r>
              <a:rPr lang="en-IN" sz="1600" dirty="0">
                <a:solidFill>
                  <a:srgbClr val="00517C"/>
                </a:solidFill>
                <a:latin typeface="Source Sans Pro" panose="020B0503030403020204" pitchFamily="34" charset="0"/>
                <a:ea typeface="Source Sans Pro" panose="020B0503030403020204" pitchFamily="34" charset="0"/>
                <a:hlinkClick r:id="rId8">
                  <a:extLst>
                    <a:ext uri="{A12FA001-AC4F-418D-AE19-62706E023703}">
                      <ahyp:hlinkClr xmlns:ahyp="http://schemas.microsoft.com/office/drawing/2018/hyperlinkcolor" val="tx"/>
                    </a:ext>
                  </a:extLst>
                </a:hlinkClick>
              </a:rPr>
              <a:t>queue</a:t>
            </a:r>
            <a:r>
              <a:rPr lang="en-IN" sz="1600" dirty="0">
                <a:solidFill>
                  <a:srgbClr val="00517C"/>
                </a:solidFill>
                <a:latin typeface="Source Sans Pro" panose="020B0503030403020204" pitchFamily="34" charset="0"/>
                <a:ea typeface="Source Sans Pro" panose="020B0503030403020204" pitchFamily="34" charset="0"/>
              </a:rPr>
              <a:t> is a sequential data structure with two primary operations: an item can be enqueued (added) at the tail and dequeued (consumed) from the head. Queues play a prominent role in the messaging technology space: many messaging protocols and tools assume that </a:t>
            </a:r>
            <a:r>
              <a:rPr lang="en-IN" sz="1600" dirty="0">
                <a:solidFill>
                  <a:srgbClr val="00517C"/>
                </a:solidFill>
                <a:latin typeface="Source Sans Pro" panose="020B0503030403020204" pitchFamily="34" charset="0"/>
                <a:ea typeface="Source Sans Pro" panose="020B0503030403020204" pitchFamily="34" charset="0"/>
                <a:hlinkClick r:id="rId9">
                  <a:extLst>
                    <a:ext uri="{A12FA001-AC4F-418D-AE19-62706E023703}">
                      <ahyp:hlinkClr xmlns:ahyp="http://schemas.microsoft.com/office/drawing/2018/hyperlinkcolor" val="tx"/>
                    </a:ext>
                  </a:extLst>
                </a:hlinkClick>
              </a:rPr>
              <a:t>publishers</a:t>
            </a:r>
            <a:r>
              <a:rPr lang="en-IN" sz="1600" dirty="0">
                <a:solidFill>
                  <a:srgbClr val="00517C"/>
                </a:solidFill>
                <a:latin typeface="Source Sans Pro" panose="020B0503030403020204" pitchFamily="34" charset="0"/>
                <a:ea typeface="Source Sans Pro" panose="020B0503030403020204" pitchFamily="34" charset="0"/>
              </a:rPr>
              <a:t> and </a:t>
            </a:r>
            <a:r>
              <a:rPr lang="en-IN" sz="1600" dirty="0">
                <a:solidFill>
                  <a:srgbClr val="00517C"/>
                </a:solidFill>
                <a:latin typeface="Source Sans Pro" panose="020B0503030403020204" pitchFamily="34" charset="0"/>
                <a:ea typeface="Source Sans Pro" panose="020B0503030403020204" pitchFamily="34" charset="0"/>
                <a:hlinkClick r:id="rId10">
                  <a:extLst>
                    <a:ext uri="{A12FA001-AC4F-418D-AE19-62706E023703}">
                      <ahyp:hlinkClr xmlns:ahyp="http://schemas.microsoft.com/office/drawing/2018/hyperlinkcolor" val="tx"/>
                    </a:ext>
                  </a:extLst>
                </a:hlinkClick>
              </a:rPr>
              <a:t>consumers</a:t>
            </a:r>
            <a:r>
              <a:rPr lang="en-IN" sz="1600" dirty="0">
                <a:solidFill>
                  <a:srgbClr val="00517C"/>
                </a:solidFill>
                <a:latin typeface="Source Sans Pro" panose="020B0503030403020204" pitchFamily="34" charset="0"/>
                <a:ea typeface="Source Sans Pro" panose="020B0503030403020204" pitchFamily="34" charset="0"/>
              </a:rPr>
              <a:t> communicate using a queue-like storage mechanism.</a:t>
            </a:r>
          </a:p>
          <a:p>
            <a:endParaRPr lang="en-IN" sz="1600" dirty="0">
              <a:solidFill>
                <a:srgbClr val="00517C"/>
              </a:solidFill>
              <a:latin typeface="Source Sans Pro" panose="020B0503030403020204" pitchFamily="34" charset="0"/>
              <a:ea typeface="Source Sans Pro" panose="020B0503030403020204" pitchFamily="34" charset="0"/>
            </a:endParaRPr>
          </a:p>
          <a:p>
            <a:r>
              <a:rPr lang="en-IN" sz="1600" dirty="0">
                <a:solidFill>
                  <a:srgbClr val="00517C"/>
                </a:solidFill>
                <a:latin typeface="Source Sans Pro" panose="020B0503030403020204" pitchFamily="34" charset="0"/>
                <a:ea typeface="Source Sans Pro" panose="020B0503030403020204" pitchFamily="34" charset="0"/>
              </a:rPr>
              <a:t>Queues in RabbitMQ are </a:t>
            </a:r>
            <a:r>
              <a:rPr lang="en-IN" sz="1600" dirty="0">
                <a:solidFill>
                  <a:srgbClr val="00517C"/>
                </a:solidFill>
                <a:latin typeface="Source Sans Pro" panose="020B0503030403020204" pitchFamily="34" charset="0"/>
                <a:ea typeface="Source Sans Pro" panose="020B0503030403020204" pitchFamily="34" charset="0"/>
                <a:hlinkClick r:id="rId11">
                  <a:extLst>
                    <a:ext uri="{A12FA001-AC4F-418D-AE19-62706E023703}">
                      <ahyp:hlinkClr xmlns:ahyp="http://schemas.microsoft.com/office/drawing/2018/hyperlinkcolor" val="tx"/>
                    </a:ext>
                  </a:extLst>
                </a:hlinkClick>
              </a:rPr>
              <a:t>FIFO ("first in, first out")</a:t>
            </a:r>
            <a:r>
              <a:rPr lang="en-IN" sz="1600" dirty="0">
                <a:solidFill>
                  <a:srgbClr val="00517C"/>
                </a:solidFill>
                <a:latin typeface="Source Sans Pro" panose="020B0503030403020204" pitchFamily="34" charset="0"/>
                <a:ea typeface="Source Sans Pro" panose="020B0503030403020204" pitchFamily="34" charset="0"/>
              </a:rPr>
              <a:t>. Some queue features, namely priorities and </a:t>
            </a:r>
            <a:r>
              <a:rPr lang="en-IN" sz="1600" dirty="0">
                <a:solidFill>
                  <a:srgbClr val="00517C"/>
                </a:solidFill>
                <a:latin typeface="Source Sans Pro" panose="020B0503030403020204" pitchFamily="34" charset="0"/>
                <a:ea typeface="Source Sans Pro" panose="020B0503030403020204" pitchFamily="34" charset="0"/>
                <a:hlinkClick r:id="rId12">
                  <a:extLst>
                    <a:ext uri="{A12FA001-AC4F-418D-AE19-62706E023703}">
                      <ahyp:hlinkClr xmlns:ahyp="http://schemas.microsoft.com/office/drawing/2018/hyperlinkcolor" val="tx"/>
                    </a:ext>
                  </a:extLst>
                </a:hlinkClick>
              </a:rPr>
              <a:t>requeueing</a:t>
            </a:r>
            <a:r>
              <a:rPr lang="en-IN" sz="1600" dirty="0">
                <a:solidFill>
                  <a:srgbClr val="00517C"/>
                </a:solidFill>
                <a:latin typeface="Source Sans Pro" panose="020B0503030403020204" pitchFamily="34" charset="0"/>
                <a:ea typeface="Source Sans Pro" panose="020B0503030403020204" pitchFamily="34" charset="0"/>
              </a:rPr>
              <a:t> by consumers, can affect the ordering as observed by consumers.</a:t>
            </a:r>
          </a:p>
          <a:p>
            <a:endParaRPr lang="en-IN" sz="1600" dirty="0">
              <a:solidFill>
                <a:srgbClr val="00517C"/>
              </a:solidFill>
              <a:latin typeface="Source Sans Pro" panose="020B0503030403020204" pitchFamily="34" charset="0"/>
              <a:ea typeface="Source Sans Pro" panose="020B0503030403020204" pitchFamily="34" charset="0"/>
            </a:endParaRPr>
          </a:p>
          <a:p>
            <a:pPr>
              <a:lnSpc>
                <a:spcPct val="107000"/>
              </a:lnSpc>
              <a:spcAft>
                <a:spcPts val="800"/>
              </a:spcAft>
            </a:pPr>
            <a:r>
              <a:rPr lang="en-IN" sz="1600" dirty="0">
                <a:solidFill>
                  <a:srgbClr val="00517C"/>
                </a:solidFill>
                <a:latin typeface="Source Sans Pro" panose="020B0503030403020204" pitchFamily="34" charset="0"/>
                <a:ea typeface="Source Sans Pro" panose="020B0503030403020204" pitchFamily="34" charset="0"/>
              </a:rPr>
              <a:t>For more information : https://www.rabbitmq.com/queues.html</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3FF72CA6-4938-CAC1-0503-0E59B22EA32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467899" y="6124836"/>
            <a:ext cx="467357" cy="494619"/>
          </a:xfrm>
          <a:prstGeom prst="rect">
            <a:avLst/>
          </a:prstGeom>
          <a:blipFill>
            <a:blip r:embed="rId14"/>
            <a:tile tx="0" ty="0" sx="100000" sy="100000" flip="none" algn="tl"/>
          </a:blipFill>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21423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78469ba-d1a9-480c-a54f-604dc54fa315">
      <Terms xmlns="http://schemas.microsoft.com/office/infopath/2007/PartnerControls"/>
    </lcf76f155ced4ddcb4097134ff3c332f>
    <TaxCatchAll xmlns="7334feca-4251-4bde-853c-832788004b7b" xsi:nil="true"/>
    <DocumentStatus xmlns="c78469ba-d1a9-480c-a54f-604dc54fa315">Absent</Document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2F8228FA109C44A8A3D13EEE0B6CB0" ma:contentTypeVersion="12" ma:contentTypeDescription="Create a new document." ma:contentTypeScope="" ma:versionID="df3a7eb9f1fb3c4b5e0306f9ed03763a">
  <xsd:schema xmlns:xsd="http://www.w3.org/2001/XMLSchema" xmlns:xs="http://www.w3.org/2001/XMLSchema" xmlns:p="http://schemas.microsoft.com/office/2006/metadata/properties" xmlns:ns2="c78469ba-d1a9-480c-a54f-604dc54fa315" xmlns:ns3="7334feca-4251-4bde-853c-832788004b7b" targetNamespace="http://schemas.microsoft.com/office/2006/metadata/properties" ma:root="true" ma:fieldsID="03e1f5fe2cda622ca75f114d06f9e43a" ns2:_="" ns3:_="">
    <xsd:import namespace="c78469ba-d1a9-480c-a54f-604dc54fa315"/>
    <xsd:import namespace="7334feca-4251-4bde-853c-832788004b7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Document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8469ba-d1a9-480c-a54f-604dc54fa3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75bf349-bd58-4c3c-a077-0eaed699969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DocumentStatus" ma:index="19" nillable="true" ma:displayName="Document Status" ma:default="Absent" ma:format="Dropdown" ma:internalName="DocumentStatus">
      <xsd:simpleType>
        <xsd:restriction base="dms:Choice">
          <xsd:enumeration value="Final"/>
          <xsd:enumeration value="Draft"/>
          <xsd:enumeration value="Absent"/>
        </xsd:restriction>
      </xsd:simpleType>
    </xsd:element>
  </xsd:schema>
  <xsd:schema xmlns:xsd="http://www.w3.org/2001/XMLSchema" xmlns:xs="http://www.w3.org/2001/XMLSchema" xmlns:dms="http://schemas.microsoft.com/office/2006/documentManagement/types" xmlns:pc="http://schemas.microsoft.com/office/infopath/2007/PartnerControls" targetNamespace="7334feca-4251-4bde-853c-832788004b7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bf290cfb-8cf8-4b7d-a389-c491f125fd70}" ma:internalName="TaxCatchAll" ma:showField="CatchAllData" ma:web="7334feca-4251-4bde-853c-832788004b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D2AFAC-1E31-4822-870A-64490B54126F}">
  <ds:schemaRefs>
    <ds:schemaRef ds:uri="http://schemas.microsoft.com/sharepoint/v3/contenttype/forms"/>
  </ds:schemaRefs>
</ds:datastoreItem>
</file>

<file path=customXml/itemProps2.xml><?xml version="1.0" encoding="utf-8"?>
<ds:datastoreItem xmlns:ds="http://schemas.openxmlformats.org/officeDocument/2006/customXml" ds:itemID="{C1755EE7-2C0E-48EC-A881-BB8EFD5901A3}">
  <ds:schemaRefs>
    <ds:schemaRef ds:uri="http://schemas.microsoft.com/office/2006/metadata/properties"/>
    <ds:schemaRef ds:uri="http://schemas.microsoft.com/office/infopath/2007/PartnerControls"/>
    <ds:schemaRef ds:uri="c78469ba-d1a9-480c-a54f-604dc54fa315"/>
    <ds:schemaRef ds:uri="7334feca-4251-4bde-853c-832788004b7b"/>
  </ds:schemaRefs>
</ds:datastoreItem>
</file>

<file path=customXml/itemProps3.xml><?xml version="1.0" encoding="utf-8"?>
<ds:datastoreItem xmlns:ds="http://schemas.openxmlformats.org/officeDocument/2006/customXml" ds:itemID="{C7695F7E-40A8-4224-9F6D-A6B73F9B88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8469ba-d1a9-480c-a54f-604dc54fa315"/>
    <ds:schemaRef ds:uri="7334feca-4251-4bde-853c-832788004b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1238</TotalTime>
  <Words>2258</Words>
  <Application>Microsoft Office PowerPoint</Application>
  <PresentationFormat>Widescreen</PresentationFormat>
  <Paragraphs>229</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Cascadia Mono</vt:lpstr>
      <vt:lpstr>Söhne</vt:lpstr>
      <vt:lpstr>Source Sans Pro</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Jinal</dc:creator>
  <cp:lastModifiedBy>Maulik Parmar</cp:lastModifiedBy>
  <cp:revision>111</cp:revision>
  <dcterms:created xsi:type="dcterms:W3CDTF">2023-01-10T11:18:04Z</dcterms:created>
  <dcterms:modified xsi:type="dcterms:W3CDTF">2023-03-09T12:01:21Z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0x010100E22F8228FA109C44A8A3D13EEE0B6CB0</vt:lpwstr>
  </property>
  <property fmtid="{D5CDD505-2E9C-101B-9397-08002B2CF9AE}" pid="3" name="MediaServiceImageTags">
    <vt:lpwstr/>
  </property>
</Properties>
</file>