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3647" y="483450"/>
            <a:ext cx="9262364" cy="5833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836" y="5405966"/>
            <a:ext cx="1077163" cy="4785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376418"/>
            <a:ext cx="12187174" cy="47685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0"/>
                </a:moveTo>
                <a:lnTo>
                  <a:pt x="0" y="0"/>
                </a:lnTo>
                <a:lnTo>
                  <a:pt x="0" y="503237"/>
                </a:lnTo>
                <a:lnTo>
                  <a:pt x="12192000" y="503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1292" y="-1142"/>
            <a:ext cx="54489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rgbClr val="AF29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rgbClr val="AF29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18"/>
            <a:ext cx="12187174" cy="4768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0"/>
                </a:moveTo>
                <a:lnTo>
                  <a:pt x="0" y="0"/>
                </a:lnTo>
                <a:lnTo>
                  <a:pt x="0" y="503237"/>
                </a:lnTo>
                <a:lnTo>
                  <a:pt x="12192000" y="503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4541" y="17221"/>
            <a:ext cx="658291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057" y="1096213"/>
            <a:ext cx="108858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rgbClr val="AF29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26177" y="6464680"/>
            <a:ext cx="20472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5770" y="6464680"/>
            <a:ext cx="1663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pn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hyperlink" Target="https://www.indiapost.gov.in/Philately/Pages/Content/Stamps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0" y="851535"/>
            <a:ext cx="4638675" cy="5155565"/>
            <a:chOff x="5656770" y="851535"/>
            <a:chExt cx="4638675" cy="5155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1523" y="2076450"/>
              <a:ext cx="2974630" cy="342620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56770" y="851535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503" y="1910387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3981" y="1035050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590" y="1801814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8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0" y="953436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2" y="71462"/>
            <a:ext cx="8083550" cy="12700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4000" spc="-114" dirty="0">
                <a:solidFill>
                  <a:srgbClr val="1F487C"/>
                </a:solidFill>
              </a:rPr>
              <a:t>SMART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90" dirty="0">
                <a:solidFill>
                  <a:srgbClr val="1F487C"/>
                </a:solidFill>
              </a:rPr>
              <a:t>INDIA</a:t>
            </a:r>
            <a:r>
              <a:rPr sz="4000" spc="-15" dirty="0">
                <a:solidFill>
                  <a:srgbClr val="1F487C"/>
                </a:solidFill>
              </a:rPr>
              <a:t> </a:t>
            </a:r>
            <a:r>
              <a:rPr sz="4000" dirty="0">
                <a:solidFill>
                  <a:srgbClr val="1F487C"/>
                </a:solidFill>
              </a:rPr>
              <a:t>HACKATHON</a:t>
            </a:r>
            <a:r>
              <a:rPr sz="4000" spc="-30" dirty="0">
                <a:solidFill>
                  <a:srgbClr val="1F487C"/>
                </a:solidFill>
              </a:rPr>
              <a:t> 2024</a:t>
            </a:r>
            <a:endParaRPr sz="4000"/>
          </a:p>
          <a:p>
            <a:pPr marL="11430" algn="ctr">
              <a:lnSpc>
                <a:spcPct val="100000"/>
              </a:lnSpc>
              <a:spcBef>
                <a:spcPts val="515"/>
              </a:spcBef>
            </a:pPr>
            <a:r>
              <a:rPr sz="3200" dirty="0"/>
              <a:t>TITLE</a:t>
            </a:r>
            <a:r>
              <a:rPr sz="3200" spc="-100" dirty="0"/>
              <a:t> </a:t>
            </a:r>
            <a:r>
              <a:rPr sz="3200" spc="-20" dirty="0"/>
              <a:t>PAGE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490524" y="1598675"/>
            <a:ext cx="6737984" cy="38671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5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1762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Title-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Building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National </a:t>
            </a:r>
            <a:r>
              <a:rPr sz="2400" b="1" dirty="0">
                <a:latin typeface="Arial"/>
                <a:cs typeface="Arial"/>
              </a:rPr>
              <a:t>Web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Community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Indian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Philatelists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Theme-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429"/>
                </a:solidFill>
                <a:latin typeface="Arial"/>
                <a:cs typeface="Arial"/>
              </a:rPr>
              <a:t>Transportation</a:t>
            </a:r>
            <a:r>
              <a:rPr sz="2400" b="1" spc="-6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02429"/>
                </a:solidFill>
                <a:latin typeface="Arial"/>
                <a:cs typeface="Arial"/>
              </a:rPr>
              <a:t>&amp;</a:t>
            </a:r>
            <a:r>
              <a:rPr sz="2400" b="1" spc="-45" dirty="0">
                <a:solidFill>
                  <a:srgbClr val="20242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02429"/>
                </a:solidFill>
                <a:latin typeface="Arial"/>
                <a:cs typeface="Arial"/>
              </a:rPr>
              <a:t>Logistics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35" dirty="0">
                <a:latin typeface="Arial"/>
                <a:cs typeface="Arial"/>
              </a:rPr>
              <a:t>Team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ID-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12121"/>
                </a:solidFill>
                <a:latin typeface="Arial"/>
                <a:cs typeface="Arial"/>
              </a:rPr>
              <a:t>35497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30" dirty="0">
                <a:latin typeface="Arial"/>
                <a:cs typeface="Arial"/>
              </a:rPr>
              <a:t>Team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Name-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Codingerz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3892" y="81432"/>
            <a:ext cx="2246629" cy="1149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761" y="143002"/>
            <a:ext cx="304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IndiPostCollect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735" y="881583"/>
            <a:ext cx="3764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Proposed</a:t>
            </a:r>
            <a:r>
              <a:rPr sz="2800" b="1" u="sng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Solution: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744" y="1369953"/>
            <a:ext cx="10553421" cy="4821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6811" y="1691258"/>
            <a:ext cx="1844675" cy="192849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Profile</a:t>
            </a:r>
            <a:endParaRPr sz="1800">
              <a:latin typeface="Calibri"/>
              <a:cs typeface="Calibri"/>
            </a:endParaRPr>
          </a:p>
          <a:p>
            <a:pPr marL="127000" marR="5080" indent="-114300">
              <a:lnSpc>
                <a:spcPts val="1320"/>
              </a:lnSpc>
              <a:spcBef>
                <a:spcPts val="830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Calibri"/>
                <a:cs typeface="Calibri"/>
              </a:rPr>
              <a:t>Create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link </a:t>
            </a:r>
            <a:r>
              <a:rPr sz="1200" spc="-10" dirty="0">
                <a:latin typeface="Calibri"/>
                <a:cs typeface="Calibri"/>
              </a:rPr>
              <a:t>accounts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PDA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platform.</a:t>
            </a:r>
            <a:endParaRPr sz="1200">
              <a:latin typeface="Calibri"/>
              <a:cs typeface="Calibri"/>
            </a:endParaRPr>
          </a:p>
          <a:p>
            <a:pPr marL="127000" marR="337185" indent="-114300">
              <a:lnSpc>
                <a:spcPts val="132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200" spc="-20" dirty="0">
                <a:latin typeface="Calibri"/>
                <a:cs typeface="Calibri"/>
              </a:rPr>
              <a:t>Track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collections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transactions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linked accounts.</a:t>
            </a:r>
            <a:endParaRPr sz="1200">
              <a:latin typeface="Calibri"/>
              <a:cs typeface="Calibri"/>
            </a:endParaRPr>
          </a:p>
          <a:p>
            <a:pPr marL="127000" marR="96520" indent="-114300">
              <a:lnSpc>
                <a:spcPts val="132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strong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passwords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enable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two-factor authentication.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2589" y="3584447"/>
            <a:ext cx="1890395" cy="159321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dirty="0">
                <a:latin typeface="Calibri"/>
                <a:cs typeface="Calibri"/>
              </a:rPr>
              <a:t>Community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Forums</a:t>
            </a:r>
            <a:endParaRPr sz="1800">
              <a:latin typeface="Calibri"/>
              <a:cs typeface="Calibri"/>
            </a:endParaRPr>
          </a:p>
          <a:p>
            <a:pPr marL="127000" marR="241300" indent="-114300">
              <a:lnSpc>
                <a:spcPts val="1320"/>
              </a:lnSpc>
              <a:spcBef>
                <a:spcPts val="83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Engage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discussions </a:t>
            </a:r>
            <a:r>
              <a:rPr sz="1200" spc="-25" dirty="0">
                <a:latin typeface="Calibri"/>
                <a:cs typeface="Calibri"/>
              </a:rPr>
              <a:t>on </a:t>
            </a:r>
            <a:r>
              <a:rPr sz="1200" dirty="0">
                <a:latin typeface="Calibri"/>
                <a:cs typeface="Calibri"/>
              </a:rPr>
              <a:t>community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forums.</a:t>
            </a:r>
            <a:endParaRPr sz="1200">
              <a:latin typeface="Calibri"/>
              <a:cs typeface="Calibri"/>
            </a:endParaRPr>
          </a:p>
          <a:p>
            <a:pPr marL="127000" indent="-114300">
              <a:lnSpc>
                <a:spcPts val="1380"/>
              </a:lnSpc>
              <a:spcBef>
                <a:spcPts val="7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Share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ideas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experiences</a:t>
            </a:r>
            <a:endParaRPr sz="1200">
              <a:latin typeface="Calibri"/>
              <a:cs typeface="Calibri"/>
            </a:endParaRPr>
          </a:p>
          <a:p>
            <a:pPr marL="127000"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fellow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philatelists.</a:t>
            </a:r>
            <a:endParaRPr sz="1200">
              <a:latin typeface="Calibri"/>
              <a:cs typeface="Calibri"/>
            </a:endParaRPr>
          </a:p>
          <a:p>
            <a:pPr marL="127000" marR="305435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Connect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collectors </a:t>
            </a:r>
            <a:r>
              <a:rPr sz="1200" dirty="0">
                <a:latin typeface="Calibri"/>
                <a:cs typeface="Calibri"/>
              </a:rPr>
              <a:t>across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country.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8495" y="1821560"/>
            <a:ext cx="1960880" cy="17145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107950">
              <a:lnSpc>
                <a:spcPts val="1970"/>
              </a:lnSpc>
              <a:spcBef>
                <a:spcPts val="325"/>
              </a:spcBef>
            </a:pPr>
            <a:r>
              <a:rPr sz="1800" b="1" dirty="0">
                <a:latin typeface="Calibri"/>
                <a:cs typeface="Calibri"/>
              </a:rPr>
              <a:t>Philatelic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Content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Event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Calendar</a:t>
            </a:r>
            <a:endParaRPr sz="1800">
              <a:latin typeface="Calibri"/>
              <a:cs typeface="Calibri"/>
            </a:endParaRPr>
          </a:p>
          <a:p>
            <a:pPr marL="127000" marR="5080" indent="-114300">
              <a:lnSpc>
                <a:spcPts val="1320"/>
              </a:lnSpc>
              <a:spcBef>
                <a:spcPts val="8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Monitor</a:t>
            </a:r>
            <a:r>
              <a:rPr sz="1200" spc="-10" dirty="0">
                <a:latin typeface="Calibri"/>
                <a:cs typeface="Calibri"/>
              </a:rPr>
              <a:t> upcoming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events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 </a:t>
            </a:r>
            <a:r>
              <a:rPr sz="1200" spc="-10" dirty="0">
                <a:latin typeface="Calibri"/>
                <a:cs typeface="Calibri"/>
              </a:rPr>
              <a:t>exhibitions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webinars.</a:t>
            </a:r>
            <a:endParaRPr sz="1200">
              <a:latin typeface="Calibri"/>
              <a:cs typeface="Calibri"/>
            </a:endParaRPr>
          </a:p>
          <a:p>
            <a:pPr marL="127000" marR="40005" indent="-114300">
              <a:lnSpc>
                <a:spcPts val="1320"/>
              </a:lnSpc>
              <a:spcBef>
                <a:spcPts val="219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Stay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updated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latest </a:t>
            </a:r>
            <a:r>
              <a:rPr sz="1200" dirty="0">
                <a:latin typeface="Calibri"/>
                <a:cs typeface="Calibri"/>
              </a:rPr>
              <a:t>philatelic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articles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guides.</a:t>
            </a:r>
            <a:endParaRPr sz="1200">
              <a:latin typeface="Calibri"/>
              <a:cs typeface="Calibri"/>
            </a:endParaRPr>
          </a:p>
          <a:p>
            <a:pPr marL="127000" indent="-114300">
              <a:lnSpc>
                <a:spcPts val="1380"/>
              </a:lnSpc>
              <a:spcBef>
                <a:spcPts val="7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Choose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delivery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method:</a:t>
            </a:r>
            <a:endParaRPr sz="1200">
              <a:latin typeface="Calibri"/>
              <a:cs typeface="Calibri"/>
            </a:endParaRPr>
          </a:p>
          <a:p>
            <a:pPr marL="127000"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email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SMS.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019" y="3584447"/>
            <a:ext cx="1949450" cy="195580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spc="-10" dirty="0">
                <a:latin typeface="Calibri"/>
                <a:cs typeface="Calibri"/>
              </a:rPr>
              <a:t>Marketplace</a:t>
            </a:r>
            <a:endParaRPr sz="1800">
              <a:latin typeface="Calibri"/>
              <a:cs typeface="Calibri"/>
            </a:endParaRPr>
          </a:p>
          <a:p>
            <a:pPr marL="127000" marR="24765" indent="-114300">
              <a:lnSpc>
                <a:spcPts val="1320"/>
              </a:lnSpc>
              <a:spcBef>
                <a:spcPts val="83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Engage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trading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fellow collectors.</a:t>
            </a:r>
            <a:endParaRPr sz="1200">
              <a:latin typeface="Calibri"/>
              <a:cs typeface="Calibri"/>
            </a:endParaRPr>
          </a:p>
          <a:p>
            <a:pPr marL="127000" indent="-114300">
              <a:lnSpc>
                <a:spcPts val="1380"/>
              </a:lnSpc>
              <a:spcBef>
                <a:spcPts val="7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Browse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listings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</a:t>
            </a:r>
            <a:endParaRPr sz="1200">
              <a:latin typeface="Calibri"/>
              <a:cs typeface="Calibri"/>
            </a:endParaRPr>
          </a:p>
          <a:p>
            <a:pPr marL="127000">
              <a:lnSpc>
                <a:spcPts val="1380"/>
              </a:lnSpc>
            </a:pPr>
            <a:r>
              <a:rPr sz="1200" dirty="0">
                <a:latin typeface="Calibri"/>
                <a:cs typeface="Calibri"/>
              </a:rPr>
              <a:t>sell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stamps.</a:t>
            </a:r>
            <a:endParaRPr sz="1200">
              <a:latin typeface="Calibri"/>
              <a:cs typeface="Calibri"/>
            </a:endParaRPr>
          </a:p>
          <a:p>
            <a:pPr marL="127000" marR="314325" indent="-114300">
              <a:lnSpc>
                <a:spcPts val="1320"/>
              </a:lnSpc>
              <a:spcBef>
                <a:spcPts val="24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Use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search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tools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find </a:t>
            </a:r>
            <a:r>
              <a:rPr sz="1200" spc="-10" dirty="0">
                <a:latin typeface="Calibri"/>
                <a:cs typeface="Calibri"/>
              </a:rPr>
              <a:t>specific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items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deals.</a:t>
            </a:r>
            <a:endParaRPr sz="1200">
              <a:latin typeface="Calibri"/>
              <a:cs typeface="Calibri"/>
            </a:endParaRPr>
          </a:p>
          <a:p>
            <a:pPr marL="127000" marR="5080" indent="-114300">
              <a:lnSpc>
                <a:spcPts val="1320"/>
              </a:lnSpc>
              <a:spcBef>
                <a:spcPts val="219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Explore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marketplace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features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enhanced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transactions.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9796" y="1691258"/>
            <a:ext cx="1955164" cy="159321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b="1" spc="-10" dirty="0">
                <a:latin typeface="Calibri"/>
                <a:cs typeface="Calibri"/>
              </a:rPr>
              <a:t>Auction</a:t>
            </a:r>
            <a:endParaRPr sz="1800">
              <a:latin typeface="Calibri"/>
              <a:cs typeface="Calibri"/>
            </a:endParaRPr>
          </a:p>
          <a:p>
            <a:pPr marL="127000" marR="233679" indent="-114300">
              <a:lnSpc>
                <a:spcPts val="1320"/>
              </a:lnSpc>
              <a:spcBef>
                <a:spcPts val="830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Calibri"/>
                <a:cs typeface="Calibri"/>
              </a:rPr>
              <a:t>Participate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auctions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rare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valuable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stamps.</a:t>
            </a:r>
            <a:endParaRPr sz="1200">
              <a:latin typeface="Calibri"/>
              <a:cs typeface="Calibri"/>
            </a:endParaRPr>
          </a:p>
          <a:p>
            <a:pPr marL="127000" marR="5080" indent="-114300">
              <a:lnSpc>
                <a:spcPts val="132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Calibri"/>
                <a:cs typeface="Calibri"/>
              </a:rPr>
              <a:t>Compete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bidding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secure </a:t>
            </a:r>
            <a:r>
              <a:rPr sz="1200" dirty="0">
                <a:latin typeface="Calibri"/>
                <a:cs typeface="Calibri"/>
              </a:rPr>
              <a:t>unique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items.</a:t>
            </a:r>
            <a:endParaRPr sz="1200">
              <a:latin typeface="Calibri"/>
              <a:cs typeface="Calibri"/>
            </a:endParaRPr>
          </a:p>
          <a:p>
            <a:pPr marL="127000" marR="58419" indent="-114300">
              <a:lnSpc>
                <a:spcPts val="1320"/>
              </a:lnSpc>
              <a:spcBef>
                <a:spcPts val="215"/>
              </a:spcBef>
              <a:buChar char="•"/>
              <a:tabLst>
                <a:tab pos="127000" algn="l"/>
              </a:tabLst>
            </a:pPr>
            <a:r>
              <a:rPr sz="1200" spc="-10" dirty="0">
                <a:latin typeface="Calibri"/>
                <a:cs typeface="Calibri"/>
              </a:rPr>
              <a:t>Verify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items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expert certification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authenticity.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5702" y="3714750"/>
            <a:ext cx="1929130" cy="20497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203835">
              <a:lnSpc>
                <a:spcPts val="1970"/>
              </a:lnSpc>
              <a:spcBef>
                <a:spcPts val="325"/>
              </a:spcBef>
            </a:pPr>
            <a:r>
              <a:rPr sz="1800" b="1" dirty="0">
                <a:latin typeface="Calibri"/>
                <a:cs typeface="Calibri"/>
              </a:rPr>
              <a:t>Guidance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New </a:t>
            </a:r>
            <a:r>
              <a:rPr sz="1800" b="1" spc="-10" dirty="0">
                <a:latin typeface="Calibri"/>
                <a:cs typeface="Calibri"/>
              </a:rPr>
              <a:t>Collectors</a:t>
            </a:r>
            <a:endParaRPr sz="1800">
              <a:latin typeface="Calibri"/>
              <a:cs typeface="Calibri"/>
            </a:endParaRPr>
          </a:p>
          <a:p>
            <a:pPr marL="127000" marR="255270" indent="-114300">
              <a:lnSpc>
                <a:spcPts val="1320"/>
              </a:lnSpc>
              <a:spcBef>
                <a:spcPts val="8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Get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basic </a:t>
            </a:r>
            <a:r>
              <a:rPr sz="1200" dirty="0">
                <a:latin typeface="Calibri"/>
                <a:cs typeface="Calibri"/>
              </a:rPr>
              <a:t>philatelic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knowledge</a:t>
            </a:r>
            <a:r>
              <a:rPr sz="1200" spc="-25" dirty="0">
                <a:latin typeface="Calibri"/>
                <a:cs typeface="Calibri"/>
              </a:rPr>
              <a:t> and </a:t>
            </a:r>
            <a:r>
              <a:rPr sz="1200" spc="-10" dirty="0">
                <a:latin typeface="Calibri"/>
                <a:cs typeface="Calibri"/>
              </a:rPr>
              <a:t>tips.</a:t>
            </a:r>
            <a:endParaRPr sz="1200">
              <a:latin typeface="Calibri"/>
              <a:cs typeface="Calibri"/>
            </a:endParaRPr>
          </a:p>
          <a:p>
            <a:pPr marL="127000" marR="346075" indent="-114300">
              <a:lnSpc>
                <a:spcPct val="91200"/>
              </a:lnSpc>
              <a:spcBef>
                <a:spcPts val="200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Learn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10" dirty="0">
                <a:latin typeface="Calibri"/>
                <a:cs typeface="Calibri"/>
              </a:rPr>
              <a:t> essential </a:t>
            </a:r>
            <a:r>
              <a:rPr sz="1200" dirty="0">
                <a:latin typeface="Calibri"/>
                <a:cs typeface="Calibri"/>
              </a:rPr>
              <a:t>collecting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practices</a:t>
            </a:r>
            <a:r>
              <a:rPr sz="1200" spc="-25" dirty="0">
                <a:latin typeface="Calibri"/>
                <a:cs typeface="Calibri"/>
              </a:rPr>
              <a:t> and </a:t>
            </a:r>
            <a:r>
              <a:rPr sz="1200" spc="-10" dirty="0">
                <a:latin typeface="Calibri"/>
                <a:cs typeface="Calibri"/>
              </a:rPr>
              <a:t>terminology.</a:t>
            </a:r>
            <a:endParaRPr sz="1200">
              <a:latin typeface="Calibri"/>
              <a:cs typeface="Calibri"/>
            </a:endParaRPr>
          </a:p>
          <a:p>
            <a:pPr marL="127000" marR="5080" indent="-114300">
              <a:lnSpc>
                <a:spcPts val="1320"/>
              </a:lnSpc>
              <a:spcBef>
                <a:spcPts val="254"/>
              </a:spcBef>
              <a:buChar char="•"/>
              <a:tabLst>
                <a:tab pos="127000" algn="l"/>
              </a:tabLst>
            </a:pP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resources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building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maintaining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6166" y="82168"/>
            <a:ext cx="1646555" cy="807720"/>
          </a:xfrm>
          <a:custGeom>
            <a:avLst/>
            <a:gdLst/>
            <a:ahLst/>
            <a:cxnLst/>
            <a:rect l="l" t="t" r="r" b="b"/>
            <a:pathLst>
              <a:path w="1646555" h="807719">
                <a:moveTo>
                  <a:pt x="0" y="403605"/>
                </a:moveTo>
                <a:lnTo>
                  <a:pt x="9785" y="341191"/>
                </a:lnTo>
                <a:lnTo>
                  <a:pt x="38165" y="281789"/>
                </a:lnTo>
                <a:lnTo>
                  <a:pt x="83675" y="226119"/>
                </a:lnTo>
                <a:lnTo>
                  <a:pt x="112397" y="199907"/>
                </a:lnTo>
                <a:lnTo>
                  <a:pt x="144852" y="174897"/>
                </a:lnTo>
                <a:lnTo>
                  <a:pt x="180858" y="151179"/>
                </a:lnTo>
                <a:lnTo>
                  <a:pt x="220231" y="128843"/>
                </a:lnTo>
                <a:lnTo>
                  <a:pt x="262789" y="107978"/>
                </a:lnTo>
                <a:lnTo>
                  <a:pt x="308348" y="88674"/>
                </a:lnTo>
                <a:lnTo>
                  <a:pt x="356726" y="71021"/>
                </a:lnTo>
                <a:lnTo>
                  <a:pt x="407739" y="55108"/>
                </a:lnTo>
                <a:lnTo>
                  <a:pt x="461205" y="41026"/>
                </a:lnTo>
                <a:lnTo>
                  <a:pt x="516940" y="28864"/>
                </a:lnTo>
                <a:lnTo>
                  <a:pt x="574762" y="18712"/>
                </a:lnTo>
                <a:lnTo>
                  <a:pt x="634486" y="10660"/>
                </a:lnTo>
                <a:lnTo>
                  <a:pt x="695932" y="4797"/>
                </a:lnTo>
                <a:lnTo>
                  <a:pt x="758915" y="1214"/>
                </a:lnTo>
                <a:lnTo>
                  <a:pt x="823252" y="0"/>
                </a:lnTo>
                <a:lnTo>
                  <a:pt x="887590" y="1214"/>
                </a:lnTo>
                <a:lnTo>
                  <a:pt x="950574" y="4797"/>
                </a:lnTo>
                <a:lnTo>
                  <a:pt x="1012020" y="10660"/>
                </a:lnTo>
                <a:lnTo>
                  <a:pt x="1071745" y="18712"/>
                </a:lnTo>
                <a:lnTo>
                  <a:pt x="1129567" y="28864"/>
                </a:lnTo>
                <a:lnTo>
                  <a:pt x="1185301" y="41026"/>
                </a:lnTo>
                <a:lnTo>
                  <a:pt x="1238766" y="55108"/>
                </a:lnTo>
                <a:lnTo>
                  <a:pt x="1289779" y="71021"/>
                </a:lnTo>
                <a:lnTo>
                  <a:pt x="1338155" y="88674"/>
                </a:lnTo>
                <a:lnTo>
                  <a:pt x="1383713" y="107978"/>
                </a:lnTo>
                <a:lnTo>
                  <a:pt x="1426270" y="128843"/>
                </a:lnTo>
                <a:lnTo>
                  <a:pt x="1465642" y="151179"/>
                </a:lnTo>
                <a:lnTo>
                  <a:pt x="1501646" y="174897"/>
                </a:lnTo>
                <a:lnTo>
                  <a:pt x="1534100" y="199907"/>
                </a:lnTo>
                <a:lnTo>
                  <a:pt x="1562820" y="226119"/>
                </a:lnTo>
                <a:lnTo>
                  <a:pt x="1608328" y="281789"/>
                </a:lnTo>
                <a:lnTo>
                  <a:pt x="1636706" y="341191"/>
                </a:lnTo>
                <a:lnTo>
                  <a:pt x="1646491" y="403605"/>
                </a:lnTo>
                <a:lnTo>
                  <a:pt x="1644014" y="435162"/>
                </a:lnTo>
                <a:lnTo>
                  <a:pt x="1624750" y="496189"/>
                </a:lnTo>
                <a:lnTo>
                  <a:pt x="1587624" y="553839"/>
                </a:lnTo>
                <a:lnTo>
                  <a:pt x="1534100" y="607393"/>
                </a:lnTo>
                <a:lnTo>
                  <a:pt x="1501646" y="632411"/>
                </a:lnTo>
                <a:lnTo>
                  <a:pt x="1465642" y="656135"/>
                </a:lnTo>
                <a:lnTo>
                  <a:pt x="1426270" y="678477"/>
                </a:lnTo>
                <a:lnTo>
                  <a:pt x="1383713" y="699347"/>
                </a:lnTo>
                <a:lnTo>
                  <a:pt x="1338155" y="718654"/>
                </a:lnTo>
                <a:lnTo>
                  <a:pt x="1289779" y="736310"/>
                </a:lnTo>
                <a:lnTo>
                  <a:pt x="1238766" y="752225"/>
                </a:lnTo>
                <a:lnTo>
                  <a:pt x="1185301" y="766309"/>
                </a:lnTo>
                <a:lnTo>
                  <a:pt x="1129567" y="778472"/>
                </a:lnTo>
                <a:lnTo>
                  <a:pt x="1071745" y="788625"/>
                </a:lnTo>
                <a:lnTo>
                  <a:pt x="1012020" y="796678"/>
                </a:lnTo>
                <a:lnTo>
                  <a:pt x="950574" y="802541"/>
                </a:lnTo>
                <a:lnTo>
                  <a:pt x="887590" y="806124"/>
                </a:lnTo>
                <a:lnTo>
                  <a:pt x="823252" y="807338"/>
                </a:lnTo>
                <a:lnTo>
                  <a:pt x="758915" y="806124"/>
                </a:lnTo>
                <a:lnTo>
                  <a:pt x="695932" y="802541"/>
                </a:lnTo>
                <a:lnTo>
                  <a:pt x="634486" y="796678"/>
                </a:lnTo>
                <a:lnTo>
                  <a:pt x="574762" y="788625"/>
                </a:lnTo>
                <a:lnTo>
                  <a:pt x="516940" y="778472"/>
                </a:lnTo>
                <a:lnTo>
                  <a:pt x="461205" y="766309"/>
                </a:lnTo>
                <a:lnTo>
                  <a:pt x="407739" y="752225"/>
                </a:lnTo>
                <a:lnTo>
                  <a:pt x="356726" y="736310"/>
                </a:lnTo>
                <a:lnTo>
                  <a:pt x="308348" y="718654"/>
                </a:lnTo>
                <a:lnTo>
                  <a:pt x="262789" y="699347"/>
                </a:lnTo>
                <a:lnTo>
                  <a:pt x="220231" y="678477"/>
                </a:lnTo>
                <a:lnTo>
                  <a:pt x="180858" y="656135"/>
                </a:lnTo>
                <a:lnTo>
                  <a:pt x="144852" y="632411"/>
                </a:lnTo>
                <a:lnTo>
                  <a:pt x="112397" y="607393"/>
                </a:lnTo>
                <a:lnTo>
                  <a:pt x="83675" y="581173"/>
                </a:lnTo>
                <a:lnTo>
                  <a:pt x="38165" y="525481"/>
                </a:lnTo>
                <a:lnTo>
                  <a:pt x="9785" y="466053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555" y="32080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Codingerz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1253" y="129310"/>
            <a:ext cx="2141468" cy="99586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40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16166" y="82168"/>
            <a:ext cx="1646555" cy="807720"/>
          </a:xfrm>
          <a:custGeom>
            <a:avLst/>
            <a:gdLst/>
            <a:ahLst/>
            <a:cxnLst/>
            <a:rect l="l" t="t" r="r" b="b"/>
            <a:pathLst>
              <a:path w="1646555" h="807719">
                <a:moveTo>
                  <a:pt x="0" y="403605"/>
                </a:moveTo>
                <a:lnTo>
                  <a:pt x="9785" y="341191"/>
                </a:lnTo>
                <a:lnTo>
                  <a:pt x="38165" y="281789"/>
                </a:lnTo>
                <a:lnTo>
                  <a:pt x="83675" y="226119"/>
                </a:lnTo>
                <a:lnTo>
                  <a:pt x="112397" y="199907"/>
                </a:lnTo>
                <a:lnTo>
                  <a:pt x="144852" y="174897"/>
                </a:lnTo>
                <a:lnTo>
                  <a:pt x="180858" y="151179"/>
                </a:lnTo>
                <a:lnTo>
                  <a:pt x="220231" y="128843"/>
                </a:lnTo>
                <a:lnTo>
                  <a:pt x="262789" y="107978"/>
                </a:lnTo>
                <a:lnTo>
                  <a:pt x="308348" y="88674"/>
                </a:lnTo>
                <a:lnTo>
                  <a:pt x="356726" y="71021"/>
                </a:lnTo>
                <a:lnTo>
                  <a:pt x="407739" y="55108"/>
                </a:lnTo>
                <a:lnTo>
                  <a:pt x="461205" y="41026"/>
                </a:lnTo>
                <a:lnTo>
                  <a:pt x="516940" y="28864"/>
                </a:lnTo>
                <a:lnTo>
                  <a:pt x="574762" y="18712"/>
                </a:lnTo>
                <a:lnTo>
                  <a:pt x="634486" y="10660"/>
                </a:lnTo>
                <a:lnTo>
                  <a:pt x="695932" y="4797"/>
                </a:lnTo>
                <a:lnTo>
                  <a:pt x="758915" y="1214"/>
                </a:lnTo>
                <a:lnTo>
                  <a:pt x="823252" y="0"/>
                </a:lnTo>
                <a:lnTo>
                  <a:pt x="887590" y="1214"/>
                </a:lnTo>
                <a:lnTo>
                  <a:pt x="950574" y="4797"/>
                </a:lnTo>
                <a:lnTo>
                  <a:pt x="1012020" y="10660"/>
                </a:lnTo>
                <a:lnTo>
                  <a:pt x="1071745" y="18712"/>
                </a:lnTo>
                <a:lnTo>
                  <a:pt x="1129567" y="28864"/>
                </a:lnTo>
                <a:lnTo>
                  <a:pt x="1185301" y="41026"/>
                </a:lnTo>
                <a:lnTo>
                  <a:pt x="1238766" y="55108"/>
                </a:lnTo>
                <a:lnTo>
                  <a:pt x="1289779" y="71021"/>
                </a:lnTo>
                <a:lnTo>
                  <a:pt x="1338155" y="88674"/>
                </a:lnTo>
                <a:lnTo>
                  <a:pt x="1383713" y="107978"/>
                </a:lnTo>
                <a:lnTo>
                  <a:pt x="1426270" y="128843"/>
                </a:lnTo>
                <a:lnTo>
                  <a:pt x="1465642" y="151179"/>
                </a:lnTo>
                <a:lnTo>
                  <a:pt x="1501646" y="174897"/>
                </a:lnTo>
                <a:lnTo>
                  <a:pt x="1534100" y="199907"/>
                </a:lnTo>
                <a:lnTo>
                  <a:pt x="1562820" y="226119"/>
                </a:lnTo>
                <a:lnTo>
                  <a:pt x="1608328" y="281789"/>
                </a:lnTo>
                <a:lnTo>
                  <a:pt x="1636706" y="341191"/>
                </a:lnTo>
                <a:lnTo>
                  <a:pt x="1646491" y="403605"/>
                </a:lnTo>
                <a:lnTo>
                  <a:pt x="1644014" y="435162"/>
                </a:lnTo>
                <a:lnTo>
                  <a:pt x="1624750" y="496189"/>
                </a:lnTo>
                <a:lnTo>
                  <a:pt x="1587624" y="553839"/>
                </a:lnTo>
                <a:lnTo>
                  <a:pt x="1534100" y="607393"/>
                </a:lnTo>
                <a:lnTo>
                  <a:pt x="1501646" y="632411"/>
                </a:lnTo>
                <a:lnTo>
                  <a:pt x="1465642" y="656135"/>
                </a:lnTo>
                <a:lnTo>
                  <a:pt x="1426270" y="678477"/>
                </a:lnTo>
                <a:lnTo>
                  <a:pt x="1383713" y="699347"/>
                </a:lnTo>
                <a:lnTo>
                  <a:pt x="1338155" y="718654"/>
                </a:lnTo>
                <a:lnTo>
                  <a:pt x="1289779" y="736310"/>
                </a:lnTo>
                <a:lnTo>
                  <a:pt x="1238766" y="752225"/>
                </a:lnTo>
                <a:lnTo>
                  <a:pt x="1185301" y="766309"/>
                </a:lnTo>
                <a:lnTo>
                  <a:pt x="1129567" y="778472"/>
                </a:lnTo>
                <a:lnTo>
                  <a:pt x="1071745" y="788625"/>
                </a:lnTo>
                <a:lnTo>
                  <a:pt x="1012020" y="796678"/>
                </a:lnTo>
                <a:lnTo>
                  <a:pt x="950574" y="802541"/>
                </a:lnTo>
                <a:lnTo>
                  <a:pt x="887590" y="806124"/>
                </a:lnTo>
                <a:lnTo>
                  <a:pt x="823252" y="807338"/>
                </a:lnTo>
                <a:lnTo>
                  <a:pt x="758915" y="806124"/>
                </a:lnTo>
                <a:lnTo>
                  <a:pt x="695932" y="802541"/>
                </a:lnTo>
                <a:lnTo>
                  <a:pt x="634486" y="796678"/>
                </a:lnTo>
                <a:lnTo>
                  <a:pt x="574762" y="788625"/>
                </a:lnTo>
                <a:lnTo>
                  <a:pt x="516940" y="778472"/>
                </a:lnTo>
                <a:lnTo>
                  <a:pt x="461205" y="766309"/>
                </a:lnTo>
                <a:lnTo>
                  <a:pt x="407739" y="752225"/>
                </a:lnTo>
                <a:lnTo>
                  <a:pt x="356726" y="736310"/>
                </a:lnTo>
                <a:lnTo>
                  <a:pt x="308348" y="718654"/>
                </a:lnTo>
                <a:lnTo>
                  <a:pt x="262789" y="699347"/>
                </a:lnTo>
                <a:lnTo>
                  <a:pt x="220231" y="678477"/>
                </a:lnTo>
                <a:lnTo>
                  <a:pt x="180858" y="656135"/>
                </a:lnTo>
                <a:lnTo>
                  <a:pt x="144852" y="632411"/>
                </a:lnTo>
                <a:lnTo>
                  <a:pt x="112397" y="607393"/>
                </a:lnTo>
                <a:lnTo>
                  <a:pt x="83675" y="581173"/>
                </a:lnTo>
                <a:lnTo>
                  <a:pt x="38165" y="525481"/>
                </a:lnTo>
                <a:lnTo>
                  <a:pt x="9785" y="466053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555" y="32080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Codingerz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598" y="1674232"/>
            <a:ext cx="533201" cy="5183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361" y="3430727"/>
            <a:ext cx="381990" cy="4266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5541" y="2342553"/>
            <a:ext cx="690164" cy="5300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7956" y="4195317"/>
            <a:ext cx="510539" cy="2971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7302" y="3854373"/>
            <a:ext cx="1183754" cy="3831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6130" y="4672419"/>
            <a:ext cx="1197381" cy="3006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2708" y="4475975"/>
            <a:ext cx="624867" cy="6225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57606" y="1046479"/>
            <a:ext cx="226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Technologies</a:t>
            </a:r>
            <a:r>
              <a:rPr sz="2800" b="1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3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04923" y="5289029"/>
            <a:ext cx="712114" cy="6692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29436" y="2422690"/>
            <a:ext cx="575475" cy="44700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3097" y="2537320"/>
            <a:ext cx="640994" cy="6701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94592" y="3053583"/>
            <a:ext cx="1155939" cy="52525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5460" y="1652117"/>
            <a:ext cx="1386459" cy="5625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803892" y="81432"/>
            <a:ext cx="2246629" cy="114907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5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089" y="1408849"/>
            <a:ext cx="2719070" cy="721995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18669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1470"/>
              </a:spcBef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sz="19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Feasibility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789" y="2117851"/>
            <a:ext cx="2693670" cy="3321685"/>
          </a:xfrm>
          <a:custGeom>
            <a:avLst/>
            <a:gdLst/>
            <a:ahLst/>
            <a:cxnLst/>
            <a:rect l="l" t="t" r="r" b="b"/>
            <a:pathLst>
              <a:path w="2693670" h="3321685">
                <a:moveTo>
                  <a:pt x="0" y="3321177"/>
                </a:moveTo>
                <a:lnTo>
                  <a:pt x="2693289" y="3321177"/>
                </a:lnTo>
                <a:lnTo>
                  <a:pt x="2693289" y="0"/>
                </a:lnTo>
                <a:lnTo>
                  <a:pt x="0" y="0"/>
                </a:lnTo>
                <a:lnTo>
                  <a:pt x="0" y="3321177"/>
                </a:lnTo>
                <a:close/>
              </a:path>
            </a:pathLst>
          </a:custGeom>
          <a:ln w="25399">
            <a:solidFill>
              <a:srgbClr val="E8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7789" y="2105151"/>
            <a:ext cx="2693670" cy="3347085"/>
          </a:xfrm>
          <a:prstGeom prst="rect">
            <a:avLst/>
          </a:prstGeom>
          <a:solidFill>
            <a:srgbClr val="E8D0D0">
              <a:alpha val="90194"/>
            </a:srgbClr>
          </a:solidFill>
        </p:spPr>
        <p:txBody>
          <a:bodyPr vert="horz" wrap="square" lIns="0" tIns="97155" rIns="0" bIns="0" rtlCol="0">
            <a:spAutoFit/>
          </a:bodyPr>
          <a:lstStyle/>
          <a:p>
            <a:pPr marL="271780" marR="380365" indent="-170815">
              <a:lnSpc>
                <a:spcPct val="91600"/>
              </a:lnSpc>
              <a:spcBef>
                <a:spcPts val="765"/>
              </a:spcBef>
              <a:buFont typeface="Arial MT"/>
              <a:buChar char="•"/>
              <a:tabLst>
                <a:tab pos="273685" algn="l"/>
              </a:tabLst>
            </a:pPr>
            <a:r>
              <a:rPr sz="1900" b="1" spc="-20" dirty="0">
                <a:latin typeface="Calibri"/>
                <a:cs typeface="Calibri"/>
              </a:rPr>
              <a:t>User-</a:t>
            </a:r>
            <a:r>
              <a:rPr sz="1900" b="1" spc="-10" dirty="0">
                <a:latin typeface="Calibri"/>
                <a:cs typeface="Calibri"/>
              </a:rPr>
              <a:t>Friendly 	Interface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Seamless 	navigation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orders 	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account 	management.</a:t>
            </a:r>
            <a:endParaRPr sz="1900">
              <a:latin typeface="Calibri"/>
              <a:cs typeface="Calibri"/>
            </a:endParaRPr>
          </a:p>
          <a:p>
            <a:pPr marL="271780" marR="153035" indent="-170815">
              <a:lnSpc>
                <a:spcPct val="91600"/>
              </a:lnSpc>
              <a:spcBef>
                <a:spcPts val="345"/>
              </a:spcBef>
              <a:buFont typeface="Calibri"/>
              <a:buChar char="•"/>
              <a:tabLst>
                <a:tab pos="273685" algn="l"/>
              </a:tabLst>
            </a:pPr>
            <a:r>
              <a:rPr sz="1900" b="1" spc="-10" dirty="0">
                <a:latin typeface="Calibri"/>
                <a:cs typeface="Calibri"/>
              </a:rPr>
              <a:t>Collaboration</a:t>
            </a:r>
            <a:r>
              <a:rPr sz="1900" spc="-10" dirty="0">
                <a:latin typeface="Calibri"/>
                <a:cs typeface="Calibri"/>
              </a:rPr>
              <a:t>: 	Coordination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with 	</a:t>
            </a:r>
            <a:r>
              <a:rPr sz="1900" dirty="0">
                <a:latin typeface="Calibri"/>
                <a:cs typeface="Calibri"/>
              </a:rPr>
              <a:t>postal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circles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timely 	material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updates.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5479" y="1408849"/>
            <a:ext cx="2719070" cy="721995"/>
          </a:xfrm>
          <a:prstGeom prst="rect">
            <a:avLst/>
          </a:prstGeom>
          <a:solidFill>
            <a:srgbClr val="9BBA58"/>
          </a:solidFill>
        </p:spPr>
        <p:txBody>
          <a:bodyPr vert="horz" wrap="square" lIns="0" tIns="18669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1470"/>
              </a:spcBef>
            </a:pP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Feasibility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18179" y="2117851"/>
            <a:ext cx="2693670" cy="3321685"/>
          </a:xfrm>
          <a:custGeom>
            <a:avLst/>
            <a:gdLst/>
            <a:ahLst/>
            <a:cxnLst/>
            <a:rect l="l" t="t" r="r" b="b"/>
            <a:pathLst>
              <a:path w="2693670" h="3321685">
                <a:moveTo>
                  <a:pt x="0" y="3321177"/>
                </a:moveTo>
                <a:lnTo>
                  <a:pt x="2693289" y="3321177"/>
                </a:lnTo>
                <a:lnTo>
                  <a:pt x="2693289" y="0"/>
                </a:lnTo>
                <a:lnTo>
                  <a:pt x="0" y="0"/>
                </a:lnTo>
                <a:lnTo>
                  <a:pt x="0" y="3321177"/>
                </a:lnTo>
                <a:close/>
              </a:path>
            </a:pathLst>
          </a:custGeom>
          <a:ln w="25400">
            <a:solidFill>
              <a:srgbClr val="DEE7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8179" y="2105151"/>
            <a:ext cx="2693670" cy="3347085"/>
          </a:xfrm>
          <a:prstGeom prst="rect">
            <a:avLst/>
          </a:prstGeom>
          <a:solidFill>
            <a:srgbClr val="DEE7D1">
              <a:alpha val="90194"/>
            </a:srgbClr>
          </a:solidFill>
        </p:spPr>
        <p:txBody>
          <a:bodyPr vert="horz" wrap="square" lIns="0" tIns="97155" rIns="0" bIns="0" rtlCol="0">
            <a:spAutoFit/>
          </a:bodyPr>
          <a:lstStyle/>
          <a:p>
            <a:pPr marL="271780" marR="194310" indent="-170815">
              <a:lnSpc>
                <a:spcPct val="91600"/>
              </a:lnSpc>
              <a:spcBef>
                <a:spcPts val="765"/>
              </a:spcBef>
              <a:buFont typeface="Arial MT"/>
              <a:buChar char="•"/>
              <a:tabLst>
                <a:tab pos="273685" algn="l"/>
              </a:tabLst>
            </a:pPr>
            <a:r>
              <a:rPr sz="1900" b="1" spc="-10" dirty="0">
                <a:latin typeface="Calibri"/>
                <a:cs typeface="Calibri"/>
              </a:rPr>
              <a:t>Investment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Requires 	</a:t>
            </a:r>
            <a:r>
              <a:rPr sz="1900" dirty="0">
                <a:latin typeface="Calibri"/>
                <a:cs typeface="Calibri"/>
              </a:rPr>
              <a:t>funding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for 	</a:t>
            </a:r>
            <a:r>
              <a:rPr sz="1900" spc="-10" dirty="0">
                <a:latin typeface="Calibri"/>
                <a:cs typeface="Calibri"/>
              </a:rPr>
              <a:t>development;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revenue 	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sales, 	memberships,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and 	</a:t>
            </a:r>
            <a:r>
              <a:rPr sz="1900" spc="-10" dirty="0">
                <a:latin typeface="Calibri"/>
                <a:cs typeface="Calibri"/>
              </a:rPr>
              <a:t>services.</a:t>
            </a:r>
            <a:endParaRPr sz="1900">
              <a:latin typeface="Calibri"/>
              <a:cs typeface="Calibri"/>
            </a:endParaRPr>
          </a:p>
          <a:p>
            <a:pPr marL="272415" marR="645795" indent="-171450">
              <a:lnSpc>
                <a:spcPct val="91600"/>
              </a:lnSpc>
              <a:spcBef>
                <a:spcPts val="345"/>
              </a:spcBef>
              <a:buFont typeface="Calibri"/>
              <a:buChar char="•"/>
              <a:tabLst>
                <a:tab pos="273685" algn="l"/>
              </a:tabLst>
            </a:pPr>
            <a:r>
              <a:rPr sz="1900" b="1" dirty="0">
                <a:latin typeface="Calibri"/>
                <a:cs typeface="Calibri"/>
              </a:rPr>
              <a:t>Cost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Efficiency</a:t>
            </a:r>
            <a:r>
              <a:rPr sz="1900" spc="-10" dirty="0">
                <a:latin typeface="Calibri"/>
                <a:cs typeface="Calibri"/>
              </a:rPr>
              <a:t>: 	Leveraging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postal 	infrastructure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and 	</a:t>
            </a:r>
            <a:r>
              <a:rPr sz="1900" dirty="0">
                <a:latin typeface="Calibri"/>
                <a:cs typeface="Calibri"/>
              </a:rPr>
              <a:t>digital</a:t>
            </a:r>
            <a:r>
              <a:rPr sz="1900" spc="-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payments 	minimizes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costs.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959" y="1408849"/>
            <a:ext cx="2719070" cy="721995"/>
          </a:xfrm>
          <a:prstGeom prst="rect">
            <a:avLst/>
          </a:prstGeom>
          <a:solidFill>
            <a:srgbClr val="8063A1"/>
          </a:solidFill>
        </p:spPr>
        <p:txBody>
          <a:bodyPr vert="horz" wrap="square" lIns="0" tIns="83185" rIns="0" bIns="0" rtlCol="0">
            <a:spAutoFit/>
          </a:bodyPr>
          <a:lstStyle/>
          <a:p>
            <a:pPr marL="821690" marR="449580" indent="-364490">
              <a:lnSpc>
                <a:spcPts val="2090"/>
              </a:lnSpc>
              <a:spcBef>
                <a:spcPts val="655"/>
              </a:spcBef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19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Risks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88659" y="2117851"/>
            <a:ext cx="2693670" cy="3321685"/>
          </a:xfrm>
          <a:custGeom>
            <a:avLst/>
            <a:gdLst/>
            <a:ahLst/>
            <a:cxnLst/>
            <a:rect l="l" t="t" r="r" b="b"/>
            <a:pathLst>
              <a:path w="2693670" h="3321685">
                <a:moveTo>
                  <a:pt x="0" y="3321177"/>
                </a:moveTo>
                <a:lnTo>
                  <a:pt x="2693289" y="3321177"/>
                </a:lnTo>
                <a:lnTo>
                  <a:pt x="2693289" y="0"/>
                </a:lnTo>
                <a:lnTo>
                  <a:pt x="0" y="0"/>
                </a:lnTo>
                <a:lnTo>
                  <a:pt x="0" y="3321177"/>
                </a:lnTo>
                <a:close/>
              </a:path>
            </a:pathLst>
          </a:custGeom>
          <a:ln w="25399">
            <a:solidFill>
              <a:srgbClr val="D7D2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88659" y="2105151"/>
            <a:ext cx="2693670" cy="3347085"/>
          </a:xfrm>
          <a:prstGeom prst="rect">
            <a:avLst/>
          </a:prstGeom>
          <a:solidFill>
            <a:srgbClr val="D7D2DF">
              <a:alpha val="90194"/>
            </a:srgbClr>
          </a:solidFill>
        </p:spPr>
        <p:txBody>
          <a:bodyPr vert="horz" wrap="square" lIns="0" tIns="97155" rIns="0" bIns="0" rtlCol="0">
            <a:spAutoFit/>
          </a:bodyPr>
          <a:lstStyle/>
          <a:p>
            <a:pPr marL="271780" marR="173990" indent="-170815">
              <a:lnSpc>
                <a:spcPct val="91600"/>
              </a:lnSpc>
              <a:spcBef>
                <a:spcPts val="765"/>
              </a:spcBef>
              <a:buFont typeface="Arial MT"/>
              <a:buChar char="•"/>
              <a:tabLst>
                <a:tab pos="273685" algn="l"/>
              </a:tabLst>
            </a:pPr>
            <a:r>
              <a:rPr sz="1900" b="1" dirty="0">
                <a:latin typeface="Calibri"/>
                <a:cs typeface="Calibri"/>
              </a:rPr>
              <a:t>Data</a:t>
            </a:r>
            <a:r>
              <a:rPr sz="1900" b="1" spc="-6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Sync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Real-</a:t>
            </a:r>
            <a:r>
              <a:rPr sz="1900" spc="-20" dirty="0">
                <a:latin typeface="Calibri"/>
                <a:cs typeface="Calibri"/>
              </a:rPr>
              <a:t>time 	</a:t>
            </a:r>
            <a:r>
              <a:rPr sz="1900" dirty="0">
                <a:latin typeface="Calibri"/>
                <a:cs typeface="Calibri"/>
              </a:rPr>
              <a:t>updates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postal 	</a:t>
            </a:r>
            <a:r>
              <a:rPr sz="1900" dirty="0">
                <a:latin typeface="Calibri"/>
                <a:cs typeface="Calibri"/>
              </a:rPr>
              <a:t>circles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difficult.</a:t>
            </a:r>
            <a:endParaRPr sz="1900">
              <a:latin typeface="Calibri"/>
              <a:cs typeface="Calibri"/>
            </a:endParaRPr>
          </a:p>
          <a:p>
            <a:pPr marL="271780" marR="365760" indent="-170815">
              <a:lnSpc>
                <a:spcPts val="2090"/>
              </a:lnSpc>
              <a:spcBef>
                <a:spcPts val="380"/>
              </a:spcBef>
              <a:buFont typeface="Calibri"/>
              <a:buChar char="•"/>
              <a:tabLst>
                <a:tab pos="273685" algn="l"/>
              </a:tabLst>
            </a:pPr>
            <a:r>
              <a:rPr sz="1900" b="1" dirty="0">
                <a:latin typeface="Calibri"/>
                <a:cs typeface="Calibri"/>
              </a:rPr>
              <a:t>User</a:t>
            </a:r>
            <a:r>
              <a:rPr sz="1900" b="1" spc="-5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Adoption</a:t>
            </a:r>
            <a:r>
              <a:rPr sz="1900" spc="-10" dirty="0">
                <a:latin typeface="Calibri"/>
                <a:cs typeface="Calibri"/>
              </a:rPr>
              <a:t>: 	Convincing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less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tech- 	</a:t>
            </a:r>
            <a:r>
              <a:rPr sz="1900" dirty="0">
                <a:latin typeface="Calibri"/>
                <a:cs typeface="Calibri"/>
              </a:rPr>
              <a:t>savvy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users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switch 	online.</a:t>
            </a:r>
            <a:endParaRPr sz="1900">
              <a:latin typeface="Calibri"/>
              <a:cs typeface="Calibri"/>
            </a:endParaRPr>
          </a:p>
          <a:p>
            <a:pPr marL="271780" marR="185420" indent="-170815">
              <a:lnSpc>
                <a:spcPts val="2090"/>
              </a:lnSpc>
              <a:spcBef>
                <a:spcPts val="345"/>
              </a:spcBef>
              <a:buFont typeface="Calibri"/>
              <a:buChar char="•"/>
              <a:tabLst>
                <a:tab pos="273685" algn="l"/>
              </a:tabLst>
            </a:pPr>
            <a:r>
              <a:rPr sz="1900" b="1" dirty="0">
                <a:latin typeface="Calibri"/>
                <a:cs typeface="Calibri"/>
              </a:rPr>
              <a:t>Security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Ensuring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safe 	</a:t>
            </a:r>
            <a:r>
              <a:rPr sz="1900" spc="-10" dirty="0">
                <a:latin typeface="Calibri"/>
                <a:cs typeface="Calibri"/>
              </a:rPr>
              <a:t>transactions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data 	</a:t>
            </a:r>
            <a:r>
              <a:rPr sz="1900" spc="-10" dirty="0">
                <a:latin typeface="Calibri"/>
                <a:cs typeface="Calibri"/>
              </a:rPr>
              <a:t>protection.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6310" y="1408849"/>
            <a:ext cx="2719070" cy="721995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83185" rIns="0" bIns="0" rtlCol="0">
            <a:spAutoFit/>
          </a:bodyPr>
          <a:lstStyle/>
          <a:p>
            <a:pPr marL="501015" marR="448309" indent="-45720">
              <a:lnSpc>
                <a:spcPts val="2090"/>
              </a:lnSpc>
              <a:spcBef>
                <a:spcPts val="655"/>
              </a:spcBef>
            </a:pP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Overcome </a:t>
            </a:r>
            <a:r>
              <a:rPr sz="1900" b="1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9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59010" y="2117851"/>
            <a:ext cx="2693670" cy="3321685"/>
          </a:xfrm>
          <a:custGeom>
            <a:avLst/>
            <a:gdLst/>
            <a:ahLst/>
            <a:cxnLst/>
            <a:rect l="l" t="t" r="r" b="b"/>
            <a:pathLst>
              <a:path w="2693670" h="3321685">
                <a:moveTo>
                  <a:pt x="0" y="3321177"/>
                </a:moveTo>
                <a:lnTo>
                  <a:pt x="2693289" y="3321177"/>
                </a:lnTo>
                <a:lnTo>
                  <a:pt x="2693289" y="0"/>
                </a:lnTo>
                <a:lnTo>
                  <a:pt x="0" y="0"/>
                </a:lnTo>
                <a:lnTo>
                  <a:pt x="0" y="3321177"/>
                </a:lnTo>
                <a:close/>
              </a:path>
            </a:pathLst>
          </a:custGeom>
          <a:ln w="25400">
            <a:solidFill>
              <a:srgbClr val="D0E2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359010" y="2105151"/>
            <a:ext cx="2693670" cy="3347085"/>
          </a:xfrm>
          <a:prstGeom prst="rect">
            <a:avLst/>
          </a:prstGeom>
          <a:solidFill>
            <a:srgbClr val="D0E2EA">
              <a:alpha val="90194"/>
            </a:srgbClr>
          </a:solidFill>
        </p:spPr>
        <p:txBody>
          <a:bodyPr vert="horz" wrap="square" lIns="0" tIns="101600" rIns="0" bIns="0" rtlCol="0">
            <a:spAutoFit/>
          </a:bodyPr>
          <a:lstStyle/>
          <a:p>
            <a:pPr marL="272415" marR="150495" indent="-170815">
              <a:lnSpc>
                <a:spcPts val="2090"/>
              </a:lnSpc>
              <a:spcBef>
                <a:spcPts val="800"/>
              </a:spcBef>
              <a:buFont typeface="Arial MT"/>
              <a:buChar char="•"/>
              <a:tabLst>
                <a:tab pos="274320" algn="l"/>
              </a:tabLst>
            </a:pPr>
            <a:r>
              <a:rPr sz="1900" b="1" spc="-10" dirty="0">
                <a:latin typeface="Calibri"/>
                <a:cs typeface="Calibri"/>
              </a:rPr>
              <a:t>Integration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APIs 	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real-</a:t>
            </a:r>
            <a:r>
              <a:rPr sz="1900" dirty="0">
                <a:latin typeface="Calibri"/>
                <a:cs typeface="Calibri"/>
              </a:rPr>
              <a:t>time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sync.</a:t>
            </a:r>
            <a:endParaRPr sz="1900">
              <a:latin typeface="Calibri"/>
              <a:cs typeface="Calibri"/>
            </a:endParaRPr>
          </a:p>
          <a:p>
            <a:pPr marL="272415" marR="130810" indent="-170815">
              <a:lnSpc>
                <a:spcPts val="2090"/>
              </a:lnSpc>
              <a:spcBef>
                <a:spcPts val="345"/>
              </a:spcBef>
              <a:buFont typeface="Calibri"/>
              <a:buChar char="•"/>
              <a:tabLst>
                <a:tab pos="274320" algn="l"/>
              </a:tabLst>
            </a:pPr>
            <a:r>
              <a:rPr sz="1900" b="1" spc="-10" dirty="0">
                <a:latin typeface="Calibri"/>
                <a:cs typeface="Calibri"/>
              </a:rPr>
              <a:t>Education</a:t>
            </a:r>
            <a:r>
              <a:rPr sz="1900" spc="-10" dirty="0">
                <a:latin typeface="Calibri"/>
                <a:cs typeface="Calibri"/>
              </a:rPr>
              <a:t>: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Provide 	</a:t>
            </a:r>
            <a:r>
              <a:rPr sz="1900" dirty="0">
                <a:latin typeface="Calibri"/>
                <a:cs typeface="Calibri"/>
              </a:rPr>
              <a:t>tutorials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incentives 	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user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adoption.</a:t>
            </a:r>
            <a:endParaRPr sz="1900">
              <a:latin typeface="Calibri"/>
              <a:cs typeface="Calibri"/>
            </a:endParaRPr>
          </a:p>
          <a:p>
            <a:pPr marL="272415" marR="217170" indent="-170815">
              <a:lnSpc>
                <a:spcPct val="91600"/>
              </a:lnSpc>
              <a:spcBef>
                <a:spcPts val="305"/>
              </a:spcBef>
              <a:buFont typeface="Calibri"/>
              <a:buChar char="•"/>
              <a:tabLst>
                <a:tab pos="274320" algn="l"/>
              </a:tabLst>
            </a:pPr>
            <a:r>
              <a:rPr sz="1900" b="1" dirty="0">
                <a:latin typeface="Calibri"/>
                <a:cs typeface="Calibri"/>
              </a:rPr>
              <a:t>Security</a:t>
            </a:r>
            <a:r>
              <a:rPr sz="1900" dirty="0">
                <a:latin typeface="Calibri"/>
                <a:cs typeface="Calibri"/>
              </a:rPr>
              <a:t>: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Implement 	encryption, secure 	payments,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regular 	audits.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6166" y="82168"/>
            <a:ext cx="1646555" cy="807720"/>
          </a:xfrm>
          <a:custGeom>
            <a:avLst/>
            <a:gdLst/>
            <a:ahLst/>
            <a:cxnLst/>
            <a:rect l="l" t="t" r="r" b="b"/>
            <a:pathLst>
              <a:path w="1646555" h="807719">
                <a:moveTo>
                  <a:pt x="0" y="403605"/>
                </a:moveTo>
                <a:lnTo>
                  <a:pt x="9785" y="341191"/>
                </a:lnTo>
                <a:lnTo>
                  <a:pt x="38165" y="281789"/>
                </a:lnTo>
                <a:lnTo>
                  <a:pt x="83675" y="226119"/>
                </a:lnTo>
                <a:lnTo>
                  <a:pt x="112397" y="199907"/>
                </a:lnTo>
                <a:lnTo>
                  <a:pt x="144852" y="174897"/>
                </a:lnTo>
                <a:lnTo>
                  <a:pt x="180858" y="151179"/>
                </a:lnTo>
                <a:lnTo>
                  <a:pt x="220231" y="128843"/>
                </a:lnTo>
                <a:lnTo>
                  <a:pt x="262789" y="107978"/>
                </a:lnTo>
                <a:lnTo>
                  <a:pt x="308348" y="88674"/>
                </a:lnTo>
                <a:lnTo>
                  <a:pt x="356726" y="71021"/>
                </a:lnTo>
                <a:lnTo>
                  <a:pt x="407739" y="55108"/>
                </a:lnTo>
                <a:lnTo>
                  <a:pt x="461205" y="41026"/>
                </a:lnTo>
                <a:lnTo>
                  <a:pt x="516940" y="28864"/>
                </a:lnTo>
                <a:lnTo>
                  <a:pt x="574762" y="18712"/>
                </a:lnTo>
                <a:lnTo>
                  <a:pt x="634486" y="10660"/>
                </a:lnTo>
                <a:lnTo>
                  <a:pt x="695932" y="4797"/>
                </a:lnTo>
                <a:lnTo>
                  <a:pt x="758915" y="1214"/>
                </a:lnTo>
                <a:lnTo>
                  <a:pt x="823252" y="0"/>
                </a:lnTo>
                <a:lnTo>
                  <a:pt x="887590" y="1214"/>
                </a:lnTo>
                <a:lnTo>
                  <a:pt x="950574" y="4797"/>
                </a:lnTo>
                <a:lnTo>
                  <a:pt x="1012020" y="10660"/>
                </a:lnTo>
                <a:lnTo>
                  <a:pt x="1071745" y="18712"/>
                </a:lnTo>
                <a:lnTo>
                  <a:pt x="1129567" y="28864"/>
                </a:lnTo>
                <a:lnTo>
                  <a:pt x="1185301" y="41026"/>
                </a:lnTo>
                <a:lnTo>
                  <a:pt x="1238766" y="55108"/>
                </a:lnTo>
                <a:lnTo>
                  <a:pt x="1289779" y="71021"/>
                </a:lnTo>
                <a:lnTo>
                  <a:pt x="1338155" y="88674"/>
                </a:lnTo>
                <a:lnTo>
                  <a:pt x="1383713" y="107978"/>
                </a:lnTo>
                <a:lnTo>
                  <a:pt x="1426270" y="128843"/>
                </a:lnTo>
                <a:lnTo>
                  <a:pt x="1465642" y="151179"/>
                </a:lnTo>
                <a:lnTo>
                  <a:pt x="1501646" y="174897"/>
                </a:lnTo>
                <a:lnTo>
                  <a:pt x="1534100" y="199907"/>
                </a:lnTo>
                <a:lnTo>
                  <a:pt x="1562820" y="226119"/>
                </a:lnTo>
                <a:lnTo>
                  <a:pt x="1608328" y="281789"/>
                </a:lnTo>
                <a:lnTo>
                  <a:pt x="1636706" y="341191"/>
                </a:lnTo>
                <a:lnTo>
                  <a:pt x="1646491" y="403605"/>
                </a:lnTo>
                <a:lnTo>
                  <a:pt x="1644014" y="435162"/>
                </a:lnTo>
                <a:lnTo>
                  <a:pt x="1624750" y="496189"/>
                </a:lnTo>
                <a:lnTo>
                  <a:pt x="1587624" y="553839"/>
                </a:lnTo>
                <a:lnTo>
                  <a:pt x="1534100" y="607393"/>
                </a:lnTo>
                <a:lnTo>
                  <a:pt x="1501646" y="632411"/>
                </a:lnTo>
                <a:lnTo>
                  <a:pt x="1465642" y="656135"/>
                </a:lnTo>
                <a:lnTo>
                  <a:pt x="1426270" y="678477"/>
                </a:lnTo>
                <a:lnTo>
                  <a:pt x="1383713" y="699347"/>
                </a:lnTo>
                <a:lnTo>
                  <a:pt x="1338155" y="718654"/>
                </a:lnTo>
                <a:lnTo>
                  <a:pt x="1289779" y="736310"/>
                </a:lnTo>
                <a:lnTo>
                  <a:pt x="1238766" y="752225"/>
                </a:lnTo>
                <a:lnTo>
                  <a:pt x="1185301" y="766309"/>
                </a:lnTo>
                <a:lnTo>
                  <a:pt x="1129567" y="778472"/>
                </a:lnTo>
                <a:lnTo>
                  <a:pt x="1071745" y="788625"/>
                </a:lnTo>
                <a:lnTo>
                  <a:pt x="1012020" y="796678"/>
                </a:lnTo>
                <a:lnTo>
                  <a:pt x="950574" y="802541"/>
                </a:lnTo>
                <a:lnTo>
                  <a:pt x="887590" y="806124"/>
                </a:lnTo>
                <a:lnTo>
                  <a:pt x="823252" y="807338"/>
                </a:lnTo>
                <a:lnTo>
                  <a:pt x="758915" y="806124"/>
                </a:lnTo>
                <a:lnTo>
                  <a:pt x="695932" y="802541"/>
                </a:lnTo>
                <a:lnTo>
                  <a:pt x="634486" y="796678"/>
                </a:lnTo>
                <a:lnTo>
                  <a:pt x="574762" y="788625"/>
                </a:lnTo>
                <a:lnTo>
                  <a:pt x="516940" y="778472"/>
                </a:lnTo>
                <a:lnTo>
                  <a:pt x="461205" y="766309"/>
                </a:lnTo>
                <a:lnTo>
                  <a:pt x="407739" y="752225"/>
                </a:lnTo>
                <a:lnTo>
                  <a:pt x="356726" y="736310"/>
                </a:lnTo>
                <a:lnTo>
                  <a:pt x="308348" y="718654"/>
                </a:lnTo>
                <a:lnTo>
                  <a:pt x="262789" y="699347"/>
                </a:lnTo>
                <a:lnTo>
                  <a:pt x="220231" y="678477"/>
                </a:lnTo>
                <a:lnTo>
                  <a:pt x="180858" y="656135"/>
                </a:lnTo>
                <a:lnTo>
                  <a:pt x="144852" y="632411"/>
                </a:lnTo>
                <a:lnTo>
                  <a:pt x="112397" y="607393"/>
                </a:lnTo>
                <a:lnTo>
                  <a:pt x="83675" y="581173"/>
                </a:lnTo>
                <a:lnTo>
                  <a:pt x="38165" y="525481"/>
                </a:lnTo>
                <a:lnTo>
                  <a:pt x="9785" y="466053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7555" y="32080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Codingerz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1253" y="129310"/>
            <a:ext cx="2141468" cy="995861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IMPACT</a:t>
            </a:r>
            <a:r>
              <a:rPr spc="-250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10" dirty="0"/>
              <a:t>BENEFITS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3862" y="1017269"/>
            <a:ext cx="11534140" cy="2584450"/>
            <a:chOff x="323862" y="1017269"/>
            <a:chExt cx="11534140" cy="2584450"/>
          </a:xfrm>
        </p:grpSpPr>
        <p:sp>
          <p:nvSpPr>
            <p:cNvPr id="4" name="object 4"/>
            <p:cNvSpPr/>
            <p:nvPr/>
          </p:nvSpPr>
          <p:spPr>
            <a:xfrm>
              <a:off x="336562" y="1339976"/>
              <a:ext cx="11508740" cy="2249170"/>
            </a:xfrm>
            <a:custGeom>
              <a:avLst/>
              <a:gdLst/>
              <a:ahLst/>
              <a:cxnLst/>
              <a:rect l="l" t="t" r="r" b="b"/>
              <a:pathLst>
                <a:path w="11508740" h="2249170">
                  <a:moveTo>
                    <a:pt x="0" y="2249043"/>
                  </a:moveTo>
                  <a:lnTo>
                    <a:pt x="11508740" y="2249043"/>
                  </a:lnTo>
                  <a:lnTo>
                    <a:pt x="11508740" y="0"/>
                  </a:lnTo>
                  <a:lnTo>
                    <a:pt x="0" y="0"/>
                  </a:lnTo>
                  <a:lnTo>
                    <a:pt x="0" y="2249043"/>
                  </a:lnTo>
                  <a:close/>
                </a:path>
              </a:pathLst>
            </a:custGeom>
            <a:ln w="254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029969"/>
              <a:ext cx="8056245" cy="620395"/>
            </a:xfrm>
            <a:custGeom>
              <a:avLst/>
              <a:gdLst/>
              <a:ahLst/>
              <a:cxnLst/>
              <a:rect l="l" t="t" r="r" b="b"/>
              <a:pathLst>
                <a:path w="8056245" h="620394">
                  <a:moveTo>
                    <a:pt x="7952854" y="0"/>
                  </a:moveTo>
                  <a:lnTo>
                    <a:pt x="103314" y="0"/>
                  </a:lnTo>
                  <a:lnTo>
                    <a:pt x="63098" y="8116"/>
                  </a:lnTo>
                  <a:lnTo>
                    <a:pt x="30259" y="30257"/>
                  </a:lnTo>
                  <a:lnTo>
                    <a:pt x="8118" y="63115"/>
                  </a:lnTo>
                  <a:lnTo>
                    <a:pt x="0" y="103377"/>
                  </a:lnTo>
                  <a:lnTo>
                    <a:pt x="0" y="516635"/>
                  </a:lnTo>
                  <a:lnTo>
                    <a:pt x="8118" y="556825"/>
                  </a:lnTo>
                  <a:lnTo>
                    <a:pt x="30259" y="589645"/>
                  </a:lnTo>
                  <a:lnTo>
                    <a:pt x="63098" y="611772"/>
                  </a:lnTo>
                  <a:lnTo>
                    <a:pt x="103314" y="619887"/>
                  </a:lnTo>
                  <a:lnTo>
                    <a:pt x="7952854" y="619887"/>
                  </a:lnTo>
                  <a:lnTo>
                    <a:pt x="7993043" y="611772"/>
                  </a:lnTo>
                  <a:lnTo>
                    <a:pt x="8025863" y="589645"/>
                  </a:lnTo>
                  <a:lnTo>
                    <a:pt x="8047991" y="556825"/>
                  </a:lnTo>
                  <a:lnTo>
                    <a:pt x="8056105" y="516635"/>
                  </a:lnTo>
                  <a:lnTo>
                    <a:pt x="8056105" y="103377"/>
                  </a:lnTo>
                  <a:lnTo>
                    <a:pt x="8047991" y="63115"/>
                  </a:lnTo>
                  <a:lnTo>
                    <a:pt x="8025863" y="30257"/>
                  </a:lnTo>
                  <a:lnTo>
                    <a:pt x="7993043" y="8116"/>
                  </a:lnTo>
                  <a:lnTo>
                    <a:pt x="7952854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999" y="1029969"/>
              <a:ext cx="8056245" cy="620395"/>
            </a:xfrm>
            <a:custGeom>
              <a:avLst/>
              <a:gdLst/>
              <a:ahLst/>
              <a:cxnLst/>
              <a:rect l="l" t="t" r="r" b="b"/>
              <a:pathLst>
                <a:path w="8056245" h="620394">
                  <a:moveTo>
                    <a:pt x="0" y="103377"/>
                  </a:moveTo>
                  <a:lnTo>
                    <a:pt x="8118" y="63115"/>
                  </a:lnTo>
                  <a:lnTo>
                    <a:pt x="30259" y="30257"/>
                  </a:lnTo>
                  <a:lnTo>
                    <a:pt x="63098" y="8116"/>
                  </a:lnTo>
                  <a:lnTo>
                    <a:pt x="103314" y="0"/>
                  </a:lnTo>
                  <a:lnTo>
                    <a:pt x="7952854" y="0"/>
                  </a:lnTo>
                  <a:lnTo>
                    <a:pt x="7993043" y="8116"/>
                  </a:lnTo>
                  <a:lnTo>
                    <a:pt x="8025863" y="30257"/>
                  </a:lnTo>
                  <a:lnTo>
                    <a:pt x="8047991" y="63115"/>
                  </a:lnTo>
                  <a:lnTo>
                    <a:pt x="8056105" y="103377"/>
                  </a:lnTo>
                  <a:lnTo>
                    <a:pt x="8056105" y="516635"/>
                  </a:lnTo>
                  <a:lnTo>
                    <a:pt x="8047991" y="556825"/>
                  </a:lnTo>
                  <a:lnTo>
                    <a:pt x="8025863" y="589645"/>
                  </a:lnTo>
                  <a:lnTo>
                    <a:pt x="7993043" y="611772"/>
                  </a:lnTo>
                  <a:lnTo>
                    <a:pt x="7952854" y="619887"/>
                  </a:lnTo>
                  <a:lnTo>
                    <a:pt x="103314" y="619887"/>
                  </a:lnTo>
                  <a:lnTo>
                    <a:pt x="63098" y="611772"/>
                  </a:lnTo>
                  <a:lnTo>
                    <a:pt x="30259" y="589645"/>
                  </a:lnTo>
                  <a:lnTo>
                    <a:pt x="8118" y="556825"/>
                  </a:lnTo>
                  <a:lnTo>
                    <a:pt x="0" y="516635"/>
                  </a:lnTo>
                  <a:lnTo>
                    <a:pt x="0" y="10337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7166" y="1134821"/>
            <a:ext cx="10324973" cy="2151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Impacts</a:t>
            </a:r>
            <a:r>
              <a:rPr sz="21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en-US" sz="2100" b="1" dirty="0">
                <a:solidFill>
                  <a:srgbClr val="FFFFFF"/>
                </a:solidFill>
                <a:latin typeface="Calibri"/>
                <a:cs typeface="Calibri"/>
              </a:rPr>
              <a:t>n Culture and Heritage –</a:t>
            </a: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endParaRPr sz="11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Calibri"/>
              <a:buChar char="•"/>
              <a:tabLst>
                <a:tab pos="240665" algn="l"/>
              </a:tabLst>
            </a:pPr>
            <a:r>
              <a:rPr lang="en-US" sz="1600" b="1" dirty="0">
                <a:solidFill>
                  <a:schemeClr val="tx2"/>
                </a:solidFill>
                <a:latin typeface="Calibri"/>
                <a:cs typeface="Calibri"/>
              </a:rPr>
              <a:t>Digital Archive Creation</a:t>
            </a:r>
            <a:r>
              <a:rPr lang="en-US" sz="1600" b="1" dirty="0">
                <a:latin typeface="Calibri"/>
                <a:cs typeface="Calibri"/>
              </a:rPr>
              <a:t>: Every scanned </a:t>
            </a:r>
            <a:r>
              <a:rPr lang="en-US" sz="1600" b="1" dirty="0" err="1">
                <a:latin typeface="Calibri"/>
                <a:cs typeface="Calibri"/>
              </a:rPr>
              <a:t>kolam</a:t>
            </a:r>
            <a:r>
              <a:rPr lang="en-US" sz="1600" b="1" dirty="0">
                <a:latin typeface="Calibri"/>
                <a:cs typeface="Calibri"/>
              </a:rPr>
              <a:t> becomes part of a permanent digital collection, preserving patterns that might otherwise be lost.</a:t>
            </a:r>
            <a:endParaRPr sz="16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Calibri"/>
              <a:buChar char="•"/>
              <a:tabLst>
                <a:tab pos="240665" algn="l"/>
              </a:tabLst>
            </a:pPr>
            <a:r>
              <a:rPr lang="en-US" sz="1600" b="1" dirty="0">
                <a:latin typeface="Calibri"/>
                <a:cs typeface="Calibri"/>
              </a:rPr>
              <a:t>Bridges the gap between elderly practitioners and younger generations through technology they understand</a:t>
            </a: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Calibri"/>
              <a:buChar char="•"/>
              <a:tabLst>
                <a:tab pos="240665" algn="l"/>
              </a:tabLst>
            </a:pPr>
            <a:r>
              <a:rPr lang="en-IN" sz="1600" b="1" dirty="0">
                <a:latin typeface="Calibri"/>
                <a:cs typeface="Calibri"/>
              </a:rPr>
              <a:t>Captures and categorizes regional variations (Tamil Nadu, Karnataka, Andhra Pradesh styles) before they disappear</a:t>
            </a: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Calibri"/>
              <a:buChar char="•"/>
              <a:tabLst>
                <a:tab pos="240665" algn="l"/>
              </a:tabLst>
            </a:pPr>
            <a:r>
              <a:rPr lang="en-US" sz="1600" b="1" dirty="0">
                <a:solidFill>
                  <a:schemeClr val="tx2"/>
                </a:solidFill>
                <a:latin typeface="Calibri"/>
                <a:cs typeface="Calibri"/>
              </a:rPr>
              <a:t>Accuracy Validation</a:t>
            </a:r>
            <a:r>
              <a:rPr lang="en-US" sz="1600" b="1" dirty="0">
                <a:latin typeface="Calibri"/>
                <a:cs typeface="Calibri"/>
              </a:rPr>
              <a:t>: Ensures traditional patterns are preserved correctly without modern </a:t>
            </a:r>
            <a:r>
              <a:rPr lang="en-US" b="1" dirty="0">
                <a:latin typeface="Calibri"/>
                <a:cs typeface="Calibri"/>
              </a:rPr>
              <a:t>misinterpretations</a:t>
            </a:r>
            <a:endParaRPr b="1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862" y="3689730"/>
            <a:ext cx="11534140" cy="2585085"/>
            <a:chOff x="323862" y="3689730"/>
            <a:chExt cx="11534140" cy="2585085"/>
          </a:xfrm>
        </p:grpSpPr>
        <p:sp>
          <p:nvSpPr>
            <p:cNvPr id="9" name="object 9"/>
            <p:cNvSpPr/>
            <p:nvPr/>
          </p:nvSpPr>
          <p:spPr>
            <a:xfrm>
              <a:off x="336562" y="4012463"/>
              <a:ext cx="11508740" cy="2249170"/>
            </a:xfrm>
            <a:custGeom>
              <a:avLst/>
              <a:gdLst/>
              <a:ahLst/>
              <a:cxnLst/>
              <a:rect l="l" t="t" r="r" b="b"/>
              <a:pathLst>
                <a:path w="11508740" h="2249170">
                  <a:moveTo>
                    <a:pt x="0" y="2249042"/>
                  </a:moveTo>
                  <a:lnTo>
                    <a:pt x="11508740" y="2249042"/>
                  </a:lnTo>
                  <a:lnTo>
                    <a:pt x="11508740" y="0"/>
                  </a:lnTo>
                  <a:lnTo>
                    <a:pt x="0" y="0"/>
                  </a:lnTo>
                  <a:lnTo>
                    <a:pt x="0" y="2249042"/>
                  </a:lnTo>
                  <a:close/>
                </a:path>
              </a:pathLst>
            </a:custGeom>
            <a:ln w="25400">
              <a:solidFill>
                <a:srgbClr val="4AAC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1999" y="3702430"/>
              <a:ext cx="8056245" cy="620395"/>
            </a:xfrm>
            <a:custGeom>
              <a:avLst/>
              <a:gdLst/>
              <a:ahLst/>
              <a:cxnLst/>
              <a:rect l="l" t="t" r="r" b="b"/>
              <a:pathLst>
                <a:path w="8056245" h="620395">
                  <a:moveTo>
                    <a:pt x="7952854" y="0"/>
                  </a:moveTo>
                  <a:lnTo>
                    <a:pt x="103314" y="0"/>
                  </a:lnTo>
                  <a:lnTo>
                    <a:pt x="63098" y="8116"/>
                  </a:lnTo>
                  <a:lnTo>
                    <a:pt x="30259" y="30257"/>
                  </a:lnTo>
                  <a:lnTo>
                    <a:pt x="8118" y="63115"/>
                  </a:lnTo>
                  <a:lnTo>
                    <a:pt x="0" y="103378"/>
                  </a:lnTo>
                  <a:lnTo>
                    <a:pt x="0" y="516636"/>
                  </a:lnTo>
                  <a:lnTo>
                    <a:pt x="8118" y="556825"/>
                  </a:lnTo>
                  <a:lnTo>
                    <a:pt x="30259" y="589645"/>
                  </a:lnTo>
                  <a:lnTo>
                    <a:pt x="63098" y="611772"/>
                  </a:lnTo>
                  <a:lnTo>
                    <a:pt x="103314" y="619887"/>
                  </a:lnTo>
                  <a:lnTo>
                    <a:pt x="7952854" y="619887"/>
                  </a:lnTo>
                  <a:lnTo>
                    <a:pt x="7993043" y="611772"/>
                  </a:lnTo>
                  <a:lnTo>
                    <a:pt x="8025863" y="589645"/>
                  </a:lnTo>
                  <a:lnTo>
                    <a:pt x="8047991" y="556825"/>
                  </a:lnTo>
                  <a:lnTo>
                    <a:pt x="8056105" y="516636"/>
                  </a:lnTo>
                  <a:lnTo>
                    <a:pt x="8056105" y="103378"/>
                  </a:lnTo>
                  <a:lnTo>
                    <a:pt x="8047991" y="63115"/>
                  </a:lnTo>
                  <a:lnTo>
                    <a:pt x="8025863" y="30257"/>
                  </a:lnTo>
                  <a:lnTo>
                    <a:pt x="7993043" y="8116"/>
                  </a:lnTo>
                  <a:lnTo>
                    <a:pt x="7952854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11999" y="3702430"/>
              <a:ext cx="8056245" cy="620395"/>
            </a:xfrm>
            <a:custGeom>
              <a:avLst/>
              <a:gdLst/>
              <a:ahLst/>
              <a:cxnLst/>
              <a:rect l="l" t="t" r="r" b="b"/>
              <a:pathLst>
                <a:path w="8056245" h="620395">
                  <a:moveTo>
                    <a:pt x="0" y="103378"/>
                  </a:moveTo>
                  <a:lnTo>
                    <a:pt x="8118" y="63115"/>
                  </a:lnTo>
                  <a:lnTo>
                    <a:pt x="30259" y="30257"/>
                  </a:lnTo>
                  <a:lnTo>
                    <a:pt x="63098" y="8116"/>
                  </a:lnTo>
                  <a:lnTo>
                    <a:pt x="103314" y="0"/>
                  </a:lnTo>
                  <a:lnTo>
                    <a:pt x="7952854" y="0"/>
                  </a:lnTo>
                  <a:lnTo>
                    <a:pt x="7993043" y="8116"/>
                  </a:lnTo>
                  <a:lnTo>
                    <a:pt x="8025863" y="30257"/>
                  </a:lnTo>
                  <a:lnTo>
                    <a:pt x="8047991" y="63115"/>
                  </a:lnTo>
                  <a:lnTo>
                    <a:pt x="8056105" y="103378"/>
                  </a:lnTo>
                  <a:lnTo>
                    <a:pt x="8056105" y="516636"/>
                  </a:lnTo>
                  <a:lnTo>
                    <a:pt x="8047991" y="556825"/>
                  </a:lnTo>
                  <a:lnTo>
                    <a:pt x="8025863" y="589645"/>
                  </a:lnTo>
                  <a:lnTo>
                    <a:pt x="7993043" y="611772"/>
                  </a:lnTo>
                  <a:lnTo>
                    <a:pt x="7952854" y="619887"/>
                  </a:lnTo>
                  <a:lnTo>
                    <a:pt x="103314" y="619887"/>
                  </a:lnTo>
                  <a:lnTo>
                    <a:pt x="63098" y="611772"/>
                  </a:lnTo>
                  <a:lnTo>
                    <a:pt x="30259" y="589645"/>
                  </a:lnTo>
                  <a:lnTo>
                    <a:pt x="8118" y="556825"/>
                  </a:lnTo>
                  <a:lnTo>
                    <a:pt x="0" y="516636"/>
                  </a:lnTo>
                  <a:lnTo>
                    <a:pt x="0" y="10337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66800" y="3821838"/>
            <a:ext cx="10898633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Benefits</a:t>
            </a:r>
            <a:r>
              <a:rPr sz="21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2100" b="1" spc="-50" dirty="0">
                <a:solidFill>
                  <a:srgbClr val="FFFFFF"/>
                </a:solidFill>
                <a:latin typeface="Calibri"/>
                <a:cs typeface="Calibri"/>
              </a:rPr>
              <a:t> digitizing a traditional artform - </a:t>
            </a:r>
            <a:endParaRPr lang="en-US" sz="2100" b="1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100"/>
              </a:spcBef>
            </a:pPr>
            <a:endParaRPr lang="en-IN" sz="2100" b="1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Aft>
                <a:spcPts val="600"/>
              </a:spcAft>
              <a:buChar char="•"/>
              <a:tabLst>
                <a:tab pos="240665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alibri"/>
                <a:cs typeface="Calibri"/>
              </a:rPr>
              <a:t>Cultural Pride: </a:t>
            </a:r>
            <a:r>
              <a:rPr lang="en-US" sz="1600" b="1" dirty="0">
                <a:latin typeface="Calibri"/>
                <a:cs typeface="Calibri"/>
              </a:rPr>
              <a:t>Young people develop appreciation for their heritage through modern interfaces</a:t>
            </a:r>
          </a:p>
          <a:p>
            <a:pPr marL="240665" indent="-227965">
              <a:lnSpc>
                <a:spcPct val="100000"/>
              </a:lnSpc>
              <a:spcAft>
                <a:spcPts val="600"/>
              </a:spcAft>
              <a:buChar char="•"/>
              <a:tabLst>
                <a:tab pos="240665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alibri"/>
                <a:cs typeface="Calibri"/>
              </a:rPr>
              <a:t>Global Reach: </a:t>
            </a:r>
            <a:r>
              <a:rPr lang="en-US" sz="1600" b="1" dirty="0">
                <a:latin typeface="Calibri"/>
                <a:cs typeface="Calibri"/>
              </a:rPr>
              <a:t>Makes </a:t>
            </a:r>
            <a:r>
              <a:rPr lang="en-US" sz="1600" b="1" dirty="0" err="1">
                <a:latin typeface="Calibri"/>
                <a:cs typeface="Calibri"/>
              </a:rPr>
              <a:t>kolam</a:t>
            </a:r>
            <a:r>
              <a:rPr lang="en-US" sz="1600" b="1" dirty="0">
                <a:latin typeface="Calibri"/>
                <a:cs typeface="Calibri"/>
              </a:rPr>
              <a:t> art accessible to Tamil diaspora worldwide, maintaining cultural connections</a:t>
            </a:r>
          </a:p>
          <a:p>
            <a:pPr marL="240665" indent="-227965">
              <a:lnSpc>
                <a:spcPct val="100000"/>
              </a:lnSpc>
              <a:spcAft>
                <a:spcPts val="600"/>
              </a:spcAft>
              <a:buChar char="•"/>
              <a:tabLst>
                <a:tab pos="240665" algn="l"/>
              </a:tabLst>
            </a:pPr>
            <a:r>
              <a:rPr lang="en-US" sz="1600" b="1" dirty="0">
                <a:latin typeface="Calibri"/>
                <a:cs typeface="Calibri"/>
              </a:rPr>
              <a:t> Provides researchers with large-scale pattern analysis data for cultural studies</a:t>
            </a:r>
          </a:p>
          <a:p>
            <a:pPr marL="240665" indent="-227965">
              <a:lnSpc>
                <a:spcPct val="100000"/>
              </a:lnSpc>
              <a:spcAft>
                <a:spcPts val="600"/>
              </a:spcAft>
              <a:buChar char="•"/>
              <a:tabLst>
                <a:tab pos="240665" algn="l"/>
              </a:tabLst>
            </a:pPr>
            <a:r>
              <a:rPr lang="en-US" sz="1600" b="1" dirty="0">
                <a:latin typeface="+mj-lt"/>
              </a:rPr>
              <a:t>Platform allows culture to evolve while maintaining authenticity</a:t>
            </a:r>
          </a:p>
          <a:p>
            <a:pPr marL="240665" indent="-227965">
              <a:lnSpc>
                <a:spcPct val="100000"/>
              </a:lnSpc>
              <a:spcAft>
                <a:spcPts val="600"/>
              </a:spcAft>
              <a:buChar char="•"/>
              <a:tabLst>
                <a:tab pos="240665" algn="l"/>
              </a:tabLst>
            </a:pPr>
            <a:r>
              <a:rPr lang="en-US" sz="1600" b="1" dirty="0">
                <a:latin typeface="+mj-lt"/>
              </a:rPr>
              <a:t>Traditionally female-dominated art form gets formally recognized and preserved</a:t>
            </a:r>
            <a:endParaRPr lang="en-US" sz="1600" b="1" dirty="0">
              <a:latin typeface="+mj-lt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6166" y="82168"/>
            <a:ext cx="1646555" cy="807720"/>
          </a:xfrm>
          <a:custGeom>
            <a:avLst/>
            <a:gdLst/>
            <a:ahLst/>
            <a:cxnLst/>
            <a:rect l="l" t="t" r="r" b="b"/>
            <a:pathLst>
              <a:path w="1646555" h="807719">
                <a:moveTo>
                  <a:pt x="0" y="403605"/>
                </a:moveTo>
                <a:lnTo>
                  <a:pt x="9785" y="341191"/>
                </a:lnTo>
                <a:lnTo>
                  <a:pt x="38165" y="281789"/>
                </a:lnTo>
                <a:lnTo>
                  <a:pt x="83675" y="226119"/>
                </a:lnTo>
                <a:lnTo>
                  <a:pt x="112397" y="199907"/>
                </a:lnTo>
                <a:lnTo>
                  <a:pt x="144852" y="174897"/>
                </a:lnTo>
                <a:lnTo>
                  <a:pt x="180858" y="151179"/>
                </a:lnTo>
                <a:lnTo>
                  <a:pt x="220231" y="128843"/>
                </a:lnTo>
                <a:lnTo>
                  <a:pt x="262789" y="107978"/>
                </a:lnTo>
                <a:lnTo>
                  <a:pt x="308348" y="88674"/>
                </a:lnTo>
                <a:lnTo>
                  <a:pt x="356726" y="71021"/>
                </a:lnTo>
                <a:lnTo>
                  <a:pt x="407739" y="55108"/>
                </a:lnTo>
                <a:lnTo>
                  <a:pt x="461205" y="41026"/>
                </a:lnTo>
                <a:lnTo>
                  <a:pt x="516940" y="28864"/>
                </a:lnTo>
                <a:lnTo>
                  <a:pt x="574762" y="18712"/>
                </a:lnTo>
                <a:lnTo>
                  <a:pt x="634486" y="10660"/>
                </a:lnTo>
                <a:lnTo>
                  <a:pt x="695932" y="4797"/>
                </a:lnTo>
                <a:lnTo>
                  <a:pt x="758915" y="1214"/>
                </a:lnTo>
                <a:lnTo>
                  <a:pt x="823252" y="0"/>
                </a:lnTo>
                <a:lnTo>
                  <a:pt x="887590" y="1214"/>
                </a:lnTo>
                <a:lnTo>
                  <a:pt x="950574" y="4797"/>
                </a:lnTo>
                <a:lnTo>
                  <a:pt x="1012020" y="10660"/>
                </a:lnTo>
                <a:lnTo>
                  <a:pt x="1071745" y="18712"/>
                </a:lnTo>
                <a:lnTo>
                  <a:pt x="1129567" y="28864"/>
                </a:lnTo>
                <a:lnTo>
                  <a:pt x="1185301" y="41026"/>
                </a:lnTo>
                <a:lnTo>
                  <a:pt x="1238766" y="55108"/>
                </a:lnTo>
                <a:lnTo>
                  <a:pt x="1289779" y="71021"/>
                </a:lnTo>
                <a:lnTo>
                  <a:pt x="1338155" y="88674"/>
                </a:lnTo>
                <a:lnTo>
                  <a:pt x="1383713" y="107978"/>
                </a:lnTo>
                <a:lnTo>
                  <a:pt x="1426270" y="128843"/>
                </a:lnTo>
                <a:lnTo>
                  <a:pt x="1465642" y="151179"/>
                </a:lnTo>
                <a:lnTo>
                  <a:pt x="1501646" y="174897"/>
                </a:lnTo>
                <a:lnTo>
                  <a:pt x="1534100" y="199907"/>
                </a:lnTo>
                <a:lnTo>
                  <a:pt x="1562820" y="226119"/>
                </a:lnTo>
                <a:lnTo>
                  <a:pt x="1608328" y="281789"/>
                </a:lnTo>
                <a:lnTo>
                  <a:pt x="1636706" y="341191"/>
                </a:lnTo>
                <a:lnTo>
                  <a:pt x="1646491" y="403605"/>
                </a:lnTo>
                <a:lnTo>
                  <a:pt x="1644014" y="435162"/>
                </a:lnTo>
                <a:lnTo>
                  <a:pt x="1624750" y="496189"/>
                </a:lnTo>
                <a:lnTo>
                  <a:pt x="1587624" y="553839"/>
                </a:lnTo>
                <a:lnTo>
                  <a:pt x="1534100" y="607393"/>
                </a:lnTo>
                <a:lnTo>
                  <a:pt x="1501646" y="632411"/>
                </a:lnTo>
                <a:lnTo>
                  <a:pt x="1465642" y="656135"/>
                </a:lnTo>
                <a:lnTo>
                  <a:pt x="1426270" y="678477"/>
                </a:lnTo>
                <a:lnTo>
                  <a:pt x="1383713" y="699347"/>
                </a:lnTo>
                <a:lnTo>
                  <a:pt x="1338155" y="718654"/>
                </a:lnTo>
                <a:lnTo>
                  <a:pt x="1289779" y="736310"/>
                </a:lnTo>
                <a:lnTo>
                  <a:pt x="1238766" y="752225"/>
                </a:lnTo>
                <a:lnTo>
                  <a:pt x="1185301" y="766309"/>
                </a:lnTo>
                <a:lnTo>
                  <a:pt x="1129567" y="778472"/>
                </a:lnTo>
                <a:lnTo>
                  <a:pt x="1071745" y="788625"/>
                </a:lnTo>
                <a:lnTo>
                  <a:pt x="1012020" y="796678"/>
                </a:lnTo>
                <a:lnTo>
                  <a:pt x="950574" y="802541"/>
                </a:lnTo>
                <a:lnTo>
                  <a:pt x="887590" y="806124"/>
                </a:lnTo>
                <a:lnTo>
                  <a:pt x="823252" y="807338"/>
                </a:lnTo>
                <a:lnTo>
                  <a:pt x="758915" y="806124"/>
                </a:lnTo>
                <a:lnTo>
                  <a:pt x="695932" y="802541"/>
                </a:lnTo>
                <a:lnTo>
                  <a:pt x="634486" y="796678"/>
                </a:lnTo>
                <a:lnTo>
                  <a:pt x="574762" y="788625"/>
                </a:lnTo>
                <a:lnTo>
                  <a:pt x="516940" y="778472"/>
                </a:lnTo>
                <a:lnTo>
                  <a:pt x="461205" y="766309"/>
                </a:lnTo>
                <a:lnTo>
                  <a:pt x="407739" y="752225"/>
                </a:lnTo>
                <a:lnTo>
                  <a:pt x="356726" y="736310"/>
                </a:lnTo>
                <a:lnTo>
                  <a:pt x="308348" y="718654"/>
                </a:lnTo>
                <a:lnTo>
                  <a:pt x="262789" y="699347"/>
                </a:lnTo>
                <a:lnTo>
                  <a:pt x="220231" y="678477"/>
                </a:lnTo>
                <a:lnTo>
                  <a:pt x="180858" y="656135"/>
                </a:lnTo>
                <a:lnTo>
                  <a:pt x="144852" y="632411"/>
                </a:lnTo>
                <a:lnTo>
                  <a:pt x="112397" y="607393"/>
                </a:lnTo>
                <a:lnTo>
                  <a:pt x="83675" y="581173"/>
                </a:lnTo>
                <a:lnTo>
                  <a:pt x="38165" y="525481"/>
                </a:lnTo>
                <a:lnTo>
                  <a:pt x="9785" y="466053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555" y="32080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Codingerz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18" name="Picture 2" descr="https://www.sih.gov.in/img1/SIH-Logo.png">
            <a:extLst>
              <a:ext uri="{FF2B5EF4-FFF2-40B4-BE49-F238E27FC236}">
                <a16:creationId xmlns:a16="http://schemas.microsoft.com/office/drawing/2014/main" id="{04CE7D6C-B585-14E1-80DC-AF52BD18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8710" y="2583479"/>
            <a:ext cx="5340039" cy="22683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6418"/>
              <a:ext cx="12187174" cy="4768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1660" y="221437"/>
            <a:ext cx="69494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pc="-10" dirty="0"/>
              <a:t>RESEARCH</a:t>
            </a:r>
            <a:r>
              <a:rPr dirty="0"/>
              <a:t>	AND </a:t>
            </a:r>
            <a:r>
              <a:rPr spc="-10" dirty="0"/>
              <a:t>REFERENCES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RESEARCH</a:t>
            </a: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philately,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analyzing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WNS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(2002-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2016),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shows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2007</a:t>
            </a:r>
            <a:r>
              <a:rPr sz="1400" u="none" spc="-10" dirty="0">
                <a:solidFill>
                  <a:srgbClr val="000000"/>
                </a:solidFill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had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highest</a:t>
            </a:r>
            <a:r>
              <a:rPr sz="1400" u="sng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stamp</a:t>
            </a:r>
            <a:r>
              <a:rPr sz="1400" u="sng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registrations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at</a:t>
            </a:r>
            <a:r>
              <a:rPr sz="1400" u="sng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16.8%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followed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u="sng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2003</a:t>
            </a:r>
            <a:r>
              <a:rPr sz="1400" u="none" spc="-20" dirty="0">
                <a:solidFill>
                  <a:srgbClr val="000000"/>
                </a:solid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(14.5%)</a:t>
            </a:r>
            <a:r>
              <a:rPr sz="1400" u="none" spc="-30" dirty="0">
                <a:solidFill>
                  <a:srgbClr val="000000"/>
                </a:solidFill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0" b="0" u="none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2005</a:t>
            </a:r>
            <a:r>
              <a:rPr sz="1400" u="sng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(11.0%)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24130">
              <a:lnSpc>
                <a:spcPct val="100000"/>
              </a:lnSpc>
            </a:pP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India</a:t>
            </a:r>
            <a:r>
              <a:rPr sz="140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led</a:t>
            </a:r>
            <a:r>
              <a:rPr sz="140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globally</a:t>
            </a:r>
            <a:r>
              <a:rPr sz="140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with</a:t>
            </a:r>
            <a:r>
              <a:rPr sz="140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123</a:t>
            </a:r>
            <a:r>
              <a:rPr sz="1400" u="sng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140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stamps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1400" b="0" u="none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sz="1400" b="0" u="none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Japan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(10),</a:t>
            </a:r>
            <a:r>
              <a:rPr sz="1400"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France,</a:t>
            </a:r>
            <a:r>
              <a:rPr sz="1400"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0"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Cyprus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(4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each)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also</a:t>
            </a:r>
            <a:r>
              <a:rPr sz="1400"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contributing.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400"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sz="1400" b="0" u="none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Highlights philately's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international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reach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sz="1400"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 centralized,</a:t>
            </a:r>
            <a:r>
              <a:rPr sz="1400" b="0" u="none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web-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  <a:r>
              <a:rPr sz="1400"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connect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collectors,</a:t>
            </a:r>
            <a:r>
              <a:rPr sz="1400" b="0" u="none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resources,</a:t>
            </a:r>
            <a:r>
              <a:rPr sz="1400" b="0" u="none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facilitate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spc="-10" dirty="0">
                <a:solidFill>
                  <a:srgbClr val="000000"/>
                </a:solidFill>
                <a:latin typeface="Calibri"/>
                <a:cs typeface="Calibri"/>
              </a:rPr>
              <a:t>trading</a:t>
            </a:r>
            <a:r>
              <a:rPr sz="1400" b="0" u="none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b="0" u="none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1400" u="none" dirty="0">
                <a:solidFill>
                  <a:srgbClr val="000000"/>
                </a:solidFill>
              </a:rPr>
              <a:t>a</a:t>
            </a:r>
            <a:r>
              <a:rPr sz="1400" u="none" spc="-15" dirty="0">
                <a:solidFill>
                  <a:srgbClr val="000000"/>
                </a:solidFill>
              </a:rPr>
              <a:t> </a:t>
            </a:r>
            <a:r>
              <a:rPr sz="1400" u="none" spc="-10" dirty="0">
                <a:solidFill>
                  <a:srgbClr val="000000"/>
                </a:solidFill>
              </a:rPr>
              <a:t>comprehensive,</a:t>
            </a:r>
            <a:r>
              <a:rPr sz="1400" u="none" spc="-60" dirty="0">
                <a:solidFill>
                  <a:srgbClr val="000000"/>
                </a:solidFill>
              </a:rPr>
              <a:t> </a:t>
            </a:r>
            <a:r>
              <a:rPr sz="1400" u="none" dirty="0">
                <a:solidFill>
                  <a:srgbClr val="000000"/>
                </a:solidFill>
              </a:rPr>
              <a:t>user-</a:t>
            </a:r>
            <a:r>
              <a:rPr sz="1400" u="none" spc="-10" dirty="0">
                <a:solidFill>
                  <a:srgbClr val="000000"/>
                </a:solidFill>
              </a:rPr>
              <a:t>friendly </a:t>
            </a:r>
            <a:r>
              <a:rPr sz="1400" u="none" dirty="0">
                <a:solidFill>
                  <a:srgbClr val="000000"/>
                </a:solidFill>
              </a:rPr>
              <a:t>solution</a:t>
            </a:r>
            <a:r>
              <a:rPr sz="1400" u="none" spc="-50" dirty="0">
                <a:solidFill>
                  <a:srgbClr val="000000"/>
                </a:solidFill>
              </a:rPr>
              <a:t> </a:t>
            </a:r>
            <a:r>
              <a:rPr sz="1400" u="none" dirty="0">
                <a:solidFill>
                  <a:srgbClr val="000000"/>
                </a:solidFill>
              </a:rPr>
              <a:t>for</a:t>
            </a:r>
            <a:r>
              <a:rPr sz="1400" u="none" spc="-35" dirty="0">
                <a:solidFill>
                  <a:srgbClr val="000000"/>
                </a:solidFill>
              </a:rPr>
              <a:t> </a:t>
            </a:r>
            <a:r>
              <a:rPr sz="1400" u="none" spc="-10" dirty="0">
                <a:solidFill>
                  <a:srgbClr val="000000"/>
                </a:solidFill>
              </a:rPr>
              <a:t>philatelists.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084" y="5283453"/>
            <a:ext cx="9606280" cy="79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REFERENCES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4965" algn="l"/>
              </a:tabLst>
            </a:pPr>
            <a:r>
              <a:rPr sz="1500" dirty="0">
                <a:latin typeface="Calibri"/>
                <a:cs typeface="Calibri"/>
              </a:rPr>
              <a:t>India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Post,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"Stamps,"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Post.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[Online].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Available: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u="sng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  <a:hlinkClick r:id="rId4"/>
              </a:rPr>
              <a:t>https://www.indiapost.gov.in/Philately/Pages/Content/Stamps.aspx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500" spc="-10" dirty="0">
                <a:latin typeface="Calibri"/>
                <a:cs typeface="Calibri"/>
              </a:rPr>
              <a:t>Kolkata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GPO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07302" y="2507411"/>
            <a:ext cx="492125" cy="208915"/>
          </a:xfrm>
          <a:custGeom>
            <a:avLst/>
            <a:gdLst/>
            <a:ahLst/>
            <a:cxnLst/>
            <a:rect l="l" t="t" r="r" b="b"/>
            <a:pathLst>
              <a:path w="492125" h="208914">
                <a:moveTo>
                  <a:pt x="491617" y="0"/>
                </a:moveTo>
                <a:lnTo>
                  <a:pt x="0" y="0"/>
                </a:lnTo>
                <a:lnTo>
                  <a:pt x="0" y="208864"/>
                </a:lnTo>
                <a:lnTo>
                  <a:pt x="491617" y="208864"/>
                </a:lnTo>
                <a:lnTo>
                  <a:pt x="4916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526" y="2571114"/>
            <a:ext cx="5347402" cy="213433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16166" y="82168"/>
            <a:ext cx="1646555" cy="807720"/>
          </a:xfrm>
          <a:custGeom>
            <a:avLst/>
            <a:gdLst/>
            <a:ahLst/>
            <a:cxnLst/>
            <a:rect l="l" t="t" r="r" b="b"/>
            <a:pathLst>
              <a:path w="1646555" h="807719">
                <a:moveTo>
                  <a:pt x="0" y="403605"/>
                </a:moveTo>
                <a:lnTo>
                  <a:pt x="9785" y="341191"/>
                </a:lnTo>
                <a:lnTo>
                  <a:pt x="38165" y="281789"/>
                </a:lnTo>
                <a:lnTo>
                  <a:pt x="83675" y="226119"/>
                </a:lnTo>
                <a:lnTo>
                  <a:pt x="112397" y="199907"/>
                </a:lnTo>
                <a:lnTo>
                  <a:pt x="144852" y="174897"/>
                </a:lnTo>
                <a:lnTo>
                  <a:pt x="180858" y="151179"/>
                </a:lnTo>
                <a:lnTo>
                  <a:pt x="220231" y="128843"/>
                </a:lnTo>
                <a:lnTo>
                  <a:pt x="262789" y="107978"/>
                </a:lnTo>
                <a:lnTo>
                  <a:pt x="308348" y="88674"/>
                </a:lnTo>
                <a:lnTo>
                  <a:pt x="356726" y="71021"/>
                </a:lnTo>
                <a:lnTo>
                  <a:pt x="407739" y="55108"/>
                </a:lnTo>
                <a:lnTo>
                  <a:pt x="461205" y="41026"/>
                </a:lnTo>
                <a:lnTo>
                  <a:pt x="516940" y="28864"/>
                </a:lnTo>
                <a:lnTo>
                  <a:pt x="574762" y="18712"/>
                </a:lnTo>
                <a:lnTo>
                  <a:pt x="634486" y="10660"/>
                </a:lnTo>
                <a:lnTo>
                  <a:pt x="695932" y="4797"/>
                </a:lnTo>
                <a:lnTo>
                  <a:pt x="758915" y="1214"/>
                </a:lnTo>
                <a:lnTo>
                  <a:pt x="823252" y="0"/>
                </a:lnTo>
                <a:lnTo>
                  <a:pt x="887590" y="1214"/>
                </a:lnTo>
                <a:lnTo>
                  <a:pt x="950574" y="4797"/>
                </a:lnTo>
                <a:lnTo>
                  <a:pt x="1012020" y="10660"/>
                </a:lnTo>
                <a:lnTo>
                  <a:pt x="1071745" y="18712"/>
                </a:lnTo>
                <a:lnTo>
                  <a:pt x="1129567" y="28864"/>
                </a:lnTo>
                <a:lnTo>
                  <a:pt x="1185301" y="41026"/>
                </a:lnTo>
                <a:lnTo>
                  <a:pt x="1238766" y="55108"/>
                </a:lnTo>
                <a:lnTo>
                  <a:pt x="1289779" y="71021"/>
                </a:lnTo>
                <a:lnTo>
                  <a:pt x="1338155" y="88674"/>
                </a:lnTo>
                <a:lnTo>
                  <a:pt x="1383713" y="107978"/>
                </a:lnTo>
                <a:lnTo>
                  <a:pt x="1426270" y="128843"/>
                </a:lnTo>
                <a:lnTo>
                  <a:pt x="1465642" y="151179"/>
                </a:lnTo>
                <a:lnTo>
                  <a:pt x="1501646" y="174897"/>
                </a:lnTo>
                <a:lnTo>
                  <a:pt x="1534100" y="199907"/>
                </a:lnTo>
                <a:lnTo>
                  <a:pt x="1562820" y="226119"/>
                </a:lnTo>
                <a:lnTo>
                  <a:pt x="1608328" y="281789"/>
                </a:lnTo>
                <a:lnTo>
                  <a:pt x="1636706" y="341191"/>
                </a:lnTo>
                <a:lnTo>
                  <a:pt x="1646491" y="403605"/>
                </a:lnTo>
                <a:lnTo>
                  <a:pt x="1644014" y="435162"/>
                </a:lnTo>
                <a:lnTo>
                  <a:pt x="1624750" y="496189"/>
                </a:lnTo>
                <a:lnTo>
                  <a:pt x="1587624" y="553839"/>
                </a:lnTo>
                <a:lnTo>
                  <a:pt x="1534100" y="607393"/>
                </a:lnTo>
                <a:lnTo>
                  <a:pt x="1501646" y="632411"/>
                </a:lnTo>
                <a:lnTo>
                  <a:pt x="1465642" y="656135"/>
                </a:lnTo>
                <a:lnTo>
                  <a:pt x="1426270" y="678477"/>
                </a:lnTo>
                <a:lnTo>
                  <a:pt x="1383713" y="699347"/>
                </a:lnTo>
                <a:lnTo>
                  <a:pt x="1338155" y="718654"/>
                </a:lnTo>
                <a:lnTo>
                  <a:pt x="1289779" y="736310"/>
                </a:lnTo>
                <a:lnTo>
                  <a:pt x="1238766" y="752225"/>
                </a:lnTo>
                <a:lnTo>
                  <a:pt x="1185301" y="766309"/>
                </a:lnTo>
                <a:lnTo>
                  <a:pt x="1129567" y="778472"/>
                </a:lnTo>
                <a:lnTo>
                  <a:pt x="1071745" y="788625"/>
                </a:lnTo>
                <a:lnTo>
                  <a:pt x="1012020" y="796678"/>
                </a:lnTo>
                <a:lnTo>
                  <a:pt x="950574" y="802541"/>
                </a:lnTo>
                <a:lnTo>
                  <a:pt x="887590" y="806124"/>
                </a:lnTo>
                <a:lnTo>
                  <a:pt x="823252" y="807338"/>
                </a:lnTo>
                <a:lnTo>
                  <a:pt x="758915" y="806124"/>
                </a:lnTo>
                <a:lnTo>
                  <a:pt x="695932" y="802541"/>
                </a:lnTo>
                <a:lnTo>
                  <a:pt x="634486" y="796678"/>
                </a:lnTo>
                <a:lnTo>
                  <a:pt x="574762" y="788625"/>
                </a:lnTo>
                <a:lnTo>
                  <a:pt x="516940" y="778472"/>
                </a:lnTo>
                <a:lnTo>
                  <a:pt x="461205" y="766309"/>
                </a:lnTo>
                <a:lnTo>
                  <a:pt x="407739" y="752225"/>
                </a:lnTo>
                <a:lnTo>
                  <a:pt x="356726" y="736310"/>
                </a:lnTo>
                <a:lnTo>
                  <a:pt x="308348" y="718654"/>
                </a:lnTo>
                <a:lnTo>
                  <a:pt x="262789" y="699347"/>
                </a:lnTo>
                <a:lnTo>
                  <a:pt x="220231" y="678477"/>
                </a:lnTo>
                <a:lnTo>
                  <a:pt x="180858" y="656135"/>
                </a:lnTo>
                <a:lnTo>
                  <a:pt x="144852" y="632411"/>
                </a:lnTo>
                <a:lnTo>
                  <a:pt x="112397" y="607393"/>
                </a:lnTo>
                <a:lnTo>
                  <a:pt x="83675" y="581173"/>
                </a:lnTo>
                <a:lnTo>
                  <a:pt x="38165" y="525481"/>
                </a:lnTo>
                <a:lnTo>
                  <a:pt x="9785" y="466053"/>
                </a:lnTo>
                <a:lnTo>
                  <a:pt x="0" y="403605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555" y="320802"/>
            <a:ext cx="96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Codingerz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1253" y="129310"/>
            <a:ext cx="2141468" cy="995861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679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Wingdings</vt:lpstr>
      <vt:lpstr>Office Theme</vt:lpstr>
      <vt:lpstr>SMART INDIA HACKATHON 2024 TITLE PAGE</vt:lpstr>
      <vt:lpstr>IndiPostCollect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Soham Biswas</cp:lastModifiedBy>
  <cp:revision>1</cp:revision>
  <dcterms:created xsi:type="dcterms:W3CDTF">2025-08-30T09:17:46Z</dcterms:created>
  <dcterms:modified xsi:type="dcterms:W3CDTF">2025-08-30T10:48:17Z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2025-08-30T00:00:00Z</vt:filetime>
  </property>
  <property fmtid="{D5CDD505-2E9C-101B-9397-08002B2CF9AE}" pid="5" name="Producer">
    <vt:lpwstr>Microsoft® PowerPoint® 2021</vt:lpwstr>
  </property>
</Properties>
</file>