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2"/>
  </p:notesMasterIdLst>
  <p:sldIdLst>
    <p:sldId id="256" r:id="rId2"/>
    <p:sldId id="257" r:id="rId3"/>
    <p:sldId id="271" r:id="rId4"/>
    <p:sldId id="272" r:id="rId5"/>
    <p:sldId id="274" r:id="rId6"/>
    <p:sldId id="275" r:id="rId7"/>
    <p:sldId id="278" r:id="rId8"/>
    <p:sldId id="279" r:id="rId9"/>
    <p:sldId id="280" r:id="rId10"/>
    <p:sldId id="276" r:id="rId11"/>
  </p:sldIdLst>
  <p:sldSz cx="4610100" cy="3460750"/>
  <p:notesSz cx="4610100" cy="34607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ED5281-F140-4135-A7BF-AF74FDA9F337}">
  <a:tblStyle styleId="{1BED5281-F140-4135-A7BF-AF74FDA9F33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 b="off" i="off"/>
      <a:tcStyle>
        <a:tcBdr/>
        <a:fill>
          <a:solidFill>
            <a:srgbClr val="F8D6CC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F8D6CC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D7D3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D7D3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67A5AD6B-0D0E-4364-9114-5B0E8B068A2D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3" autoAdjust="0"/>
  </p:normalViewPr>
  <p:slideViewPr>
    <p:cSldViewPr snapToGrid="0">
      <p:cViewPr varScale="1">
        <p:scale>
          <a:sx n="141" d="100"/>
          <a:sy n="141" d="100"/>
        </p:scale>
        <p:origin x="1132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8E2BA4C-D1C7-6C9B-5A77-7BFA3A07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4DD2F045-DF9C-F534-672B-572BE2FA8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DC3E893B-4E4A-BD6B-D2A0-84CC5C32B1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1463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3B5E8FA-4452-5940-7654-A9F310EE9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B0DD139B-CFD4-58BC-CD87-BF02DEF16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B3A24A21-1028-5F29-F5BE-6AF51A0F51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3254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646EE21-7DFA-73BA-CCFD-190CDDF0B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B37CD636-7482-FEA3-C9AC-2A61C14D12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2F9FFD69-5184-B89D-D4ED-2E4F144ACE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10141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DB6EB169-FFDA-E33A-FD5A-11EDE737E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326A11C9-4CA1-8807-5D05-8D93A8350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257387F9-BC03-30C9-8D41-EFC3E8800A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929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6A8A15F-EEF8-069C-CC19-7DDC51B94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60015391-D661-BD45-80E0-69536EB95E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D6B825AB-2AC2-D1F7-D572-901924820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2906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F7C37D17-48E8-0D9E-2079-2A7FAD00E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9DCE6C54-0CA7-C51B-69ED-ABD5CB5204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8A769850-4C04-4327-9E73-B60B027DEE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57046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5247C7BC-1B7C-9221-FD84-0D98B2E89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7FA91457-B5DC-C886-7ADE-6EF98C6B50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737AAABC-9415-F6E9-3400-F9F433B89A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0502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1FF520B-996B-4B7F-844B-856E21B81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>
            <a:extLst>
              <a:ext uri="{FF2B5EF4-FFF2-40B4-BE49-F238E27FC236}">
                <a16:creationId xmlns:a16="http://schemas.microsoft.com/office/drawing/2014/main" id="{D18ECB4D-F14A-19F6-6960-F6BB87C90C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p2:notes">
            <a:extLst>
              <a:ext uri="{FF2B5EF4-FFF2-40B4-BE49-F238E27FC236}">
                <a16:creationId xmlns:a16="http://schemas.microsoft.com/office/drawing/2014/main" id="{AD093942-6C58-BCA7-DA35-6570046CBD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2908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7153" y="500979"/>
            <a:ext cx="4295700" cy="1381200"/>
          </a:xfrm>
          <a:prstGeom prst="rect">
            <a:avLst/>
          </a:prstGeom>
        </p:spPr>
        <p:txBody>
          <a:bodyPr spcFirstLastPara="1" wrap="square" lIns="51225" tIns="51225" rIns="51225" bIns="512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57149" y="1906911"/>
            <a:ext cx="4295700" cy="5334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95300" y="59878"/>
            <a:ext cx="4419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1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/13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02932" y="1422386"/>
            <a:ext cx="3804300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02932" y="1207501"/>
            <a:ext cx="3804300" cy="8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200" cy="1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7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/13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57149" y="1447177"/>
            <a:ext cx="4295700" cy="5664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57149" y="775431"/>
            <a:ext cx="2016600" cy="22986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436335" y="775431"/>
            <a:ext cx="2016600" cy="22986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 sz="800"/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57149" y="373830"/>
            <a:ext cx="1415700" cy="508500"/>
          </a:xfrm>
          <a:prstGeom prst="rect">
            <a:avLst/>
          </a:prstGeom>
        </p:spPr>
        <p:txBody>
          <a:bodyPr spcFirstLastPara="1" wrap="square" lIns="51225" tIns="51225" rIns="51225" bIns="512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57149" y="934978"/>
            <a:ext cx="1415700" cy="21393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1pPr>
            <a:lvl2pPr marL="914400" lvl="1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2pPr>
            <a:lvl3pPr marL="1371600" lvl="2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3pPr>
            <a:lvl4pPr marL="1828800" lvl="3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4pPr>
            <a:lvl5pPr marL="2286000" lvl="4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5pPr>
            <a:lvl6pPr marL="2743200" lvl="5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SzPts val="700"/>
              <a:buChar char="●"/>
              <a:defRPr sz="700"/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SzPts val="700"/>
              <a:buChar char="○"/>
              <a:defRPr sz="700"/>
            </a:lvl8pPr>
            <a:lvl9pPr marL="4114800" lvl="8" indent="-273050">
              <a:spcBef>
                <a:spcPts val="0"/>
              </a:spcBef>
              <a:spcAft>
                <a:spcPts val="0"/>
              </a:spcAft>
              <a:buSzPts val="700"/>
              <a:buChar char="■"/>
              <a:defRPr sz="7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47168" y="302879"/>
            <a:ext cx="3210300" cy="27525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305050" y="-84"/>
            <a:ext cx="2305200" cy="346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225" tIns="51225" rIns="51225" bIns="512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33856" y="829729"/>
            <a:ext cx="2039400" cy="997500"/>
          </a:xfrm>
          <a:prstGeom prst="rect">
            <a:avLst/>
          </a:prstGeom>
        </p:spPr>
        <p:txBody>
          <a:bodyPr spcFirstLastPara="1" wrap="square" lIns="51225" tIns="51225" rIns="51225" bIns="512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33856" y="1886020"/>
            <a:ext cx="2039400" cy="8310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490331" y="487186"/>
            <a:ext cx="1934400" cy="24861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57149" y="2846498"/>
            <a:ext cx="3024300" cy="4071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57149" y="744245"/>
            <a:ext cx="4295700" cy="1321200"/>
          </a:xfrm>
          <a:prstGeom prst="rect">
            <a:avLst/>
          </a:prstGeom>
        </p:spPr>
        <p:txBody>
          <a:bodyPr spcFirstLastPara="1" wrap="square" lIns="51225" tIns="51225" rIns="51225" bIns="512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1pPr>
            <a:lvl2pPr lvl="1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2pPr>
            <a:lvl3pPr lvl="2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3pPr>
            <a:lvl4pPr lvl="3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4pPr>
            <a:lvl5pPr lvl="4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5pPr>
            <a:lvl6pPr lvl="5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6pPr>
            <a:lvl7pPr lvl="6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7pPr>
            <a:lvl8pPr lvl="7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8pPr>
            <a:lvl9pPr lvl="8" algn="ctr">
              <a:spcBef>
                <a:spcPts val="0"/>
              </a:spcBef>
              <a:spcAft>
                <a:spcPts val="0"/>
              </a:spcAft>
              <a:buSzPts val="6700"/>
              <a:buNone/>
              <a:defRPr sz="67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57149" y="2120942"/>
            <a:ext cx="4295700" cy="875100"/>
          </a:xfrm>
          <a:prstGeom prst="rect">
            <a:avLst/>
          </a:prstGeom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</p:spPr>
        <p:txBody>
          <a:bodyPr spcFirstLastPara="1" wrap="square" lIns="51225" tIns="51225" rIns="51225" bIns="512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7149" y="299430"/>
            <a:ext cx="42957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25" tIns="51225" rIns="51225" bIns="512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57149" y="775431"/>
            <a:ext cx="42957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25" tIns="51225" rIns="51225" bIns="512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1pPr>
            <a:lvl2pPr marL="914400" lvl="1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2pPr>
            <a:lvl3pPr marL="1371600" lvl="2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3pPr>
            <a:lvl4pPr marL="1828800" lvl="3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4pPr>
            <a:lvl5pPr marL="2286000" lvl="4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5pPr>
            <a:lvl6pPr marL="2743200" lvl="5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6pPr>
            <a:lvl7pPr marL="3200400" lvl="6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●"/>
              <a:defRPr sz="800">
                <a:solidFill>
                  <a:schemeClr val="dk2"/>
                </a:solidFill>
              </a:defRPr>
            </a:lvl7pPr>
            <a:lvl8pPr marL="3657600" lvl="7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○"/>
              <a:defRPr sz="800">
                <a:solidFill>
                  <a:schemeClr val="dk2"/>
                </a:solidFill>
              </a:defRPr>
            </a:lvl8pPr>
            <a:lvl9pPr marL="4114800" lvl="8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Char char="■"/>
              <a:defRPr sz="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71531" y="3137596"/>
            <a:ext cx="276600" cy="2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225" tIns="51225" rIns="51225" bIns="51225" anchor="ctr" anchorCtr="0">
            <a:normAutofit/>
          </a:bodyPr>
          <a:lstStyle>
            <a:lvl1pPr lvl="0" algn="r">
              <a:buNone/>
              <a:defRPr sz="600">
                <a:solidFill>
                  <a:schemeClr val="dk2"/>
                </a:solidFill>
              </a:defRPr>
            </a:lvl1pPr>
            <a:lvl2pPr lvl="1" algn="r">
              <a:buNone/>
              <a:defRPr sz="600">
                <a:solidFill>
                  <a:schemeClr val="dk2"/>
                </a:solidFill>
              </a:defRPr>
            </a:lvl2pPr>
            <a:lvl3pPr lvl="2" algn="r">
              <a:buNone/>
              <a:defRPr sz="600">
                <a:solidFill>
                  <a:schemeClr val="dk2"/>
                </a:solidFill>
              </a:defRPr>
            </a:lvl3pPr>
            <a:lvl4pPr lvl="3" algn="r">
              <a:buNone/>
              <a:defRPr sz="600">
                <a:solidFill>
                  <a:schemeClr val="dk2"/>
                </a:solidFill>
              </a:defRPr>
            </a:lvl4pPr>
            <a:lvl5pPr lvl="4" algn="r">
              <a:buNone/>
              <a:defRPr sz="600">
                <a:solidFill>
                  <a:schemeClr val="dk2"/>
                </a:solidFill>
              </a:defRPr>
            </a:lvl5pPr>
            <a:lvl6pPr lvl="5" algn="r">
              <a:buNone/>
              <a:defRPr sz="600">
                <a:solidFill>
                  <a:schemeClr val="dk2"/>
                </a:solidFill>
              </a:defRPr>
            </a:lvl6pPr>
            <a:lvl7pPr lvl="6" algn="r">
              <a:buNone/>
              <a:defRPr sz="600">
                <a:solidFill>
                  <a:schemeClr val="dk2"/>
                </a:solidFill>
              </a:defRPr>
            </a:lvl7pPr>
            <a:lvl8pPr lvl="7" algn="r">
              <a:buNone/>
              <a:defRPr sz="600">
                <a:solidFill>
                  <a:schemeClr val="dk2"/>
                </a:solidFill>
              </a:defRPr>
            </a:lvl8pPr>
            <a:lvl9pPr lvl="8" algn="r">
              <a:buNone/>
              <a:defRPr sz="6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17"/>
          <p:cNvGrpSpPr/>
          <p:nvPr/>
        </p:nvGrpSpPr>
        <p:grpSpPr>
          <a:xfrm>
            <a:off x="-1698" y="17"/>
            <a:ext cx="4610177" cy="694837"/>
            <a:chOff x="87743" y="834338"/>
            <a:chExt cx="4483736" cy="529359"/>
          </a:xfrm>
        </p:grpSpPr>
        <p:sp>
          <p:nvSpPr>
            <p:cNvPr id="76" name="Google Shape;76;p17"/>
            <p:cNvSpPr/>
            <p:nvPr/>
          </p:nvSpPr>
          <p:spPr>
            <a:xfrm>
              <a:off x="87743" y="834338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 extrusionOk="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7"/>
            <p:cNvSpPr/>
            <p:nvPr/>
          </p:nvSpPr>
          <p:spPr>
            <a:xfrm>
              <a:off x="138544" y="897607"/>
              <a:ext cx="4432935" cy="466090"/>
            </a:xfrm>
            <a:custGeom>
              <a:avLst/>
              <a:gdLst/>
              <a:ahLst/>
              <a:cxnLst/>
              <a:rect l="l" t="t" r="r" b="b"/>
              <a:pathLst>
                <a:path w="4432935" h="466090" extrusionOk="0">
                  <a:moveTo>
                    <a:pt x="4432566" y="0"/>
                  </a:moveTo>
                  <a:lnTo>
                    <a:pt x="0" y="0"/>
                  </a:lnTo>
                  <a:lnTo>
                    <a:pt x="0" y="466093"/>
                  </a:lnTo>
                  <a:lnTo>
                    <a:pt x="4432566" y="466093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7"/>
            <p:cNvSpPr/>
            <p:nvPr/>
          </p:nvSpPr>
          <p:spPr>
            <a:xfrm>
              <a:off x="87743" y="878771"/>
              <a:ext cx="4432935" cy="434340"/>
            </a:xfrm>
            <a:custGeom>
              <a:avLst/>
              <a:gdLst/>
              <a:ahLst/>
              <a:cxnLst/>
              <a:rect l="l" t="t" r="r" b="b"/>
              <a:pathLst>
                <a:path w="4432935" h="434340" extrusionOk="0">
                  <a:moveTo>
                    <a:pt x="4432566" y="0"/>
                  </a:moveTo>
                  <a:lnTo>
                    <a:pt x="0" y="0"/>
                  </a:lnTo>
                  <a:lnTo>
                    <a:pt x="0" y="383329"/>
                  </a:lnTo>
                  <a:lnTo>
                    <a:pt x="4008" y="403054"/>
                  </a:lnTo>
                  <a:lnTo>
                    <a:pt x="14922" y="419207"/>
                  </a:lnTo>
                  <a:lnTo>
                    <a:pt x="31075" y="430121"/>
                  </a:lnTo>
                  <a:lnTo>
                    <a:pt x="50800" y="434129"/>
                  </a:lnTo>
                  <a:lnTo>
                    <a:pt x="4381765" y="434129"/>
                  </a:lnTo>
                  <a:lnTo>
                    <a:pt x="4401490" y="430121"/>
                  </a:lnTo>
                  <a:lnTo>
                    <a:pt x="4417643" y="419207"/>
                  </a:lnTo>
                  <a:lnTo>
                    <a:pt x="4428558" y="403054"/>
                  </a:lnTo>
                  <a:lnTo>
                    <a:pt x="4432566" y="383329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7F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7"/>
          <p:cNvSpPr txBox="1"/>
          <p:nvPr/>
        </p:nvSpPr>
        <p:spPr>
          <a:xfrm>
            <a:off x="689968" y="2264250"/>
            <a:ext cx="3226800" cy="864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425" rIns="0" bIns="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24ECSE310</a:t>
            </a:r>
            <a:endParaRPr sz="1700" b="1" i="1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17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DevOps</a:t>
            </a:r>
            <a:br>
              <a:rPr lang="en-US" sz="17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7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Project: </a:t>
            </a:r>
            <a:r>
              <a:rPr lang="en-US" sz="17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Demo</a:t>
            </a:r>
            <a:endParaRPr sz="17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78765" marR="270510" lvl="0" indent="-635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Academic Year: 2025</a:t>
            </a:r>
            <a:endParaRPr sz="800" b="1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2" name="Google Shape;82;p17"/>
          <p:cNvGraphicFramePr/>
          <p:nvPr>
            <p:extLst>
              <p:ext uri="{D42A27DB-BD31-4B8C-83A1-F6EECF244321}">
                <p14:modId xmlns:p14="http://schemas.microsoft.com/office/powerpoint/2010/main" val="3871587322"/>
              </p:ext>
            </p:extLst>
          </p:nvPr>
        </p:nvGraphicFramePr>
        <p:xfrm>
          <a:off x="581072" y="836073"/>
          <a:ext cx="3466400" cy="1356480"/>
        </p:xfrm>
        <a:graphic>
          <a:graphicData uri="http://schemas.openxmlformats.org/drawingml/2006/table">
            <a:tbl>
              <a:tblPr firstRow="1" bandRow="1">
                <a:noFill/>
                <a:tableStyleId>{1BED5281-F140-4135-A7BF-AF74FDA9F337}</a:tableStyleId>
              </a:tblPr>
              <a:tblGrid>
                <a:gridCol w="461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1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4501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0" u="none" strike="noStrike" cap="none" dirty="0"/>
                        <a:t>Div:</a:t>
                      </a:r>
                      <a:endParaRPr sz="900" b="0" u="none" strike="noStrike" cap="none" dirty="0"/>
                    </a:p>
                  </a:txBody>
                  <a:tcPr marL="68600" marR="68600" marT="34300" marB="343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0" u="none" strike="noStrike" cap="none" dirty="0"/>
                        <a:t>                                  D</a:t>
                      </a:r>
                      <a:endParaRPr sz="900" b="0" u="none" strike="noStrike" cap="none" dirty="0"/>
                    </a:p>
                  </a:txBody>
                  <a:tcPr marL="68600" marR="68600" marT="34300" marB="34300"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Sl. No. </a:t>
                      </a:r>
                      <a:endParaRPr sz="9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Name</a:t>
                      </a:r>
                      <a:endParaRPr sz="900" b="1" u="none" strike="noStrike" cap="none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SRN. </a:t>
                      </a:r>
                      <a:endParaRPr sz="900" b="1" u="none" strike="noStrike" cap="none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1.</a:t>
                      </a:r>
                      <a:endParaRPr sz="11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dk1"/>
                          </a:solidFill>
                        </a:rPr>
                        <a:t>Soham Mali</a:t>
                      </a:r>
                      <a:endParaRPr sz="1100" b="1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02FE22BCI025</a:t>
                      </a:r>
                      <a:endParaRPr sz="1500" b="1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2.</a:t>
                      </a:r>
                      <a:endParaRPr sz="11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Pradeep Awubaigol</a:t>
                      </a:r>
                      <a:endParaRPr sz="1100" b="1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02FE22BCI030</a:t>
                      </a:r>
                      <a:endParaRPr sz="1500" b="1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3.</a:t>
                      </a:r>
                      <a:endParaRPr sz="11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 dirty="0">
                          <a:solidFill>
                            <a:schemeClr val="dk1"/>
                          </a:solidFill>
                        </a:rPr>
                        <a:t>Aditya Koli</a:t>
                      </a:r>
                      <a:endParaRPr sz="1100" b="1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02FE22BCI004</a:t>
                      </a:r>
                      <a:endParaRPr sz="1500" b="1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/>
                        <a:t>4.</a:t>
                      </a:r>
                      <a:endParaRPr sz="1100" b="1" u="none" strike="noStrike" cap="none"/>
                    </a:p>
                  </a:txBody>
                  <a:tcPr marL="68600" marR="68600" marT="34300" marB="34300" anchor="ctr"/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Afifa Shaikh</a:t>
                      </a:r>
                      <a:endParaRPr sz="1100" b="1" u="none" strike="noStrike" cap="none" dirty="0"/>
                    </a:p>
                  </a:txBody>
                  <a:tcPr marL="68600" marR="68600" marT="34300" marB="3430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100" b="1" u="none" strike="noStrike" cap="none" dirty="0"/>
                        <a:t>02FE22BCI005</a:t>
                      </a:r>
                      <a:endParaRPr sz="1500" b="1" u="none" strike="noStrike" cap="none" dirty="0"/>
                    </a:p>
                  </a:txBody>
                  <a:tcPr marL="68600" marR="68600" marT="34300" marB="343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3" name="Google Shape;83;p17"/>
          <p:cNvSpPr txBox="1"/>
          <p:nvPr/>
        </p:nvSpPr>
        <p:spPr>
          <a:xfrm>
            <a:off x="-26825" y="58340"/>
            <a:ext cx="4608195" cy="54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lvl="0" algn="ctr">
              <a:buSzPts val="1500"/>
            </a:pPr>
            <a:r>
              <a:rPr lang="en-US" sz="17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DevOps-Driven Dynamic Tourism Website with Real-Time Weather Integration</a:t>
            </a:r>
            <a:endParaRPr lang="en-US" sz="1600" b="1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F26F09AB-002B-27E9-44F2-244B5FC0A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9D362C44-0ADF-35BE-483B-36DC474126F5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CF446C55-6CDC-051F-08FD-2CC8A7D9C0E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F0B97E65-F23C-85A9-F092-62E59823AFFB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78E15BB5-A1B9-DBCC-88B2-17946EA792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Acknowledgements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EEEA36-AA02-6440-052F-36EF96D9C213}"/>
              </a:ext>
            </a:extLst>
          </p:cNvPr>
          <p:cNvSpPr txBox="1"/>
          <p:nvPr/>
        </p:nvSpPr>
        <p:spPr>
          <a:xfrm>
            <a:off x="196021" y="535073"/>
            <a:ext cx="39999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We would like to thank our guide </a:t>
            </a:r>
            <a:r>
              <a:rPr lang="en-US" sz="1100" b="1" dirty="0"/>
              <a:t>Dr. Neha Nimbalkar</a:t>
            </a:r>
            <a:r>
              <a:rPr lang="en-US" sz="1100" dirty="0"/>
              <a:t> for their invaluable guidance, continuous support, and feedback throughout the development of this project.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AB95E-6AD5-2144-5160-477157D97BC9}"/>
              </a:ext>
            </a:extLst>
          </p:cNvPr>
          <p:cNvSpPr txBox="1"/>
          <p:nvPr/>
        </p:nvSpPr>
        <p:spPr>
          <a:xfrm>
            <a:off x="351346" y="1414392"/>
            <a:ext cx="37972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5452629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1" name="Google Shape;91;p18"/>
          <p:cNvSpPr txBox="1"/>
          <p:nvPr/>
        </p:nvSpPr>
        <p:spPr>
          <a:xfrm>
            <a:off x="67957" y="491960"/>
            <a:ext cx="4113600" cy="263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Problem Statement</a:t>
            </a:r>
            <a:endParaRPr lang="en-US" sz="1200" b="1" i="0" u="none" strike="noStrike" cap="none" dirty="0">
              <a:solidFill>
                <a:srgbClr val="000000"/>
              </a:solidFill>
            </a:endParaRP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Literature Survey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Objectives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Methodology 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Model Flow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Snapshots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UI Snapshots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r>
              <a:rPr lang="en-US" sz="1200" b="1" dirty="0"/>
              <a:t>Acknowledgement</a:t>
            </a:r>
          </a:p>
          <a:p>
            <a:pPr marL="2286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rabicPeriod"/>
            </a:pPr>
            <a:endParaRPr b="1" dirty="0"/>
          </a:p>
        </p:txBody>
      </p:sp>
      <p:sp>
        <p:nvSpPr>
          <p:cNvPr id="92" name="Google Shape;92;p18"/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115350" y="26550"/>
            <a:ext cx="8802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Agenda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84ECCE3-80B7-4377-F897-782A8D42B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AB188855-722B-665E-83F7-EBF9F0E3FDD6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FDC5A3F1-10BA-4D15-E32C-27E1EAB2D01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05A314B3-7B5C-4408-018C-3A24FD04EF40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96D0D863-2BFD-DCB0-4D42-DBB548C151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50" y="26551"/>
            <a:ext cx="2189700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 Statement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20">
            <a:extLst>
              <a:ext uri="{FF2B5EF4-FFF2-40B4-BE49-F238E27FC236}">
                <a16:creationId xmlns:a16="http://schemas.microsoft.com/office/drawing/2014/main" id="{A953BE21-A733-A178-464F-B267D7DE81BE}"/>
              </a:ext>
            </a:extLst>
          </p:cNvPr>
          <p:cNvSpPr txBox="1"/>
          <p:nvPr/>
        </p:nvSpPr>
        <p:spPr>
          <a:xfrm>
            <a:off x="186396" y="37999"/>
            <a:ext cx="4468007" cy="1769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dirty="0"/>
              <a:t>In the tourism sector, users require real-time weather updates for better planning. However, few websites fail to offer dynamically updated information causing delays in updates.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Google Shape;111;p20">
            <a:extLst>
              <a:ext uri="{FF2B5EF4-FFF2-40B4-BE49-F238E27FC236}">
                <a16:creationId xmlns:a16="http://schemas.microsoft.com/office/drawing/2014/main" id="{A91D79BE-3411-5715-04F4-BC5A560B42B3}"/>
              </a:ext>
            </a:extLst>
          </p:cNvPr>
          <p:cNvSpPr txBox="1"/>
          <p:nvPr/>
        </p:nvSpPr>
        <p:spPr>
          <a:xfrm>
            <a:off x="67957" y="1280168"/>
            <a:ext cx="4161000" cy="195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1450" lvl="0" indent="-171450" algn="just"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This project solves this problem by building a dynamic tourism website that integrates live weather updates and uses DevOps tools for automated deployment and scaling.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864377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46D84746-9C40-4D1F-E329-3EFD8A516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EA67A007-EFBC-A1F1-8F9B-4E4AB356A8C9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ABD29640-4921-01AD-6CD0-8866C1DF3CF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98BC7E4C-A87B-EC94-EC0F-53FE36C0D5E3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C8CB6A24-6987-1DA0-74A7-C700044C54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50" y="26550"/>
            <a:ext cx="2623346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Literature Survey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1BF8B-D911-8801-3257-EE36FCC7D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43" y="285836"/>
            <a:ext cx="3155222" cy="296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140210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DEE5D9D-1DA7-7D94-FF5E-C6035CC9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B9270FD9-8908-263E-EFEA-02356321A885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6FB638B3-7582-E9D0-26A0-86E600C4702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9FE67F11-3B2C-08A8-8B0A-0FC406FA9F9C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94E678BF-856F-49FE-4818-B57C144C6D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50" y="26550"/>
            <a:ext cx="880200" cy="2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A36C63-8CB5-83C0-C87A-4EE7E2741D5C}"/>
              </a:ext>
            </a:extLst>
          </p:cNvPr>
          <p:cNvSpPr txBox="1"/>
          <p:nvPr/>
        </p:nvSpPr>
        <p:spPr>
          <a:xfrm>
            <a:off x="115350" y="405399"/>
            <a:ext cx="4398092" cy="2637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dirty="0"/>
              <a:t>To develop a dynamic tourism website with real time Weather </a:t>
            </a:r>
            <a:r>
              <a:rPr lang="en-US" dirty="0"/>
              <a:t>integration.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 automate deployment using AWS EC2 and S3.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To implement CI/CD Pipeline using Jenkins and GitHub.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/>
              <a:t>To </a:t>
            </a:r>
            <a:r>
              <a:rPr lang="en-US" dirty="0"/>
              <a:t>promote collaborative development via Git Branching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961851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9A93A3E-D10A-965F-4DA0-1189D4B1B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D883A9DC-F91E-66A9-688F-6BC7815392EA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94DE3E29-D26F-E64A-3102-2ED918AF20C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FBEBD7E0-31F3-7490-9B98-F9C060113594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847D4DCE-7A1D-DF91-445D-50BD71AE34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Methodology Flow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89E10-68F8-51DB-6DEF-CB2B50838A16}"/>
              </a:ext>
            </a:extLst>
          </p:cNvPr>
          <p:cNvSpPr txBox="1"/>
          <p:nvPr/>
        </p:nvSpPr>
        <p:spPr>
          <a:xfrm>
            <a:off x="67957" y="259287"/>
            <a:ext cx="4339536" cy="3659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Developed a dynamic, responsive tourism website using </a:t>
            </a:r>
            <a:r>
              <a:rPr lang="en-US" sz="1200" b="1" dirty="0"/>
              <a:t>React.js</a:t>
            </a:r>
            <a:r>
              <a:rPr lang="en-US" sz="12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Integrated </a:t>
            </a:r>
            <a:r>
              <a:rPr lang="en-US" sz="1200" b="1" dirty="0"/>
              <a:t>OpenWeatherMap API</a:t>
            </a:r>
            <a:r>
              <a:rPr lang="en-US" sz="1200" dirty="0"/>
              <a:t> to fetch real-time weather data for user-selected locations.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Used </a:t>
            </a:r>
            <a:r>
              <a:rPr lang="en-US" sz="1200" b="1" dirty="0"/>
              <a:t>GitHub</a:t>
            </a:r>
            <a:r>
              <a:rPr lang="en-US" sz="1200" dirty="0"/>
              <a:t> for collaborative development and version control with branching strategies.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Set up </a:t>
            </a:r>
            <a:r>
              <a:rPr lang="en-US" sz="1200" b="1" dirty="0"/>
              <a:t>Jenkins on AWS EC2</a:t>
            </a:r>
            <a:r>
              <a:rPr lang="en-US" sz="1200" dirty="0"/>
              <a:t>, configured to automatically trigger CI/CD pipeline on every GitHub push.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Jenkins pulls the latest code, builds the React app, and </a:t>
            </a:r>
            <a:r>
              <a:rPr lang="en-US" sz="1200" b="1" dirty="0"/>
              <a:t>deploys it to an AWS S3 bucket</a:t>
            </a:r>
            <a:r>
              <a:rPr lang="en-US" sz="1200" dirty="0"/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sz="1200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IN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981284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6E6ECBDC-844B-4F34-49A0-5AF66CB8F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94550209-5713-08D9-B74F-E5682414AB9D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D785A712-7566-67B2-19D8-4FA576EE3D8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BB45DD78-73FB-92BC-584E-FD2EC7EE49C6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282D7978-9E4A-088E-0B57-6A520A63CC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Model Flow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1865AB-3A94-BC8A-0F7D-207EFE7C726D}"/>
              </a:ext>
            </a:extLst>
          </p:cNvPr>
          <p:cNvSpPr/>
          <p:nvPr/>
        </p:nvSpPr>
        <p:spPr>
          <a:xfrm>
            <a:off x="67957" y="486847"/>
            <a:ext cx="986471" cy="4459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DCE5C4-93EC-5C28-8115-7366D067A7E9}"/>
              </a:ext>
            </a:extLst>
          </p:cNvPr>
          <p:cNvSpPr/>
          <p:nvPr/>
        </p:nvSpPr>
        <p:spPr>
          <a:xfrm>
            <a:off x="1432411" y="405767"/>
            <a:ext cx="1283763" cy="608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Development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74E5C-7C88-E262-2B2C-601F1F2FEBB1}"/>
              </a:ext>
            </a:extLst>
          </p:cNvPr>
          <p:cNvSpPr/>
          <p:nvPr/>
        </p:nvSpPr>
        <p:spPr>
          <a:xfrm>
            <a:off x="3071274" y="405767"/>
            <a:ext cx="1283763" cy="608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 Integration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F70BEA-F376-D553-36A0-B023762BA93E}"/>
              </a:ext>
            </a:extLst>
          </p:cNvPr>
          <p:cNvSpPr/>
          <p:nvPr/>
        </p:nvSpPr>
        <p:spPr>
          <a:xfrm>
            <a:off x="3071274" y="1328425"/>
            <a:ext cx="1283763" cy="608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Version Control with GitHub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64FAF8-073C-87BF-1E14-120A66290D41}"/>
              </a:ext>
            </a:extLst>
          </p:cNvPr>
          <p:cNvSpPr/>
          <p:nvPr/>
        </p:nvSpPr>
        <p:spPr>
          <a:xfrm>
            <a:off x="1532150" y="1328425"/>
            <a:ext cx="1283763" cy="608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CI/CD setup with Jenkins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67A717-CFDB-ED6C-EED0-E7B25CF29DA7}"/>
              </a:ext>
            </a:extLst>
          </p:cNvPr>
          <p:cNvSpPr/>
          <p:nvPr/>
        </p:nvSpPr>
        <p:spPr>
          <a:xfrm>
            <a:off x="248387" y="2223917"/>
            <a:ext cx="1283763" cy="608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 on AWS EC2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E81971-D151-4461-5755-AE2674535CF3}"/>
              </a:ext>
            </a:extLst>
          </p:cNvPr>
          <p:cNvSpPr/>
          <p:nvPr/>
        </p:nvSpPr>
        <p:spPr>
          <a:xfrm>
            <a:off x="1746971" y="2223917"/>
            <a:ext cx="1283763" cy="608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Testing and Monitoring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B239E8-CB49-979C-F78B-2D59A847BC15}"/>
              </a:ext>
            </a:extLst>
          </p:cNvPr>
          <p:cNvSpPr/>
          <p:nvPr/>
        </p:nvSpPr>
        <p:spPr>
          <a:xfrm>
            <a:off x="57674" y="1325279"/>
            <a:ext cx="1283763" cy="608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File hosting on AWS S3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01BE30-D3FB-20CD-3B9E-3FF9A742806E}"/>
              </a:ext>
            </a:extLst>
          </p:cNvPr>
          <p:cNvSpPr/>
          <p:nvPr/>
        </p:nvSpPr>
        <p:spPr>
          <a:xfrm>
            <a:off x="3328008" y="2304997"/>
            <a:ext cx="986471" cy="44593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F24D01-6643-BAFC-8823-70F998A960F9}"/>
              </a:ext>
            </a:extLst>
          </p:cNvPr>
          <p:cNvCxnSpPr>
            <a:cxnSpLocks/>
            <a:stCxn id="3" idx="6"/>
            <a:endCxn id="2" idx="1"/>
          </p:cNvCxnSpPr>
          <p:nvPr/>
        </p:nvCxnSpPr>
        <p:spPr>
          <a:xfrm>
            <a:off x="1054428" y="709816"/>
            <a:ext cx="3779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132CB5-03B1-2FCF-DD4E-59C53B39972A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2716174" y="709816"/>
            <a:ext cx="3551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75AA-5E63-3FF0-59FE-5E65A168789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713156" y="1013865"/>
            <a:ext cx="0" cy="314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262DDBA-FD57-4B37-9B69-2BCEFEBC9A05}"/>
              </a:ext>
            </a:extLst>
          </p:cNvPr>
          <p:cNvCxnSpPr>
            <a:cxnSpLocks/>
            <a:stCxn id="10" idx="1"/>
            <a:endCxn id="12" idx="3"/>
          </p:cNvCxnSpPr>
          <p:nvPr/>
        </p:nvCxnSpPr>
        <p:spPr>
          <a:xfrm flipH="1">
            <a:off x="2815913" y="1632474"/>
            <a:ext cx="2553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572A90-D460-8BE5-2A31-A9126749BAD4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flipH="1" flipV="1">
            <a:off x="1341437" y="1629328"/>
            <a:ext cx="190713" cy="3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4552CA-7EBF-B034-3115-332BABCAA356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890269" y="1936523"/>
            <a:ext cx="1283763" cy="287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23AD0E6-6FC7-36E6-AF40-6C00501EAF3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532150" y="2527966"/>
            <a:ext cx="2148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5DAC7F9-88BE-5A7F-0B1D-7AC4CF5A1B18}"/>
              </a:ext>
            </a:extLst>
          </p:cNvPr>
          <p:cNvCxnSpPr>
            <a:cxnSpLocks/>
            <a:stCxn id="15" idx="3"/>
            <a:endCxn id="17" idx="2"/>
          </p:cNvCxnSpPr>
          <p:nvPr/>
        </p:nvCxnSpPr>
        <p:spPr>
          <a:xfrm>
            <a:off x="3030734" y="2527966"/>
            <a:ext cx="2972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847770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5B7948C-5579-1E66-9201-32273BD1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AD1C8E11-F48F-9569-7DF9-00CECA068DF9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8D382D37-514E-412A-1279-EAA6C5EBAAC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553E6A6E-77BC-032B-E44E-C027E32083F8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CEEFAE8B-07AC-837C-1637-3BAAE0C4CF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Snapshots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0122D8-7995-D9C5-5E30-ED89C4298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" y="312451"/>
            <a:ext cx="2189701" cy="123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B4DB07-03D7-7B13-5D18-314C63B98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442" y="360446"/>
            <a:ext cx="2189701" cy="1231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A66E94-2C51-3A6C-2359-E5BBC1FBAE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57" y="1917193"/>
            <a:ext cx="2189701" cy="1231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D84B2A-1FDF-0DDB-84F2-251CE8DDC8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2441" y="1869198"/>
            <a:ext cx="2189701" cy="123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2735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12FAE66-9B8F-6B55-0257-189504C60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59B6582E-C7A6-7FAD-D0B6-A2165398D7DD}"/>
              </a:ext>
            </a:extLst>
          </p:cNvPr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>
            <a:extLst>
              <a:ext uri="{FF2B5EF4-FFF2-40B4-BE49-F238E27FC236}">
                <a16:creationId xmlns:a16="http://schemas.microsoft.com/office/drawing/2014/main" id="{141A52F4-8397-7C3E-0BAA-8659AE9DE6B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100" cy="104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KLE Tech. Univ.’s Dr. MSSCET</a:t>
            </a:r>
          </a:p>
        </p:txBody>
      </p:sp>
      <p:sp>
        <p:nvSpPr>
          <p:cNvPr id="92" name="Google Shape;92;p18">
            <a:extLst>
              <a:ext uri="{FF2B5EF4-FFF2-40B4-BE49-F238E27FC236}">
                <a16:creationId xmlns:a16="http://schemas.microsoft.com/office/drawing/2014/main" id="{AFC2FFE9-C2E9-2E9F-425A-224A89E852FB}"/>
              </a:ext>
            </a:extLst>
          </p:cNvPr>
          <p:cNvSpPr/>
          <p:nvPr/>
        </p:nvSpPr>
        <p:spPr>
          <a:xfrm>
            <a:off x="0" y="0"/>
            <a:ext cx="4610100" cy="285900"/>
          </a:xfrm>
          <a:prstGeom prst="rect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>
            <a:extLst>
              <a:ext uri="{FF2B5EF4-FFF2-40B4-BE49-F238E27FC236}">
                <a16:creationId xmlns:a16="http://schemas.microsoft.com/office/drawing/2014/main" id="{E2D65F5E-0C24-05EC-78BB-D26DACE87E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5349" y="26551"/>
            <a:ext cx="2452177" cy="23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400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UI Snapshots</a:t>
            </a:r>
            <a:endParaRPr sz="14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83FE2-8C8A-A43D-49FF-C615EED43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8" y="393877"/>
            <a:ext cx="2189701" cy="123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F8E95-F979-5DAE-1208-C5367C949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3289" y="422028"/>
            <a:ext cx="2189701" cy="10258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D3A1F5-6CD2-85E7-AAB9-F6ECDDFEB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348" y="1835769"/>
            <a:ext cx="2189701" cy="12311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77943F-ACE7-1BE9-0E8A-B81A97F368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582" y="1882421"/>
            <a:ext cx="2056650" cy="115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224187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403</Words>
  <Application>Microsoft Office PowerPoint</Application>
  <PresentationFormat>Custom</PresentationFormat>
  <Paragraphs>70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Helvetica Neue</vt:lpstr>
      <vt:lpstr>Tahoma</vt:lpstr>
      <vt:lpstr>Wingdings</vt:lpstr>
      <vt:lpstr>Simple Light</vt:lpstr>
      <vt:lpstr>PowerPoint Presentation</vt:lpstr>
      <vt:lpstr>Agenda</vt:lpstr>
      <vt:lpstr>Problem Statement</vt:lpstr>
      <vt:lpstr>Literature Survey</vt:lpstr>
      <vt:lpstr>Objectives</vt:lpstr>
      <vt:lpstr>Methodology Flow</vt:lpstr>
      <vt:lpstr>Model Flow</vt:lpstr>
      <vt:lpstr>Snapshots</vt:lpstr>
      <vt:lpstr>UI Snapshots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Soham Mali</cp:lastModifiedBy>
  <cp:revision>21</cp:revision>
  <dcterms:modified xsi:type="dcterms:W3CDTF">2025-06-13T05:31:08Z</dcterms:modified>
</cp:coreProperties>
</file>