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7" r:id="rId6"/>
    <p:sldId id="268" r:id="rId7"/>
    <p:sldId id="274" r:id="rId8"/>
  </p:sldIdLst>
  <p:sldSz cx="12192000" cy="6858000"/>
  <p:notesSz cx="6858000" cy="9144000"/>
  <p:embeddedFontLst>
    <p:embeddedFont>
      <p:font typeface="Rockwell" panose="02060603020205020403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0F2A4D-2280-4E58-B3B9-D69EB7E44AFB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DD4EA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5F7A17C2-6E81-70B7-C237-F21E69255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>
            <a:extLst>
              <a:ext uri="{FF2B5EF4-FFF2-40B4-BE49-F238E27FC236}">
                <a16:creationId xmlns:a16="http://schemas.microsoft.com/office/drawing/2014/main" id="{9B74CF35-960E-7021-8599-3035055C7D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:notes">
            <a:extLst>
              <a:ext uri="{FF2B5EF4-FFF2-40B4-BE49-F238E27FC236}">
                <a16:creationId xmlns:a16="http://schemas.microsoft.com/office/drawing/2014/main" id="{FEF19356-95CA-6427-6E78-7E286B9098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87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360805" y="1213485"/>
            <a:ext cx="9144000" cy="194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0000"/>
              </a:buClr>
              <a:buSzPts val="2220"/>
              <a:buFont typeface="Calibri"/>
              <a:buNone/>
            </a:pPr>
            <a:br>
              <a:rPr lang="en-US" sz="2220" b="1">
                <a:solidFill>
                  <a:srgbClr val="7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220" b="1">
              <a:solidFill>
                <a:srgbClr val="7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789700" y="237050"/>
            <a:ext cx="8703900" cy="129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274348278"/>
              </p:ext>
            </p:extLst>
          </p:nvPr>
        </p:nvGraphicFramePr>
        <p:xfrm>
          <a:off x="1911045" y="2495334"/>
          <a:ext cx="8703975" cy="2127225"/>
        </p:xfrm>
        <a:graphic>
          <a:graphicData uri="http://schemas.openxmlformats.org/drawingml/2006/table">
            <a:tbl>
              <a:tblPr firstRow="1" bandRow="1">
                <a:noFill/>
                <a:tableStyleId>{260F2A4D-2280-4E58-B3B9-D69EB7E44AFB}</a:tableStyleId>
              </a:tblPr>
              <a:tblGrid>
                <a:gridCol w="290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u="none" strike="noStrike" cap="none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NAME</a:t>
                      </a:r>
                      <a:endParaRPr sz="1800" u="none" strike="noStrike" cap="none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u="none" strike="noStrike" cap="none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ROLL NO</a:t>
                      </a:r>
                      <a:endParaRPr sz="1800" u="none" strike="noStrike" cap="none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 panose="02020503050405090304"/>
                        <a:buNone/>
                      </a:pPr>
                      <a:r>
                        <a:rPr lang="en-US" sz="1800" u="none" strike="noStrike" cap="none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USN</a:t>
                      </a:r>
                      <a:endParaRPr sz="1800" u="none" strike="noStrike" cap="none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>
                    <a:solidFill>
                      <a:srgbClr val="7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Soham Mali 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22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02FE22BCI025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Pradeep Awubaigol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27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02FE22BCI030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Aditya Koli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03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02FE22BCI004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Afifa Shaikh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04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02FE22BCI005</a:t>
                      </a:r>
                      <a:endParaRPr sz="1800" u="none" strike="noStrike" cap="none" dirty="0"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25400" marR="25400" marT="6350" marB="63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156450" y="4763400"/>
            <a:ext cx="81996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Coordinator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Prof.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Neha Nimbalkar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Code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:  </a:t>
            </a:r>
            <a:r>
              <a:rPr lang="en-US" sz="1600" dirty="0">
                <a:solidFill>
                  <a:schemeClr val="dk1"/>
                </a:solidFill>
              </a:rPr>
              <a:t>24ECSE310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              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year 2025 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  <p:sp>
        <p:nvSpPr>
          <p:cNvPr id="92" name="Google Shape;92;p13"/>
          <p:cNvSpPr/>
          <p:nvPr/>
        </p:nvSpPr>
        <p:spPr>
          <a:xfrm>
            <a:off x="0" y="6266815"/>
            <a:ext cx="12192635" cy="59182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446530" y="6381115"/>
            <a:ext cx="9278620" cy="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9060" y="1550618"/>
            <a:ext cx="1209294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DevOps-Driven Deployment of a Dynamic Weather Dashboard Using Jenkins and Docker on AWS</a:t>
            </a:r>
            <a:endParaRPr lang="en-US" sz="2000" b="1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1430000" y="6430575"/>
            <a:ext cx="5352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1/14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1786" y="0"/>
            <a:ext cx="12192000" cy="83883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 panose="02060503020205020403"/>
              <a:buNone/>
            </a:pPr>
            <a:r>
              <a:rPr lang="en-US" sz="2800" b="1">
                <a:solidFill>
                  <a:schemeClr val="l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 Table of content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0" y="6266815"/>
            <a:ext cx="12192635" cy="59182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446530" y="6381115"/>
            <a:ext cx="9278620" cy="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61204" y="2020104"/>
            <a:ext cx="10622915" cy="341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47422" y="1351021"/>
            <a:ext cx="5838418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Introduction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Motivation and Background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Problem Statement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Objectives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Methodology</a:t>
            </a: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</a:pPr>
            <a:endParaRPr sz="2800" dirty="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1430000" y="6430575"/>
            <a:ext cx="5352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11786" y="0"/>
            <a:ext cx="12192000" cy="83883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 panose="02060503020205020403"/>
              <a:buNone/>
            </a:pPr>
            <a:r>
              <a:rPr lang="en-US" sz="2800" b="1">
                <a:solidFill>
                  <a:schemeClr val="l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Introduction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0" y="6266815"/>
            <a:ext cx="12192635" cy="59182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446530" y="6381115"/>
            <a:ext cx="9278620" cy="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61204" y="2020104"/>
            <a:ext cx="10623000" cy="3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1430000" y="6430575"/>
            <a:ext cx="5352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2/14</a:t>
            </a:r>
          </a:p>
        </p:txBody>
      </p:sp>
      <p:sp>
        <p:nvSpPr>
          <p:cNvPr id="115" name="Google Shape;115;p15"/>
          <p:cNvSpPr txBox="1"/>
          <p:nvPr/>
        </p:nvSpPr>
        <p:spPr>
          <a:xfrm>
            <a:off x="338850" y="991575"/>
            <a:ext cx="6757500" cy="479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/>
              <a:t>Our project focuses on building a dynamic weather dashboard that provides real-time weather updates. The application will be deployed using modern DevOps tools like Jenkins and Docker for CI/CD (Continuous Integration/Continuous Delivery) and hosted on AWS for scalable, cloud-based infrastructure.</a:t>
            </a:r>
            <a:endParaRPr sz="2000" dirty="0"/>
          </a:p>
        </p:txBody>
      </p:sp>
      <p:pic>
        <p:nvPicPr>
          <p:cNvPr id="1028" name="Picture 4" descr="What is DevOps and where is it applied? | SHALB">
            <a:extLst>
              <a:ext uri="{FF2B5EF4-FFF2-40B4-BE49-F238E27FC236}">
                <a16:creationId xmlns:a16="http://schemas.microsoft.com/office/drawing/2014/main" id="{5239D4FE-099B-5799-9AE4-78874C4C3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85" y="1944051"/>
            <a:ext cx="4885471" cy="31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67" name="Google Shape;167;p22"/>
          <p:cNvSpPr/>
          <p:nvPr/>
        </p:nvSpPr>
        <p:spPr>
          <a:xfrm>
            <a:off x="11786" y="0"/>
            <a:ext cx="12192000" cy="838800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 panose="02060503020205020403"/>
              <a:buNone/>
            </a:pPr>
            <a:r>
              <a:rPr lang="en-US" sz="2800" b="1">
                <a:solidFill>
                  <a:schemeClr val="l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Motivation and Background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814925" y="1078225"/>
            <a:ext cx="10393500" cy="511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/>
              <a:t>The motivation for this project arises from:</a:t>
            </a:r>
            <a:endParaRPr sz="2000" b="1" dirty="0"/>
          </a:p>
          <a:p>
            <a:pPr marL="457200" lvl="0" indent="-3492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2800" dirty="0"/>
              <a:t>Automation in the deployment pipeline helps reduce human errors, improves consistency, and accelerates release cycles.</a:t>
            </a:r>
          </a:p>
          <a:p>
            <a:pPr marL="457200" lvl="0" indent="-3492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2800" dirty="0"/>
              <a:t>AWS provides a scalable infrastructure that can handle growing demand, ensuring the weather dashboard performs well even under high traffic.</a:t>
            </a:r>
          </a:p>
          <a:p>
            <a:pPr marL="457200" lvl="0" indent="-3492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2800" dirty="0"/>
              <a:t>In today’s fast-paced world, people rely on real-time information. Providing dynamic weather updates in a simple, intuitive dashboard is crucial for user engagement.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507476" y="4141411"/>
            <a:ext cx="9102300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b="1" i="0" u="none" strike="noStrike" cap="none" dirty="0">
                <a:solidFill>
                  <a:srgbClr val="FF0000"/>
                </a:solidFill>
              </a:rPr>
              <a:t>Problem Statement</a:t>
            </a:r>
            <a:r>
              <a:rPr lang="en-US" sz="4000" b="1" i="0" u="none" strike="noStrike" cap="none" dirty="0">
                <a:solidFill>
                  <a:schemeClr val="dk1"/>
                </a:solidFill>
              </a:rPr>
              <a:t>: </a:t>
            </a:r>
            <a:r>
              <a:rPr lang="en-US" dirty="0"/>
              <a:t>The goal is to automate the deployment of a dynamic weather dashboard using Jenkins, Docker, and AWS, enabling faster, more efficient updates and ensuring a smooth user experience.</a:t>
            </a:r>
            <a:endParaRPr sz="2700" dirty="0"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85" name="Google Shape;185;p24"/>
          <p:cNvSpPr/>
          <p:nvPr/>
        </p:nvSpPr>
        <p:spPr>
          <a:xfrm>
            <a:off x="11786" y="0"/>
            <a:ext cx="12192000" cy="838800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 panose="02060503020205020403"/>
              <a:buNone/>
            </a:pPr>
            <a:r>
              <a:rPr lang="en-US" sz="2800" b="1">
                <a:solidFill>
                  <a:schemeClr val="l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Problem Statement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96392" y="1166725"/>
            <a:ext cx="7848600" cy="259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Challenges with Current Methods:</a:t>
            </a:r>
          </a:p>
          <a:p>
            <a:pPr marL="457200" lvl="0" indent="-3746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deployment of applications often leads to errors  and downtime, which impacts user experience and productivity</a:t>
            </a:r>
          </a:p>
          <a:p>
            <a:pPr marL="457200" lvl="0" indent="-3746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cloud integration, handling large-scale traffic is difficult.</a:t>
            </a:r>
          </a:p>
          <a:p>
            <a:pPr marL="457200" lvl="0" indent="-3746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automation in building, testing, and deployment </a:t>
            </a:r>
            <a:endParaRPr lang="en-US"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ow I turned a cheap weather station (and a whole lot of things I already  own) into a personal DevOps-style weather dashboard | by Brian R. Jackson |  Medium">
            <a:extLst>
              <a:ext uri="{FF2B5EF4-FFF2-40B4-BE49-F238E27FC236}">
                <a16:creationId xmlns:a16="http://schemas.microsoft.com/office/drawing/2014/main" id="{BD6DD7CA-10BC-C2E6-F2DB-888E2CB4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927" y="1455497"/>
            <a:ext cx="4169073" cy="21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93" name="Google Shape;193;p25"/>
          <p:cNvSpPr/>
          <p:nvPr/>
        </p:nvSpPr>
        <p:spPr>
          <a:xfrm>
            <a:off x="11786" y="0"/>
            <a:ext cx="12192000" cy="838800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 panose="02060503020205020403"/>
              <a:buNone/>
            </a:pPr>
            <a:r>
              <a:rPr lang="en-US" sz="2800" b="1">
                <a:solidFill>
                  <a:schemeClr val="l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Objectives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449076" y="1038632"/>
            <a:ext cx="10174931" cy="194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683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200"/>
              <a:buFont typeface="Arial" panose="020B0604020202090204"/>
              <a:buChar char="●"/>
            </a:pPr>
            <a:r>
              <a:rPr lang="en-US" sz="2500" dirty="0"/>
              <a:t>To Build an User Friendly Interface to view Weather Updates.</a:t>
            </a:r>
          </a:p>
          <a:p>
            <a:pPr marL="457200" lvl="0" indent="-3683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500" dirty="0"/>
              <a:t>To </a:t>
            </a:r>
            <a:r>
              <a:rPr lang="en-US" sz="2500"/>
              <a:t>Design a CI</a:t>
            </a:r>
            <a:r>
              <a:rPr lang="en-US" sz="2500" dirty="0"/>
              <a:t>/CD Pipeline and containerize with Docker.</a:t>
            </a:r>
            <a:endParaRPr sz="2500" dirty="0"/>
          </a:p>
          <a:p>
            <a:pPr marL="457200" lvl="0" indent="-368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500" dirty="0"/>
              <a:t>To Implement Real Time Weather Data Fetching.</a:t>
            </a:r>
            <a:endParaRPr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3F040-2D16-56EE-C834-06785DAF0E50}"/>
              </a:ext>
            </a:extLst>
          </p:cNvPr>
          <p:cNvSpPr txBox="1"/>
          <p:nvPr/>
        </p:nvSpPr>
        <p:spPr>
          <a:xfrm>
            <a:off x="449077" y="3678694"/>
            <a:ext cx="114818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Tools Usage: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Version control and collaboration.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Jenkins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will Automates the process of building, testing, and deploying the application.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Ensures consistency across different environments by containerizing the application.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scalable cloud environment for deploying the application.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DAE1CE6E-E429-8FA5-8A2D-1F8EB8833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>
            <a:extLst>
              <a:ext uri="{FF2B5EF4-FFF2-40B4-BE49-F238E27FC236}">
                <a16:creationId xmlns:a16="http://schemas.microsoft.com/office/drawing/2014/main" id="{EB86CD43-D741-2586-B782-FFA79F6BC1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32" name="Google Shape;232;p30">
            <a:extLst>
              <a:ext uri="{FF2B5EF4-FFF2-40B4-BE49-F238E27FC236}">
                <a16:creationId xmlns:a16="http://schemas.microsoft.com/office/drawing/2014/main" id="{7D19CAF8-452C-9C99-D26B-1D213B554EDF}"/>
              </a:ext>
            </a:extLst>
          </p:cNvPr>
          <p:cNvSpPr/>
          <p:nvPr/>
        </p:nvSpPr>
        <p:spPr>
          <a:xfrm>
            <a:off x="11786" y="0"/>
            <a:ext cx="12192000" cy="838800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 panose="02060503020205020403"/>
              <a:buNone/>
            </a:pPr>
            <a:r>
              <a:rPr lang="en-US" sz="2800" b="1" dirty="0">
                <a:solidFill>
                  <a:schemeClr val="lt1"/>
                </a:solidFill>
                <a:latin typeface="Rockwell" panose="02060503020205020403"/>
                <a:ea typeface="Rockwell" panose="02060503020205020403"/>
                <a:cs typeface="Rockwell" panose="02060503020205020403"/>
                <a:sym typeface="Rockwell" panose="02060503020205020403"/>
              </a:rPr>
              <a:t>Acknowledgements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>
            <a:extLst>
              <a:ext uri="{FF2B5EF4-FFF2-40B4-BE49-F238E27FC236}">
                <a16:creationId xmlns:a16="http://schemas.microsoft.com/office/drawing/2014/main" id="{A81BE445-67CD-664D-D08E-ED84CAD62C63}"/>
              </a:ext>
            </a:extLst>
          </p:cNvPr>
          <p:cNvSpPr txBox="1"/>
          <p:nvPr/>
        </p:nvSpPr>
        <p:spPr>
          <a:xfrm>
            <a:off x="723300" y="2487671"/>
            <a:ext cx="11468700" cy="221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</a:rPr>
              <a:t>   Thank You!</a:t>
            </a:r>
            <a:endParaRPr sz="115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2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443</Words>
  <Application>Microsoft Office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Calibri</vt:lpstr>
      <vt:lpstr>Rockwell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</dc:title>
  <dc:creator>Soham</dc:creator>
  <cp:lastModifiedBy>Dell.810QSD3@outlook.com</cp:lastModifiedBy>
  <cp:revision>8</cp:revision>
  <dcterms:created xsi:type="dcterms:W3CDTF">2025-04-08T21:25:35Z</dcterms:created>
  <dcterms:modified xsi:type="dcterms:W3CDTF">2025-05-09T06:02:38Z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DFDF66CF199D4CB64F94F5679B49432E_42</vt:lpwstr>
  </property>
  <property fmtid="{D5CDD505-2E9C-101B-9397-08002B2CF9AE}" pid="3" name="KSOProductBuildVer">
    <vt:lpwstr>1033-6.12.2.8699</vt:lpwstr>
  </property>
</Properties>
</file>