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76" r:id="rId14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D5281-F140-4135-A7BF-AF74FDA9F337}">
  <a:tblStyle styleId="{1BED5281-F140-4135-A7BF-AF74FDA9F33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tcBdr/>
        <a:fill>
          <a:solidFill>
            <a:srgbClr val="F8D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7D3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D7D3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7A5AD6B-0D0E-4364-9114-5B0E8B068A2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3" autoAdjust="0"/>
  </p:normalViewPr>
  <p:slideViewPr>
    <p:cSldViewPr snapToGrid="0">
      <p:cViewPr varScale="1">
        <p:scale>
          <a:sx n="141" d="100"/>
          <a:sy n="141" d="100"/>
        </p:scale>
        <p:origin x="1132" y="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9:08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24575,'6'0'0,"9"0"0,8 0 0,6 0 0,5 0 0,3 0 0,2 0 0,0 0 0,0 0 0,0 0 0,0 0 0,-1 0 0,0 0 0,0 0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1FF520B-996B-4B7F-844B-856E21B8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D18ECB4D-F14A-19F6-6960-F6BB87C90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D093942-6C58-BCA7-DA35-6570046CB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0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F3C9CA7-8E1E-C693-4B66-2486E773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A759B0A5-B74E-ECD3-BFCB-B8BE2445C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C106D2C4-7712-39CD-4192-4C908266B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0583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FEF9B5A-EF35-1AAD-D662-EDF8EFF72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9FC204B3-8B92-785F-2A98-10E6A3585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77A7A99-416B-B99A-439C-2186EA3D7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48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8E2BA4C-D1C7-6C9B-5A77-7BFA3A07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4DD2F045-DF9C-F534-672B-572BE2FA8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C3E893B-4E4A-BD6B-D2A0-84CC5C32B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146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B5E8FA-4452-5940-7654-A9F310EE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B0DD139B-CFD4-58BC-CD87-BF02DEF16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3A24A21-1028-5F29-F5BE-6AF51A0F5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25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646EE21-7DFA-73BA-CCFD-190CDDF0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B37CD636-7482-FEA3-C9AC-2A61C14D1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F9FFD69-5184-B89D-D4ED-2E4F144A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01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DB6EB169-FFDA-E33A-FD5A-11EDE737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326A11C9-4CA1-8807-5D05-8D93A8350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57387F9-BC03-30C9-8D41-EFC3E8800A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92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6A8A15F-EEF8-069C-CC19-7DDC51B9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60015391-D661-BD45-80E0-69536EB95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6B825AB-2AC2-D1F7-D572-901924820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9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13EC1247-0E72-92EA-1FC7-3294228D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5F0A1ED8-9988-B823-CCEA-4F47B1C7A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93FCB00A-72C0-56EA-284B-0FCA1A9E3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242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F7C37D17-48E8-0D9E-2079-2A7FAD00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9DCE6C54-0CA7-C51B-69ED-ABD5CB520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8A769850-4C04-4327-9E73-B60B027DE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570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247C7BC-1B7C-9221-FD84-0D98B2E8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7FA91457-B5DC-C886-7ADE-6EF98C6B5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37AAABC-9415-F6E9-3400-F9F433B89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5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153" y="500979"/>
            <a:ext cx="4295700" cy="13812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4419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3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02932" y="1207501"/>
            <a:ext cx="38043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7149" y="1447177"/>
            <a:ext cx="4295700" cy="5664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20166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436335" y="775431"/>
            <a:ext cx="20166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57149" y="934978"/>
            <a:ext cx="1415700" cy="21393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47168" y="302879"/>
            <a:ext cx="3210300" cy="27525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05050" y="-84"/>
            <a:ext cx="2305200" cy="34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225" tIns="51225" rIns="51225" bIns="51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3856" y="829729"/>
            <a:ext cx="2039400" cy="9975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33856" y="1886020"/>
            <a:ext cx="2039400" cy="8310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490331" y="487186"/>
            <a:ext cx="1934400" cy="24861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57149" y="2846498"/>
            <a:ext cx="3024300" cy="4071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57149" y="744245"/>
            <a:ext cx="4295700" cy="13212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57149" y="2120942"/>
            <a:ext cx="4295700" cy="8751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7"/>
          <p:cNvGrpSpPr/>
          <p:nvPr/>
        </p:nvGrpSpPr>
        <p:grpSpPr>
          <a:xfrm>
            <a:off x="-1698" y="17"/>
            <a:ext cx="4610177" cy="694837"/>
            <a:chOff x="87743" y="834338"/>
            <a:chExt cx="4483736" cy="529359"/>
          </a:xfrm>
        </p:grpSpPr>
        <p:sp>
          <p:nvSpPr>
            <p:cNvPr id="76" name="Google Shape;76;p17"/>
            <p:cNvSpPr/>
            <p:nvPr/>
          </p:nvSpPr>
          <p:spPr>
            <a:xfrm>
              <a:off x="87743" y="83433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 extrusionOk="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38544" y="897607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 extrusionOk="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87743" y="878771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 extrusionOk="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7"/>
          <p:cNvSpPr txBox="1"/>
          <p:nvPr/>
        </p:nvSpPr>
        <p:spPr>
          <a:xfrm>
            <a:off x="689968" y="2264250"/>
            <a:ext cx="3226800" cy="8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24ECAC307</a:t>
            </a:r>
            <a:endParaRPr sz="17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&amp; Gen AI</a:t>
            </a:r>
            <a:b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Project: </a:t>
            </a:r>
            <a:r>
              <a:rPr lang="en-US" sz="17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Demo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8765" marR="270510" lvl="0" indent="-635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Academic Year: 2025</a:t>
            </a:r>
            <a:endParaRPr sz="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3871587322"/>
              </p:ext>
            </p:extLst>
          </p:nvPr>
        </p:nvGraphicFramePr>
        <p:xfrm>
          <a:off x="581072" y="836073"/>
          <a:ext cx="3466400" cy="1356480"/>
        </p:xfrm>
        <a:graphic>
          <a:graphicData uri="http://schemas.openxmlformats.org/drawingml/2006/table">
            <a:tbl>
              <a:tblPr firstRow="1" bandRow="1">
                <a:noFill/>
                <a:tableStyleId>{1BED5281-F140-4135-A7BF-AF74FDA9F337}</a:tableStyleId>
              </a:tblPr>
              <a:tblGrid>
                <a:gridCol w="4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5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0" u="none" strike="noStrike" cap="none" dirty="0"/>
                        <a:t>Div:</a:t>
                      </a:r>
                      <a:endParaRPr sz="900" b="0" u="none" strike="noStrike" cap="none" dirty="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0" u="none" strike="noStrike" cap="none" dirty="0"/>
                        <a:t>                                  D</a:t>
                      </a:r>
                      <a:endParaRPr sz="900" b="0" u="none" strike="noStrike" cap="none" dirty="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Sl. No. 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Name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SRN. 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1.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</a:rPr>
                        <a:t>Soham Mali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02FE22BCI025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2.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Pradeep Awubaigol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02FE22BCI030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3.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</a:rPr>
                        <a:t>Aditya Koli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02FE22BCI004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4.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Afifa Shaikh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02FE22BCI005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-26825" y="58340"/>
            <a:ext cx="4608195" cy="5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Paper Scrutiny using NLP and LLMs</a:t>
            </a:r>
            <a:endParaRPr lang="en-US" sz="1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12FAE66-9B8F-6B55-0257-189504C6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59B6582E-C7A6-7FAD-D0B6-A2165398D7DD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141A52F4-8397-7C3E-0BAA-8659AE9DE6B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AFC2FFE9-C2E9-2E9F-425A-224A89E852FB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E2D65F5E-0C24-05EC-78BB-D26DACE87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 Metrics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D5AF9-5164-05CE-1D7D-BC6B22FB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1" y="353323"/>
            <a:ext cx="2190203" cy="1642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CC362-5B15-4570-F8B8-E7257A93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" y="2063399"/>
            <a:ext cx="4376045" cy="8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418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E6302EA-4D0E-5D5A-5C8E-7311788E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2F5EA5BF-7545-1F58-78E5-5FC841AC514B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99FC8746-1C34-4961-1FBA-5F75EEBF5A2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AED2AAF2-D408-0349-CC22-CD744BDC3A48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940A47E3-5417-D233-B297-80A3CAE8F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Submission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B0F42-58E4-CE3A-3B7C-9F159108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" y="329931"/>
            <a:ext cx="2842861" cy="2972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A019A-AFF6-0690-EDA9-0F73C3866260}"/>
              </a:ext>
            </a:extLst>
          </p:cNvPr>
          <p:cNvSpPr txBox="1"/>
          <p:nvPr/>
        </p:nvSpPr>
        <p:spPr>
          <a:xfrm>
            <a:off x="2837401" y="527019"/>
            <a:ext cx="1865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Study Paper is submitted to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International Conference on Advancement in Technology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Pid:</a:t>
            </a:r>
            <a:r>
              <a:rPr lang="en-US" dirty="0">
                <a:solidFill>
                  <a:srgbClr val="FF0000"/>
                </a:solidFill>
              </a:rPr>
              <a:t>327</a:t>
            </a:r>
          </a:p>
          <a:p>
            <a:r>
              <a:rPr lang="en-US" dirty="0"/>
              <a:t>Acceptance: </a:t>
            </a:r>
            <a:r>
              <a:rPr lang="en-US" dirty="0">
                <a:solidFill>
                  <a:srgbClr val="FF0000"/>
                </a:solidFill>
              </a:rPr>
              <a:t>TBA</a:t>
            </a:r>
          </a:p>
          <a:p>
            <a:r>
              <a:rPr lang="en-US" dirty="0"/>
              <a:t>Scopus Indexed: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206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B54946C-C038-7C23-0982-B53FAD5B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5A474538-E8E6-9E2C-A2AF-6AA92F7AD841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AA39FA20-8793-CF4D-8FFB-9A52FA74CC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4DB29E9E-2105-5F2F-0E43-450A72972C20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D46492BC-686C-EEAE-ED40-37B7EC909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Bibliography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6F555-E099-4B31-A62C-9F1800F6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6" y="305017"/>
            <a:ext cx="1633055" cy="39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8E15F-13FB-B316-09CB-32AE7547A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1" y="709571"/>
            <a:ext cx="1520010" cy="24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1528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26F09AB-002B-27E9-44F2-244B5FC0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9D362C44-0ADF-35BE-483B-36DC474126F5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CF446C55-6CDC-051F-08FD-2CC8A7D9C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0B97E65-F23C-85A9-F092-62E59823AFFB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78E15BB5-A1B9-DBCC-88B2-17946EA79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Acknowledgements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EEA36-AA02-6440-052F-36EF96D9C213}"/>
              </a:ext>
            </a:extLst>
          </p:cNvPr>
          <p:cNvSpPr txBox="1"/>
          <p:nvPr/>
        </p:nvSpPr>
        <p:spPr>
          <a:xfrm>
            <a:off x="229726" y="1251278"/>
            <a:ext cx="399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5452629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1" name="Google Shape;91;p18"/>
          <p:cNvSpPr txBox="1"/>
          <p:nvPr/>
        </p:nvSpPr>
        <p:spPr>
          <a:xfrm>
            <a:off x="115350" y="410880"/>
            <a:ext cx="4113600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Problem Statement</a:t>
            </a:r>
            <a:endParaRPr lang="en-US" sz="1200" b="1" i="0" u="none" strike="noStrike" cap="none" dirty="0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Literature Survey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Objectives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Methodology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Model Flow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Snapshots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Evaluation Metrics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Paper Submission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Bibliography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Acknowledgement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endParaRPr b="1" dirty="0"/>
          </a:p>
        </p:txBody>
      </p:sp>
      <p:sp>
        <p:nvSpPr>
          <p:cNvPr id="92" name="Google Shape;92;p18"/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8802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84ECCE3-80B7-4377-F897-782A8D42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B188855-722B-665E-83F7-EBF9F0E3FDD6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FDC5A3F1-10BA-4D15-E32C-27E1EAB2D0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05A314B3-7B5C-4408-018C-3A24FD04EF40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96D0D863-2BFD-DCB0-4D42-DBB548C1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1"/>
            <a:ext cx="2189700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A953BE21-A733-A178-464F-B267D7DE81BE}"/>
              </a:ext>
            </a:extLst>
          </p:cNvPr>
          <p:cNvSpPr txBox="1"/>
          <p:nvPr/>
        </p:nvSpPr>
        <p:spPr>
          <a:xfrm>
            <a:off x="115350" y="395326"/>
            <a:ext cx="4468007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Manual scrutiny of question papers is labor-intensive, subjective, and prone to errors.</a:t>
            </a: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A91D79BE-3411-5715-04F4-BC5A560B42B3}"/>
              </a:ext>
            </a:extLst>
          </p:cNvPr>
          <p:cNvSpPr txBox="1"/>
          <p:nvPr/>
        </p:nvSpPr>
        <p:spPr>
          <a:xfrm>
            <a:off x="115350" y="1280168"/>
            <a:ext cx="4161000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There's a need for an automated system that assigns Bloom’s taxonomy levels, structural integrity, and course outcome coverage in question papers.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43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6D84746-9C40-4D1F-E329-3EFD8A51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EA67A007-EFBC-A1F1-8F9B-4E4AB356A8C9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ABD29640-4921-01AD-6CD0-8866C1DF3C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98BC7E4C-A87B-EC94-EC0F-53FE36C0D5E3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C8CB6A24-6987-1DA0-74A7-C700044C5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2623346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Literature Survey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8D8BC2-94CF-D22A-0B7A-1EA06BD2C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14392"/>
              </p:ext>
            </p:extLst>
          </p:nvPr>
        </p:nvGraphicFramePr>
        <p:xfrm>
          <a:off x="115350" y="312448"/>
          <a:ext cx="4461154" cy="3062951"/>
        </p:xfrm>
        <a:graphic>
          <a:graphicData uri="http://schemas.openxmlformats.org/drawingml/2006/table">
            <a:tbl>
              <a:tblPr firstRow="1">
                <a:tableStyleId>{1BED5281-F140-4135-A7BF-AF74FDA9F337}</a:tableStyleId>
              </a:tblPr>
              <a:tblGrid>
                <a:gridCol w="757643">
                  <a:extLst>
                    <a:ext uri="{9D8B030D-6E8A-4147-A177-3AD203B41FA5}">
                      <a16:colId xmlns:a16="http://schemas.microsoft.com/office/drawing/2014/main" val="2787402003"/>
                    </a:ext>
                  </a:extLst>
                </a:gridCol>
                <a:gridCol w="833273">
                  <a:extLst>
                    <a:ext uri="{9D8B030D-6E8A-4147-A177-3AD203B41FA5}">
                      <a16:colId xmlns:a16="http://schemas.microsoft.com/office/drawing/2014/main" val="562761052"/>
                    </a:ext>
                  </a:extLst>
                </a:gridCol>
                <a:gridCol w="815753">
                  <a:extLst>
                    <a:ext uri="{9D8B030D-6E8A-4147-A177-3AD203B41FA5}">
                      <a16:colId xmlns:a16="http://schemas.microsoft.com/office/drawing/2014/main" val="1484957419"/>
                    </a:ext>
                  </a:extLst>
                </a:gridCol>
                <a:gridCol w="634473">
                  <a:extLst>
                    <a:ext uri="{9D8B030D-6E8A-4147-A177-3AD203B41FA5}">
                      <a16:colId xmlns:a16="http://schemas.microsoft.com/office/drawing/2014/main" val="4021441945"/>
                    </a:ext>
                  </a:extLst>
                </a:gridCol>
                <a:gridCol w="679794">
                  <a:extLst>
                    <a:ext uri="{9D8B030D-6E8A-4147-A177-3AD203B41FA5}">
                      <a16:colId xmlns:a16="http://schemas.microsoft.com/office/drawing/2014/main" val="1221141575"/>
                    </a:ext>
                  </a:extLst>
                </a:gridCol>
                <a:gridCol w="740218">
                  <a:extLst>
                    <a:ext uri="{9D8B030D-6E8A-4147-A177-3AD203B41FA5}">
                      <a16:colId xmlns:a16="http://schemas.microsoft.com/office/drawing/2014/main" val="1262853881"/>
                    </a:ext>
                  </a:extLst>
                </a:gridCol>
              </a:tblGrid>
              <a:tr h="352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OBJECTIVE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METHODS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RESULTS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700" b="0" kern="100" dirty="0">
                          <a:solidFill>
                            <a:schemeClr val="bg1"/>
                          </a:solidFill>
                          <a:effectLst/>
                        </a:rPr>
                        <a:t>RELEVANCE</a:t>
                      </a: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7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646810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pPr algn="ctr"/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Bloom’s Learning Outcomes’ Automatic Classification Using LSTM and Pretrained Word Embeddings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To automate the classification of Course Learning Outcomes (CLOs) and assessment items into Bloom’s taxonomy levels using deep learning techniques.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LSTM for text classification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Achieved &gt;80% accuracy on Bloom’s level classification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Core technique for classifying cognitive level of questions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658615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NLP-Based Grammar Checking System for Academic Writing (S. Ch et al.)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To correct grammar errors in academic content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Rule-based + transformer grammar correction models (T5/BART)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High success in detecting subject-verb agreement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Useful for grammar validation of extracted questions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674794"/>
                  </a:ext>
                </a:extLst>
              </a:tr>
              <a:tr h="703199">
                <a:tc>
                  <a:txBody>
                    <a:bodyPr/>
                    <a:lstStyle/>
                    <a:p>
                      <a:pPr algn="ctr"/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Automatic Analysis of Educational Assessment Items Using NLP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To analyze the cognitive levels and linguistic features of exam items.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Utilized NLP and machine learning techniques to assess linguistic complexity and cognitive challenge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Successfully identified indicators of question difficulty based on syntactic and semantic patterns.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Informs strategies for evaluating the complexity and difficulty of questions, aiding in Bloom’s taxonomy classification.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369127"/>
                  </a:ext>
                </a:extLst>
              </a:tr>
              <a:tr h="625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Course Outcome-Based Assessment Generator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To generate assessments aligned with specific course outcomes.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Employed keyword mapping and semantic similarity measures to align questions with course outcomes.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Enabled semi-automated mapping of questions to course outcomes, enhancing assessment relevance.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5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Provides a framework for automating the alignment of exam questions with course outcomes, a critical aspect of your project.</a:t>
                      </a:r>
                      <a:endParaRPr lang="en-IN" sz="55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45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14021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DEE5D9D-1DA7-7D94-FF5E-C6035CC9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B9270FD9-8908-263E-EFEA-02356321A885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6FB638B3-7582-E9D0-26A0-86E600C470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9FE67F11-3B2C-08A8-8B0A-0FC406FA9F9C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94E678BF-856F-49FE-4818-B57C144C6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8802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36C63-8CB5-83C0-C87A-4EE7E2741D5C}"/>
              </a:ext>
            </a:extLst>
          </p:cNvPr>
          <p:cNvSpPr txBox="1"/>
          <p:nvPr/>
        </p:nvSpPr>
        <p:spPr>
          <a:xfrm>
            <a:off x="115350" y="405399"/>
            <a:ext cx="4398092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To extract Questions from PDF Files.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To Classify Questions by their Bloom’s Levels.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To Map Questions with their Course Outcomes (COs) and ensure Structural Integrity.</a:t>
            </a:r>
          </a:p>
        </p:txBody>
      </p:sp>
    </p:spTree>
    <p:extLst>
      <p:ext uri="{BB962C8B-B14F-4D97-AF65-F5344CB8AC3E}">
        <p14:creationId xmlns:p14="http://schemas.microsoft.com/office/powerpoint/2010/main" val="65961851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9A93A3E-D10A-965F-4DA0-1189D4B1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D883A9DC-F91E-66A9-688F-6BC7815392EA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94DE3E29-D26F-E64A-3102-2ED918AF20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BEBD7E0-31F3-7490-9B98-F9C060113594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847D4DCE-7A1D-DF91-445D-50BD71AE3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89E10-68F8-51DB-6DEF-CB2B50838A16}"/>
              </a:ext>
            </a:extLst>
          </p:cNvPr>
          <p:cNvSpPr txBox="1"/>
          <p:nvPr/>
        </p:nvSpPr>
        <p:spPr>
          <a:xfrm>
            <a:off x="115349" y="352207"/>
            <a:ext cx="433953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Methodology consists of 6 steps: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Upload Question Paper in PDF format.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Extracting the Text and Segmenting into their Question Structure.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Apply </a:t>
            </a:r>
            <a:r>
              <a:rPr lang="en-IN" b="1" dirty="0"/>
              <a:t>NLP Models</a:t>
            </a:r>
            <a:r>
              <a:rPr lang="en-IN" dirty="0"/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Fine Tuned </a:t>
            </a:r>
            <a:r>
              <a:rPr lang="en-IN" b="1" dirty="0" err="1"/>
              <a:t>DistilBERT</a:t>
            </a:r>
            <a:r>
              <a:rPr lang="en-IN" dirty="0"/>
              <a:t> for classifying Questions into Bloom’s Levels. This model is Pre-trained on Go-Emotions Dataset.</a:t>
            </a:r>
          </a:p>
        </p:txBody>
      </p:sp>
    </p:spTree>
    <p:extLst>
      <p:ext uri="{BB962C8B-B14F-4D97-AF65-F5344CB8AC3E}">
        <p14:creationId xmlns:p14="http://schemas.microsoft.com/office/powerpoint/2010/main" val="99598128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77E5F9F-82E2-A1BD-AA5C-08353EEF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8F8AB18-465D-5DC5-18D0-06E33C82A6F6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F6C74DEE-7C3E-39B7-A082-C299E616B55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D187FCF8-1DF4-D621-2054-613768F19A14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6A64D770-6936-6A2A-6AA8-70A5425DC5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D3816-F8C5-48F0-545A-311EBCB907F9}"/>
              </a:ext>
            </a:extLst>
          </p:cNvPr>
          <p:cNvSpPr txBox="1"/>
          <p:nvPr/>
        </p:nvSpPr>
        <p:spPr>
          <a:xfrm>
            <a:off x="115349" y="352207"/>
            <a:ext cx="433953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dirty="0"/>
              <a:t>Mapping questions to Course Outcomes (COs) using keyword Matching.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dirty="0"/>
              <a:t>Verify Pattern Structure and Generating PDF of Scrutiny Report.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1026" name="Picture 2" descr="Use of Bloom's Taxonomy for Attainment of Program Outcome (PO) and Course  Outcome (CO) in Educational">
            <a:extLst>
              <a:ext uri="{FF2B5EF4-FFF2-40B4-BE49-F238E27FC236}">
                <a16:creationId xmlns:a16="http://schemas.microsoft.com/office/drawing/2014/main" id="{700B0786-71A7-1894-D3BD-6550CA8A1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51" y="1690126"/>
            <a:ext cx="2671129" cy="1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4012D0-FEA2-7A8D-156B-C2C463BA5E21}"/>
                  </a:ext>
                </a:extLst>
              </p14:cNvPr>
              <p14:cNvContentPartPr/>
              <p14:nvPr/>
            </p14:nvContentPartPr>
            <p14:xfrm>
              <a:off x="1103405" y="3107993"/>
              <a:ext cx="1904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4012D0-FEA2-7A8D-156B-C2C463BA5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765" y="3044993"/>
                <a:ext cx="3160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40415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E6ECBDC-844B-4F34-49A0-5AF66CB8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94550209-5713-08D9-B74F-E5682414AB9D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D785A712-7566-67B2-19D8-4FA576EE3D8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BB45DD78-73FB-92BC-584E-FD2EC7EE49C6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282D7978-9E4A-088E-0B57-6A520A63C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Flow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1865AB-3A94-BC8A-0F7D-207EFE7C726D}"/>
              </a:ext>
            </a:extLst>
          </p:cNvPr>
          <p:cNvSpPr/>
          <p:nvPr/>
        </p:nvSpPr>
        <p:spPr>
          <a:xfrm>
            <a:off x="115349" y="472966"/>
            <a:ext cx="986471" cy="4459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1E44D-36F5-A262-D96C-101FB6CEE21C}"/>
              </a:ext>
            </a:extLst>
          </p:cNvPr>
          <p:cNvSpPr/>
          <p:nvPr/>
        </p:nvSpPr>
        <p:spPr>
          <a:xfrm>
            <a:off x="1570359" y="456651"/>
            <a:ext cx="1148631" cy="49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 QP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3041A-44B8-14B4-6416-3D2337589675}"/>
              </a:ext>
            </a:extLst>
          </p:cNvPr>
          <p:cNvSpPr/>
          <p:nvPr/>
        </p:nvSpPr>
        <p:spPr>
          <a:xfrm>
            <a:off x="3072102" y="463460"/>
            <a:ext cx="1148631" cy="49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DA234-B980-A640-DBFA-4D88999133CB}"/>
              </a:ext>
            </a:extLst>
          </p:cNvPr>
          <p:cNvSpPr/>
          <p:nvPr/>
        </p:nvSpPr>
        <p:spPr>
          <a:xfrm>
            <a:off x="2948716" y="1353453"/>
            <a:ext cx="1226089" cy="651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Classify Bloom’s 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3D2BF-C0EF-3C63-6C9B-CCD1FBC6EF4B}"/>
              </a:ext>
            </a:extLst>
          </p:cNvPr>
          <p:cNvSpPr/>
          <p:nvPr/>
        </p:nvSpPr>
        <p:spPr>
          <a:xfrm>
            <a:off x="1204057" y="1341654"/>
            <a:ext cx="1181046" cy="68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 to Course Outcomes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A15A0-357A-64B4-F3FE-B18AE1655257}"/>
              </a:ext>
            </a:extLst>
          </p:cNvPr>
          <p:cNvSpPr/>
          <p:nvPr/>
        </p:nvSpPr>
        <p:spPr>
          <a:xfrm>
            <a:off x="232541" y="2608740"/>
            <a:ext cx="1148631" cy="49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PDF Report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28B18C-3AF2-9AEF-0C9C-CBEC21A38758}"/>
              </a:ext>
            </a:extLst>
          </p:cNvPr>
          <p:cNvSpPr/>
          <p:nvPr/>
        </p:nvSpPr>
        <p:spPr>
          <a:xfrm>
            <a:off x="2718990" y="2635767"/>
            <a:ext cx="986471" cy="4459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86EBC3-E783-45AB-5E2A-92E4E1F5E7CC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01820" y="695935"/>
            <a:ext cx="468539" cy="1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E04179-AD07-063C-422E-9182ACC92B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18990" y="706647"/>
            <a:ext cx="353112" cy="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E4FC4D-A0D9-8CA0-CABA-1E7DDDB1DDE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46418" y="963452"/>
            <a:ext cx="20269" cy="38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FC358D-2EB3-C7F1-2C61-59107FB15F07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385103" y="1679321"/>
            <a:ext cx="563613" cy="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F67B1C-E1ED-0226-C26E-ED55710923C2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1381172" y="2858736"/>
            <a:ext cx="1337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6EF641F-9773-9C6E-E3DE-AD4F804A785F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806857" y="1685570"/>
            <a:ext cx="397200" cy="923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4777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5B7948C-5579-1E66-9201-32273BD1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D1C8E11-F48F-9569-7DF9-00CECA068DF9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8D382D37-514E-412A-1279-EAA6C5EBAA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553E6A6E-77BC-032B-E44E-C027E32083F8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CEEFAE8B-07AC-837C-1637-3BAAE0C4C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Snapshots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071A8-229D-81D9-4279-670C5429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" y="405398"/>
            <a:ext cx="1520993" cy="1984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7C655-1B48-0DA7-3EDD-785B6632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692" y="329275"/>
            <a:ext cx="1433724" cy="1708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394B6-0436-EFF3-AF28-CBE39968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870" y="1774783"/>
            <a:ext cx="2221801" cy="15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73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623</Words>
  <Application>Microsoft Office PowerPoint</Application>
  <PresentationFormat>Custom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Tahoma</vt:lpstr>
      <vt:lpstr>Wingdings</vt:lpstr>
      <vt:lpstr>Simple Light</vt:lpstr>
      <vt:lpstr>PowerPoint Presentation</vt:lpstr>
      <vt:lpstr>Agenda</vt:lpstr>
      <vt:lpstr>Problem Statement</vt:lpstr>
      <vt:lpstr>Literature Survey</vt:lpstr>
      <vt:lpstr>Objectives</vt:lpstr>
      <vt:lpstr>Methodology</vt:lpstr>
      <vt:lpstr>Methodology</vt:lpstr>
      <vt:lpstr>Model Flow</vt:lpstr>
      <vt:lpstr>Snapshots</vt:lpstr>
      <vt:lpstr>Evaluation Metrics</vt:lpstr>
      <vt:lpstr>Paper Submission</vt:lpstr>
      <vt:lpstr>Bibliography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Soham Mali</cp:lastModifiedBy>
  <cp:revision>19</cp:revision>
  <dcterms:modified xsi:type="dcterms:W3CDTF">2025-06-10T01:38:06Z</dcterms:modified>
</cp:coreProperties>
</file>