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1" r:id="rId1"/>
  </p:sldMasterIdLst>
  <p:notesMasterIdLst>
    <p:notesMasterId r:id="rId34"/>
  </p:notesMasterIdLst>
  <p:sldIdLst>
    <p:sldId id="256" r:id="rId2"/>
    <p:sldId id="257" r:id="rId3"/>
    <p:sldId id="268" r:id="rId4"/>
    <p:sldId id="258" r:id="rId5"/>
    <p:sldId id="259" r:id="rId6"/>
    <p:sldId id="260" r:id="rId7"/>
    <p:sldId id="283" r:id="rId8"/>
    <p:sldId id="284" r:id="rId9"/>
    <p:sldId id="286" r:id="rId10"/>
    <p:sldId id="287" r:id="rId11"/>
    <p:sldId id="288" r:id="rId12"/>
    <p:sldId id="294" r:id="rId13"/>
    <p:sldId id="285" r:id="rId14"/>
    <p:sldId id="289" r:id="rId15"/>
    <p:sldId id="281" r:id="rId16"/>
    <p:sldId id="291" r:id="rId17"/>
    <p:sldId id="290" r:id="rId18"/>
    <p:sldId id="292" r:id="rId19"/>
    <p:sldId id="282" r:id="rId20"/>
    <p:sldId id="293" r:id="rId21"/>
    <p:sldId id="263" r:id="rId22"/>
    <p:sldId id="269" r:id="rId23"/>
    <p:sldId id="271" r:id="rId24"/>
    <p:sldId id="272" r:id="rId25"/>
    <p:sldId id="273" r:id="rId26"/>
    <p:sldId id="274" r:id="rId27"/>
    <p:sldId id="275" r:id="rId28"/>
    <p:sldId id="276" r:id="rId29"/>
    <p:sldId id="264" r:id="rId30"/>
    <p:sldId id="278" r:id="rId31"/>
    <p:sldId id="279" r:id="rId32"/>
    <p:sldId id="267" r:id="rId3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37F2B5-BC0E-4262-8CE8-8C6488275A34}">
  <a:tblStyle styleId="{2537F2B5-BC0E-4262-8CE8-8C6488275A34}"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CECE7"/>
          </a:solidFill>
        </a:fill>
      </a:tcStyle>
    </a:wholeTbl>
    <a:band1H>
      <a:tcTxStyle/>
      <a:tcStyle>
        <a:tcBdr/>
        <a:fill>
          <a:solidFill>
            <a:srgbClr val="F8D6CC"/>
          </a:solidFill>
        </a:fill>
      </a:tcStyle>
    </a:band1H>
    <a:band2H>
      <a:tcTxStyle/>
      <a:tcStyle>
        <a:tcBdr/>
      </a:tcStyle>
    </a:band2H>
    <a:band1V>
      <a:tcTxStyle/>
      <a:tcStyle>
        <a:tcBdr/>
        <a:fill>
          <a:solidFill>
            <a:srgbClr val="F8D6CC"/>
          </a:solidFill>
        </a:fill>
      </a:tcStyle>
    </a:band1V>
    <a:band2V>
      <a:tcTxStyle/>
      <a:tcStyle>
        <a:tcBdr/>
      </a:tcStyle>
    </a:band2V>
    <a:lastCol>
      <a:tcTxStyle b="on" i="off">
        <a:font>
          <a:latin typeface="Calibri"/>
          <a:ea typeface="Calibri"/>
          <a:cs typeface="Calibri"/>
        </a:font>
        <a:schemeClr val="lt1"/>
      </a:tcTxStyle>
      <a:tcStyle>
        <a:tcBdr/>
        <a:fill>
          <a:solidFill>
            <a:schemeClr val="accent2"/>
          </a:solidFill>
        </a:fill>
      </a:tcStyle>
    </a:lastCol>
    <a:firstCol>
      <a:tcTxStyle b="on" i="off">
        <a:font>
          <a:latin typeface="Calibri"/>
          <a:ea typeface="Calibri"/>
          <a:cs typeface="Calibri"/>
        </a:font>
        <a:schemeClr val="lt1"/>
      </a:tcTxStyle>
      <a:tcStyle>
        <a:tcBdr/>
        <a:fill>
          <a:solidFill>
            <a:schemeClr val="accent2"/>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2"/>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2"/>
          </a:solidFill>
        </a:fill>
      </a:tcStyle>
    </a:firstRow>
    <a:neCell>
      <a:tcTxStyle/>
      <a:tcStyle>
        <a:tcBdr/>
      </a:tcStyle>
    </a:neCell>
    <a:nwCell>
      <a:tcTxStyle/>
      <a:tcStyle>
        <a:tcBdr/>
      </a:tcStyle>
    </a:nwCell>
  </a:tblStyle>
  <a:tblStyle styleId="{4CF837A2-260E-4C4C-8C26-E55B33E570C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5174d83190_2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g25174d83190_2_7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g25174d83190_2_7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5174eb1f46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g25174eb1f46_0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25174eb1f46_0_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1317466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5174eb1f46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g25174eb1f46_0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25174eb1f46_0_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1150429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5174eb1f46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g25174eb1f46_0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25174eb1f46_0_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20768638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5174eb1f46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g25174eb1f46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25174eb1f46_0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971661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5174eb1f46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g25174eb1f46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25174eb1f46_0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2749173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5174eb1f46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g25174eb1f46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25174eb1f46_0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30304179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5174eb1f46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g25174eb1f46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25174eb1f46_0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22948187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5174eb1f46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g25174eb1f46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25174eb1f46_0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2921625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5174eb1f46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g25174eb1f46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25174eb1f46_0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1966299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5174eb1f46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g25174eb1f46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25174eb1f46_0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1780207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5174d83190_2_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g25174d83190_2_8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25174d83190_2_8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5174eb1f46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g25174eb1f46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25174eb1f46_0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8123854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5174d83190_2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g25174d83190_2_1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g25174d83190_2_1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1d7a3e785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251d7a3e785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51d7a3e785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19558335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1d7a3e785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251d7a3e785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51d7a3e785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23</a:t>
            </a:fld>
            <a:endParaRPr/>
          </a:p>
        </p:txBody>
      </p:sp>
    </p:spTree>
    <p:extLst>
      <p:ext uri="{BB962C8B-B14F-4D97-AF65-F5344CB8AC3E}">
        <p14:creationId xmlns:p14="http://schemas.microsoft.com/office/powerpoint/2010/main" val="5049231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1d7a3e785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251d7a3e785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51d7a3e785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31434533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1d7a3e785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251d7a3e785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51d7a3e785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25</a:t>
            </a:fld>
            <a:endParaRPr/>
          </a:p>
        </p:txBody>
      </p:sp>
    </p:spTree>
    <p:extLst>
      <p:ext uri="{BB962C8B-B14F-4D97-AF65-F5344CB8AC3E}">
        <p14:creationId xmlns:p14="http://schemas.microsoft.com/office/powerpoint/2010/main" val="1267570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1d7a3e785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251d7a3e785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51d7a3e785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15692409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1d7a3e785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251d7a3e785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51d7a3e785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27</a:t>
            </a:fld>
            <a:endParaRPr/>
          </a:p>
        </p:txBody>
      </p:sp>
    </p:spTree>
    <p:extLst>
      <p:ext uri="{BB962C8B-B14F-4D97-AF65-F5344CB8AC3E}">
        <p14:creationId xmlns:p14="http://schemas.microsoft.com/office/powerpoint/2010/main" val="19174252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1d7a3e785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251d7a3e785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51d7a3e785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28</a:t>
            </a:fld>
            <a:endParaRPr/>
          </a:p>
        </p:txBody>
      </p:sp>
    </p:spTree>
    <p:extLst>
      <p:ext uri="{BB962C8B-B14F-4D97-AF65-F5344CB8AC3E}">
        <p14:creationId xmlns:p14="http://schemas.microsoft.com/office/powerpoint/2010/main" val="39640405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51d7a3e785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g251d7a3e785_0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251d7a3e785_0_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1d7a3e785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251d7a3e785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51d7a3e785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884794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p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224" name="Google Shape;224;p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p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224" name="Google Shape;224;p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31</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2008469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1d7a3e785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g251d7a3e785_0_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g251d7a3e785_0_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32</a:t>
            </a:fld>
            <a:endParaRPr/>
          </a:p>
        </p:txBody>
      </p:sp>
    </p:spTree>
    <p:extLst>
      <p:ext uri="{BB962C8B-B14F-4D97-AF65-F5344CB8AC3E}">
        <p14:creationId xmlns:p14="http://schemas.microsoft.com/office/powerpoint/2010/main" val="501206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5174d83190_2_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g25174d83190_2_9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25174d83190_2_9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5174d83190_2_10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g25174d83190_2_10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25174d83190_2_10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5174eb1f46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g25174eb1f46_0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25174eb1f46_0_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5174eb1f46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g25174eb1f46_0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25174eb1f46_0_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779964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5174eb1f46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g25174eb1f46_0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25174eb1f46_0_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835341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5174eb1f46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g25174eb1f46_0_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25174eb1f46_0_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3923371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6" name="Google Shape;66;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8" name="Google Shape;68;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1" name="Google Shape;71;p16"/>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2" name="Google Shape;72;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4" name="Google Shape;74;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7" name="Google Shape;77;p17"/>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5" r:id="rId6"/>
    <p:sldLayoutId id="2147483666"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hyperlink" Target="https://www.udemy.com/course/the-data-science-course-complete-data-science-bootcamp/?couponCode=LETSLEARNNOWPP" TargetMode="External"/><Relationship Id="rId4" Type="http://schemas.openxmlformats.org/officeDocument/2006/relationships/hyperlink" Target="https://courses.cognitiveclass.ai/certificates/c4707266f46a4323b86e79b593d69046"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3.xml"/><Relationship Id="rId4" Type="http://schemas.openxmlformats.org/officeDocument/2006/relationships/hyperlink" Target="https://www.udemy.com/course/python-data-science-master-course/?couponCode=LETSLEARNNOWPP"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competitions/widsdatathon2024"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31" name="Google Shape;131;p25"/>
          <p:cNvSpPr txBox="1">
            <a:spLocks noGrp="1"/>
          </p:cNvSpPr>
          <p:nvPr>
            <p:ph type="ctrTitle"/>
          </p:nvPr>
        </p:nvSpPr>
        <p:spPr>
          <a:xfrm>
            <a:off x="1143000" y="3166231"/>
            <a:ext cx="6858000" cy="948528"/>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dk1"/>
              </a:buClr>
              <a:buSzPts val="2400"/>
              <a:buFont typeface="Calibri"/>
              <a:buNone/>
            </a:pPr>
            <a:r>
              <a:rPr lang="en" sz="2400" b="1" dirty="0"/>
              <a:t>22ECAC210</a:t>
            </a:r>
            <a:endParaRPr sz="2400" b="1" i="1" dirty="0"/>
          </a:p>
          <a:p>
            <a:pPr marL="0" lvl="0" indent="0" algn="ctr" rtl="0">
              <a:lnSpc>
                <a:spcPct val="90000"/>
              </a:lnSpc>
              <a:spcBef>
                <a:spcPts val="0"/>
              </a:spcBef>
              <a:spcAft>
                <a:spcPts val="0"/>
              </a:spcAft>
              <a:buClr>
                <a:schemeClr val="dk1"/>
              </a:buClr>
              <a:buSzPts val="2400"/>
              <a:buFont typeface="Calibri"/>
              <a:buNone/>
            </a:pPr>
            <a:r>
              <a:rPr lang="en" sz="2400" b="1" dirty="0"/>
              <a:t>Exploratory Data Analysis</a:t>
            </a:r>
            <a:br>
              <a:rPr lang="en" sz="2400" dirty="0"/>
            </a:br>
            <a:r>
              <a:rPr lang="en" sz="2400" b="1" i="1" dirty="0"/>
              <a:t>Course Project: Phase - 3 Review</a:t>
            </a:r>
            <a:endParaRPr sz="2400" b="1" dirty="0"/>
          </a:p>
        </p:txBody>
      </p:sp>
      <p:sp>
        <p:nvSpPr>
          <p:cNvPr id="132" name="Google Shape;132;p2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1</a:t>
            </a:fld>
            <a:endParaRPr>
              <a:solidFill>
                <a:schemeClr val="lt1"/>
              </a:solidFill>
            </a:endParaRPr>
          </a:p>
        </p:txBody>
      </p:sp>
      <p:sp>
        <p:nvSpPr>
          <p:cNvPr id="133" name="Google Shape;133;p25"/>
          <p:cNvSpPr txBox="1"/>
          <p:nvPr/>
        </p:nvSpPr>
        <p:spPr>
          <a:xfrm>
            <a:off x="1143005" y="1676818"/>
            <a:ext cx="6858000" cy="948600"/>
          </a:xfrm>
          <a:prstGeom prst="rect">
            <a:avLst/>
          </a:prstGeom>
          <a:noFill/>
          <a:ln>
            <a:noFill/>
          </a:ln>
          <a:effectLst>
            <a:outerShdw algn="bl" rotWithShape="0">
              <a:srgbClr val="000000">
                <a:alpha val="47000"/>
              </a:srgbClr>
            </a:outerShdw>
          </a:effectLst>
        </p:spPr>
        <p:txBody>
          <a:bodyPr spcFirstLastPara="1" wrap="square" lIns="68575" tIns="34275" rIns="68575" bIns="34275" anchor="b" anchorCtr="0">
            <a:normAutofit fontScale="55000" lnSpcReduction="20000"/>
          </a:bodyPr>
          <a:lstStyle/>
          <a:p>
            <a:pPr marL="0" marR="0" lvl="0" indent="0" algn="ctr" rtl="0">
              <a:lnSpc>
                <a:spcPct val="90000"/>
              </a:lnSpc>
              <a:spcBef>
                <a:spcPts val="0"/>
              </a:spcBef>
              <a:spcAft>
                <a:spcPts val="0"/>
              </a:spcAft>
              <a:buClr>
                <a:srgbClr val="C00000"/>
              </a:buClr>
              <a:buSzPct val="100000"/>
              <a:buFont typeface="Calibri"/>
              <a:buNone/>
            </a:pPr>
            <a:r>
              <a:rPr lang="en-US" sz="4500" dirty="0">
                <a:solidFill>
                  <a:srgbClr val="C00000"/>
                </a:solidFill>
                <a:latin typeface="Calibri"/>
                <a:ea typeface="Calibri"/>
                <a:cs typeface="Calibri"/>
                <a:sym typeface="Calibri"/>
              </a:rPr>
              <a:t>Equity in Healthcare: Tackling the differences between socio-economic aspects and health equity</a:t>
            </a:r>
            <a:endParaRPr sz="4500" b="0" i="0" u="none" strike="noStrike" cap="none" dirty="0">
              <a:solidFill>
                <a:srgbClr val="C00000"/>
              </a:solidFill>
              <a:latin typeface="Calibri"/>
              <a:ea typeface="Calibri"/>
              <a:cs typeface="Calibri"/>
              <a:sym typeface="Calibri"/>
            </a:endParaRPr>
          </a:p>
        </p:txBody>
      </p:sp>
      <p:pic>
        <p:nvPicPr>
          <p:cNvPr id="134" name="Google Shape;134;p25"/>
          <p:cNvPicPr preferRelativeResize="0"/>
          <p:nvPr/>
        </p:nvPicPr>
        <p:blipFill>
          <a:blip r:embed="rId3">
            <a:alphaModFix/>
          </a:blip>
          <a:stretch>
            <a:fillRect/>
          </a:stretch>
        </p:blipFill>
        <p:spPr>
          <a:xfrm>
            <a:off x="1209025" y="591000"/>
            <a:ext cx="7361761" cy="8186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73" name="Google Shape;173;p29"/>
          <p:cNvSpPr txBox="1">
            <a:spLocks noGrp="1"/>
          </p:cNvSpPr>
          <p:nvPr>
            <p:ph type="title"/>
          </p:nvPr>
        </p:nvSpPr>
        <p:spPr>
          <a:xfrm>
            <a:off x="628650" y="273849"/>
            <a:ext cx="7886700" cy="802800"/>
          </a:xfrm>
          <a:prstGeom prst="rect">
            <a:avLst/>
          </a:prstGeom>
          <a:noFill/>
          <a:ln>
            <a:noFill/>
          </a:ln>
        </p:spPr>
        <p:txBody>
          <a:bodyPr spcFirstLastPara="1" wrap="square" lIns="68575" tIns="34275" rIns="68575" bIns="34275" anchor="ctr" anchorCtr="0">
            <a:normAutofit fontScale="90000"/>
          </a:bodyPr>
          <a:lstStyle/>
          <a:p>
            <a:pPr>
              <a:buSzPts val="3300"/>
            </a:pPr>
            <a:r>
              <a:rPr lang="en-IN" sz="2000" b="1" i="0" u="none" strike="noStrike" dirty="0">
                <a:solidFill>
                  <a:schemeClr val="tx1"/>
                </a:solidFill>
                <a:effectLst/>
                <a:latin typeface="Montserrat" panose="00000500000000000000" pitchFamily="2" charset="0"/>
              </a:rPr>
              <a:t>Data Pre-processing</a:t>
            </a:r>
            <a:br>
              <a:rPr lang="en-IN" sz="1800" b="1" i="0" u="none" strike="noStrike" dirty="0">
                <a:solidFill>
                  <a:schemeClr val="tx1"/>
                </a:solidFill>
                <a:effectLst/>
                <a:latin typeface="Montserrat" panose="00000500000000000000" pitchFamily="2" charset="0"/>
              </a:rPr>
            </a:br>
            <a:br>
              <a:rPr lang="en-IN" sz="1800" b="1" i="0" u="none" strike="noStrike" dirty="0">
                <a:solidFill>
                  <a:srgbClr val="F9F9F9"/>
                </a:solidFill>
                <a:effectLst/>
                <a:latin typeface="Montserrat" panose="00000500000000000000" pitchFamily="2" charset="0"/>
              </a:rPr>
            </a:br>
            <a:endParaRPr lang="en-IN" b="1" dirty="0"/>
          </a:p>
        </p:txBody>
      </p:sp>
      <p:sp>
        <p:nvSpPr>
          <p:cNvPr id="174" name="Google Shape;174;p29"/>
          <p:cNvSpPr txBox="1">
            <a:spLocks noGrp="1"/>
          </p:cNvSpPr>
          <p:nvPr>
            <p:ph type="body" idx="1"/>
          </p:nvPr>
        </p:nvSpPr>
        <p:spPr>
          <a:xfrm>
            <a:off x="552450" y="871424"/>
            <a:ext cx="7886700" cy="3474600"/>
          </a:xfrm>
          <a:prstGeom prst="rect">
            <a:avLst/>
          </a:prstGeom>
          <a:noFill/>
          <a:ln>
            <a:noFill/>
          </a:ln>
        </p:spPr>
        <p:txBody>
          <a:bodyPr spcFirstLastPara="1" wrap="square" lIns="68575" tIns="34275" rIns="68575" bIns="34275" anchor="t" anchorCtr="0">
            <a:normAutofit/>
          </a:bodyPr>
          <a:lstStyle/>
          <a:p>
            <a:pPr marL="0" marR="0" indent="0" algn="l" rtl="0" fontAlgn="base">
              <a:spcAft>
                <a:spcPts val="0"/>
              </a:spcAft>
              <a:buNone/>
            </a:pPr>
            <a:r>
              <a:rPr lang="en-US" sz="800" b="1" i="0" u="none" strike="noStrike" dirty="0">
                <a:solidFill>
                  <a:srgbClr val="1C1C1C"/>
                </a:solidFill>
                <a:effectLst/>
                <a:latin typeface="Montserrat" panose="00000500000000000000" pitchFamily="2" charset="0"/>
              </a:rPr>
              <a:t>3. Feature Engineering </a:t>
            </a:r>
            <a:endParaRPr lang="en-US" sz="800" b="0" i="0" u="none" strike="noStrike" dirty="0">
              <a:solidFill>
                <a:srgbClr val="1C1C1C"/>
              </a:solidFill>
              <a:effectLst/>
              <a:latin typeface="Montserrat" panose="00000500000000000000" pitchFamily="2" charset="0"/>
            </a:endParaRPr>
          </a:p>
          <a:p>
            <a:pPr marL="0" marR="0" algn="l" rtl="0" fontAlgn="base">
              <a:spcBef>
                <a:spcPts val="1200"/>
              </a:spcBef>
              <a:spcAft>
                <a:spcPts val="0"/>
              </a:spcAft>
            </a:pPr>
            <a:r>
              <a:rPr lang="en-US" sz="800" b="1" i="0" u="none" strike="noStrike" dirty="0">
                <a:solidFill>
                  <a:srgbClr val="1C1C1C"/>
                </a:solidFill>
                <a:effectLst/>
                <a:latin typeface="Montserrat" panose="00000500000000000000" pitchFamily="2" charset="0"/>
              </a:rPr>
              <a:t>LOFO(Leave One Feature Out) calculates the importance of features and guides us in deciding which column to drop.</a:t>
            </a:r>
            <a:endParaRPr lang="en-US" sz="800" b="0" i="0" u="none" strike="noStrike" dirty="0">
              <a:solidFill>
                <a:srgbClr val="1C1C1C"/>
              </a:solidFill>
              <a:effectLst/>
              <a:latin typeface="Montserrat" panose="00000500000000000000" pitchFamily="2" charset="0"/>
            </a:endParaRPr>
          </a:p>
          <a:p>
            <a:pPr marL="0" marR="0" algn="l" rtl="0" fontAlgn="base">
              <a:spcBef>
                <a:spcPts val="1200"/>
              </a:spcBef>
              <a:spcAft>
                <a:spcPts val="0"/>
              </a:spcAft>
            </a:pPr>
            <a:r>
              <a:rPr lang="en-US" sz="800" b="1" i="0" u="none" strike="noStrike" dirty="0">
                <a:solidFill>
                  <a:srgbClr val="1C1C1C"/>
                </a:solidFill>
                <a:effectLst/>
                <a:latin typeface="Montserrat" panose="00000500000000000000" pitchFamily="2" charset="0"/>
              </a:rPr>
              <a:t> We used LOFO importance to calculate important columns and dropped the columns that had a negative importance Mean score</a:t>
            </a:r>
            <a:endParaRPr lang="en-US" sz="800" b="0" i="0" u="none" strike="noStrike" dirty="0">
              <a:solidFill>
                <a:srgbClr val="1C1C1C"/>
              </a:solidFill>
              <a:effectLst/>
              <a:latin typeface="Montserrat" panose="00000500000000000000" pitchFamily="2" charset="0"/>
            </a:endParaRPr>
          </a:p>
          <a:p>
            <a:pPr marL="0" marR="0" indent="0" algn="l" rtl="0" fontAlgn="base">
              <a:spcBef>
                <a:spcPts val="0"/>
              </a:spcBef>
              <a:spcAft>
                <a:spcPts val="800"/>
              </a:spcAft>
              <a:buNone/>
            </a:pPr>
            <a:r>
              <a:rPr lang="en-US" sz="800" b="1" i="0" u="none" strike="noStrike" dirty="0">
                <a:solidFill>
                  <a:srgbClr val="1C1C1C"/>
                </a:solidFill>
                <a:effectLst/>
                <a:latin typeface="Montserrat" panose="00000500000000000000" pitchFamily="2" charset="0"/>
              </a:rPr>
              <a:t> </a:t>
            </a:r>
            <a:endParaRPr lang="en-US" sz="800" b="0" i="0" u="none" strike="noStrike" dirty="0">
              <a:solidFill>
                <a:srgbClr val="1C1C1C"/>
              </a:solidFill>
              <a:effectLst/>
              <a:latin typeface="Montserrat" panose="00000500000000000000" pitchFamily="2" charset="0"/>
            </a:endParaRPr>
          </a:p>
          <a:p>
            <a:pPr marL="139700" indent="0" rtl="0">
              <a:spcBef>
                <a:spcPts val="100"/>
              </a:spcBef>
              <a:buNone/>
            </a:pPr>
            <a:endParaRPr lang="en-US" sz="1000" dirty="0"/>
          </a:p>
        </p:txBody>
      </p:sp>
      <p:sp>
        <p:nvSpPr>
          <p:cNvPr id="175" name="Google Shape;175;p2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10</a:t>
            </a:fld>
            <a:endParaRPr>
              <a:solidFill>
                <a:schemeClr val="lt1"/>
              </a:solidFill>
            </a:endParaRPr>
          </a:p>
        </p:txBody>
      </p:sp>
      <p:pic>
        <p:nvPicPr>
          <p:cNvPr id="176" name="Google Shape;176;p29"/>
          <p:cNvPicPr preferRelativeResize="0"/>
          <p:nvPr/>
        </p:nvPicPr>
        <p:blipFill>
          <a:blip r:embed="rId3">
            <a:alphaModFix/>
          </a:blip>
          <a:stretch>
            <a:fillRect/>
          </a:stretch>
        </p:blipFill>
        <p:spPr>
          <a:xfrm>
            <a:off x="4727725" y="142450"/>
            <a:ext cx="4276902" cy="475575"/>
          </a:xfrm>
          <a:prstGeom prst="rect">
            <a:avLst/>
          </a:prstGeom>
          <a:noFill/>
          <a:ln>
            <a:noFill/>
          </a:ln>
        </p:spPr>
      </p:pic>
      <p:pic>
        <p:nvPicPr>
          <p:cNvPr id="4" name="Picture 3">
            <a:extLst>
              <a:ext uri="{FF2B5EF4-FFF2-40B4-BE49-F238E27FC236}">
                <a16:creationId xmlns:a16="http://schemas.microsoft.com/office/drawing/2014/main" id="{47DABD94-8A41-124E-6BD9-1562609A2AC8}"/>
              </a:ext>
            </a:extLst>
          </p:cNvPr>
          <p:cNvPicPr>
            <a:picLocks noChangeAspect="1"/>
          </p:cNvPicPr>
          <p:nvPr/>
        </p:nvPicPr>
        <p:blipFill>
          <a:blip r:embed="rId4"/>
          <a:stretch>
            <a:fillRect/>
          </a:stretch>
        </p:blipFill>
        <p:spPr>
          <a:xfrm>
            <a:off x="0" y="1793080"/>
            <a:ext cx="9144000" cy="2806343"/>
          </a:xfrm>
          <a:prstGeom prst="rect">
            <a:avLst/>
          </a:prstGeom>
        </p:spPr>
      </p:pic>
    </p:spTree>
    <p:extLst>
      <p:ext uri="{BB962C8B-B14F-4D97-AF65-F5344CB8AC3E}">
        <p14:creationId xmlns:p14="http://schemas.microsoft.com/office/powerpoint/2010/main" val="1276398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73" name="Google Shape;173;p29"/>
          <p:cNvSpPr txBox="1">
            <a:spLocks noGrp="1"/>
          </p:cNvSpPr>
          <p:nvPr>
            <p:ph type="title"/>
          </p:nvPr>
        </p:nvSpPr>
        <p:spPr>
          <a:xfrm>
            <a:off x="628650" y="273849"/>
            <a:ext cx="7886700" cy="802800"/>
          </a:xfrm>
          <a:prstGeom prst="rect">
            <a:avLst/>
          </a:prstGeom>
          <a:noFill/>
          <a:ln>
            <a:noFill/>
          </a:ln>
        </p:spPr>
        <p:txBody>
          <a:bodyPr spcFirstLastPara="1" wrap="square" lIns="68575" tIns="34275" rIns="68575" bIns="34275" anchor="ctr" anchorCtr="0">
            <a:normAutofit fontScale="90000"/>
          </a:bodyPr>
          <a:lstStyle/>
          <a:p>
            <a:pPr>
              <a:buSzPts val="3300"/>
            </a:pPr>
            <a:r>
              <a:rPr lang="en-IN" sz="2000" b="1" i="0" u="none" strike="noStrike" dirty="0">
                <a:solidFill>
                  <a:schemeClr val="tx1"/>
                </a:solidFill>
                <a:effectLst/>
                <a:latin typeface="Montserrat" panose="00000500000000000000" pitchFamily="2" charset="0"/>
              </a:rPr>
              <a:t>Data Pre-processing</a:t>
            </a:r>
            <a:br>
              <a:rPr lang="en-IN" sz="1800" b="1" i="0" u="none" strike="noStrike" dirty="0">
                <a:solidFill>
                  <a:schemeClr val="tx1"/>
                </a:solidFill>
                <a:effectLst/>
                <a:latin typeface="Montserrat" panose="00000500000000000000" pitchFamily="2" charset="0"/>
              </a:rPr>
            </a:br>
            <a:br>
              <a:rPr lang="en-IN" sz="1800" b="1" i="0" u="none" strike="noStrike" dirty="0">
                <a:solidFill>
                  <a:srgbClr val="F9F9F9"/>
                </a:solidFill>
                <a:effectLst/>
                <a:latin typeface="Montserrat" panose="00000500000000000000" pitchFamily="2" charset="0"/>
              </a:rPr>
            </a:br>
            <a:endParaRPr lang="en-IN" b="1" dirty="0"/>
          </a:p>
        </p:txBody>
      </p:sp>
      <p:sp>
        <p:nvSpPr>
          <p:cNvPr id="174" name="Google Shape;174;p29"/>
          <p:cNvSpPr txBox="1">
            <a:spLocks noGrp="1"/>
          </p:cNvSpPr>
          <p:nvPr>
            <p:ph type="body" idx="1"/>
          </p:nvPr>
        </p:nvSpPr>
        <p:spPr>
          <a:xfrm>
            <a:off x="552450" y="815437"/>
            <a:ext cx="7886700" cy="3530587"/>
          </a:xfrm>
          <a:prstGeom prst="rect">
            <a:avLst/>
          </a:prstGeom>
          <a:noFill/>
          <a:ln>
            <a:noFill/>
          </a:ln>
        </p:spPr>
        <p:txBody>
          <a:bodyPr spcFirstLastPara="1" wrap="square" lIns="68575" tIns="34275" rIns="68575" bIns="34275" anchor="t" anchorCtr="0">
            <a:normAutofit/>
          </a:bodyPr>
          <a:lstStyle/>
          <a:p>
            <a:pPr marL="0" marR="0" indent="0" algn="l" rtl="0" fontAlgn="base">
              <a:spcAft>
                <a:spcPts val="0"/>
              </a:spcAft>
              <a:buNone/>
            </a:pPr>
            <a:r>
              <a:rPr lang="en-US" sz="800" b="1" i="0" u="none" strike="noStrike" dirty="0">
                <a:solidFill>
                  <a:srgbClr val="1C1C1C"/>
                </a:solidFill>
                <a:effectLst/>
                <a:latin typeface="Montserrat" panose="00000500000000000000" pitchFamily="2" charset="0"/>
              </a:rPr>
              <a:t>4. Capping Outliers </a:t>
            </a:r>
            <a:endParaRPr lang="en-US" sz="800" b="0" i="0" u="none" strike="noStrike" dirty="0">
              <a:solidFill>
                <a:srgbClr val="1C1C1C"/>
              </a:solidFill>
              <a:effectLst/>
              <a:latin typeface="Montserrat" panose="00000500000000000000" pitchFamily="2" charset="0"/>
            </a:endParaRPr>
          </a:p>
          <a:p>
            <a:pPr marL="0" marR="0" algn="l" rtl="0" fontAlgn="base">
              <a:spcBef>
                <a:spcPts val="1200"/>
              </a:spcBef>
              <a:spcAft>
                <a:spcPts val="0"/>
              </a:spcAft>
            </a:pPr>
            <a:r>
              <a:rPr lang="en-US" sz="800" b="1" i="0" u="none" strike="noStrike" dirty="0">
                <a:solidFill>
                  <a:srgbClr val="1C1C1C"/>
                </a:solidFill>
                <a:effectLst/>
                <a:latin typeface="Montserrat" panose="00000500000000000000" pitchFamily="2" charset="0"/>
              </a:rPr>
              <a:t>• We capped the outliers with extreme values in the dataset that can skew the model performance. </a:t>
            </a:r>
            <a:endParaRPr lang="en-US" sz="800" b="0" i="0" u="none" strike="noStrike" dirty="0">
              <a:solidFill>
                <a:srgbClr val="1C1C1C"/>
              </a:solidFill>
              <a:effectLst/>
              <a:latin typeface="Montserrat" panose="00000500000000000000" pitchFamily="2" charset="0"/>
            </a:endParaRPr>
          </a:p>
          <a:p>
            <a:pPr marL="0" marR="0" algn="l" rtl="0" fontAlgn="base">
              <a:spcBef>
                <a:spcPts val="1200"/>
              </a:spcBef>
              <a:spcAft>
                <a:spcPts val="0"/>
              </a:spcAft>
            </a:pPr>
            <a:r>
              <a:rPr lang="en-US" sz="800" b="1" i="0" u="none" strike="noStrike" dirty="0">
                <a:solidFill>
                  <a:srgbClr val="1C1C1C"/>
                </a:solidFill>
                <a:effectLst/>
                <a:latin typeface="Montserrat" panose="00000500000000000000" pitchFamily="2" charset="0"/>
              </a:rPr>
              <a:t>• By capping the outliers the extreme values will fall within a suitable range which in turn will improve the Reliability and Accuracy of our Model. </a:t>
            </a:r>
            <a:endParaRPr lang="en-US" sz="800" b="0" i="0" u="none" strike="noStrike" dirty="0">
              <a:solidFill>
                <a:srgbClr val="1C1C1C"/>
              </a:solidFill>
              <a:effectLst/>
              <a:latin typeface="Montserrat" panose="00000500000000000000" pitchFamily="2" charset="0"/>
            </a:endParaRPr>
          </a:p>
          <a:p>
            <a:pPr marL="0" marR="0" indent="0" algn="l" rtl="0" fontAlgn="base">
              <a:spcAft>
                <a:spcPts val="0"/>
              </a:spcAft>
              <a:buNone/>
            </a:pPr>
            <a:endParaRPr lang="en-US" sz="800" b="0" i="0" u="none" strike="noStrike" dirty="0">
              <a:solidFill>
                <a:srgbClr val="1C1C1C"/>
              </a:solidFill>
              <a:effectLst/>
              <a:latin typeface="Montserrat" panose="00000500000000000000" pitchFamily="2" charset="0"/>
            </a:endParaRPr>
          </a:p>
          <a:p>
            <a:pPr marL="0" marR="0" indent="0" algn="l" rtl="0" fontAlgn="base">
              <a:spcBef>
                <a:spcPts val="0"/>
              </a:spcBef>
              <a:spcAft>
                <a:spcPts val="800"/>
              </a:spcAft>
              <a:buNone/>
            </a:pPr>
            <a:r>
              <a:rPr lang="en-US" sz="800" b="1" i="0" u="none" strike="noStrike" dirty="0">
                <a:solidFill>
                  <a:srgbClr val="1C1C1C"/>
                </a:solidFill>
                <a:effectLst/>
                <a:latin typeface="Montserrat" panose="00000500000000000000" pitchFamily="2" charset="0"/>
              </a:rPr>
              <a:t> </a:t>
            </a:r>
            <a:endParaRPr lang="en-US" sz="800" b="0" i="0" u="none" strike="noStrike" dirty="0">
              <a:solidFill>
                <a:srgbClr val="1C1C1C"/>
              </a:solidFill>
              <a:effectLst/>
              <a:latin typeface="Montserrat" panose="00000500000000000000" pitchFamily="2" charset="0"/>
            </a:endParaRPr>
          </a:p>
          <a:p>
            <a:pPr marL="139700" indent="0" rtl="0">
              <a:spcBef>
                <a:spcPts val="100"/>
              </a:spcBef>
              <a:buNone/>
            </a:pPr>
            <a:endParaRPr lang="en-US" sz="1000" dirty="0"/>
          </a:p>
        </p:txBody>
      </p:sp>
      <p:sp>
        <p:nvSpPr>
          <p:cNvPr id="175" name="Google Shape;175;p2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11</a:t>
            </a:fld>
            <a:endParaRPr>
              <a:solidFill>
                <a:schemeClr val="lt1"/>
              </a:solidFill>
            </a:endParaRPr>
          </a:p>
        </p:txBody>
      </p:sp>
      <p:pic>
        <p:nvPicPr>
          <p:cNvPr id="176" name="Google Shape;176;p29"/>
          <p:cNvPicPr preferRelativeResize="0"/>
          <p:nvPr/>
        </p:nvPicPr>
        <p:blipFill>
          <a:blip r:embed="rId3">
            <a:alphaModFix/>
          </a:blip>
          <a:stretch>
            <a:fillRect/>
          </a:stretch>
        </p:blipFill>
        <p:spPr>
          <a:xfrm>
            <a:off x="4727725" y="142450"/>
            <a:ext cx="4276902" cy="475575"/>
          </a:xfrm>
          <a:prstGeom prst="rect">
            <a:avLst/>
          </a:prstGeom>
          <a:noFill/>
          <a:ln>
            <a:noFill/>
          </a:ln>
        </p:spPr>
      </p:pic>
      <p:pic>
        <p:nvPicPr>
          <p:cNvPr id="1026" name="Picture 2">
            <a:extLst>
              <a:ext uri="{FF2B5EF4-FFF2-40B4-BE49-F238E27FC236}">
                <a16:creationId xmlns:a16="http://schemas.microsoft.com/office/drawing/2014/main" id="{D43E40B5-4797-68F9-E369-E101DB52DC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949" y="1710445"/>
            <a:ext cx="5884069" cy="2700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904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73" name="Google Shape;173;p29"/>
          <p:cNvSpPr txBox="1">
            <a:spLocks noGrp="1"/>
          </p:cNvSpPr>
          <p:nvPr>
            <p:ph type="title"/>
          </p:nvPr>
        </p:nvSpPr>
        <p:spPr>
          <a:xfrm>
            <a:off x="628650" y="273849"/>
            <a:ext cx="7886700" cy="802800"/>
          </a:xfrm>
          <a:prstGeom prst="rect">
            <a:avLst/>
          </a:prstGeom>
          <a:noFill/>
          <a:ln>
            <a:noFill/>
          </a:ln>
        </p:spPr>
        <p:txBody>
          <a:bodyPr spcFirstLastPara="1" wrap="square" lIns="68575" tIns="34275" rIns="68575" bIns="34275" anchor="ctr" anchorCtr="0">
            <a:normAutofit fontScale="90000"/>
          </a:bodyPr>
          <a:lstStyle/>
          <a:p>
            <a:pPr>
              <a:buSzPts val="3300"/>
            </a:pPr>
            <a:r>
              <a:rPr lang="en-IN" sz="2000" b="1" i="0" u="none" strike="noStrike" dirty="0">
                <a:solidFill>
                  <a:schemeClr val="tx1"/>
                </a:solidFill>
                <a:effectLst/>
                <a:latin typeface="Montserrat" panose="00000500000000000000" pitchFamily="2" charset="0"/>
              </a:rPr>
              <a:t>Data Pre-processing</a:t>
            </a:r>
            <a:br>
              <a:rPr lang="en-IN" sz="1800" b="1" i="0" u="none" strike="noStrike" dirty="0">
                <a:solidFill>
                  <a:schemeClr val="tx1"/>
                </a:solidFill>
                <a:effectLst/>
                <a:latin typeface="Montserrat" panose="00000500000000000000" pitchFamily="2" charset="0"/>
              </a:rPr>
            </a:br>
            <a:br>
              <a:rPr lang="en-IN" sz="1800" b="1" i="0" u="none" strike="noStrike" dirty="0">
                <a:solidFill>
                  <a:srgbClr val="F9F9F9"/>
                </a:solidFill>
                <a:effectLst/>
                <a:latin typeface="Montserrat" panose="00000500000000000000" pitchFamily="2" charset="0"/>
              </a:rPr>
            </a:br>
            <a:endParaRPr lang="en-IN" b="1" dirty="0"/>
          </a:p>
        </p:txBody>
      </p:sp>
      <p:sp>
        <p:nvSpPr>
          <p:cNvPr id="174" name="Google Shape;174;p29"/>
          <p:cNvSpPr txBox="1">
            <a:spLocks noGrp="1"/>
          </p:cNvSpPr>
          <p:nvPr>
            <p:ph type="body" idx="1"/>
          </p:nvPr>
        </p:nvSpPr>
        <p:spPr>
          <a:xfrm>
            <a:off x="552450" y="815437"/>
            <a:ext cx="7886700" cy="3530587"/>
          </a:xfrm>
          <a:prstGeom prst="rect">
            <a:avLst/>
          </a:prstGeom>
          <a:noFill/>
          <a:ln>
            <a:noFill/>
          </a:ln>
        </p:spPr>
        <p:txBody>
          <a:bodyPr spcFirstLastPara="1" wrap="square" lIns="68575" tIns="34275" rIns="68575" bIns="34275" anchor="t" anchorCtr="0">
            <a:normAutofit fontScale="25000" lnSpcReduction="20000"/>
          </a:bodyPr>
          <a:lstStyle/>
          <a:p>
            <a:pPr marL="0" marR="0" indent="0" algn="l" rtl="0" fontAlgn="base">
              <a:spcAft>
                <a:spcPts val="0"/>
              </a:spcAft>
              <a:buNone/>
            </a:pPr>
            <a:r>
              <a:rPr lang="en-IN" sz="3100" b="1" i="0" u="none" strike="noStrike" dirty="0">
                <a:solidFill>
                  <a:srgbClr val="1C1C1C"/>
                </a:solidFill>
                <a:effectLst/>
                <a:latin typeface="Montserrat" panose="00000500000000000000" pitchFamily="2" charset="0"/>
              </a:rPr>
              <a:t>6. Encoding Categorical Columns </a:t>
            </a:r>
            <a:endParaRPr lang="en-IN" sz="3100" b="0" i="0" u="none" strike="noStrike" dirty="0">
              <a:solidFill>
                <a:srgbClr val="1C1C1C"/>
              </a:solidFill>
              <a:effectLst/>
              <a:latin typeface="Montserrat" panose="00000500000000000000" pitchFamily="2" charset="0"/>
            </a:endParaRPr>
          </a:p>
          <a:p>
            <a:pPr marL="0" marR="0" algn="l" rtl="0" fontAlgn="base">
              <a:spcBef>
                <a:spcPts val="1200"/>
              </a:spcBef>
              <a:spcAft>
                <a:spcPts val="0"/>
              </a:spcAft>
            </a:pPr>
            <a:r>
              <a:rPr lang="en-IN" sz="3100" b="1" i="0" u="none" strike="noStrike" dirty="0">
                <a:solidFill>
                  <a:srgbClr val="1C1C1C"/>
                </a:solidFill>
                <a:effectLst/>
                <a:latin typeface="Montserrat" panose="00000500000000000000" pitchFamily="2" charset="0"/>
              </a:rPr>
              <a:t>There are various Encoding methods such as One-hot Encoding, Binary Encoding, Frequency Encoding, Integer Encoding, etc. </a:t>
            </a:r>
            <a:endParaRPr lang="en-IN" sz="3100" b="0" i="0" u="none" strike="noStrike" dirty="0">
              <a:solidFill>
                <a:srgbClr val="1C1C1C"/>
              </a:solidFill>
              <a:effectLst/>
              <a:latin typeface="Montserrat" panose="00000500000000000000" pitchFamily="2" charset="0"/>
            </a:endParaRPr>
          </a:p>
          <a:p>
            <a:pPr marL="0" marR="0" algn="l" rtl="0" fontAlgn="base">
              <a:spcBef>
                <a:spcPts val="1200"/>
              </a:spcBef>
              <a:spcAft>
                <a:spcPts val="0"/>
              </a:spcAft>
            </a:pPr>
            <a:r>
              <a:rPr lang="en-IN" sz="3100" b="1" i="0" u="none" strike="noStrike" dirty="0">
                <a:solidFill>
                  <a:srgbClr val="1C1C1C"/>
                </a:solidFill>
                <a:effectLst/>
                <a:latin typeface="Montserrat" panose="00000500000000000000" pitchFamily="2" charset="0"/>
              </a:rPr>
              <a:t> We opted for One-hot Encoding method for the Categorical Columns, making them suitable for Machine Learning Algorithms. </a:t>
            </a:r>
            <a:endParaRPr lang="en-IN" sz="3100" b="0" i="0" u="none" strike="noStrike" dirty="0">
              <a:solidFill>
                <a:srgbClr val="1C1C1C"/>
              </a:solidFill>
              <a:effectLst/>
              <a:latin typeface="Montserrat" panose="00000500000000000000" pitchFamily="2" charset="0"/>
            </a:endParaRPr>
          </a:p>
          <a:p>
            <a:pPr marL="0" marR="0" algn="l" rtl="0" fontAlgn="base">
              <a:spcBef>
                <a:spcPts val="1200"/>
              </a:spcBef>
              <a:spcAft>
                <a:spcPts val="0"/>
              </a:spcAft>
            </a:pPr>
            <a:r>
              <a:rPr lang="en-IN" sz="3600" b="0" i="0" u="none" strike="noStrike" dirty="0">
                <a:solidFill>
                  <a:srgbClr val="1C1C1C"/>
                </a:solidFill>
                <a:effectLst/>
                <a:latin typeface="Montserrat" panose="00000500000000000000" pitchFamily="2" charset="0"/>
              </a:rPr>
              <a:t>Categorical columns:</a:t>
            </a:r>
          </a:p>
          <a:p>
            <a:pPr marL="0" indent="0" fontAlgn="base">
              <a:spcBef>
                <a:spcPts val="1200"/>
              </a:spcBef>
              <a:buNone/>
            </a:pPr>
            <a:r>
              <a:rPr lang="en-IN" sz="3600" b="0" i="0" u="none" strike="noStrike" dirty="0">
                <a:solidFill>
                  <a:srgbClr val="000000"/>
                </a:solidFill>
                <a:effectLst/>
                <a:latin typeface="Courier New" panose="02070309020205020404" pitchFamily="49" charset="0"/>
              </a:rPr>
              <a:t>1.'patient_race’                                                11.'metastatic_first_novel_treatment_type'</a:t>
            </a:r>
            <a:endParaRPr lang="en-IN" sz="3600" b="0" i="0" u="none" strike="noStrike" dirty="0">
              <a:solidFill>
                <a:srgbClr val="1C1C1C"/>
              </a:solidFill>
              <a:effectLst/>
              <a:latin typeface="Montserrat" panose="00000500000000000000" pitchFamily="2" charset="0"/>
            </a:endParaRPr>
          </a:p>
          <a:p>
            <a:pPr marL="0" marR="0" indent="0" algn="l" rtl="0" fontAlgn="base">
              <a:spcBef>
                <a:spcPts val="1200"/>
              </a:spcBef>
              <a:spcAft>
                <a:spcPts val="0"/>
              </a:spcAft>
              <a:buNone/>
            </a:pPr>
            <a:r>
              <a:rPr lang="en-IN" sz="3600" b="0" i="0" u="none" strike="noStrike" dirty="0">
                <a:solidFill>
                  <a:srgbClr val="000000"/>
                </a:solidFill>
                <a:effectLst/>
                <a:latin typeface="Courier New" panose="02070309020205020404" pitchFamily="49" charset="0"/>
              </a:rPr>
              <a:t>2.'payer_type' </a:t>
            </a:r>
            <a:endParaRPr lang="en-IN" sz="3600" b="0" i="0" u="none" strike="noStrike" dirty="0">
              <a:solidFill>
                <a:srgbClr val="1C1C1C"/>
              </a:solidFill>
              <a:effectLst/>
              <a:latin typeface="Montserrat" panose="00000500000000000000" pitchFamily="2" charset="0"/>
            </a:endParaRPr>
          </a:p>
          <a:p>
            <a:pPr marL="0" marR="0" indent="0" algn="l" rtl="0" fontAlgn="base">
              <a:spcBef>
                <a:spcPts val="1200"/>
              </a:spcBef>
              <a:spcAft>
                <a:spcPts val="0"/>
              </a:spcAft>
              <a:buNone/>
            </a:pPr>
            <a:r>
              <a:rPr lang="en-IN" sz="3600" b="0" i="0" u="none" strike="noStrike" dirty="0">
                <a:solidFill>
                  <a:srgbClr val="000000"/>
                </a:solidFill>
                <a:effectLst/>
                <a:latin typeface="Courier New" panose="02070309020205020404" pitchFamily="49" charset="0"/>
              </a:rPr>
              <a:t>3.'patient_state'</a:t>
            </a:r>
            <a:endParaRPr lang="en-IN" sz="3600" b="0" i="0" u="none" strike="noStrike" dirty="0">
              <a:solidFill>
                <a:srgbClr val="1C1C1C"/>
              </a:solidFill>
              <a:effectLst/>
              <a:latin typeface="Montserrat" panose="00000500000000000000" pitchFamily="2" charset="0"/>
            </a:endParaRPr>
          </a:p>
          <a:p>
            <a:pPr marL="0" marR="0" indent="0" algn="l" rtl="0" fontAlgn="base">
              <a:spcBef>
                <a:spcPts val="1200"/>
              </a:spcBef>
              <a:spcAft>
                <a:spcPts val="0"/>
              </a:spcAft>
              <a:buNone/>
            </a:pPr>
            <a:r>
              <a:rPr lang="en-IN" sz="3600" b="0" i="0" u="none" strike="noStrike" dirty="0">
                <a:solidFill>
                  <a:srgbClr val="000000"/>
                </a:solidFill>
                <a:effectLst/>
                <a:latin typeface="Courier New" panose="02070309020205020404" pitchFamily="49" charset="0"/>
              </a:rPr>
              <a:t>4.'Region'</a:t>
            </a:r>
            <a:endParaRPr lang="en-IN" sz="3600" b="0" i="0" u="none" strike="noStrike" dirty="0">
              <a:solidFill>
                <a:srgbClr val="1C1C1C"/>
              </a:solidFill>
              <a:effectLst/>
              <a:latin typeface="Montserrat" panose="00000500000000000000" pitchFamily="2" charset="0"/>
            </a:endParaRPr>
          </a:p>
          <a:p>
            <a:pPr marL="0" marR="0" indent="0" algn="l" rtl="0" fontAlgn="base">
              <a:spcBef>
                <a:spcPts val="1200"/>
              </a:spcBef>
              <a:spcAft>
                <a:spcPts val="0"/>
              </a:spcAft>
              <a:buNone/>
            </a:pPr>
            <a:r>
              <a:rPr lang="en-IN" sz="3600" b="0" i="0" u="none" strike="noStrike" dirty="0">
                <a:solidFill>
                  <a:srgbClr val="000000"/>
                </a:solidFill>
                <a:effectLst/>
                <a:latin typeface="Courier New" panose="02070309020205020404" pitchFamily="49" charset="0"/>
              </a:rPr>
              <a:t>5.'Division'</a:t>
            </a:r>
            <a:endParaRPr lang="en-IN" sz="3600" b="0" i="0" u="none" strike="noStrike" dirty="0">
              <a:solidFill>
                <a:srgbClr val="1C1C1C"/>
              </a:solidFill>
              <a:effectLst/>
              <a:latin typeface="Montserrat" panose="00000500000000000000" pitchFamily="2" charset="0"/>
            </a:endParaRPr>
          </a:p>
          <a:p>
            <a:pPr marL="0" marR="0" indent="0" algn="l" rtl="0" fontAlgn="base">
              <a:spcBef>
                <a:spcPts val="1200"/>
              </a:spcBef>
              <a:spcAft>
                <a:spcPts val="0"/>
              </a:spcAft>
              <a:buNone/>
            </a:pPr>
            <a:r>
              <a:rPr lang="en-IN" sz="3600" b="0" i="0" u="none" strike="noStrike" dirty="0">
                <a:solidFill>
                  <a:srgbClr val="000000"/>
                </a:solidFill>
                <a:effectLst/>
                <a:latin typeface="Courier New" panose="02070309020205020404" pitchFamily="49" charset="0"/>
              </a:rPr>
              <a:t>6.'patient_gender'</a:t>
            </a:r>
            <a:endParaRPr lang="en-IN" sz="3600" b="0" i="0" u="none" strike="noStrike" dirty="0">
              <a:solidFill>
                <a:srgbClr val="1C1C1C"/>
              </a:solidFill>
              <a:effectLst/>
              <a:latin typeface="Montserrat" panose="00000500000000000000" pitchFamily="2" charset="0"/>
            </a:endParaRPr>
          </a:p>
          <a:p>
            <a:pPr marL="0" marR="0" indent="0" algn="l" rtl="0" fontAlgn="base">
              <a:spcBef>
                <a:spcPts val="1200"/>
              </a:spcBef>
              <a:spcAft>
                <a:spcPts val="0"/>
              </a:spcAft>
              <a:buNone/>
            </a:pPr>
            <a:r>
              <a:rPr lang="en-IN" sz="3600" b="0" i="0" u="none" strike="noStrike" dirty="0">
                <a:solidFill>
                  <a:srgbClr val="000000"/>
                </a:solidFill>
                <a:effectLst/>
                <a:latin typeface="Courier New" panose="02070309020205020404" pitchFamily="49" charset="0"/>
              </a:rPr>
              <a:t>7.'breast_cancer_diagnosis_code'</a:t>
            </a:r>
            <a:endParaRPr lang="en-IN" sz="3600" b="0" i="0" u="none" strike="noStrike" dirty="0">
              <a:solidFill>
                <a:srgbClr val="1C1C1C"/>
              </a:solidFill>
              <a:effectLst/>
              <a:latin typeface="Montserrat" panose="00000500000000000000" pitchFamily="2" charset="0"/>
            </a:endParaRPr>
          </a:p>
          <a:p>
            <a:pPr marL="0" marR="0" indent="0" algn="l" rtl="0" fontAlgn="base">
              <a:spcBef>
                <a:spcPts val="1200"/>
              </a:spcBef>
              <a:spcAft>
                <a:spcPts val="0"/>
              </a:spcAft>
              <a:buNone/>
            </a:pPr>
            <a:r>
              <a:rPr lang="en-IN" sz="3600" b="0" i="0" u="none" strike="noStrike" dirty="0">
                <a:solidFill>
                  <a:srgbClr val="000000"/>
                </a:solidFill>
                <a:effectLst/>
                <a:latin typeface="Courier New" panose="02070309020205020404" pitchFamily="49" charset="0"/>
              </a:rPr>
              <a:t>8.'breast_cancer_diagnosis_desc'</a:t>
            </a:r>
            <a:endParaRPr lang="en-IN" sz="3600" b="0" i="0" u="none" strike="noStrike" dirty="0">
              <a:solidFill>
                <a:srgbClr val="1C1C1C"/>
              </a:solidFill>
              <a:effectLst/>
              <a:latin typeface="Montserrat" panose="00000500000000000000" pitchFamily="2" charset="0"/>
            </a:endParaRPr>
          </a:p>
          <a:p>
            <a:pPr marL="0" marR="0" indent="0" algn="l" rtl="0" fontAlgn="base">
              <a:spcBef>
                <a:spcPts val="1200"/>
              </a:spcBef>
              <a:spcAft>
                <a:spcPts val="0"/>
              </a:spcAft>
              <a:buNone/>
            </a:pPr>
            <a:r>
              <a:rPr lang="en-IN" sz="3600" b="0" i="0" u="none" strike="noStrike" dirty="0">
                <a:solidFill>
                  <a:srgbClr val="000000"/>
                </a:solidFill>
                <a:effectLst/>
                <a:latin typeface="Courier New" panose="02070309020205020404" pitchFamily="49" charset="0"/>
              </a:rPr>
              <a:t>9.'metastatic_cancer_diagnosis_code'</a:t>
            </a:r>
            <a:endParaRPr lang="en-IN" sz="3600" b="0" i="0" u="none" strike="noStrike" dirty="0">
              <a:solidFill>
                <a:srgbClr val="1C1C1C"/>
              </a:solidFill>
              <a:effectLst/>
              <a:latin typeface="Montserrat" panose="00000500000000000000" pitchFamily="2" charset="0"/>
            </a:endParaRPr>
          </a:p>
          <a:p>
            <a:pPr marL="0" marR="0" indent="0" algn="l" rtl="0" fontAlgn="base">
              <a:spcBef>
                <a:spcPts val="1200"/>
              </a:spcBef>
              <a:spcAft>
                <a:spcPts val="0"/>
              </a:spcAft>
              <a:buNone/>
            </a:pPr>
            <a:r>
              <a:rPr lang="en-IN" sz="3600" b="0" i="0" u="none" strike="noStrike" dirty="0">
                <a:solidFill>
                  <a:srgbClr val="000000"/>
                </a:solidFill>
                <a:effectLst/>
                <a:latin typeface="Courier New" panose="02070309020205020404" pitchFamily="49" charset="0"/>
              </a:rPr>
              <a:t>10.'metastatic_first_novel_treatment'</a:t>
            </a:r>
            <a:endParaRPr lang="en-IN" sz="3600" b="0" i="0" u="none" strike="noStrike" dirty="0">
              <a:solidFill>
                <a:srgbClr val="1C1C1C"/>
              </a:solidFill>
              <a:effectLst/>
              <a:latin typeface="Montserrat" panose="00000500000000000000" pitchFamily="2" charset="0"/>
            </a:endParaRPr>
          </a:p>
          <a:p>
            <a:pPr marL="0" marR="0" indent="0" algn="l" rtl="0" fontAlgn="base">
              <a:spcAft>
                <a:spcPts val="0"/>
              </a:spcAft>
              <a:buNone/>
            </a:pPr>
            <a:endParaRPr lang="en-US" sz="800" b="0" i="0" u="none" strike="noStrike" dirty="0">
              <a:solidFill>
                <a:srgbClr val="1C1C1C"/>
              </a:solidFill>
              <a:effectLst/>
              <a:latin typeface="Montserrat" panose="00000500000000000000" pitchFamily="2" charset="0"/>
            </a:endParaRPr>
          </a:p>
          <a:p>
            <a:pPr marL="0" marR="0" indent="0" algn="l" rtl="0" fontAlgn="base">
              <a:spcBef>
                <a:spcPts val="0"/>
              </a:spcBef>
              <a:spcAft>
                <a:spcPts val="800"/>
              </a:spcAft>
              <a:buNone/>
            </a:pPr>
            <a:r>
              <a:rPr lang="en-US" sz="800" b="1" i="0" u="none" strike="noStrike" dirty="0">
                <a:solidFill>
                  <a:srgbClr val="1C1C1C"/>
                </a:solidFill>
                <a:effectLst/>
                <a:latin typeface="Montserrat" panose="00000500000000000000" pitchFamily="2" charset="0"/>
              </a:rPr>
              <a:t> </a:t>
            </a:r>
            <a:endParaRPr lang="en-US" sz="800" b="0" i="0" u="none" strike="noStrike" dirty="0">
              <a:solidFill>
                <a:srgbClr val="1C1C1C"/>
              </a:solidFill>
              <a:effectLst/>
              <a:latin typeface="Montserrat" panose="00000500000000000000" pitchFamily="2" charset="0"/>
            </a:endParaRPr>
          </a:p>
          <a:p>
            <a:pPr marL="139700" indent="0" rtl="0">
              <a:spcBef>
                <a:spcPts val="100"/>
              </a:spcBef>
              <a:buNone/>
            </a:pPr>
            <a:endParaRPr lang="en-US" sz="1000" dirty="0"/>
          </a:p>
        </p:txBody>
      </p:sp>
      <p:sp>
        <p:nvSpPr>
          <p:cNvPr id="175" name="Google Shape;175;p2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12</a:t>
            </a:fld>
            <a:endParaRPr>
              <a:solidFill>
                <a:schemeClr val="lt1"/>
              </a:solidFill>
            </a:endParaRPr>
          </a:p>
        </p:txBody>
      </p:sp>
      <p:pic>
        <p:nvPicPr>
          <p:cNvPr id="176" name="Google Shape;176;p29"/>
          <p:cNvPicPr preferRelativeResize="0"/>
          <p:nvPr/>
        </p:nvPicPr>
        <p:blipFill>
          <a:blip r:embed="rId3">
            <a:alphaModFix/>
          </a:blip>
          <a:stretch>
            <a:fillRect/>
          </a:stretch>
        </p:blipFill>
        <p:spPr>
          <a:xfrm>
            <a:off x="4727725" y="142450"/>
            <a:ext cx="4276902" cy="475575"/>
          </a:xfrm>
          <a:prstGeom prst="rect">
            <a:avLst/>
          </a:prstGeom>
          <a:noFill/>
          <a:ln>
            <a:noFill/>
          </a:ln>
        </p:spPr>
      </p:pic>
    </p:spTree>
    <p:extLst>
      <p:ext uri="{BB962C8B-B14F-4D97-AF65-F5344CB8AC3E}">
        <p14:creationId xmlns:p14="http://schemas.microsoft.com/office/powerpoint/2010/main" val="2628110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1"/>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93" name="Google Shape;193;p31"/>
          <p:cNvSpPr txBox="1">
            <a:spLocks noGrp="1"/>
          </p:cNvSpPr>
          <p:nvPr>
            <p:ph type="title"/>
          </p:nvPr>
        </p:nvSpPr>
        <p:spPr>
          <a:xfrm>
            <a:off x="538925" y="503122"/>
            <a:ext cx="7886700" cy="5985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a:t>Proposed Hypothesis </a:t>
            </a:r>
            <a:endParaRPr b="1"/>
          </a:p>
        </p:txBody>
      </p:sp>
      <p:sp>
        <p:nvSpPr>
          <p:cNvPr id="195" name="Google Shape;195;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13</a:t>
            </a:fld>
            <a:endParaRPr>
              <a:solidFill>
                <a:schemeClr val="lt1"/>
              </a:solidFill>
            </a:endParaRPr>
          </a:p>
        </p:txBody>
      </p:sp>
      <p:pic>
        <p:nvPicPr>
          <p:cNvPr id="196" name="Google Shape;196;p31"/>
          <p:cNvPicPr preferRelativeResize="0"/>
          <p:nvPr/>
        </p:nvPicPr>
        <p:blipFill>
          <a:blip r:embed="rId3">
            <a:alphaModFix/>
          </a:blip>
          <a:stretch>
            <a:fillRect/>
          </a:stretch>
        </p:blipFill>
        <p:spPr>
          <a:xfrm>
            <a:off x="4677875" y="112550"/>
            <a:ext cx="4276902" cy="475575"/>
          </a:xfrm>
          <a:prstGeom prst="rect">
            <a:avLst/>
          </a:prstGeom>
          <a:noFill/>
          <a:ln>
            <a:noFill/>
          </a:ln>
        </p:spPr>
      </p:pic>
      <p:sp>
        <p:nvSpPr>
          <p:cNvPr id="3" name="Text Placeholder 2">
            <a:extLst>
              <a:ext uri="{FF2B5EF4-FFF2-40B4-BE49-F238E27FC236}">
                <a16:creationId xmlns:a16="http://schemas.microsoft.com/office/drawing/2014/main" id="{E670EB87-B55C-E9EB-7ECE-74223478F4C2}"/>
              </a:ext>
            </a:extLst>
          </p:cNvPr>
          <p:cNvSpPr>
            <a:spLocks noGrp="1"/>
          </p:cNvSpPr>
          <p:nvPr>
            <p:ph type="body" idx="1"/>
          </p:nvPr>
        </p:nvSpPr>
        <p:spPr>
          <a:xfrm>
            <a:off x="153563" y="1101622"/>
            <a:ext cx="8690290" cy="3253993"/>
          </a:xfrm>
        </p:spPr>
        <p:txBody>
          <a:bodyPr>
            <a:normAutofit/>
          </a:bodyPr>
          <a:lstStyle/>
          <a:p>
            <a:pPr marL="139700" indent="0" algn="just">
              <a:buNone/>
            </a:pPr>
            <a:r>
              <a:rPr lang="en-US" sz="1800" dirty="0"/>
              <a:t>1.Given that patients are mostly ordinary people, the fact that the commercial payer type is dominant in the dataset indicates that most patients prefer private insurance, indicating that most patients are predominantly ordinary people who do not enjoy any government benefits.</a:t>
            </a:r>
          </a:p>
          <a:p>
            <a:pPr marL="139700" indent="0" algn="just">
              <a:buNone/>
            </a:pPr>
            <a:r>
              <a:rPr lang="en-US" sz="1800" dirty="0"/>
              <a:t>2) Why so? How can you prove it?        </a:t>
            </a:r>
          </a:p>
          <a:p>
            <a:pPr marL="139700" indent="0" algn="just">
              <a:buNone/>
            </a:pPr>
            <a:r>
              <a:rPr lang="en-US" sz="1800" dirty="0"/>
              <a:t>          A LOFO importance model was plotted that indicates that the occupations like farmer or veteran had negative importance mean on the target variable which brings us to a theory that the diagnosis period did not depend on the occupation that dominated the state or the region the patient is from and which explains why commercial payer type is dominant because most farmers or veterans use Medicaid or Medicare-Advantage payer type.</a:t>
            </a:r>
          </a:p>
          <a:p>
            <a:pPr marL="139700" indent="0" algn="just">
              <a:buNone/>
            </a:pPr>
            <a:endParaRPr lang="en-US" sz="1800" dirty="0"/>
          </a:p>
          <a:p>
            <a:pPr marL="139700" indent="0" algn="just">
              <a:buNone/>
            </a:pPr>
            <a:endParaRPr lang="en-US" sz="1900" dirty="0"/>
          </a:p>
          <a:p>
            <a:pPr marL="139700" indent="0" algn="just">
              <a:buNone/>
            </a:pPr>
            <a:endParaRPr lang="en-US" dirty="0"/>
          </a:p>
        </p:txBody>
      </p:sp>
    </p:spTree>
    <p:extLst>
      <p:ext uri="{BB962C8B-B14F-4D97-AF65-F5344CB8AC3E}">
        <p14:creationId xmlns:p14="http://schemas.microsoft.com/office/powerpoint/2010/main" val="2056856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1"/>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93" name="Google Shape;193;p31"/>
          <p:cNvSpPr txBox="1">
            <a:spLocks noGrp="1"/>
          </p:cNvSpPr>
          <p:nvPr>
            <p:ph type="title"/>
          </p:nvPr>
        </p:nvSpPr>
        <p:spPr>
          <a:xfrm>
            <a:off x="538925" y="503122"/>
            <a:ext cx="7886700" cy="5985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a:t>Proposed Hypothesis </a:t>
            </a:r>
            <a:endParaRPr b="1"/>
          </a:p>
        </p:txBody>
      </p:sp>
      <p:sp>
        <p:nvSpPr>
          <p:cNvPr id="195" name="Google Shape;195;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14</a:t>
            </a:fld>
            <a:endParaRPr>
              <a:solidFill>
                <a:schemeClr val="lt1"/>
              </a:solidFill>
            </a:endParaRPr>
          </a:p>
        </p:txBody>
      </p:sp>
      <p:pic>
        <p:nvPicPr>
          <p:cNvPr id="196" name="Google Shape;196;p31"/>
          <p:cNvPicPr preferRelativeResize="0"/>
          <p:nvPr/>
        </p:nvPicPr>
        <p:blipFill>
          <a:blip r:embed="rId3">
            <a:alphaModFix/>
          </a:blip>
          <a:stretch>
            <a:fillRect/>
          </a:stretch>
        </p:blipFill>
        <p:spPr>
          <a:xfrm>
            <a:off x="4677875" y="112550"/>
            <a:ext cx="4276902" cy="475575"/>
          </a:xfrm>
          <a:prstGeom prst="rect">
            <a:avLst/>
          </a:prstGeom>
          <a:noFill/>
          <a:ln>
            <a:noFill/>
          </a:ln>
        </p:spPr>
      </p:pic>
      <p:sp>
        <p:nvSpPr>
          <p:cNvPr id="3" name="Text Placeholder 2">
            <a:extLst>
              <a:ext uri="{FF2B5EF4-FFF2-40B4-BE49-F238E27FC236}">
                <a16:creationId xmlns:a16="http://schemas.microsoft.com/office/drawing/2014/main" id="{E670EB87-B55C-E9EB-7ECE-74223478F4C2}"/>
              </a:ext>
            </a:extLst>
          </p:cNvPr>
          <p:cNvSpPr>
            <a:spLocks noGrp="1"/>
          </p:cNvSpPr>
          <p:nvPr>
            <p:ph type="body" idx="1"/>
          </p:nvPr>
        </p:nvSpPr>
        <p:spPr>
          <a:xfrm>
            <a:off x="153563" y="1101622"/>
            <a:ext cx="8690290" cy="3253993"/>
          </a:xfrm>
        </p:spPr>
        <p:txBody>
          <a:bodyPr>
            <a:normAutofit/>
          </a:bodyPr>
          <a:lstStyle/>
          <a:p>
            <a:pPr marL="139700" indent="0">
              <a:buNone/>
            </a:pPr>
            <a:r>
              <a:rPr lang="en-US" sz="1800" dirty="0"/>
              <a:t>3. How can you prove that insurance played a role in determining the diagnosis period?</a:t>
            </a:r>
          </a:p>
          <a:p>
            <a:pPr marL="139700" indent="0">
              <a:buNone/>
            </a:pPr>
            <a:r>
              <a:rPr lang="en-US" sz="1800" dirty="0"/>
              <a:t>         The LOFO model shows a positive importance mean of 'uninsured health' attribute of the patient's region with the target variable meaning if a patient lived in region with higher uninsured health clients, it probably affected the diagnosis period of the patient.</a:t>
            </a:r>
          </a:p>
          <a:p>
            <a:pPr marL="139700" indent="0">
              <a:buNone/>
            </a:pPr>
            <a:r>
              <a:rPr lang="en-US" sz="1800" dirty="0"/>
              <a:t>4. So who are these patients?</a:t>
            </a:r>
          </a:p>
          <a:p>
            <a:pPr marL="139700" indent="0">
              <a:buNone/>
            </a:pPr>
            <a:r>
              <a:rPr lang="en-US" sz="1800" dirty="0"/>
              <a:t>         The LOFO models shows a higher importance mean for the </a:t>
            </a:r>
            <a:r>
              <a:rPr lang="en-US" sz="1800" dirty="0" err="1"/>
              <a:t>education_bachelors</a:t>
            </a:r>
            <a:r>
              <a:rPr lang="en-US" sz="1800" dirty="0"/>
              <a:t> attribute which means that the diagnosis period of the patient was dependent on how high the people in the patient's region are educated. Since most Americans have a bachelor degree, it could simply mean that areas  It could be that these people must have advised the patient to not opt for certain tests that may have prolonged the diagnosis period, or maybe otherwise.</a:t>
            </a:r>
          </a:p>
          <a:p>
            <a:pPr marL="139700" indent="0">
              <a:buNone/>
            </a:pPr>
            <a:endParaRPr lang="en-US" sz="1400" dirty="0"/>
          </a:p>
          <a:p>
            <a:pPr marL="139700" indent="0">
              <a:buNone/>
            </a:pPr>
            <a:endParaRPr lang="en-US" sz="1400" dirty="0"/>
          </a:p>
        </p:txBody>
      </p:sp>
    </p:spTree>
    <p:extLst>
      <p:ext uri="{BB962C8B-B14F-4D97-AF65-F5344CB8AC3E}">
        <p14:creationId xmlns:p14="http://schemas.microsoft.com/office/powerpoint/2010/main" val="592145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1"/>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93" name="Google Shape;193;p31"/>
          <p:cNvSpPr txBox="1">
            <a:spLocks noGrp="1"/>
          </p:cNvSpPr>
          <p:nvPr>
            <p:ph type="title"/>
          </p:nvPr>
        </p:nvSpPr>
        <p:spPr>
          <a:xfrm>
            <a:off x="538925" y="503122"/>
            <a:ext cx="7886700" cy="5985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a:t>Proposed Hypothesis </a:t>
            </a:r>
            <a:endParaRPr b="1"/>
          </a:p>
        </p:txBody>
      </p:sp>
      <p:sp>
        <p:nvSpPr>
          <p:cNvPr id="195" name="Google Shape;195;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15</a:t>
            </a:fld>
            <a:endParaRPr>
              <a:solidFill>
                <a:schemeClr val="lt1"/>
              </a:solidFill>
            </a:endParaRPr>
          </a:p>
        </p:txBody>
      </p:sp>
      <p:pic>
        <p:nvPicPr>
          <p:cNvPr id="196" name="Google Shape;196;p31"/>
          <p:cNvPicPr preferRelativeResize="0"/>
          <p:nvPr/>
        </p:nvPicPr>
        <p:blipFill>
          <a:blip r:embed="rId3">
            <a:alphaModFix/>
          </a:blip>
          <a:stretch>
            <a:fillRect/>
          </a:stretch>
        </p:blipFill>
        <p:spPr>
          <a:xfrm>
            <a:off x="4677875" y="112550"/>
            <a:ext cx="4276902" cy="475575"/>
          </a:xfrm>
          <a:prstGeom prst="rect">
            <a:avLst/>
          </a:prstGeom>
          <a:noFill/>
          <a:ln>
            <a:noFill/>
          </a:ln>
        </p:spPr>
      </p:pic>
      <p:sp>
        <p:nvSpPr>
          <p:cNvPr id="3" name="Text Placeholder 2">
            <a:extLst>
              <a:ext uri="{FF2B5EF4-FFF2-40B4-BE49-F238E27FC236}">
                <a16:creationId xmlns:a16="http://schemas.microsoft.com/office/drawing/2014/main" id="{E670EB87-B55C-E9EB-7ECE-74223478F4C2}"/>
              </a:ext>
            </a:extLst>
          </p:cNvPr>
          <p:cNvSpPr>
            <a:spLocks noGrp="1"/>
          </p:cNvSpPr>
          <p:nvPr>
            <p:ph type="body" idx="1"/>
          </p:nvPr>
        </p:nvSpPr>
        <p:spPr>
          <a:xfrm>
            <a:off x="153563" y="1101622"/>
            <a:ext cx="8690290" cy="3253993"/>
          </a:xfrm>
        </p:spPr>
        <p:txBody>
          <a:bodyPr>
            <a:normAutofit fontScale="92500"/>
          </a:bodyPr>
          <a:lstStyle/>
          <a:p>
            <a:pPr marL="139700" indent="0">
              <a:buNone/>
            </a:pPr>
            <a:endParaRPr lang="en-US" dirty="0"/>
          </a:p>
          <a:p>
            <a:pPr marL="139700" indent="0">
              <a:buNone/>
            </a:pPr>
            <a:r>
              <a:rPr lang="en-US" dirty="0"/>
              <a:t>5. Does that mean that the patients were uneducated or perhaps not from the USA?</a:t>
            </a:r>
          </a:p>
          <a:p>
            <a:pPr marL="139700" indent="0">
              <a:buNone/>
            </a:pPr>
            <a:r>
              <a:rPr lang="en-US" dirty="0"/>
              <a:t>         Patients education was not specified in the dataset but it could be that the patients may have not been from the USA originally. They could be migrants as the LOFO importance model shows that the race of the patient influence the target variable as well.</a:t>
            </a:r>
          </a:p>
          <a:p>
            <a:pPr marL="139700" indent="0">
              <a:buNone/>
            </a:pPr>
            <a:r>
              <a:rPr lang="en-US" dirty="0"/>
              <a:t>6. What else indicates that the patients were not from USA?</a:t>
            </a:r>
          </a:p>
          <a:p>
            <a:pPr marL="139700" indent="0">
              <a:buNone/>
            </a:pPr>
            <a:r>
              <a:rPr lang="en-US" dirty="0"/>
              <a:t>           The dependence of the diagnosis period on the attribute 'limited </a:t>
            </a:r>
            <a:r>
              <a:rPr lang="en-US" dirty="0" err="1"/>
              <a:t>english</a:t>
            </a:r>
            <a:r>
              <a:rPr lang="en-US" dirty="0"/>
              <a:t>', as shown by the LOFO model, means that the patients may have not been from USA.</a:t>
            </a:r>
          </a:p>
          <a:p>
            <a:pPr marL="139700" indent="0">
              <a:buNone/>
            </a:pPr>
            <a:endParaRPr lang="en-US" dirty="0"/>
          </a:p>
        </p:txBody>
      </p:sp>
    </p:spTree>
    <p:extLst>
      <p:ext uri="{BB962C8B-B14F-4D97-AF65-F5344CB8AC3E}">
        <p14:creationId xmlns:p14="http://schemas.microsoft.com/office/powerpoint/2010/main" val="3617432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1"/>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93" name="Google Shape;193;p31"/>
          <p:cNvSpPr txBox="1">
            <a:spLocks noGrp="1"/>
          </p:cNvSpPr>
          <p:nvPr>
            <p:ph type="title"/>
          </p:nvPr>
        </p:nvSpPr>
        <p:spPr>
          <a:xfrm>
            <a:off x="538925" y="503122"/>
            <a:ext cx="7886700" cy="5985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a:t>Proposed Hypothesis </a:t>
            </a:r>
            <a:endParaRPr b="1"/>
          </a:p>
        </p:txBody>
      </p:sp>
      <p:sp>
        <p:nvSpPr>
          <p:cNvPr id="195" name="Google Shape;195;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16</a:t>
            </a:fld>
            <a:endParaRPr>
              <a:solidFill>
                <a:schemeClr val="lt1"/>
              </a:solidFill>
            </a:endParaRPr>
          </a:p>
        </p:txBody>
      </p:sp>
      <p:pic>
        <p:nvPicPr>
          <p:cNvPr id="196" name="Google Shape;196;p31"/>
          <p:cNvPicPr preferRelativeResize="0"/>
          <p:nvPr/>
        </p:nvPicPr>
        <p:blipFill>
          <a:blip r:embed="rId3">
            <a:alphaModFix/>
          </a:blip>
          <a:stretch>
            <a:fillRect/>
          </a:stretch>
        </p:blipFill>
        <p:spPr>
          <a:xfrm>
            <a:off x="4677875" y="112550"/>
            <a:ext cx="4276902" cy="475575"/>
          </a:xfrm>
          <a:prstGeom prst="rect">
            <a:avLst/>
          </a:prstGeom>
          <a:noFill/>
          <a:ln>
            <a:noFill/>
          </a:ln>
        </p:spPr>
      </p:pic>
      <p:sp>
        <p:nvSpPr>
          <p:cNvPr id="3" name="Text Placeholder 2">
            <a:extLst>
              <a:ext uri="{FF2B5EF4-FFF2-40B4-BE49-F238E27FC236}">
                <a16:creationId xmlns:a16="http://schemas.microsoft.com/office/drawing/2014/main" id="{E670EB87-B55C-E9EB-7ECE-74223478F4C2}"/>
              </a:ext>
            </a:extLst>
          </p:cNvPr>
          <p:cNvSpPr>
            <a:spLocks noGrp="1"/>
          </p:cNvSpPr>
          <p:nvPr>
            <p:ph type="body" idx="1"/>
          </p:nvPr>
        </p:nvSpPr>
        <p:spPr>
          <a:xfrm>
            <a:off x="153563" y="1101622"/>
            <a:ext cx="8690290" cy="3253993"/>
          </a:xfrm>
        </p:spPr>
        <p:txBody>
          <a:bodyPr>
            <a:normAutofit fontScale="92500" lnSpcReduction="20000"/>
          </a:bodyPr>
          <a:lstStyle/>
          <a:p>
            <a:pPr marL="139700" indent="0">
              <a:buNone/>
            </a:pPr>
            <a:r>
              <a:rPr lang="en-US" dirty="0"/>
              <a:t>7. Could there be a possibility that the dataset is biased?</a:t>
            </a:r>
          </a:p>
          <a:p>
            <a:pPr marL="139700" indent="0">
              <a:buNone/>
            </a:pPr>
            <a:r>
              <a:rPr lang="en-US" dirty="0"/>
              <a:t>             There seems to be no possibility that the dataset is biased. The OLS Model shows that races like Black or Hispanic occurred frequently in the dataset meaning that patients identified as Black or Hispanic.</a:t>
            </a:r>
            <a:endParaRPr lang="en-US" dirty="0">
              <a:solidFill>
                <a:schemeClr val="tx1"/>
              </a:solidFill>
            </a:endParaRPr>
          </a:p>
          <a:p>
            <a:pPr marL="139700" indent="0">
              <a:buNone/>
            </a:pPr>
            <a:endParaRPr lang="en-US" dirty="0">
              <a:solidFill>
                <a:schemeClr val="tx1"/>
              </a:solidFill>
            </a:endParaRPr>
          </a:p>
          <a:p>
            <a:pPr marL="139700" indent="0">
              <a:buNone/>
            </a:pPr>
            <a:r>
              <a:rPr lang="en-US" dirty="0">
                <a:solidFill>
                  <a:schemeClr val="tx1"/>
                </a:solidFill>
              </a:rPr>
              <a:t> 8. How was the dependence of the diagnosis period on the patients health?</a:t>
            </a:r>
          </a:p>
          <a:p>
            <a:pPr marL="139700" indent="0">
              <a:buNone/>
            </a:pPr>
            <a:r>
              <a:rPr lang="en-US" dirty="0"/>
              <a:t>          As shown by both, the LOFO model, the scatter plot and the OLS model, the patient's BMI did not play any role in the diagnosis period of the patient which could be true since BMI could be important in determining if a patient has cancer or not, it may not be important in predicting how long it took for the patient to get diagnosed. It is also scientifically proven that BMI is not a good measure of health as it does not assess body fat, muscle fat and bone density.</a:t>
            </a:r>
          </a:p>
          <a:p>
            <a:pPr marL="139700" indent="0">
              <a:buNone/>
            </a:pPr>
            <a:endParaRPr lang="en-US" dirty="0"/>
          </a:p>
        </p:txBody>
      </p:sp>
    </p:spTree>
    <p:extLst>
      <p:ext uri="{BB962C8B-B14F-4D97-AF65-F5344CB8AC3E}">
        <p14:creationId xmlns:p14="http://schemas.microsoft.com/office/powerpoint/2010/main" val="3721784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1"/>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93" name="Google Shape;193;p31"/>
          <p:cNvSpPr txBox="1">
            <a:spLocks noGrp="1"/>
          </p:cNvSpPr>
          <p:nvPr>
            <p:ph type="title"/>
          </p:nvPr>
        </p:nvSpPr>
        <p:spPr>
          <a:xfrm>
            <a:off x="538925" y="503122"/>
            <a:ext cx="7886700" cy="5985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dirty="0"/>
              <a:t>Proposed Hypothesis </a:t>
            </a:r>
            <a:endParaRPr b="1" dirty="0"/>
          </a:p>
        </p:txBody>
      </p:sp>
      <p:sp>
        <p:nvSpPr>
          <p:cNvPr id="195" name="Google Shape;195;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17</a:t>
            </a:fld>
            <a:endParaRPr>
              <a:solidFill>
                <a:schemeClr val="lt1"/>
              </a:solidFill>
            </a:endParaRPr>
          </a:p>
        </p:txBody>
      </p:sp>
      <p:pic>
        <p:nvPicPr>
          <p:cNvPr id="196" name="Google Shape;196;p31"/>
          <p:cNvPicPr preferRelativeResize="0"/>
          <p:nvPr/>
        </p:nvPicPr>
        <p:blipFill>
          <a:blip r:embed="rId3">
            <a:alphaModFix/>
          </a:blip>
          <a:stretch>
            <a:fillRect/>
          </a:stretch>
        </p:blipFill>
        <p:spPr>
          <a:xfrm>
            <a:off x="4677875" y="112550"/>
            <a:ext cx="4276902" cy="475575"/>
          </a:xfrm>
          <a:prstGeom prst="rect">
            <a:avLst/>
          </a:prstGeom>
          <a:noFill/>
          <a:ln>
            <a:noFill/>
          </a:ln>
        </p:spPr>
      </p:pic>
      <p:sp>
        <p:nvSpPr>
          <p:cNvPr id="3" name="Text Placeholder 2">
            <a:extLst>
              <a:ext uri="{FF2B5EF4-FFF2-40B4-BE49-F238E27FC236}">
                <a16:creationId xmlns:a16="http://schemas.microsoft.com/office/drawing/2014/main" id="{E670EB87-B55C-E9EB-7ECE-74223478F4C2}"/>
              </a:ext>
            </a:extLst>
          </p:cNvPr>
          <p:cNvSpPr>
            <a:spLocks noGrp="1"/>
          </p:cNvSpPr>
          <p:nvPr>
            <p:ph type="body" idx="1"/>
          </p:nvPr>
        </p:nvSpPr>
        <p:spPr>
          <a:xfrm>
            <a:off x="153563" y="1101622"/>
            <a:ext cx="8690290" cy="3253993"/>
          </a:xfrm>
        </p:spPr>
        <p:txBody>
          <a:bodyPr>
            <a:normAutofit/>
          </a:bodyPr>
          <a:lstStyle/>
          <a:p>
            <a:pPr marL="139700" indent="0">
              <a:buNone/>
            </a:pPr>
            <a:r>
              <a:rPr lang="en-US" sz="1800" dirty="0"/>
              <a:t>9. So in terms of patient's health, what contributed to the diagnosis period? </a:t>
            </a:r>
          </a:p>
          <a:p>
            <a:pPr marL="139700" indent="0">
              <a:buNone/>
            </a:pPr>
            <a:r>
              <a:rPr lang="en-US" sz="1800" dirty="0"/>
              <a:t>        Patient's age showed a significant dominance with the target variable. This could be due to the tests that may have been excluded if not for the patient's age.</a:t>
            </a:r>
          </a:p>
          <a:p>
            <a:pPr marL="139700" indent="0">
              <a:buNone/>
            </a:pPr>
            <a:endParaRPr lang="en-US" sz="1800" dirty="0"/>
          </a:p>
          <a:p>
            <a:pPr marL="139700" indent="0">
              <a:buNone/>
            </a:pPr>
            <a:r>
              <a:rPr lang="en-US" sz="1800" dirty="0"/>
              <a:t>10. Is the BMI dependent on the patient's age?</a:t>
            </a:r>
          </a:p>
          <a:p>
            <a:pPr marL="139700" indent="0">
              <a:buNone/>
            </a:pPr>
            <a:r>
              <a:rPr lang="en-US" sz="1800" dirty="0"/>
              <a:t>        No. The scatter plot shows no relationship between age of the patient and her BMI.</a:t>
            </a:r>
          </a:p>
          <a:p>
            <a:pPr marL="139700" indent="0">
              <a:buNone/>
            </a:pPr>
            <a:endParaRPr lang="en-US" sz="1800" dirty="0"/>
          </a:p>
          <a:p>
            <a:pPr marL="139700" indent="0">
              <a:buNone/>
            </a:pPr>
            <a:endParaRPr lang="en-US" dirty="0"/>
          </a:p>
        </p:txBody>
      </p:sp>
    </p:spTree>
    <p:extLst>
      <p:ext uri="{BB962C8B-B14F-4D97-AF65-F5344CB8AC3E}">
        <p14:creationId xmlns:p14="http://schemas.microsoft.com/office/powerpoint/2010/main" val="3116338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1"/>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93" name="Google Shape;193;p31"/>
          <p:cNvSpPr txBox="1">
            <a:spLocks noGrp="1"/>
          </p:cNvSpPr>
          <p:nvPr>
            <p:ph type="title"/>
          </p:nvPr>
        </p:nvSpPr>
        <p:spPr>
          <a:xfrm>
            <a:off x="538925" y="503122"/>
            <a:ext cx="7886700" cy="5985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dirty="0"/>
              <a:t>Proposed Hypothesis </a:t>
            </a:r>
            <a:endParaRPr b="1" dirty="0"/>
          </a:p>
        </p:txBody>
      </p:sp>
      <p:sp>
        <p:nvSpPr>
          <p:cNvPr id="195" name="Google Shape;195;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18</a:t>
            </a:fld>
            <a:endParaRPr>
              <a:solidFill>
                <a:schemeClr val="lt1"/>
              </a:solidFill>
            </a:endParaRPr>
          </a:p>
        </p:txBody>
      </p:sp>
      <p:pic>
        <p:nvPicPr>
          <p:cNvPr id="196" name="Google Shape;196;p31"/>
          <p:cNvPicPr preferRelativeResize="0"/>
          <p:nvPr/>
        </p:nvPicPr>
        <p:blipFill>
          <a:blip r:embed="rId3">
            <a:alphaModFix/>
          </a:blip>
          <a:stretch>
            <a:fillRect/>
          </a:stretch>
        </p:blipFill>
        <p:spPr>
          <a:xfrm>
            <a:off x="4677875" y="112550"/>
            <a:ext cx="4276902" cy="475575"/>
          </a:xfrm>
          <a:prstGeom prst="rect">
            <a:avLst/>
          </a:prstGeom>
          <a:noFill/>
          <a:ln>
            <a:noFill/>
          </a:ln>
        </p:spPr>
      </p:pic>
      <p:sp>
        <p:nvSpPr>
          <p:cNvPr id="3" name="Text Placeholder 2">
            <a:extLst>
              <a:ext uri="{FF2B5EF4-FFF2-40B4-BE49-F238E27FC236}">
                <a16:creationId xmlns:a16="http://schemas.microsoft.com/office/drawing/2014/main" id="{E670EB87-B55C-E9EB-7ECE-74223478F4C2}"/>
              </a:ext>
            </a:extLst>
          </p:cNvPr>
          <p:cNvSpPr>
            <a:spLocks noGrp="1"/>
          </p:cNvSpPr>
          <p:nvPr>
            <p:ph type="body" idx="1"/>
          </p:nvPr>
        </p:nvSpPr>
        <p:spPr>
          <a:xfrm>
            <a:off x="153563" y="1101622"/>
            <a:ext cx="8690290" cy="3253993"/>
          </a:xfrm>
        </p:spPr>
        <p:txBody>
          <a:bodyPr>
            <a:normAutofit lnSpcReduction="10000"/>
          </a:bodyPr>
          <a:lstStyle/>
          <a:p>
            <a:pPr marL="139700" indent="0">
              <a:buNone/>
            </a:pPr>
            <a:r>
              <a:rPr lang="en-US" sz="1900" dirty="0"/>
              <a:t>11. And what about the marital status?</a:t>
            </a:r>
          </a:p>
          <a:p>
            <a:pPr marL="139700" indent="0">
              <a:buNone/>
            </a:pPr>
            <a:r>
              <a:rPr lang="en-US" sz="1900" dirty="0"/>
              <a:t>         Patients marital status was not specified in the dataset, but the marital statuses of the people in the patient's region played an important role in determining the </a:t>
            </a:r>
            <a:r>
              <a:rPr lang="en-US" sz="1900" dirty="0" err="1"/>
              <a:t>diangosis</a:t>
            </a:r>
            <a:r>
              <a:rPr lang="en-US" sz="1900" dirty="0"/>
              <a:t> period. With statuses like 'married', 'never married', 'widowed' or 'divorced' playing an important role in determining how quickly the patient was diagnosed. This may be because the patient is involved in some community activities that could postpone the tests that the patient was scheduled for.</a:t>
            </a:r>
          </a:p>
          <a:p>
            <a:pPr marL="139700" indent="0">
              <a:buNone/>
            </a:pPr>
            <a:r>
              <a:rPr lang="en-US" sz="1900" dirty="0"/>
              <a:t>12. If marital status played a role in the diagnosis period of the patient, does that mean the family size did as well?</a:t>
            </a:r>
          </a:p>
          <a:p>
            <a:pPr marL="139700" indent="0">
              <a:buNone/>
            </a:pPr>
            <a:r>
              <a:rPr lang="en-US" sz="1900" dirty="0"/>
              <a:t>        No. The average family size of the patient's region did not determine the diagnosis period of the patient.</a:t>
            </a:r>
          </a:p>
          <a:p>
            <a:pPr marL="139700" indent="0">
              <a:buNone/>
            </a:pPr>
            <a:endParaRPr lang="en-US" dirty="0"/>
          </a:p>
          <a:p>
            <a:pPr marL="139700" indent="0">
              <a:buNone/>
            </a:pPr>
            <a:endParaRPr lang="en-US" dirty="0"/>
          </a:p>
        </p:txBody>
      </p:sp>
    </p:spTree>
    <p:extLst>
      <p:ext uri="{BB962C8B-B14F-4D97-AF65-F5344CB8AC3E}">
        <p14:creationId xmlns:p14="http://schemas.microsoft.com/office/powerpoint/2010/main" val="377801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1"/>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93" name="Google Shape;193;p31"/>
          <p:cNvSpPr txBox="1">
            <a:spLocks noGrp="1"/>
          </p:cNvSpPr>
          <p:nvPr>
            <p:ph type="title"/>
          </p:nvPr>
        </p:nvSpPr>
        <p:spPr>
          <a:xfrm>
            <a:off x="538925" y="503122"/>
            <a:ext cx="7886700" cy="5985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a:t>Proposed Hypothesis </a:t>
            </a:r>
            <a:endParaRPr b="1"/>
          </a:p>
        </p:txBody>
      </p:sp>
      <p:sp>
        <p:nvSpPr>
          <p:cNvPr id="195" name="Google Shape;195;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19</a:t>
            </a:fld>
            <a:endParaRPr>
              <a:solidFill>
                <a:schemeClr val="lt1"/>
              </a:solidFill>
            </a:endParaRPr>
          </a:p>
        </p:txBody>
      </p:sp>
      <p:pic>
        <p:nvPicPr>
          <p:cNvPr id="196" name="Google Shape;196;p31"/>
          <p:cNvPicPr preferRelativeResize="0"/>
          <p:nvPr/>
        </p:nvPicPr>
        <p:blipFill>
          <a:blip r:embed="rId3">
            <a:alphaModFix/>
          </a:blip>
          <a:stretch>
            <a:fillRect/>
          </a:stretch>
        </p:blipFill>
        <p:spPr>
          <a:xfrm>
            <a:off x="4677875" y="112550"/>
            <a:ext cx="4276902" cy="475575"/>
          </a:xfrm>
          <a:prstGeom prst="rect">
            <a:avLst/>
          </a:prstGeom>
          <a:noFill/>
          <a:ln>
            <a:noFill/>
          </a:ln>
        </p:spPr>
      </p:pic>
      <p:sp>
        <p:nvSpPr>
          <p:cNvPr id="3" name="Text Placeholder 2">
            <a:extLst>
              <a:ext uri="{FF2B5EF4-FFF2-40B4-BE49-F238E27FC236}">
                <a16:creationId xmlns:a16="http://schemas.microsoft.com/office/drawing/2014/main" id="{E670EB87-B55C-E9EB-7ECE-74223478F4C2}"/>
              </a:ext>
            </a:extLst>
          </p:cNvPr>
          <p:cNvSpPr>
            <a:spLocks noGrp="1"/>
          </p:cNvSpPr>
          <p:nvPr>
            <p:ph type="body" idx="1"/>
          </p:nvPr>
        </p:nvSpPr>
        <p:spPr>
          <a:xfrm>
            <a:off x="153563" y="1101622"/>
            <a:ext cx="8690290" cy="3253993"/>
          </a:xfrm>
        </p:spPr>
        <p:txBody>
          <a:bodyPr>
            <a:normAutofit fontScale="92500" lnSpcReduction="10000"/>
          </a:bodyPr>
          <a:lstStyle/>
          <a:p>
            <a:pPr marL="139700" indent="0">
              <a:buNone/>
            </a:pPr>
            <a:r>
              <a:rPr lang="en-US" sz="1900" dirty="0"/>
              <a:t>13. So how did the people in the region of the patient affect the diagnosis period?</a:t>
            </a:r>
          </a:p>
          <a:p>
            <a:pPr marL="139700" indent="0">
              <a:buNone/>
            </a:pPr>
            <a:r>
              <a:rPr lang="en-US" sz="1900" dirty="0"/>
              <a:t>           The average household income of the patient's region influence the diagnosis period. Like what hypothesis 1 says, most patients are middle-classes, earning between $35k - $155k (per SmartAsset.com). So the regions with family incomes that lie between that range played a role in the diagnosis period of the patient as shown by the OLS Model.</a:t>
            </a:r>
          </a:p>
          <a:p>
            <a:pPr marL="139700" indent="0">
              <a:buNone/>
            </a:pPr>
            <a:endParaRPr lang="en-US" sz="1900" dirty="0"/>
          </a:p>
          <a:p>
            <a:pPr marL="139700" indent="0">
              <a:buNone/>
            </a:pPr>
            <a:r>
              <a:rPr lang="en-US" sz="1900" dirty="0"/>
              <a:t>14. In terms of the cancers, who was responsible in the late or quick diagnosis period of the patients?</a:t>
            </a:r>
          </a:p>
          <a:p>
            <a:pPr marL="139700" indent="0">
              <a:buNone/>
            </a:pPr>
            <a:r>
              <a:rPr lang="en-US" sz="1900" dirty="0"/>
              <a:t>           Both the cancer codes and diagnosis descriptions of the patients were responsible for the diagnosis periods of the patients as shown by the OLS, LOFO models. This could be because of the mutations of each cancers that could have required more or less tests to get a diagnosis done.</a:t>
            </a:r>
          </a:p>
          <a:p>
            <a:pPr marL="139700" indent="0">
              <a:buNone/>
            </a:pPr>
            <a:endParaRPr lang="en-US" dirty="0"/>
          </a:p>
        </p:txBody>
      </p:sp>
    </p:spTree>
    <p:extLst>
      <p:ext uri="{BB962C8B-B14F-4D97-AF65-F5344CB8AC3E}">
        <p14:creationId xmlns:p14="http://schemas.microsoft.com/office/powerpoint/2010/main" val="2823908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6"/>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marR="0" lvl="0" indent="0" algn="ctr" rtl="0">
              <a:spcBef>
                <a:spcPts val="0"/>
              </a:spcBef>
              <a:spcAft>
                <a:spcPts val="0"/>
              </a:spcAft>
              <a:buNone/>
            </a:pPr>
            <a:r>
              <a:rPr lang="en" sz="1400" b="1" i="0" u="none" strike="noStrike" cap="none">
                <a:solidFill>
                  <a:schemeClr val="lt1"/>
                </a:solidFill>
                <a:latin typeface="Calibri"/>
                <a:ea typeface="Calibri"/>
                <a:cs typeface="Calibri"/>
                <a:sym typeface="Calibri"/>
              </a:rPr>
              <a:t>KLE Technological University’s Dr. M. S. Sheshgiri College of Engineering and Technology, Belagavi</a:t>
            </a:r>
            <a:endParaRPr sz="1400" b="1" i="0" u="none" strike="noStrike" cap="none">
              <a:solidFill>
                <a:schemeClr val="lt1"/>
              </a:solidFill>
              <a:latin typeface="Calibri"/>
              <a:ea typeface="Calibri"/>
              <a:cs typeface="Calibri"/>
              <a:sym typeface="Calibri"/>
            </a:endParaRPr>
          </a:p>
        </p:txBody>
      </p:sp>
      <p:sp>
        <p:nvSpPr>
          <p:cNvPr id="141" name="Google Shape;141;p2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142" name="Google Shape;142;p26"/>
          <p:cNvSpPr txBox="1"/>
          <p:nvPr/>
        </p:nvSpPr>
        <p:spPr>
          <a:xfrm>
            <a:off x="2813755" y="719750"/>
            <a:ext cx="3516492" cy="577081"/>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3300" b="1" i="0" u="none" strike="noStrike" cap="none" dirty="0">
                <a:solidFill>
                  <a:schemeClr val="dk1"/>
                </a:solidFill>
                <a:latin typeface="Calibri"/>
                <a:ea typeface="Calibri"/>
                <a:cs typeface="Calibri"/>
                <a:sym typeface="Calibri"/>
              </a:rPr>
              <a:t>Details of the Team</a:t>
            </a:r>
            <a:endParaRPr sz="3300" b="1" i="0" u="none" strike="noStrike" cap="none" dirty="0">
              <a:solidFill>
                <a:schemeClr val="dk1"/>
              </a:solidFill>
              <a:latin typeface="Calibri"/>
              <a:ea typeface="Calibri"/>
              <a:cs typeface="Calibri"/>
              <a:sym typeface="Calibri"/>
            </a:endParaRPr>
          </a:p>
        </p:txBody>
      </p:sp>
      <p:graphicFrame>
        <p:nvGraphicFramePr>
          <p:cNvPr id="143" name="Google Shape;143;p26"/>
          <p:cNvGraphicFramePr/>
          <p:nvPr>
            <p:extLst>
              <p:ext uri="{D42A27DB-BD31-4B8C-83A1-F6EECF244321}">
                <p14:modId xmlns:p14="http://schemas.microsoft.com/office/powerpoint/2010/main" val="3497193032"/>
              </p:ext>
            </p:extLst>
          </p:nvPr>
        </p:nvGraphicFramePr>
        <p:xfrm>
          <a:off x="1524012" y="1770383"/>
          <a:ext cx="6095975" cy="2400440"/>
        </p:xfrm>
        <a:graphic>
          <a:graphicData uri="http://schemas.openxmlformats.org/drawingml/2006/table">
            <a:tbl>
              <a:tblPr firstRow="1" bandRow="1">
                <a:noFill/>
                <a:tableStyleId>{2537F2B5-BC0E-4262-8CE8-8C6488275A34}</a:tableStyleId>
              </a:tblPr>
              <a:tblGrid>
                <a:gridCol w="77110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2715575">
                  <a:extLst>
                    <a:ext uri="{9D8B030D-6E8A-4147-A177-3AD203B41FA5}">
                      <a16:colId xmlns:a16="http://schemas.microsoft.com/office/drawing/2014/main" val="20002"/>
                    </a:ext>
                  </a:extLst>
                </a:gridCol>
                <a:gridCol w="2226450">
                  <a:extLst>
                    <a:ext uri="{9D8B030D-6E8A-4147-A177-3AD203B41FA5}">
                      <a16:colId xmlns:a16="http://schemas.microsoft.com/office/drawing/2014/main" val="20003"/>
                    </a:ext>
                  </a:extLst>
                </a:gridCol>
              </a:tblGrid>
              <a:tr h="278125">
                <a:tc gridSpan="2">
                  <a:txBody>
                    <a:bodyPr/>
                    <a:lstStyle/>
                    <a:p>
                      <a:pPr marL="0" marR="0" lvl="0" indent="0" algn="ctr" rtl="0">
                        <a:spcBef>
                          <a:spcPts val="0"/>
                        </a:spcBef>
                        <a:spcAft>
                          <a:spcPts val="0"/>
                        </a:spcAft>
                        <a:buNone/>
                      </a:pPr>
                      <a:r>
                        <a:rPr lang="en" sz="1800"/>
                        <a:t>Team No.</a:t>
                      </a:r>
                      <a:endParaRPr sz="1800"/>
                    </a:p>
                  </a:txBody>
                  <a:tcPr marL="68600" marR="68600" marT="34300" marB="34300" anchor="ctr">
                    <a:solidFill>
                      <a:srgbClr val="C00000"/>
                    </a:solidFill>
                  </a:tcPr>
                </a:tc>
                <a:tc hMerge="1">
                  <a:txBody>
                    <a:bodyPr/>
                    <a:lstStyle/>
                    <a:p>
                      <a:endParaRPr lang="en-US"/>
                    </a:p>
                  </a:txBody>
                  <a:tcPr/>
                </a:tc>
                <a:tc gridSpan="2">
                  <a:txBody>
                    <a:bodyPr/>
                    <a:lstStyle/>
                    <a:p>
                      <a:pPr marL="0" marR="0" lvl="0" indent="0" algn="ctr" rtl="0">
                        <a:spcBef>
                          <a:spcPts val="0"/>
                        </a:spcBef>
                        <a:spcAft>
                          <a:spcPts val="0"/>
                        </a:spcAft>
                        <a:buNone/>
                      </a:pPr>
                      <a:r>
                        <a:rPr lang="en" sz="1800" dirty="0"/>
                        <a:t>EDA-D3</a:t>
                      </a:r>
                      <a:endParaRPr sz="1800" dirty="0"/>
                    </a:p>
                  </a:txBody>
                  <a:tcPr marL="68600" marR="68600" marT="34300" marB="34300" anchor="ctr">
                    <a:solidFill>
                      <a:srgbClr val="C00000"/>
                    </a:solidFill>
                  </a:tcPr>
                </a:tc>
                <a:tc hMerge="1">
                  <a:txBody>
                    <a:bodyPr/>
                    <a:lstStyle/>
                    <a:p>
                      <a:endParaRPr lang="en-US"/>
                    </a:p>
                  </a:txBody>
                  <a:tcPr/>
                </a:tc>
                <a:extLst>
                  <a:ext uri="{0D108BD9-81ED-4DB2-BD59-A6C34878D82A}">
                    <a16:rowId xmlns:a16="http://schemas.microsoft.com/office/drawing/2014/main" val="10000"/>
                  </a:ext>
                </a:extLst>
              </a:tr>
              <a:tr h="278125">
                <a:tc gridSpan="2">
                  <a:txBody>
                    <a:bodyPr/>
                    <a:lstStyle/>
                    <a:p>
                      <a:pPr marL="0" marR="0" lvl="0" indent="0" algn="ctr" rtl="0">
                        <a:spcBef>
                          <a:spcPts val="0"/>
                        </a:spcBef>
                        <a:spcAft>
                          <a:spcPts val="0"/>
                        </a:spcAft>
                        <a:buNone/>
                      </a:pPr>
                      <a:r>
                        <a:rPr lang="en" sz="1800" b="1">
                          <a:solidFill>
                            <a:schemeClr val="lt1"/>
                          </a:solidFill>
                        </a:rPr>
                        <a:t>Div:</a:t>
                      </a:r>
                      <a:endParaRPr sz="1800" b="1" u="none" strike="noStrike" cap="none">
                        <a:solidFill>
                          <a:schemeClr val="lt1"/>
                        </a:solidFill>
                      </a:endParaRPr>
                    </a:p>
                  </a:txBody>
                  <a:tcPr marL="68600" marR="68600" marT="34300" marB="34300" anchor="ctr">
                    <a:solidFill>
                      <a:srgbClr val="C00000"/>
                    </a:solidFill>
                  </a:tcPr>
                </a:tc>
                <a:tc hMerge="1">
                  <a:txBody>
                    <a:bodyPr/>
                    <a:lstStyle/>
                    <a:p>
                      <a:endParaRPr lang="en-US"/>
                    </a:p>
                  </a:txBody>
                  <a:tcPr/>
                </a:tc>
                <a:tc gridSpan="2">
                  <a:txBody>
                    <a:bodyPr/>
                    <a:lstStyle/>
                    <a:p>
                      <a:pPr marL="0" marR="0" lvl="0" indent="0" algn="ctr" rtl="0">
                        <a:spcBef>
                          <a:spcPts val="0"/>
                        </a:spcBef>
                        <a:spcAft>
                          <a:spcPts val="0"/>
                        </a:spcAft>
                        <a:buNone/>
                      </a:pPr>
                      <a:r>
                        <a:rPr lang="en" sz="1800" b="1" u="none" strike="noStrike" cap="none" dirty="0">
                          <a:solidFill>
                            <a:schemeClr val="lt1"/>
                          </a:solidFill>
                        </a:rPr>
                        <a:t>D</a:t>
                      </a:r>
                      <a:endParaRPr sz="1800" b="1" u="none" strike="noStrike" cap="none" dirty="0">
                        <a:solidFill>
                          <a:schemeClr val="lt1"/>
                        </a:solidFill>
                      </a:endParaRPr>
                    </a:p>
                  </a:txBody>
                  <a:tcPr marL="68600" marR="68600" marT="34300" marB="34300" anchor="ctr">
                    <a:solidFill>
                      <a:srgbClr val="C00000"/>
                    </a:solidFill>
                  </a:tcPr>
                </a:tc>
                <a:tc hMerge="1">
                  <a:txBody>
                    <a:bodyPr/>
                    <a:lstStyle/>
                    <a:p>
                      <a:endParaRPr lang="en-US"/>
                    </a:p>
                  </a:txBody>
                  <a:tcPr/>
                </a:tc>
                <a:extLst>
                  <a:ext uri="{0D108BD9-81ED-4DB2-BD59-A6C34878D82A}">
                    <a16:rowId xmlns:a16="http://schemas.microsoft.com/office/drawing/2014/main" val="10001"/>
                  </a:ext>
                </a:extLst>
              </a:tr>
              <a:tr h="278125">
                <a:tc>
                  <a:txBody>
                    <a:bodyPr/>
                    <a:lstStyle/>
                    <a:p>
                      <a:pPr marL="0" marR="0" lvl="0" indent="0" algn="ctr" rtl="0">
                        <a:spcBef>
                          <a:spcPts val="0"/>
                        </a:spcBef>
                        <a:spcAft>
                          <a:spcPts val="0"/>
                        </a:spcAft>
                        <a:buNone/>
                      </a:pPr>
                      <a:r>
                        <a:rPr lang="en" sz="1800" b="1" u="none" strike="noStrike" cap="none"/>
                        <a:t>Sl. No. </a:t>
                      </a:r>
                      <a:endParaRPr sz="1800" b="1" u="none" strike="noStrike" cap="none"/>
                    </a:p>
                  </a:txBody>
                  <a:tcPr marL="68600" marR="68600" marT="34300" marB="34300" anchor="ctr"/>
                </a:tc>
                <a:tc gridSpan="2">
                  <a:txBody>
                    <a:bodyPr/>
                    <a:lstStyle/>
                    <a:p>
                      <a:pPr marL="0" marR="0" lvl="0" indent="0" algn="ctr" rtl="0">
                        <a:spcBef>
                          <a:spcPts val="0"/>
                        </a:spcBef>
                        <a:spcAft>
                          <a:spcPts val="0"/>
                        </a:spcAft>
                        <a:buNone/>
                      </a:pPr>
                      <a:r>
                        <a:rPr lang="en" sz="1800" b="1" u="none" strike="noStrike" cap="none"/>
                        <a:t>Name</a:t>
                      </a:r>
                      <a:endParaRPr sz="1800" b="1" u="none" strike="noStrike" cap="none"/>
                    </a:p>
                  </a:txBody>
                  <a:tcPr marL="68600" marR="68600" marT="34300" marB="34300" anchor="ctr"/>
                </a:tc>
                <a:tc hMerge="1">
                  <a:txBody>
                    <a:bodyPr/>
                    <a:lstStyle/>
                    <a:p>
                      <a:endParaRPr lang="en-US"/>
                    </a:p>
                  </a:txBody>
                  <a:tcPr/>
                </a:tc>
                <a:tc>
                  <a:txBody>
                    <a:bodyPr/>
                    <a:lstStyle/>
                    <a:p>
                      <a:pPr marL="0" marR="0" lvl="0" indent="0" algn="ctr" rtl="0">
                        <a:spcBef>
                          <a:spcPts val="0"/>
                        </a:spcBef>
                        <a:spcAft>
                          <a:spcPts val="0"/>
                        </a:spcAft>
                        <a:buNone/>
                      </a:pPr>
                      <a:r>
                        <a:rPr lang="en" sz="1800" b="1"/>
                        <a:t>SRN</a:t>
                      </a:r>
                      <a:r>
                        <a:rPr lang="en" sz="1800" b="1" u="none" strike="noStrike" cap="none"/>
                        <a:t>. </a:t>
                      </a:r>
                      <a:endParaRPr sz="1800" b="1" u="none" strike="noStrike" cap="none"/>
                    </a:p>
                  </a:txBody>
                  <a:tcPr marL="68600" marR="68600" marT="34300" marB="34300" anchor="ctr"/>
                </a:tc>
                <a:extLst>
                  <a:ext uri="{0D108BD9-81ED-4DB2-BD59-A6C34878D82A}">
                    <a16:rowId xmlns:a16="http://schemas.microsoft.com/office/drawing/2014/main" val="10002"/>
                  </a:ext>
                </a:extLst>
              </a:tr>
              <a:tr h="278125">
                <a:tc>
                  <a:txBody>
                    <a:bodyPr/>
                    <a:lstStyle/>
                    <a:p>
                      <a:pPr marL="0" marR="0" lvl="0" indent="0" algn="ctr" rtl="0">
                        <a:spcBef>
                          <a:spcPts val="0"/>
                        </a:spcBef>
                        <a:spcAft>
                          <a:spcPts val="0"/>
                        </a:spcAft>
                        <a:buNone/>
                      </a:pPr>
                      <a:r>
                        <a:rPr lang="en" sz="1800" u="none" strike="noStrike" cap="none"/>
                        <a:t>1</a:t>
                      </a:r>
                      <a:endParaRPr sz="1800" u="none" strike="noStrike" cap="none"/>
                    </a:p>
                  </a:txBody>
                  <a:tcPr marL="68600" marR="68600" marT="34300" marB="34300" anchor="ctr"/>
                </a:tc>
                <a:tc gridSpan="2">
                  <a:txBody>
                    <a:bodyPr/>
                    <a:lstStyle/>
                    <a:p>
                      <a:pPr marL="0" marR="0" lvl="0" indent="0" algn="l" rtl="0">
                        <a:spcBef>
                          <a:spcPts val="0"/>
                        </a:spcBef>
                        <a:spcAft>
                          <a:spcPts val="0"/>
                        </a:spcAft>
                        <a:buNone/>
                      </a:pPr>
                      <a:r>
                        <a:rPr lang="en" sz="1800" dirty="0"/>
                        <a:t>Soham Mali</a:t>
                      </a:r>
                      <a:endParaRPr sz="1800" u="none" strike="noStrike" cap="none" dirty="0"/>
                    </a:p>
                  </a:txBody>
                  <a:tcPr marL="68600" marR="68600" marT="34300" marB="34300" anchor="ctr"/>
                </a:tc>
                <a:tc hMerge="1">
                  <a:txBody>
                    <a:bodyPr/>
                    <a:lstStyle/>
                    <a:p>
                      <a:endParaRPr lang="en-US"/>
                    </a:p>
                  </a:txBody>
                  <a:tcPr/>
                </a:tc>
                <a:tc>
                  <a:txBody>
                    <a:bodyPr/>
                    <a:lstStyle/>
                    <a:p>
                      <a:pPr marL="0" lvl="0" indent="0" algn="ctr" rtl="0">
                        <a:spcBef>
                          <a:spcPts val="0"/>
                        </a:spcBef>
                        <a:spcAft>
                          <a:spcPts val="0"/>
                        </a:spcAft>
                        <a:buNone/>
                      </a:pPr>
                      <a:r>
                        <a:rPr lang="en" dirty="0"/>
                        <a:t>02FE22BCI025</a:t>
                      </a:r>
                      <a:endParaRPr sz="1800" u="none" strike="noStrike" cap="none" dirty="0"/>
                    </a:p>
                  </a:txBody>
                  <a:tcPr marL="68600" marR="68600" marT="34300" marB="34300" anchor="ctr"/>
                </a:tc>
                <a:extLst>
                  <a:ext uri="{0D108BD9-81ED-4DB2-BD59-A6C34878D82A}">
                    <a16:rowId xmlns:a16="http://schemas.microsoft.com/office/drawing/2014/main" val="10003"/>
                  </a:ext>
                </a:extLst>
              </a:tr>
              <a:tr h="278125">
                <a:tc>
                  <a:txBody>
                    <a:bodyPr/>
                    <a:lstStyle/>
                    <a:p>
                      <a:pPr marL="0" marR="0" lvl="0" indent="0" algn="ctr" rtl="0">
                        <a:spcBef>
                          <a:spcPts val="0"/>
                        </a:spcBef>
                        <a:spcAft>
                          <a:spcPts val="0"/>
                        </a:spcAft>
                        <a:buNone/>
                      </a:pPr>
                      <a:r>
                        <a:rPr lang="en" sz="1800" u="none" strike="noStrike" cap="none"/>
                        <a:t>2</a:t>
                      </a:r>
                      <a:endParaRPr sz="1800" u="none" strike="noStrike" cap="none"/>
                    </a:p>
                  </a:txBody>
                  <a:tcPr marL="68600" marR="68600" marT="34300" marB="34300" anchor="ctr"/>
                </a:tc>
                <a:tc gridSpan="2">
                  <a:txBody>
                    <a:bodyPr/>
                    <a:lstStyle/>
                    <a:p>
                      <a:pPr marL="0" marR="0" lvl="0" indent="0" algn="l" rtl="0">
                        <a:spcBef>
                          <a:spcPts val="0"/>
                        </a:spcBef>
                        <a:spcAft>
                          <a:spcPts val="0"/>
                        </a:spcAft>
                        <a:buNone/>
                      </a:pPr>
                      <a:r>
                        <a:rPr lang="en" sz="1800" dirty="0"/>
                        <a:t>Manish Sabnis</a:t>
                      </a:r>
                      <a:endParaRPr sz="1800" u="none" strike="noStrike" cap="none" dirty="0"/>
                    </a:p>
                  </a:txBody>
                  <a:tcPr marL="68600" marR="68600" marT="34300" marB="34300" anchor="ctr"/>
                </a:tc>
                <a:tc hMerge="1">
                  <a:txBody>
                    <a:bodyPr/>
                    <a:lstStyle/>
                    <a:p>
                      <a:endParaRPr lang="en-US"/>
                    </a:p>
                  </a:txBody>
                  <a:tcPr/>
                </a:tc>
                <a:tc>
                  <a:txBody>
                    <a:bodyPr/>
                    <a:lstStyle/>
                    <a:p>
                      <a:pPr marL="0" lvl="0" indent="0" algn="ctr" rtl="0">
                        <a:spcBef>
                          <a:spcPts val="0"/>
                        </a:spcBef>
                        <a:spcAft>
                          <a:spcPts val="0"/>
                        </a:spcAft>
                        <a:buNone/>
                      </a:pPr>
                      <a:r>
                        <a:rPr lang="en" dirty="0"/>
                        <a:t>02FE22BCI026</a:t>
                      </a:r>
                      <a:endParaRPr sz="1800" u="none" strike="noStrike" cap="none" dirty="0"/>
                    </a:p>
                  </a:txBody>
                  <a:tcPr marL="68600" marR="68600" marT="34300" marB="34300" anchor="ctr"/>
                </a:tc>
                <a:extLst>
                  <a:ext uri="{0D108BD9-81ED-4DB2-BD59-A6C34878D82A}">
                    <a16:rowId xmlns:a16="http://schemas.microsoft.com/office/drawing/2014/main" val="10004"/>
                  </a:ext>
                </a:extLst>
              </a:tr>
              <a:tr h="278125">
                <a:tc>
                  <a:txBody>
                    <a:bodyPr/>
                    <a:lstStyle/>
                    <a:p>
                      <a:pPr marL="0" marR="0" lvl="0" indent="0" algn="ctr" rtl="0">
                        <a:spcBef>
                          <a:spcPts val="0"/>
                        </a:spcBef>
                        <a:spcAft>
                          <a:spcPts val="0"/>
                        </a:spcAft>
                        <a:buNone/>
                      </a:pPr>
                      <a:r>
                        <a:rPr lang="en" sz="1800" u="none" strike="noStrike" cap="none"/>
                        <a:t>3</a:t>
                      </a:r>
                      <a:endParaRPr sz="1800" u="none" strike="noStrike" cap="none"/>
                    </a:p>
                  </a:txBody>
                  <a:tcPr marL="68600" marR="68600" marT="34300" marB="34300" anchor="ctr"/>
                </a:tc>
                <a:tc gridSpan="2">
                  <a:txBody>
                    <a:bodyPr/>
                    <a:lstStyle/>
                    <a:p>
                      <a:pPr marL="0" marR="0" lvl="0" indent="0" algn="l" rtl="0">
                        <a:spcBef>
                          <a:spcPts val="0"/>
                        </a:spcBef>
                        <a:spcAft>
                          <a:spcPts val="0"/>
                        </a:spcAft>
                        <a:buNone/>
                      </a:pPr>
                      <a:r>
                        <a:rPr lang="en" sz="1800" dirty="0"/>
                        <a:t>Snehal Gujjar</a:t>
                      </a:r>
                      <a:endParaRPr sz="1800" u="none" strike="noStrike" cap="none" dirty="0"/>
                    </a:p>
                  </a:txBody>
                  <a:tcPr marL="68600" marR="68600" marT="34300" marB="34300" anchor="ctr"/>
                </a:tc>
                <a:tc hMerge="1">
                  <a:txBody>
                    <a:bodyPr/>
                    <a:lstStyle/>
                    <a:p>
                      <a:endParaRPr lang="en-US"/>
                    </a:p>
                  </a:txBody>
                  <a:tcPr/>
                </a:tc>
                <a:tc>
                  <a:txBody>
                    <a:bodyPr/>
                    <a:lstStyle/>
                    <a:p>
                      <a:pPr marL="0" lvl="0" indent="0" algn="ctr" rtl="0">
                        <a:spcBef>
                          <a:spcPts val="0"/>
                        </a:spcBef>
                        <a:spcAft>
                          <a:spcPts val="0"/>
                        </a:spcAft>
                        <a:buNone/>
                      </a:pPr>
                      <a:r>
                        <a:rPr lang="en" dirty="0"/>
                        <a:t>02FE22BCI046</a:t>
                      </a:r>
                      <a:endParaRPr sz="1800" u="none" strike="noStrike" cap="none" dirty="0"/>
                    </a:p>
                  </a:txBody>
                  <a:tcPr marL="68600" marR="68600" marT="34300" marB="34300" anchor="ctr"/>
                </a:tc>
                <a:extLst>
                  <a:ext uri="{0D108BD9-81ED-4DB2-BD59-A6C34878D82A}">
                    <a16:rowId xmlns:a16="http://schemas.microsoft.com/office/drawing/2014/main" val="10005"/>
                  </a:ext>
                </a:extLst>
              </a:tr>
              <a:tr h="278125">
                <a:tc>
                  <a:txBody>
                    <a:bodyPr/>
                    <a:lstStyle/>
                    <a:p>
                      <a:pPr marL="0" marR="0" lvl="0" indent="0" algn="ctr" rtl="0">
                        <a:spcBef>
                          <a:spcPts val="0"/>
                        </a:spcBef>
                        <a:spcAft>
                          <a:spcPts val="0"/>
                        </a:spcAft>
                        <a:buNone/>
                      </a:pPr>
                      <a:r>
                        <a:rPr lang="en" sz="1800" u="none" strike="noStrike" cap="none"/>
                        <a:t>4</a:t>
                      </a:r>
                      <a:endParaRPr sz="1800" u="none" strike="noStrike" cap="none"/>
                    </a:p>
                  </a:txBody>
                  <a:tcPr marL="68600" marR="68600" marT="34300" marB="34300" anchor="ctr"/>
                </a:tc>
                <a:tc gridSpan="2">
                  <a:txBody>
                    <a:bodyPr/>
                    <a:lstStyle/>
                    <a:p>
                      <a:pPr marL="0" marR="0" lvl="0" indent="0" algn="l" rtl="0">
                        <a:spcBef>
                          <a:spcPts val="0"/>
                        </a:spcBef>
                        <a:spcAft>
                          <a:spcPts val="0"/>
                        </a:spcAft>
                        <a:buNone/>
                      </a:pPr>
                      <a:r>
                        <a:rPr lang="en" sz="1800" dirty="0"/>
                        <a:t>Shreya Rokade</a:t>
                      </a:r>
                      <a:endParaRPr sz="1800" u="none" strike="noStrike" cap="none" dirty="0"/>
                    </a:p>
                  </a:txBody>
                  <a:tcPr marL="68600" marR="68600" marT="34300" marB="34300" anchor="ctr"/>
                </a:tc>
                <a:tc hMerge="1">
                  <a:txBody>
                    <a:bodyPr/>
                    <a:lstStyle/>
                    <a:p>
                      <a:endParaRPr lang="en-US"/>
                    </a:p>
                  </a:txBody>
                  <a:tcPr/>
                </a:tc>
                <a:tc>
                  <a:txBody>
                    <a:bodyPr/>
                    <a:lstStyle/>
                    <a:p>
                      <a:pPr marL="0" lvl="0" indent="0" algn="ctr" rtl="0">
                        <a:spcBef>
                          <a:spcPts val="0"/>
                        </a:spcBef>
                        <a:spcAft>
                          <a:spcPts val="0"/>
                        </a:spcAft>
                        <a:buNone/>
                      </a:pPr>
                      <a:r>
                        <a:rPr lang="en" dirty="0"/>
                        <a:t>02FE22BCI042</a:t>
                      </a:r>
                      <a:endParaRPr sz="1800" u="none" strike="noStrike" cap="none" dirty="0"/>
                    </a:p>
                  </a:txBody>
                  <a:tcPr marL="68600" marR="68600" marT="34300" marB="34300" anchor="ctr"/>
                </a:tc>
                <a:extLst>
                  <a:ext uri="{0D108BD9-81ED-4DB2-BD59-A6C34878D82A}">
                    <a16:rowId xmlns:a16="http://schemas.microsoft.com/office/drawing/2014/main" val="10006"/>
                  </a:ext>
                </a:extLst>
              </a:tr>
            </a:tbl>
          </a:graphicData>
        </a:graphic>
      </p:graphicFrame>
      <p:pic>
        <p:nvPicPr>
          <p:cNvPr id="144" name="Google Shape;144;p26"/>
          <p:cNvPicPr preferRelativeResize="0"/>
          <p:nvPr/>
        </p:nvPicPr>
        <p:blipFill>
          <a:blip r:embed="rId3">
            <a:alphaModFix/>
          </a:blip>
          <a:stretch>
            <a:fillRect/>
          </a:stretch>
        </p:blipFill>
        <p:spPr>
          <a:xfrm>
            <a:off x="72650" y="62700"/>
            <a:ext cx="4276902" cy="475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1"/>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93" name="Google Shape;193;p31"/>
          <p:cNvSpPr txBox="1">
            <a:spLocks noGrp="1"/>
          </p:cNvSpPr>
          <p:nvPr>
            <p:ph type="title"/>
          </p:nvPr>
        </p:nvSpPr>
        <p:spPr>
          <a:xfrm>
            <a:off x="538925" y="503122"/>
            <a:ext cx="7886700" cy="5985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a:t>Proposed Hypothesis </a:t>
            </a:r>
            <a:endParaRPr b="1"/>
          </a:p>
        </p:txBody>
      </p:sp>
      <p:sp>
        <p:nvSpPr>
          <p:cNvPr id="195" name="Google Shape;195;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20</a:t>
            </a:fld>
            <a:endParaRPr>
              <a:solidFill>
                <a:schemeClr val="lt1"/>
              </a:solidFill>
            </a:endParaRPr>
          </a:p>
        </p:txBody>
      </p:sp>
      <p:pic>
        <p:nvPicPr>
          <p:cNvPr id="196" name="Google Shape;196;p31"/>
          <p:cNvPicPr preferRelativeResize="0"/>
          <p:nvPr/>
        </p:nvPicPr>
        <p:blipFill>
          <a:blip r:embed="rId3">
            <a:alphaModFix/>
          </a:blip>
          <a:stretch>
            <a:fillRect/>
          </a:stretch>
        </p:blipFill>
        <p:spPr>
          <a:xfrm>
            <a:off x="4677875" y="112550"/>
            <a:ext cx="4276902" cy="475575"/>
          </a:xfrm>
          <a:prstGeom prst="rect">
            <a:avLst/>
          </a:prstGeom>
          <a:noFill/>
          <a:ln>
            <a:noFill/>
          </a:ln>
        </p:spPr>
      </p:pic>
      <p:sp>
        <p:nvSpPr>
          <p:cNvPr id="3" name="Text Placeholder 2">
            <a:extLst>
              <a:ext uri="{FF2B5EF4-FFF2-40B4-BE49-F238E27FC236}">
                <a16:creationId xmlns:a16="http://schemas.microsoft.com/office/drawing/2014/main" id="{E670EB87-B55C-E9EB-7ECE-74223478F4C2}"/>
              </a:ext>
            </a:extLst>
          </p:cNvPr>
          <p:cNvSpPr>
            <a:spLocks noGrp="1"/>
          </p:cNvSpPr>
          <p:nvPr>
            <p:ph type="body" idx="1"/>
          </p:nvPr>
        </p:nvSpPr>
        <p:spPr>
          <a:xfrm>
            <a:off x="153563" y="1101622"/>
            <a:ext cx="8690290" cy="3253993"/>
          </a:xfrm>
        </p:spPr>
        <p:txBody>
          <a:bodyPr>
            <a:normAutofit lnSpcReduction="10000"/>
          </a:bodyPr>
          <a:lstStyle/>
          <a:p>
            <a:pPr marL="139700" indent="0">
              <a:buNone/>
            </a:pPr>
            <a:r>
              <a:rPr lang="en-US" dirty="0"/>
              <a:t>15. So their cures played a role too?</a:t>
            </a:r>
          </a:p>
          <a:p>
            <a:pPr marL="139700" indent="0">
              <a:buNone/>
            </a:pPr>
            <a:r>
              <a:rPr lang="en-US" dirty="0"/>
              <a:t>            No. Both, the OLS and LOFO model showed that the treatments did not play a role in the diagnosis period of the patient. </a:t>
            </a:r>
            <a:r>
              <a:rPr lang="en-US" dirty="0" err="1"/>
              <a:t>Infact</a:t>
            </a:r>
            <a:r>
              <a:rPr lang="en-US" dirty="0"/>
              <a:t> the treatment and the treatment types had heavy missing values and had no effect on the target variable</a:t>
            </a:r>
          </a:p>
          <a:p>
            <a:pPr marL="139700" indent="0">
              <a:buNone/>
            </a:pPr>
            <a:r>
              <a:rPr lang="en-US" dirty="0"/>
              <a:t>16. What else played a role in diagnosing a patient?</a:t>
            </a:r>
          </a:p>
          <a:p>
            <a:pPr marL="139700" indent="0">
              <a:buNone/>
            </a:pPr>
            <a:r>
              <a:rPr lang="en-US" dirty="0"/>
              <a:t>          The average temperatures of the regions played a role in diagnosing the patient. As shown by the LOFO model and the objective of the dataset, average temperatures did play a role in diagnosing a patient. Maybe due to extreme heat or extreme cold, patients postponed their tests.</a:t>
            </a:r>
          </a:p>
          <a:p>
            <a:pPr marL="139700" indent="0">
              <a:buNone/>
            </a:pPr>
            <a:endParaRPr lang="en-US" dirty="0"/>
          </a:p>
        </p:txBody>
      </p:sp>
    </p:spTree>
    <p:extLst>
      <p:ext uri="{BB962C8B-B14F-4D97-AF65-F5344CB8AC3E}">
        <p14:creationId xmlns:p14="http://schemas.microsoft.com/office/powerpoint/2010/main" val="33565905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03" name="Google Shape;203;p32"/>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dirty="0"/>
              <a:t>Implementation Framework</a:t>
            </a:r>
            <a:endParaRPr b="1" dirty="0"/>
          </a:p>
        </p:txBody>
      </p:sp>
      <p:sp>
        <p:nvSpPr>
          <p:cNvPr id="204" name="Google Shape;204;p32"/>
          <p:cNvSpPr txBox="1">
            <a:spLocks noGrp="1"/>
          </p:cNvSpPr>
          <p:nvPr>
            <p:ph type="body" idx="1"/>
          </p:nvPr>
        </p:nvSpPr>
        <p:spPr>
          <a:xfrm>
            <a:off x="628650" y="1222459"/>
            <a:ext cx="7886700" cy="3188323"/>
          </a:xfrm>
          <a:prstGeom prst="rect">
            <a:avLst/>
          </a:prstGeom>
          <a:noFill/>
          <a:ln>
            <a:noFill/>
          </a:ln>
        </p:spPr>
        <p:txBody>
          <a:bodyPr spcFirstLastPara="1" wrap="square" lIns="68575" tIns="34275" rIns="68575" bIns="34275" anchor="t" anchorCtr="0">
            <a:normAutofit fontScale="92500" lnSpcReduction="20000"/>
          </a:bodyPr>
          <a:lstStyle/>
          <a:p>
            <a:pPr marL="491173" lvl="0" indent="-457200" algn="l" rtl="0">
              <a:lnSpc>
                <a:spcPct val="90000"/>
              </a:lnSpc>
              <a:spcBef>
                <a:spcPts val="0"/>
              </a:spcBef>
              <a:spcAft>
                <a:spcPts val="0"/>
              </a:spcAft>
              <a:buClr>
                <a:schemeClr val="dk1"/>
              </a:buClr>
              <a:buSzPct val="85714"/>
              <a:buAutoNum type="arabicPeriod"/>
            </a:pPr>
            <a:r>
              <a:rPr lang="en-US" b="0" i="0" dirty="0">
                <a:effectLst/>
                <a:highlight>
                  <a:srgbClr val="FFFFFF"/>
                </a:highlight>
                <a:latin typeface="Arial" panose="020B0604020202020204" pitchFamily="34" charset="0"/>
              </a:rPr>
              <a:t>Project Research</a:t>
            </a:r>
          </a:p>
          <a:p>
            <a:pPr marL="491173" lvl="0" indent="-457200" algn="l" rtl="0">
              <a:lnSpc>
                <a:spcPct val="90000"/>
              </a:lnSpc>
              <a:spcBef>
                <a:spcPts val="0"/>
              </a:spcBef>
              <a:spcAft>
                <a:spcPts val="0"/>
              </a:spcAft>
              <a:buClr>
                <a:schemeClr val="dk1"/>
              </a:buClr>
              <a:buSzPct val="85714"/>
              <a:buAutoNum type="arabicPeriod"/>
            </a:pPr>
            <a:endParaRPr lang="en-US" b="0" i="0" dirty="0">
              <a:effectLst/>
              <a:highlight>
                <a:srgbClr val="FFFFFF"/>
              </a:highlight>
              <a:latin typeface="Arial" panose="020B0604020202020204" pitchFamily="34" charset="0"/>
            </a:endParaRPr>
          </a:p>
          <a:p>
            <a:pPr marL="491173" lvl="0" indent="-457200" algn="l" rtl="0">
              <a:lnSpc>
                <a:spcPct val="90000"/>
              </a:lnSpc>
              <a:spcBef>
                <a:spcPts val="0"/>
              </a:spcBef>
              <a:spcAft>
                <a:spcPts val="0"/>
              </a:spcAft>
              <a:buClr>
                <a:schemeClr val="dk1"/>
              </a:buClr>
              <a:buSzPct val="85714"/>
              <a:buAutoNum type="arabicPeriod"/>
            </a:pPr>
            <a:r>
              <a:rPr lang="en-US" dirty="0"/>
              <a:t>Data Analysis</a:t>
            </a:r>
          </a:p>
          <a:p>
            <a:pPr marL="491173" lvl="0" indent="-457200" algn="l" rtl="0">
              <a:lnSpc>
                <a:spcPct val="90000"/>
              </a:lnSpc>
              <a:spcBef>
                <a:spcPts val="0"/>
              </a:spcBef>
              <a:spcAft>
                <a:spcPts val="0"/>
              </a:spcAft>
              <a:buClr>
                <a:schemeClr val="dk1"/>
              </a:buClr>
              <a:buSzPct val="85714"/>
              <a:buAutoNum type="arabicPeriod"/>
            </a:pPr>
            <a:endParaRPr lang="en-US" dirty="0"/>
          </a:p>
          <a:p>
            <a:pPr marL="491173" lvl="0" indent="-457200" algn="l" rtl="0">
              <a:lnSpc>
                <a:spcPct val="90000"/>
              </a:lnSpc>
              <a:spcBef>
                <a:spcPts val="0"/>
              </a:spcBef>
              <a:spcAft>
                <a:spcPts val="0"/>
              </a:spcAft>
              <a:buClr>
                <a:schemeClr val="dk1"/>
              </a:buClr>
              <a:buSzPct val="85714"/>
              <a:buAutoNum type="arabicPeriod" startAt="3"/>
            </a:pPr>
            <a:r>
              <a:rPr lang="en-US" dirty="0"/>
              <a:t>Statistical Analysis</a:t>
            </a:r>
          </a:p>
          <a:p>
            <a:pPr marL="491173" lvl="0" indent="-457200" algn="l" rtl="0">
              <a:lnSpc>
                <a:spcPct val="90000"/>
              </a:lnSpc>
              <a:spcBef>
                <a:spcPts val="0"/>
              </a:spcBef>
              <a:spcAft>
                <a:spcPts val="0"/>
              </a:spcAft>
              <a:buClr>
                <a:schemeClr val="dk1"/>
              </a:buClr>
              <a:buSzPct val="85714"/>
              <a:buAutoNum type="arabicPeriod" startAt="3"/>
            </a:pPr>
            <a:endParaRPr lang="en-US" dirty="0"/>
          </a:p>
          <a:p>
            <a:pPr marL="491173" lvl="0" indent="-457200" algn="l" rtl="0">
              <a:lnSpc>
                <a:spcPct val="90000"/>
              </a:lnSpc>
              <a:spcBef>
                <a:spcPts val="0"/>
              </a:spcBef>
              <a:spcAft>
                <a:spcPts val="0"/>
              </a:spcAft>
              <a:buClr>
                <a:schemeClr val="dk1"/>
              </a:buClr>
              <a:buSzPct val="85714"/>
              <a:buAutoNum type="arabicPeriod" startAt="3"/>
            </a:pPr>
            <a:r>
              <a:rPr lang="en-US" dirty="0"/>
              <a:t>Data Preprocessing</a:t>
            </a:r>
          </a:p>
          <a:p>
            <a:pPr marL="491173" lvl="0" indent="-457200" algn="l" rtl="0">
              <a:lnSpc>
                <a:spcPct val="90000"/>
              </a:lnSpc>
              <a:spcBef>
                <a:spcPts val="0"/>
              </a:spcBef>
              <a:spcAft>
                <a:spcPts val="0"/>
              </a:spcAft>
              <a:buClr>
                <a:schemeClr val="dk1"/>
              </a:buClr>
              <a:buSzPct val="85714"/>
              <a:buAutoNum type="arabicPeriod" startAt="3"/>
            </a:pPr>
            <a:endParaRPr lang="en-US" dirty="0"/>
          </a:p>
          <a:p>
            <a:pPr marL="491173" lvl="0" indent="-457200" algn="l" rtl="0">
              <a:lnSpc>
                <a:spcPct val="90000"/>
              </a:lnSpc>
              <a:spcBef>
                <a:spcPts val="0"/>
              </a:spcBef>
              <a:spcAft>
                <a:spcPts val="0"/>
              </a:spcAft>
              <a:buClr>
                <a:schemeClr val="dk1"/>
              </a:buClr>
              <a:buSzPct val="85714"/>
              <a:buAutoNum type="arabicPeriod" startAt="3"/>
            </a:pPr>
            <a:r>
              <a:rPr lang="en-US" dirty="0"/>
              <a:t>Univariate and Multivariate Analysis</a:t>
            </a:r>
          </a:p>
          <a:p>
            <a:pPr marL="491173" lvl="0" indent="-457200" algn="l" rtl="0">
              <a:lnSpc>
                <a:spcPct val="90000"/>
              </a:lnSpc>
              <a:spcBef>
                <a:spcPts val="0"/>
              </a:spcBef>
              <a:spcAft>
                <a:spcPts val="0"/>
              </a:spcAft>
              <a:buClr>
                <a:schemeClr val="dk1"/>
              </a:buClr>
              <a:buSzPct val="85714"/>
              <a:buAutoNum type="arabicPeriod" startAt="3"/>
            </a:pPr>
            <a:endParaRPr lang="en-US" dirty="0"/>
          </a:p>
          <a:p>
            <a:pPr marL="491173" lvl="0" indent="-457200" algn="l" rtl="0">
              <a:lnSpc>
                <a:spcPct val="90000"/>
              </a:lnSpc>
              <a:spcBef>
                <a:spcPts val="0"/>
              </a:spcBef>
              <a:spcAft>
                <a:spcPts val="0"/>
              </a:spcAft>
              <a:buClr>
                <a:schemeClr val="dk1"/>
              </a:buClr>
              <a:buSzPct val="85714"/>
              <a:buAutoNum type="arabicPeriod" startAt="3"/>
            </a:pPr>
            <a:r>
              <a:rPr lang="en-US" dirty="0"/>
              <a:t>Model Selection</a:t>
            </a:r>
          </a:p>
          <a:p>
            <a:pPr marL="491173" lvl="0" indent="-457200" algn="l" rtl="0">
              <a:lnSpc>
                <a:spcPct val="90000"/>
              </a:lnSpc>
              <a:spcBef>
                <a:spcPts val="0"/>
              </a:spcBef>
              <a:spcAft>
                <a:spcPts val="0"/>
              </a:spcAft>
              <a:buClr>
                <a:schemeClr val="dk1"/>
              </a:buClr>
              <a:buSzPct val="85714"/>
              <a:buAutoNum type="arabicPeriod" startAt="3"/>
            </a:pPr>
            <a:endParaRPr lang="en-US" dirty="0"/>
          </a:p>
          <a:p>
            <a:pPr marL="491173" lvl="0" indent="-457200" algn="l" rtl="0">
              <a:lnSpc>
                <a:spcPct val="90000"/>
              </a:lnSpc>
              <a:spcBef>
                <a:spcPts val="0"/>
              </a:spcBef>
              <a:spcAft>
                <a:spcPts val="0"/>
              </a:spcAft>
              <a:buClr>
                <a:schemeClr val="dk1"/>
              </a:buClr>
              <a:buSzPct val="85714"/>
              <a:buAutoNum type="arabicPeriod" startAt="3"/>
            </a:pPr>
            <a:r>
              <a:rPr lang="en-US" dirty="0"/>
              <a:t>Performance Analysis</a:t>
            </a:r>
          </a:p>
          <a:p>
            <a:pPr marL="33973" lvl="0" indent="0" algn="l" rtl="0">
              <a:lnSpc>
                <a:spcPct val="90000"/>
              </a:lnSpc>
              <a:spcBef>
                <a:spcPts val="0"/>
              </a:spcBef>
              <a:spcAft>
                <a:spcPts val="0"/>
              </a:spcAft>
              <a:buClr>
                <a:schemeClr val="dk1"/>
              </a:buClr>
              <a:buSzPct val="85714"/>
              <a:buNone/>
            </a:pPr>
            <a:br>
              <a:rPr lang="en-US" dirty="0"/>
            </a:br>
            <a:endParaRPr dirty="0"/>
          </a:p>
        </p:txBody>
      </p:sp>
      <p:sp>
        <p:nvSpPr>
          <p:cNvPr id="205" name="Google Shape;205;p3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21</a:t>
            </a:fld>
            <a:endParaRPr>
              <a:solidFill>
                <a:schemeClr val="lt1"/>
              </a:solidFill>
            </a:endParaRPr>
          </a:p>
        </p:txBody>
      </p:sp>
      <p:pic>
        <p:nvPicPr>
          <p:cNvPr id="206" name="Google Shape;206;p32"/>
          <p:cNvPicPr preferRelativeResize="0"/>
          <p:nvPr/>
        </p:nvPicPr>
        <p:blipFill>
          <a:blip r:embed="rId3">
            <a:alphaModFix/>
          </a:blip>
          <a:stretch>
            <a:fillRect/>
          </a:stretch>
        </p:blipFill>
        <p:spPr>
          <a:xfrm>
            <a:off x="4727725" y="152400"/>
            <a:ext cx="4276902" cy="475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34" name="Google Shape;234;p35"/>
          <p:cNvSpPr txBox="1">
            <a:spLocks noGrp="1"/>
          </p:cNvSpPr>
          <p:nvPr>
            <p:ph type="title"/>
          </p:nvPr>
        </p:nvSpPr>
        <p:spPr>
          <a:xfrm>
            <a:off x="628650" y="758455"/>
            <a:ext cx="7886700" cy="994200"/>
          </a:xfrm>
          <a:prstGeom prst="rect">
            <a:avLst/>
          </a:prstGeom>
          <a:noFill/>
          <a:ln>
            <a:noFill/>
          </a:ln>
        </p:spPr>
        <p:txBody>
          <a:bodyPr spcFirstLastPara="1" wrap="square" lIns="68575" tIns="34275" rIns="68575" bIns="34275" anchor="ctr" anchorCtr="0">
            <a:normAutofit/>
          </a:bodyPr>
          <a:lstStyle/>
          <a:p>
            <a:pPr marL="33973" lvl="0" algn="l" rtl="0">
              <a:lnSpc>
                <a:spcPct val="90000"/>
              </a:lnSpc>
              <a:spcBef>
                <a:spcPts val="0"/>
              </a:spcBef>
              <a:spcAft>
                <a:spcPts val="0"/>
              </a:spcAft>
              <a:buClr>
                <a:schemeClr val="dk1"/>
              </a:buClr>
              <a:buSzPct val="85714"/>
            </a:pPr>
            <a:r>
              <a:rPr lang="en-US" b="0" i="0" dirty="0">
                <a:effectLst/>
                <a:highlight>
                  <a:srgbClr val="FFFFFF"/>
                </a:highlight>
                <a:latin typeface="Arial" panose="020B0604020202020204" pitchFamily="34" charset="0"/>
              </a:rPr>
              <a:t>Project Research</a:t>
            </a:r>
          </a:p>
        </p:txBody>
      </p:sp>
      <p:sp>
        <p:nvSpPr>
          <p:cNvPr id="235" name="Google Shape;235;p35"/>
          <p:cNvSpPr txBox="1">
            <a:spLocks noGrp="1"/>
          </p:cNvSpPr>
          <p:nvPr>
            <p:ph type="body" idx="1"/>
          </p:nvPr>
        </p:nvSpPr>
        <p:spPr>
          <a:xfrm>
            <a:off x="628650" y="1856293"/>
            <a:ext cx="7886700" cy="182182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800"/>
              </a:spcBef>
              <a:spcAft>
                <a:spcPts val="0"/>
              </a:spcAft>
              <a:buClr>
                <a:schemeClr val="dk1"/>
              </a:buClr>
              <a:buSzPts val="2100"/>
              <a:buNone/>
            </a:pPr>
            <a:r>
              <a:rPr lang="en-US" b="0" i="0" dirty="0">
                <a:effectLst/>
                <a:highlight>
                  <a:srgbClr val="FFFFFF"/>
                </a:highlight>
                <a:latin typeface="Arial" panose="020B0604020202020204" pitchFamily="34" charset="0"/>
              </a:rPr>
              <a:t>• Gather Domain Knowledge and Relevant Information.</a:t>
            </a:r>
          </a:p>
          <a:p>
            <a:pPr marL="0" lvl="0" indent="0" algn="l" rtl="0">
              <a:lnSpc>
                <a:spcPct val="90000"/>
              </a:lnSpc>
              <a:spcBef>
                <a:spcPts val="800"/>
              </a:spcBef>
              <a:spcAft>
                <a:spcPts val="0"/>
              </a:spcAft>
              <a:buClr>
                <a:schemeClr val="dk1"/>
              </a:buClr>
              <a:buSzPts val="2100"/>
              <a:buNone/>
            </a:pPr>
            <a:br>
              <a:rPr lang="en-US" dirty="0"/>
            </a:br>
            <a:r>
              <a:rPr lang="en-US" b="0" i="0" dirty="0">
                <a:effectLst/>
                <a:highlight>
                  <a:srgbClr val="FFFFFF"/>
                </a:highlight>
                <a:latin typeface="Arial" panose="020B0604020202020204" pitchFamily="34" charset="0"/>
              </a:rPr>
              <a:t>• Review Literature and Existing Solutions.</a:t>
            </a:r>
          </a:p>
          <a:p>
            <a:pPr marL="0" lvl="0" indent="0" algn="l" rtl="0">
              <a:lnSpc>
                <a:spcPct val="90000"/>
              </a:lnSpc>
              <a:spcBef>
                <a:spcPts val="800"/>
              </a:spcBef>
              <a:spcAft>
                <a:spcPts val="0"/>
              </a:spcAft>
              <a:buClr>
                <a:schemeClr val="dk1"/>
              </a:buClr>
              <a:buSzPts val="2100"/>
              <a:buNone/>
            </a:pPr>
            <a:br>
              <a:rPr lang="en-US" dirty="0"/>
            </a:br>
            <a:r>
              <a:rPr lang="en-US" b="0" i="0" dirty="0">
                <a:effectLst/>
                <a:highlight>
                  <a:srgbClr val="FFFFFF"/>
                </a:highlight>
                <a:latin typeface="Arial" panose="020B0604020202020204" pitchFamily="34" charset="0"/>
              </a:rPr>
              <a:t>• Define the Project’s Deliverables.</a:t>
            </a:r>
            <a:endParaRPr b="1" dirty="0"/>
          </a:p>
        </p:txBody>
      </p:sp>
      <p:sp>
        <p:nvSpPr>
          <p:cNvPr id="236" name="Google Shape;236;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22</a:t>
            </a:fld>
            <a:endParaRPr>
              <a:solidFill>
                <a:schemeClr val="lt1"/>
              </a:solidFill>
            </a:endParaRPr>
          </a:p>
        </p:txBody>
      </p:sp>
      <p:pic>
        <p:nvPicPr>
          <p:cNvPr id="237" name="Google Shape;237;p35"/>
          <p:cNvPicPr preferRelativeResize="0"/>
          <p:nvPr/>
        </p:nvPicPr>
        <p:blipFill>
          <a:blip r:embed="rId3">
            <a:alphaModFix/>
          </a:blip>
          <a:stretch>
            <a:fillRect/>
          </a:stretch>
        </p:blipFill>
        <p:spPr>
          <a:xfrm>
            <a:off x="4677875" y="112550"/>
            <a:ext cx="4276902" cy="475575"/>
          </a:xfrm>
          <a:prstGeom prst="rect">
            <a:avLst/>
          </a:prstGeom>
          <a:noFill/>
          <a:ln>
            <a:noFill/>
          </a:ln>
        </p:spPr>
      </p:pic>
    </p:spTree>
    <p:extLst>
      <p:ext uri="{BB962C8B-B14F-4D97-AF65-F5344CB8AC3E}">
        <p14:creationId xmlns:p14="http://schemas.microsoft.com/office/powerpoint/2010/main" val="524692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34" name="Google Shape;234;p35"/>
          <p:cNvSpPr txBox="1">
            <a:spLocks noGrp="1"/>
          </p:cNvSpPr>
          <p:nvPr>
            <p:ph type="title"/>
          </p:nvPr>
        </p:nvSpPr>
        <p:spPr>
          <a:xfrm>
            <a:off x="456153" y="613862"/>
            <a:ext cx="7886700" cy="994200"/>
          </a:xfrm>
          <a:prstGeom prst="rect">
            <a:avLst/>
          </a:prstGeom>
          <a:noFill/>
          <a:ln>
            <a:noFill/>
          </a:ln>
        </p:spPr>
        <p:txBody>
          <a:bodyPr spcFirstLastPara="1" wrap="square" lIns="68575" tIns="34275" rIns="68575" bIns="34275" anchor="ctr" anchorCtr="0">
            <a:normAutofit/>
          </a:bodyPr>
          <a:lstStyle/>
          <a:p>
            <a:pPr marL="33973" lvl="0" algn="l" rtl="0">
              <a:lnSpc>
                <a:spcPct val="90000"/>
              </a:lnSpc>
              <a:spcBef>
                <a:spcPts val="0"/>
              </a:spcBef>
              <a:spcAft>
                <a:spcPts val="0"/>
              </a:spcAft>
              <a:buClr>
                <a:schemeClr val="dk1"/>
              </a:buClr>
              <a:buSzPct val="85714"/>
            </a:pPr>
            <a:r>
              <a:rPr lang="en-US" b="0" i="0" dirty="0">
                <a:effectLst/>
                <a:highlight>
                  <a:srgbClr val="FFFFFF"/>
                </a:highlight>
                <a:latin typeface="Arial" panose="020B0604020202020204" pitchFamily="34" charset="0"/>
              </a:rPr>
              <a:t>Data Analysis</a:t>
            </a:r>
          </a:p>
        </p:txBody>
      </p:sp>
      <p:sp>
        <p:nvSpPr>
          <p:cNvPr id="235" name="Google Shape;235;p35"/>
          <p:cNvSpPr txBox="1">
            <a:spLocks noGrp="1"/>
          </p:cNvSpPr>
          <p:nvPr>
            <p:ph type="body" idx="1"/>
          </p:nvPr>
        </p:nvSpPr>
        <p:spPr>
          <a:xfrm>
            <a:off x="456153" y="1856293"/>
            <a:ext cx="7886700" cy="1821820"/>
          </a:xfrm>
          <a:prstGeom prst="rect">
            <a:avLst/>
          </a:prstGeom>
          <a:noFill/>
          <a:ln>
            <a:noFill/>
          </a:ln>
        </p:spPr>
        <p:txBody>
          <a:bodyPr spcFirstLastPara="1" wrap="square" lIns="68575" tIns="34275" rIns="68575" bIns="34275" anchor="t" anchorCtr="0">
            <a:normAutofit/>
          </a:bodyPr>
          <a:lstStyle/>
          <a:p>
            <a:pPr marL="342900" indent="-342900">
              <a:buSzPts val="2100"/>
            </a:pPr>
            <a:r>
              <a:rPr lang="en-US" b="0" i="0" dirty="0">
                <a:effectLst/>
                <a:highlight>
                  <a:srgbClr val="FFFFFF"/>
                </a:highlight>
                <a:latin typeface="Arial" panose="020B0604020202020204" pitchFamily="34" charset="0"/>
              </a:rPr>
              <a:t>Understand the Dataset to gain Insights.</a:t>
            </a:r>
          </a:p>
          <a:p>
            <a:pPr marL="0" lvl="0" indent="0" algn="l" rtl="0">
              <a:lnSpc>
                <a:spcPct val="90000"/>
              </a:lnSpc>
              <a:spcBef>
                <a:spcPts val="800"/>
              </a:spcBef>
              <a:spcAft>
                <a:spcPts val="0"/>
              </a:spcAft>
              <a:buClr>
                <a:schemeClr val="dk1"/>
              </a:buClr>
              <a:buSzPts val="2100"/>
              <a:buNone/>
            </a:pPr>
            <a:br>
              <a:rPr lang="en-US" dirty="0"/>
            </a:br>
            <a:r>
              <a:rPr lang="en-US" b="0" i="0" dirty="0">
                <a:effectLst/>
                <a:highlight>
                  <a:srgbClr val="FFFFFF"/>
                </a:highlight>
                <a:latin typeface="Arial" panose="020B0604020202020204" pitchFamily="34" charset="0"/>
              </a:rPr>
              <a:t>•   Perform initial Exploratory Data Analysis(EDA)</a:t>
            </a:r>
          </a:p>
          <a:p>
            <a:pPr marL="0" lvl="0" indent="0" algn="l" rtl="0">
              <a:lnSpc>
                <a:spcPct val="90000"/>
              </a:lnSpc>
              <a:spcBef>
                <a:spcPts val="800"/>
              </a:spcBef>
              <a:spcAft>
                <a:spcPts val="0"/>
              </a:spcAft>
              <a:buClr>
                <a:schemeClr val="dk1"/>
              </a:buClr>
              <a:buSzPts val="2100"/>
              <a:buNone/>
            </a:pPr>
            <a:br>
              <a:rPr lang="en-US" dirty="0"/>
            </a:br>
            <a:r>
              <a:rPr lang="en-US" b="0" i="0" dirty="0">
                <a:effectLst/>
                <a:highlight>
                  <a:srgbClr val="FFFFFF"/>
                </a:highlight>
                <a:latin typeface="Arial" panose="020B0604020202020204" pitchFamily="34" charset="0"/>
              </a:rPr>
              <a:t>•   Summarize Data with Descriptive Statistics.</a:t>
            </a:r>
            <a:endParaRPr b="1" dirty="0"/>
          </a:p>
        </p:txBody>
      </p:sp>
      <p:sp>
        <p:nvSpPr>
          <p:cNvPr id="236" name="Google Shape;236;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23</a:t>
            </a:fld>
            <a:endParaRPr>
              <a:solidFill>
                <a:schemeClr val="lt1"/>
              </a:solidFill>
            </a:endParaRPr>
          </a:p>
        </p:txBody>
      </p:sp>
      <p:pic>
        <p:nvPicPr>
          <p:cNvPr id="237" name="Google Shape;237;p35"/>
          <p:cNvPicPr preferRelativeResize="0"/>
          <p:nvPr/>
        </p:nvPicPr>
        <p:blipFill>
          <a:blip r:embed="rId3">
            <a:alphaModFix/>
          </a:blip>
          <a:stretch>
            <a:fillRect/>
          </a:stretch>
        </p:blipFill>
        <p:spPr>
          <a:xfrm>
            <a:off x="4677875" y="112550"/>
            <a:ext cx="4276902" cy="475575"/>
          </a:xfrm>
          <a:prstGeom prst="rect">
            <a:avLst/>
          </a:prstGeom>
          <a:noFill/>
          <a:ln>
            <a:noFill/>
          </a:ln>
        </p:spPr>
      </p:pic>
    </p:spTree>
    <p:extLst>
      <p:ext uri="{BB962C8B-B14F-4D97-AF65-F5344CB8AC3E}">
        <p14:creationId xmlns:p14="http://schemas.microsoft.com/office/powerpoint/2010/main" val="3536799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34" name="Google Shape;234;p35"/>
          <p:cNvSpPr txBox="1">
            <a:spLocks noGrp="1"/>
          </p:cNvSpPr>
          <p:nvPr>
            <p:ph type="title"/>
          </p:nvPr>
        </p:nvSpPr>
        <p:spPr>
          <a:xfrm>
            <a:off x="456153" y="613862"/>
            <a:ext cx="7886700" cy="994200"/>
          </a:xfrm>
          <a:prstGeom prst="rect">
            <a:avLst/>
          </a:prstGeom>
          <a:noFill/>
          <a:ln>
            <a:noFill/>
          </a:ln>
        </p:spPr>
        <p:txBody>
          <a:bodyPr spcFirstLastPara="1" wrap="square" lIns="68575" tIns="34275" rIns="68575" bIns="34275" anchor="ctr" anchorCtr="0">
            <a:normAutofit/>
          </a:bodyPr>
          <a:lstStyle/>
          <a:p>
            <a:pPr marL="33973" lvl="0" algn="l" rtl="0">
              <a:lnSpc>
                <a:spcPct val="90000"/>
              </a:lnSpc>
              <a:spcBef>
                <a:spcPts val="0"/>
              </a:spcBef>
              <a:spcAft>
                <a:spcPts val="0"/>
              </a:spcAft>
              <a:buClr>
                <a:schemeClr val="dk1"/>
              </a:buClr>
              <a:buSzPct val="85714"/>
            </a:pPr>
            <a:r>
              <a:rPr lang="en-US" b="0" i="0" dirty="0">
                <a:effectLst/>
                <a:highlight>
                  <a:srgbClr val="FFFFFF"/>
                </a:highlight>
                <a:latin typeface="Arial" panose="020B0604020202020204" pitchFamily="34" charset="0"/>
              </a:rPr>
              <a:t>Statistical Analysis</a:t>
            </a:r>
          </a:p>
        </p:txBody>
      </p:sp>
      <p:sp>
        <p:nvSpPr>
          <p:cNvPr id="235" name="Google Shape;235;p35"/>
          <p:cNvSpPr txBox="1">
            <a:spLocks noGrp="1"/>
          </p:cNvSpPr>
          <p:nvPr>
            <p:ph type="body" idx="1"/>
          </p:nvPr>
        </p:nvSpPr>
        <p:spPr>
          <a:xfrm>
            <a:off x="456153" y="1454712"/>
            <a:ext cx="7886700" cy="2234076"/>
          </a:xfrm>
          <a:prstGeom prst="rect">
            <a:avLst/>
          </a:prstGeom>
          <a:noFill/>
          <a:ln>
            <a:noFill/>
          </a:ln>
        </p:spPr>
        <p:txBody>
          <a:bodyPr spcFirstLastPara="1" wrap="square" lIns="68575" tIns="34275" rIns="68575" bIns="34275" anchor="t" anchorCtr="0">
            <a:normAutofit lnSpcReduction="10000"/>
          </a:bodyPr>
          <a:lstStyle/>
          <a:p>
            <a:pPr algn="just">
              <a:lnSpc>
                <a:spcPct val="120000"/>
              </a:lnSpc>
            </a:pPr>
            <a:r>
              <a:rPr lang="en-US" b="0" i="0" dirty="0">
                <a:solidFill>
                  <a:schemeClr val="tx1"/>
                </a:solidFill>
                <a:highlight>
                  <a:srgbClr val="FFFFFF"/>
                </a:highlight>
                <a:latin typeface="Arial" panose="020B0604020202020204" pitchFamily="34" charset="0"/>
              </a:rPr>
              <a:t>Apply Statistical Methods to understand the data patterns and relationships.</a:t>
            </a:r>
          </a:p>
          <a:p>
            <a:pPr algn="just">
              <a:lnSpc>
                <a:spcPct val="120000"/>
              </a:lnSpc>
            </a:pPr>
            <a:r>
              <a:rPr lang="en-US" dirty="0">
                <a:solidFill>
                  <a:schemeClr val="tx1"/>
                </a:solidFill>
                <a:highlight>
                  <a:srgbClr val="FFFFFF"/>
                </a:highlight>
                <a:latin typeface="Arial" panose="020B0604020202020204" pitchFamily="34" charset="0"/>
              </a:rPr>
              <a:t>Calculation of key statistical measures (Mean, Median, Standard Deviation, Correlation)</a:t>
            </a:r>
          </a:p>
          <a:p>
            <a:pPr algn="just">
              <a:lnSpc>
                <a:spcPct val="120000"/>
              </a:lnSpc>
            </a:pPr>
            <a:r>
              <a:rPr lang="en-US" b="0" i="0" dirty="0">
                <a:solidFill>
                  <a:schemeClr val="tx1"/>
                </a:solidFill>
                <a:highlight>
                  <a:srgbClr val="FFFFFF"/>
                </a:highlight>
                <a:latin typeface="Arial" panose="020B0604020202020204" pitchFamily="34" charset="0"/>
              </a:rPr>
              <a:t>Conduct Hypothesis test to </a:t>
            </a:r>
            <a:r>
              <a:rPr lang="en-US" dirty="0">
                <a:solidFill>
                  <a:schemeClr val="tx1"/>
                </a:solidFill>
                <a:highlight>
                  <a:srgbClr val="FFFFFF"/>
                </a:highlight>
                <a:latin typeface="Arial" panose="020B0604020202020204" pitchFamily="34" charset="0"/>
              </a:rPr>
              <a:t>V</a:t>
            </a:r>
            <a:r>
              <a:rPr lang="en-US" b="0" i="0" dirty="0">
                <a:solidFill>
                  <a:schemeClr val="tx1"/>
                </a:solidFill>
                <a:highlight>
                  <a:srgbClr val="FFFFFF"/>
                </a:highlight>
                <a:latin typeface="Arial" panose="020B0604020202020204" pitchFamily="34" charset="0"/>
              </a:rPr>
              <a:t>alidate Assumptions.</a:t>
            </a:r>
            <a:endParaRPr lang="en-US" b="0" i="0" dirty="0">
              <a:solidFill>
                <a:schemeClr val="tx1"/>
              </a:solidFill>
              <a:effectLst/>
              <a:highlight>
                <a:srgbClr val="FFFFFF"/>
              </a:highlight>
              <a:latin typeface="Lato" panose="020F0502020204030204" pitchFamily="34" charset="0"/>
            </a:endParaRPr>
          </a:p>
        </p:txBody>
      </p:sp>
      <p:sp>
        <p:nvSpPr>
          <p:cNvPr id="236" name="Google Shape;236;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24</a:t>
            </a:fld>
            <a:endParaRPr>
              <a:solidFill>
                <a:schemeClr val="lt1"/>
              </a:solidFill>
            </a:endParaRPr>
          </a:p>
        </p:txBody>
      </p:sp>
      <p:pic>
        <p:nvPicPr>
          <p:cNvPr id="237" name="Google Shape;237;p35"/>
          <p:cNvPicPr preferRelativeResize="0"/>
          <p:nvPr/>
        </p:nvPicPr>
        <p:blipFill>
          <a:blip r:embed="rId3">
            <a:alphaModFix/>
          </a:blip>
          <a:stretch>
            <a:fillRect/>
          </a:stretch>
        </p:blipFill>
        <p:spPr>
          <a:xfrm>
            <a:off x="4677875" y="112550"/>
            <a:ext cx="4276902" cy="475575"/>
          </a:xfrm>
          <a:prstGeom prst="rect">
            <a:avLst/>
          </a:prstGeom>
          <a:noFill/>
          <a:ln>
            <a:noFill/>
          </a:ln>
        </p:spPr>
      </p:pic>
    </p:spTree>
    <p:extLst>
      <p:ext uri="{BB962C8B-B14F-4D97-AF65-F5344CB8AC3E}">
        <p14:creationId xmlns:p14="http://schemas.microsoft.com/office/powerpoint/2010/main" val="3202505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34" name="Google Shape;234;p35"/>
          <p:cNvSpPr txBox="1">
            <a:spLocks noGrp="1"/>
          </p:cNvSpPr>
          <p:nvPr>
            <p:ph type="title"/>
          </p:nvPr>
        </p:nvSpPr>
        <p:spPr>
          <a:xfrm>
            <a:off x="456153" y="613862"/>
            <a:ext cx="7886700" cy="994200"/>
          </a:xfrm>
          <a:prstGeom prst="rect">
            <a:avLst/>
          </a:prstGeom>
          <a:noFill/>
          <a:ln>
            <a:noFill/>
          </a:ln>
        </p:spPr>
        <p:txBody>
          <a:bodyPr spcFirstLastPara="1" wrap="square" lIns="68575" tIns="34275" rIns="68575" bIns="34275" anchor="ctr" anchorCtr="0">
            <a:normAutofit/>
          </a:bodyPr>
          <a:lstStyle/>
          <a:p>
            <a:pPr marL="33973" lvl="0" algn="l" rtl="0">
              <a:lnSpc>
                <a:spcPct val="90000"/>
              </a:lnSpc>
              <a:spcBef>
                <a:spcPts val="0"/>
              </a:spcBef>
              <a:spcAft>
                <a:spcPts val="0"/>
              </a:spcAft>
              <a:buClr>
                <a:schemeClr val="dk1"/>
              </a:buClr>
              <a:buSzPct val="85714"/>
            </a:pPr>
            <a:r>
              <a:rPr lang="en-US" b="0" i="0" dirty="0">
                <a:effectLst/>
                <a:highlight>
                  <a:srgbClr val="FFFFFF"/>
                </a:highlight>
                <a:latin typeface="Arial" panose="020B0604020202020204" pitchFamily="34" charset="0"/>
              </a:rPr>
              <a:t>Data Preprocessing</a:t>
            </a:r>
          </a:p>
        </p:txBody>
      </p:sp>
      <p:sp>
        <p:nvSpPr>
          <p:cNvPr id="235" name="Google Shape;235;p35"/>
          <p:cNvSpPr txBox="1">
            <a:spLocks noGrp="1"/>
          </p:cNvSpPr>
          <p:nvPr>
            <p:ph type="body" idx="1"/>
          </p:nvPr>
        </p:nvSpPr>
        <p:spPr>
          <a:xfrm>
            <a:off x="511154" y="1448711"/>
            <a:ext cx="7886700" cy="2422541"/>
          </a:xfrm>
          <a:prstGeom prst="rect">
            <a:avLst/>
          </a:prstGeom>
          <a:noFill/>
          <a:ln>
            <a:noFill/>
          </a:ln>
        </p:spPr>
        <p:txBody>
          <a:bodyPr spcFirstLastPara="1" wrap="square" lIns="68575" tIns="34275" rIns="68575" bIns="34275" anchor="t" anchorCtr="0">
            <a:normAutofit/>
          </a:bodyPr>
          <a:lstStyle/>
          <a:p>
            <a:pPr algn="just">
              <a:lnSpc>
                <a:spcPct val="110000"/>
              </a:lnSpc>
            </a:pPr>
            <a:r>
              <a:rPr lang="en-US" b="0" i="0" dirty="0">
                <a:solidFill>
                  <a:schemeClr val="tx1"/>
                </a:solidFill>
                <a:highlight>
                  <a:srgbClr val="FFFFFF"/>
                </a:highlight>
                <a:latin typeface="Arial" panose="020B0604020202020204" pitchFamily="34" charset="0"/>
              </a:rPr>
              <a:t>Preparing Data suitable for Analysis and Modeling.</a:t>
            </a:r>
          </a:p>
          <a:p>
            <a:pPr algn="just">
              <a:lnSpc>
                <a:spcPct val="110000"/>
              </a:lnSpc>
            </a:pPr>
            <a:r>
              <a:rPr lang="en-US" dirty="0">
                <a:solidFill>
                  <a:schemeClr val="tx1"/>
                </a:solidFill>
                <a:highlight>
                  <a:srgbClr val="FFFFFF"/>
                </a:highlight>
                <a:latin typeface="Arial" panose="020B0604020202020204" pitchFamily="34" charset="0"/>
              </a:rPr>
              <a:t>Cleaning the data by handling Missing values, Outliers, Inconsistent Data.</a:t>
            </a:r>
          </a:p>
          <a:p>
            <a:pPr algn="just">
              <a:lnSpc>
                <a:spcPct val="110000"/>
              </a:lnSpc>
            </a:pPr>
            <a:r>
              <a:rPr lang="en-US" b="0" i="0" dirty="0">
                <a:solidFill>
                  <a:schemeClr val="tx1"/>
                </a:solidFill>
                <a:highlight>
                  <a:srgbClr val="FFFFFF"/>
                </a:highlight>
                <a:latin typeface="Arial" panose="020B0604020202020204" pitchFamily="34" charset="0"/>
              </a:rPr>
              <a:t>Encoding Categorical Varia</a:t>
            </a:r>
            <a:r>
              <a:rPr lang="en-US" dirty="0">
                <a:solidFill>
                  <a:schemeClr val="tx1"/>
                </a:solidFill>
                <a:highlight>
                  <a:srgbClr val="FFFFFF"/>
                </a:highlight>
                <a:latin typeface="Arial" panose="020B0604020202020204" pitchFamily="34" charset="0"/>
              </a:rPr>
              <a:t>bles (One-Hot Encoding)</a:t>
            </a:r>
          </a:p>
          <a:p>
            <a:pPr algn="just">
              <a:lnSpc>
                <a:spcPct val="110000"/>
              </a:lnSpc>
            </a:pPr>
            <a:r>
              <a:rPr lang="en-US" b="0" i="0" dirty="0">
                <a:solidFill>
                  <a:schemeClr val="tx1"/>
                </a:solidFill>
                <a:highlight>
                  <a:srgbClr val="FFFFFF"/>
                </a:highlight>
                <a:latin typeface="Arial" panose="020B0604020202020204" pitchFamily="34" charset="0"/>
              </a:rPr>
              <a:t>KNN Imputation Technique.</a:t>
            </a:r>
          </a:p>
        </p:txBody>
      </p:sp>
      <p:sp>
        <p:nvSpPr>
          <p:cNvPr id="236" name="Google Shape;236;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25</a:t>
            </a:fld>
            <a:endParaRPr>
              <a:solidFill>
                <a:schemeClr val="lt1"/>
              </a:solidFill>
            </a:endParaRPr>
          </a:p>
        </p:txBody>
      </p:sp>
      <p:pic>
        <p:nvPicPr>
          <p:cNvPr id="237" name="Google Shape;237;p35"/>
          <p:cNvPicPr preferRelativeResize="0"/>
          <p:nvPr/>
        </p:nvPicPr>
        <p:blipFill>
          <a:blip r:embed="rId3">
            <a:alphaModFix/>
          </a:blip>
          <a:stretch>
            <a:fillRect/>
          </a:stretch>
        </p:blipFill>
        <p:spPr>
          <a:xfrm>
            <a:off x="4677875" y="112550"/>
            <a:ext cx="4276902" cy="475575"/>
          </a:xfrm>
          <a:prstGeom prst="rect">
            <a:avLst/>
          </a:prstGeom>
          <a:noFill/>
          <a:ln>
            <a:noFill/>
          </a:ln>
        </p:spPr>
      </p:pic>
    </p:spTree>
    <p:extLst>
      <p:ext uri="{BB962C8B-B14F-4D97-AF65-F5344CB8AC3E}">
        <p14:creationId xmlns:p14="http://schemas.microsoft.com/office/powerpoint/2010/main" val="2814094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34" name="Google Shape;234;p35"/>
          <p:cNvSpPr txBox="1">
            <a:spLocks noGrp="1"/>
          </p:cNvSpPr>
          <p:nvPr>
            <p:ph type="title"/>
          </p:nvPr>
        </p:nvSpPr>
        <p:spPr>
          <a:xfrm>
            <a:off x="456153" y="613862"/>
            <a:ext cx="7886700" cy="994200"/>
          </a:xfrm>
          <a:prstGeom prst="rect">
            <a:avLst/>
          </a:prstGeom>
          <a:noFill/>
          <a:ln>
            <a:noFill/>
          </a:ln>
        </p:spPr>
        <p:txBody>
          <a:bodyPr spcFirstLastPara="1" wrap="square" lIns="68575" tIns="34275" rIns="68575" bIns="34275" anchor="ctr" anchorCtr="0">
            <a:normAutofit/>
          </a:bodyPr>
          <a:lstStyle/>
          <a:p>
            <a:pPr marL="33973" lvl="0" algn="l" rtl="0">
              <a:lnSpc>
                <a:spcPct val="90000"/>
              </a:lnSpc>
              <a:spcBef>
                <a:spcPts val="0"/>
              </a:spcBef>
              <a:spcAft>
                <a:spcPts val="0"/>
              </a:spcAft>
              <a:buClr>
                <a:schemeClr val="dk1"/>
              </a:buClr>
              <a:buSzPct val="85714"/>
            </a:pPr>
            <a:r>
              <a:rPr lang="en-US" dirty="0">
                <a:highlight>
                  <a:srgbClr val="FFFFFF"/>
                </a:highlight>
                <a:latin typeface="Arial" panose="020B0604020202020204" pitchFamily="34" charset="0"/>
              </a:rPr>
              <a:t>Univariate and Multivariate Analysis</a:t>
            </a:r>
            <a:endParaRPr lang="en-US" b="0" i="0" dirty="0">
              <a:effectLst/>
              <a:highlight>
                <a:srgbClr val="FFFFFF"/>
              </a:highlight>
              <a:latin typeface="Arial" panose="020B0604020202020204" pitchFamily="34" charset="0"/>
            </a:endParaRPr>
          </a:p>
        </p:txBody>
      </p:sp>
      <p:sp>
        <p:nvSpPr>
          <p:cNvPr id="235" name="Google Shape;235;p35"/>
          <p:cNvSpPr txBox="1">
            <a:spLocks noGrp="1"/>
          </p:cNvSpPr>
          <p:nvPr>
            <p:ph type="body" idx="1"/>
          </p:nvPr>
        </p:nvSpPr>
        <p:spPr>
          <a:xfrm>
            <a:off x="456153" y="1448711"/>
            <a:ext cx="7886700" cy="2422541"/>
          </a:xfrm>
          <a:prstGeom prst="rect">
            <a:avLst/>
          </a:prstGeom>
          <a:noFill/>
          <a:ln>
            <a:noFill/>
          </a:ln>
        </p:spPr>
        <p:txBody>
          <a:bodyPr spcFirstLastPara="1" wrap="square" lIns="68575" tIns="34275" rIns="68575" bIns="34275" anchor="t" anchorCtr="0">
            <a:normAutofit/>
          </a:bodyPr>
          <a:lstStyle/>
          <a:p>
            <a:pPr algn="just">
              <a:lnSpc>
                <a:spcPct val="100000"/>
              </a:lnSpc>
            </a:pPr>
            <a:r>
              <a:rPr lang="en-US" b="0" i="0" dirty="0">
                <a:effectLst/>
                <a:highlight>
                  <a:srgbClr val="FFFFFF"/>
                </a:highlight>
                <a:latin typeface="Arial" panose="020B0604020202020204" pitchFamily="34" charset="0"/>
              </a:rPr>
              <a:t>Examining the data in depth and understanding the relationships between variables.</a:t>
            </a:r>
          </a:p>
          <a:p>
            <a:pPr algn="just">
              <a:lnSpc>
                <a:spcPct val="100000"/>
              </a:lnSpc>
            </a:pPr>
            <a:r>
              <a:rPr lang="en-US" b="0" i="0" dirty="0">
                <a:effectLst/>
                <a:highlight>
                  <a:srgbClr val="FFFFFF"/>
                </a:highlight>
                <a:latin typeface="Arial" panose="020B0604020202020204" pitchFamily="34" charset="0"/>
              </a:rPr>
              <a:t>Conduct Univariate Analysis to understand individual variable distributions.</a:t>
            </a:r>
          </a:p>
          <a:p>
            <a:pPr algn="just">
              <a:lnSpc>
                <a:spcPct val="100000"/>
              </a:lnSpc>
            </a:pPr>
            <a:r>
              <a:rPr lang="en-US" b="0" i="0" dirty="0">
                <a:effectLst/>
                <a:highlight>
                  <a:srgbClr val="FFFFFF"/>
                </a:highlight>
                <a:latin typeface="Arial" panose="020B0604020202020204" pitchFamily="34" charset="0"/>
              </a:rPr>
              <a:t>Conduct Multivariate analysis to explore Interactions and Correlations between multiple variables.</a:t>
            </a:r>
            <a:endParaRPr lang="en-US" b="0" i="0" dirty="0">
              <a:solidFill>
                <a:schemeClr val="tx1"/>
              </a:solidFill>
              <a:effectLst/>
              <a:highlight>
                <a:srgbClr val="FFFFFF"/>
              </a:highlight>
              <a:latin typeface="Lato" panose="020F0502020204030204" pitchFamily="34" charset="0"/>
            </a:endParaRPr>
          </a:p>
        </p:txBody>
      </p:sp>
      <p:sp>
        <p:nvSpPr>
          <p:cNvPr id="236" name="Google Shape;236;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26</a:t>
            </a:fld>
            <a:endParaRPr>
              <a:solidFill>
                <a:schemeClr val="lt1"/>
              </a:solidFill>
            </a:endParaRPr>
          </a:p>
        </p:txBody>
      </p:sp>
      <p:pic>
        <p:nvPicPr>
          <p:cNvPr id="237" name="Google Shape;237;p35"/>
          <p:cNvPicPr preferRelativeResize="0"/>
          <p:nvPr/>
        </p:nvPicPr>
        <p:blipFill>
          <a:blip r:embed="rId3">
            <a:alphaModFix/>
          </a:blip>
          <a:stretch>
            <a:fillRect/>
          </a:stretch>
        </p:blipFill>
        <p:spPr>
          <a:xfrm>
            <a:off x="4677875" y="112550"/>
            <a:ext cx="4276902" cy="475575"/>
          </a:xfrm>
          <a:prstGeom prst="rect">
            <a:avLst/>
          </a:prstGeom>
          <a:noFill/>
          <a:ln>
            <a:noFill/>
          </a:ln>
        </p:spPr>
      </p:pic>
    </p:spTree>
    <p:extLst>
      <p:ext uri="{BB962C8B-B14F-4D97-AF65-F5344CB8AC3E}">
        <p14:creationId xmlns:p14="http://schemas.microsoft.com/office/powerpoint/2010/main" val="89409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34" name="Google Shape;234;p35"/>
          <p:cNvSpPr txBox="1">
            <a:spLocks noGrp="1"/>
          </p:cNvSpPr>
          <p:nvPr>
            <p:ph type="title"/>
          </p:nvPr>
        </p:nvSpPr>
        <p:spPr>
          <a:xfrm>
            <a:off x="456153" y="613862"/>
            <a:ext cx="7886700" cy="994200"/>
          </a:xfrm>
          <a:prstGeom prst="rect">
            <a:avLst/>
          </a:prstGeom>
          <a:noFill/>
          <a:ln>
            <a:noFill/>
          </a:ln>
        </p:spPr>
        <p:txBody>
          <a:bodyPr spcFirstLastPara="1" wrap="square" lIns="68575" tIns="34275" rIns="68575" bIns="34275" anchor="ctr" anchorCtr="0">
            <a:normAutofit/>
          </a:bodyPr>
          <a:lstStyle/>
          <a:p>
            <a:pPr marL="33973" lvl="0" algn="l" rtl="0">
              <a:lnSpc>
                <a:spcPct val="90000"/>
              </a:lnSpc>
              <a:spcBef>
                <a:spcPts val="0"/>
              </a:spcBef>
              <a:spcAft>
                <a:spcPts val="0"/>
              </a:spcAft>
              <a:buClr>
                <a:schemeClr val="dk1"/>
              </a:buClr>
              <a:buSzPct val="85714"/>
            </a:pPr>
            <a:r>
              <a:rPr lang="en-US" dirty="0">
                <a:highlight>
                  <a:srgbClr val="FFFFFF"/>
                </a:highlight>
                <a:latin typeface="Arial" panose="020B0604020202020204" pitchFamily="34" charset="0"/>
              </a:rPr>
              <a:t>Model Selection</a:t>
            </a:r>
            <a:endParaRPr lang="en-US" b="0" i="0" dirty="0">
              <a:effectLst/>
              <a:highlight>
                <a:srgbClr val="FFFFFF"/>
              </a:highlight>
              <a:latin typeface="Arial" panose="020B0604020202020204" pitchFamily="34" charset="0"/>
            </a:endParaRPr>
          </a:p>
        </p:txBody>
      </p:sp>
      <p:sp>
        <p:nvSpPr>
          <p:cNvPr id="235" name="Google Shape;235;p35"/>
          <p:cNvSpPr txBox="1">
            <a:spLocks noGrp="1"/>
          </p:cNvSpPr>
          <p:nvPr>
            <p:ph type="body" idx="1"/>
          </p:nvPr>
        </p:nvSpPr>
        <p:spPr>
          <a:xfrm>
            <a:off x="456153" y="1448711"/>
            <a:ext cx="7886700" cy="2422541"/>
          </a:xfrm>
          <a:prstGeom prst="rect">
            <a:avLst/>
          </a:prstGeom>
          <a:noFill/>
          <a:ln>
            <a:noFill/>
          </a:ln>
        </p:spPr>
        <p:txBody>
          <a:bodyPr spcFirstLastPara="1" wrap="square" lIns="68575" tIns="34275" rIns="68575" bIns="34275" anchor="t" anchorCtr="0">
            <a:normAutofit/>
          </a:bodyPr>
          <a:lstStyle/>
          <a:p>
            <a:pPr algn="just"/>
            <a:r>
              <a:rPr lang="en-IN" b="0" i="0" dirty="0">
                <a:effectLst/>
                <a:highlight>
                  <a:srgbClr val="FFFFFF"/>
                </a:highlight>
                <a:latin typeface="Arial" panose="020B0604020202020204" pitchFamily="34" charset="0"/>
              </a:rPr>
              <a:t>Define the criteria for model selection (i.e., accuracy, interpretability, computational efficiency)</a:t>
            </a:r>
          </a:p>
          <a:p>
            <a:pPr algn="just"/>
            <a:r>
              <a:rPr lang="en-IN" b="0" i="0" dirty="0">
                <a:effectLst/>
                <a:highlight>
                  <a:srgbClr val="FFFFFF"/>
                </a:highlight>
                <a:latin typeface="Arial" panose="020B0604020202020204" pitchFamily="34" charset="0"/>
              </a:rPr>
              <a:t>Experimenting different Algorithms (i.e., </a:t>
            </a:r>
            <a:r>
              <a:rPr lang="en-IN" dirty="0">
                <a:highlight>
                  <a:srgbClr val="FFFFFF"/>
                </a:highlight>
                <a:latin typeface="Arial" panose="020B0604020202020204" pitchFamily="34" charset="0"/>
              </a:rPr>
              <a:t>r</a:t>
            </a:r>
            <a:r>
              <a:rPr lang="en-IN" b="0" i="0" dirty="0">
                <a:effectLst/>
                <a:highlight>
                  <a:srgbClr val="FFFFFF"/>
                </a:highlight>
                <a:latin typeface="Arial" panose="020B0604020202020204" pitchFamily="34" charset="0"/>
              </a:rPr>
              <a:t>egression, decision </a:t>
            </a:r>
            <a:r>
              <a:rPr lang="en-IN" dirty="0">
                <a:highlight>
                  <a:srgbClr val="FFFFFF"/>
                </a:highlight>
                <a:latin typeface="Arial" panose="020B0604020202020204" pitchFamily="34" charset="0"/>
              </a:rPr>
              <a:t>t</a:t>
            </a:r>
            <a:r>
              <a:rPr lang="en-IN" b="0" i="0" dirty="0">
                <a:effectLst/>
                <a:highlight>
                  <a:srgbClr val="FFFFFF"/>
                </a:highlight>
                <a:latin typeface="Arial" panose="020B0604020202020204" pitchFamily="34" charset="0"/>
              </a:rPr>
              <a:t>rees, SVM, Gradient Boosting Machines)</a:t>
            </a:r>
          </a:p>
          <a:p>
            <a:pPr algn="just"/>
            <a:r>
              <a:rPr lang="en-IN" b="0" i="0" dirty="0">
                <a:effectLst/>
                <a:highlight>
                  <a:srgbClr val="FFFFFF"/>
                </a:highlight>
                <a:latin typeface="Arial" panose="020B0604020202020204" pitchFamily="34" charset="0"/>
              </a:rPr>
              <a:t>Selecting the best performing model on Evaluation Metrics.</a:t>
            </a:r>
            <a:endParaRPr lang="en-US" b="0" i="0" dirty="0">
              <a:solidFill>
                <a:schemeClr val="tx1"/>
              </a:solidFill>
              <a:effectLst/>
              <a:highlight>
                <a:srgbClr val="FFFFFF"/>
              </a:highlight>
              <a:latin typeface="Lato" panose="020F0502020204030204" pitchFamily="34" charset="0"/>
            </a:endParaRPr>
          </a:p>
        </p:txBody>
      </p:sp>
      <p:sp>
        <p:nvSpPr>
          <p:cNvPr id="236" name="Google Shape;236;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27</a:t>
            </a:fld>
            <a:endParaRPr>
              <a:solidFill>
                <a:schemeClr val="lt1"/>
              </a:solidFill>
            </a:endParaRPr>
          </a:p>
        </p:txBody>
      </p:sp>
      <p:pic>
        <p:nvPicPr>
          <p:cNvPr id="237" name="Google Shape;237;p35"/>
          <p:cNvPicPr preferRelativeResize="0"/>
          <p:nvPr/>
        </p:nvPicPr>
        <p:blipFill>
          <a:blip r:embed="rId3">
            <a:alphaModFix/>
          </a:blip>
          <a:stretch>
            <a:fillRect/>
          </a:stretch>
        </p:blipFill>
        <p:spPr>
          <a:xfrm>
            <a:off x="4677875" y="112550"/>
            <a:ext cx="4276902" cy="475575"/>
          </a:xfrm>
          <a:prstGeom prst="rect">
            <a:avLst/>
          </a:prstGeom>
          <a:noFill/>
          <a:ln>
            <a:noFill/>
          </a:ln>
        </p:spPr>
      </p:pic>
    </p:spTree>
    <p:extLst>
      <p:ext uri="{BB962C8B-B14F-4D97-AF65-F5344CB8AC3E}">
        <p14:creationId xmlns:p14="http://schemas.microsoft.com/office/powerpoint/2010/main" val="39557434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34" name="Google Shape;234;p35"/>
          <p:cNvSpPr txBox="1">
            <a:spLocks noGrp="1"/>
          </p:cNvSpPr>
          <p:nvPr>
            <p:ph type="title"/>
          </p:nvPr>
        </p:nvSpPr>
        <p:spPr>
          <a:xfrm>
            <a:off x="456153" y="613862"/>
            <a:ext cx="7886700" cy="994200"/>
          </a:xfrm>
          <a:prstGeom prst="rect">
            <a:avLst/>
          </a:prstGeom>
          <a:noFill/>
          <a:ln>
            <a:noFill/>
          </a:ln>
        </p:spPr>
        <p:txBody>
          <a:bodyPr spcFirstLastPara="1" wrap="square" lIns="68575" tIns="34275" rIns="68575" bIns="34275" anchor="ctr" anchorCtr="0">
            <a:normAutofit/>
          </a:bodyPr>
          <a:lstStyle/>
          <a:p>
            <a:pPr marL="33973" lvl="0" algn="l" rtl="0">
              <a:lnSpc>
                <a:spcPct val="90000"/>
              </a:lnSpc>
              <a:spcBef>
                <a:spcPts val="0"/>
              </a:spcBef>
              <a:spcAft>
                <a:spcPts val="0"/>
              </a:spcAft>
              <a:buClr>
                <a:schemeClr val="dk1"/>
              </a:buClr>
              <a:buSzPct val="85714"/>
            </a:pPr>
            <a:r>
              <a:rPr lang="en-US" dirty="0">
                <a:highlight>
                  <a:srgbClr val="FFFFFF"/>
                </a:highlight>
                <a:latin typeface="Arial" panose="020B0604020202020204" pitchFamily="34" charset="0"/>
              </a:rPr>
              <a:t>Performance Analysis</a:t>
            </a:r>
            <a:endParaRPr lang="en-US" b="0" i="0" dirty="0">
              <a:effectLst/>
              <a:highlight>
                <a:srgbClr val="FFFFFF"/>
              </a:highlight>
              <a:latin typeface="Arial" panose="020B0604020202020204" pitchFamily="34" charset="0"/>
            </a:endParaRPr>
          </a:p>
        </p:txBody>
      </p:sp>
      <p:sp>
        <p:nvSpPr>
          <p:cNvPr id="235" name="Google Shape;235;p35"/>
          <p:cNvSpPr txBox="1">
            <a:spLocks noGrp="1"/>
          </p:cNvSpPr>
          <p:nvPr>
            <p:ph type="body" idx="1"/>
          </p:nvPr>
        </p:nvSpPr>
        <p:spPr>
          <a:xfrm>
            <a:off x="456153" y="1744345"/>
            <a:ext cx="7886700" cy="2422541"/>
          </a:xfrm>
          <a:prstGeom prst="rect">
            <a:avLst/>
          </a:prstGeom>
          <a:noFill/>
          <a:ln>
            <a:noFill/>
          </a:ln>
        </p:spPr>
        <p:txBody>
          <a:bodyPr spcFirstLastPara="1" wrap="square" lIns="68575" tIns="34275" rIns="68575" bIns="34275" anchor="t" anchorCtr="0">
            <a:normAutofit/>
          </a:bodyPr>
          <a:lstStyle/>
          <a:p>
            <a:r>
              <a:rPr lang="en-US" b="0" i="0" dirty="0">
                <a:effectLst/>
                <a:highlight>
                  <a:srgbClr val="FFFFFF"/>
                </a:highlight>
                <a:latin typeface="Arial" panose="020B0604020202020204" pitchFamily="34" charset="0"/>
              </a:rPr>
              <a:t>Validate the models on Test Dataset.</a:t>
            </a:r>
          </a:p>
          <a:p>
            <a:pPr marL="139700" indent="0">
              <a:buNone/>
            </a:pPr>
            <a:endParaRPr lang="en-US" b="0" i="0" dirty="0">
              <a:effectLst/>
              <a:highlight>
                <a:srgbClr val="FFFFFF"/>
              </a:highlight>
              <a:latin typeface="Arial" panose="020B0604020202020204" pitchFamily="34" charset="0"/>
            </a:endParaRPr>
          </a:p>
          <a:p>
            <a:r>
              <a:rPr lang="en-US" b="0" i="0" dirty="0">
                <a:effectLst/>
                <a:highlight>
                  <a:srgbClr val="FFFFFF"/>
                </a:highlight>
                <a:latin typeface="Arial" panose="020B0604020202020204" pitchFamily="34" charset="0"/>
              </a:rPr>
              <a:t>Calculate Performance metrics.</a:t>
            </a:r>
          </a:p>
          <a:p>
            <a:pPr marL="139700" indent="0">
              <a:buNone/>
            </a:pPr>
            <a:endParaRPr lang="en-US" b="0" i="0" dirty="0">
              <a:effectLst/>
              <a:highlight>
                <a:srgbClr val="FFFFFF"/>
              </a:highlight>
              <a:latin typeface="Arial" panose="020B0604020202020204" pitchFamily="34" charset="0"/>
            </a:endParaRPr>
          </a:p>
          <a:p>
            <a:r>
              <a:rPr lang="en-US" b="0" i="0" dirty="0">
                <a:effectLst/>
                <a:highlight>
                  <a:srgbClr val="FFFFFF"/>
                </a:highlight>
                <a:latin typeface="Arial" panose="020B0604020202020204" pitchFamily="34" charset="0"/>
              </a:rPr>
              <a:t>Analyze residuals or errors to identify any patterns or biases</a:t>
            </a:r>
            <a:endParaRPr lang="en-US" b="0" i="0" dirty="0">
              <a:solidFill>
                <a:schemeClr val="tx1"/>
              </a:solidFill>
              <a:effectLst/>
              <a:highlight>
                <a:srgbClr val="FFFFFF"/>
              </a:highlight>
              <a:latin typeface="Lato" panose="020F0502020204030204" pitchFamily="34" charset="0"/>
            </a:endParaRPr>
          </a:p>
        </p:txBody>
      </p:sp>
      <p:sp>
        <p:nvSpPr>
          <p:cNvPr id="236" name="Google Shape;236;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28</a:t>
            </a:fld>
            <a:endParaRPr>
              <a:solidFill>
                <a:schemeClr val="lt1"/>
              </a:solidFill>
            </a:endParaRPr>
          </a:p>
        </p:txBody>
      </p:sp>
      <p:pic>
        <p:nvPicPr>
          <p:cNvPr id="237" name="Google Shape;237;p35"/>
          <p:cNvPicPr preferRelativeResize="0"/>
          <p:nvPr/>
        </p:nvPicPr>
        <p:blipFill>
          <a:blip r:embed="rId3">
            <a:alphaModFix/>
          </a:blip>
          <a:stretch>
            <a:fillRect/>
          </a:stretch>
        </p:blipFill>
        <p:spPr>
          <a:xfrm>
            <a:off x="4677875" y="112550"/>
            <a:ext cx="4276902" cy="475575"/>
          </a:xfrm>
          <a:prstGeom prst="rect">
            <a:avLst/>
          </a:prstGeom>
          <a:noFill/>
          <a:ln>
            <a:noFill/>
          </a:ln>
        </p:spPr>
      </p:pic>
    </p:spTree>
    <p:extLst>
      <p:ext uri="{BB962C8B-B14F-4D97-AF65-F5344CB8AC3E}">
        <p14:creationId xmlns:p14="http://schemas.microsoft.com/office/powerpoint/2010/main" val="824960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13" name="Google Shape;213;p3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a:t>Implementation Flow</a:t>
            </a:r>
            <a:endParaRPr b="1"/>
          </a:p>
        </p:txBody>
      </p:sp>
      <p:sp>
        <p:nvSpPr>
          <p:cNvPr id="214" name="Google Shape;214;p3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29</a:t>
            </a:fld>
            <a:endParaRPr>
              <a:solidFill>
                <a:schemeClr val="lt1"/>
              </a:solidFill>
            </a:endParaRPr>
          </a:p>
        </p:txBody>
      </p:sp>
      <p:pic>
        <p:nvPicPr>
          <p:cNvPr id="215" name="Google Shape;215;p33"/>
          <p:cNvPicPr preferRelativeResize="0"/>
          <p:nvPr/>
        </p:nvPicPr>
        <p:blipFill>
          <a:blip r:embed="rId3">
            <a:alphaModFix/>
          </a:blip>
          <a:stretch>
            <a:fillRect/>
          </a:stretch>
        </p:blipFill>
        <p:spPr>
          <a:xfrm>
            <a:off x="4727725" y="152400"/>
            <a:ext cx="4276902" cy="475575"/>
          </a:xfrm>
          <a:prstGeom prst="rect">
            <a:avLst/>
          </a:prstGeom>
          <a:noFill/>
          <a:ln>
            <a:noFill/>
          </a:ln>
        </p:spPr>
      </p:pic>
      <p:grpSp>
        <p:nvGrpSpPr>
          <p:cNvPr id="2" name="Google Shape;194;p11">
            <a:extLst>
              <a:ext uri="{FF2B5EF4-FFF2-40B4-BE49-F238E27FC236}">
                <a16:creationId xmlns:a16="http://schemas.microsoft.com/office/drawing/2014/main" id="{12CD7842-AAC3-1BCB-DCA9-EDFB47AC68F3}"/>
              </a:ext>
            </a:extLst>
          </p:cNvPr>
          <p:cNvGrpSpPr/>
          <p:nvPr/>
        </p:nvGrpSpPr>
        <p:grpSpPr>
          <a:xfrm>
            <a:off x="450503" y="1394995"/>
            <a:ext cx="8222366" cy="2529958"/>
            <a:chOff x="3616" y="767020"/>
            <a:chExt cx="8222366" cy="2529958"/>
          </a:xfrm>
        </p:grpSpPr>
        <p:sp>
          <p:nvSpPr>
            <p:cNvPr id="3" name="Google Shape;195;p11">
              <a:extLst>
                <a:ext uri="{FF2B5EF4-FFF2-40B4-BE49-F238E27FC236}">
                  <a16:creationId xmlns:a16="http://schemas.microsoft.com/office/drawing/2014/main" id="{B2AE79C8-2091-44B0-8B02-A1614D0BDA91}"/>
                </a:ext>
              </a:extLst>
            </p:cNvPr>
            <p:cNvSpPr/>
            <p:nvPr/>
          </p:nvSpPr>
          <p:spPr>
            <a:xfrm>
              <a:off x="3616" y="767020"/>
              <a:ext cx="1581224" cy="948734"/>
            </a:xfrm>
            <a:prstGeom prst="roundRect">
              <a:avLst>
                <a:gd name="adj" fmla="val 10000"/>
              </a:avLst>
            </a:prstGeom>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96;p11">
              <a:extLst>
                <a:ext uri="{FF2B5EF4-FFF2-40B4-BE49-F238E27FC236}">
                  <a16:creationId xmlns:a16="http://schemas.microsoft.com/office/drawing/2014/main" id="{95A470AD-8786-2528-0A2B-7F463794FEFF}"/>
                </a:ext>
              </a:extLst>
            </p:cNvPr>
            <p:cNvSpPr txBox="1"/>
            <p:nvPr/>
          </p:nvSpPr>
          <p:spPr>
            <a:xfrm>
              <a:off x="31403" y="794807"/>
              <a:ext cx="1525650" cy="893160"/>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 sz="1700" b="0" i="0" u="none" strike="noStrike" cap="none">
                  <a:solidFill>
                    <a:schemeClr val="dk1"/>
                  </a:solidFill>
                  <a:latin typeface="Arial"/>
                  <a:ea typeface="Arial"/>
                  <a:cs typeface="Arial"/>
                  <a:sym typeface="Arial"/>
                </a:rPr>
                <a:t>Project Research</a:t>
              </a:r>
              <a:endParaRPr/>
            </a:p>
          </p:txBody>
        </p:sp>
        <p:sp>
          <p:nvSpPr>
            <p:cNvPr id="5" name="Google Shape;197;p11">
              <a:extLst>
                <a:ext uri="{FF2B5EF4-FFF2-40B4-BE49-F238E27FC236}">
                  <a16:creationId xmlns:a16="http://schemas.microsoft.com/office/drawing/2014/main" id="{62919521-E34B-76E4-EBEF-36B8E4387D84}"/>
                </a:ext>
              </a:extLst>
            </p:cNvPr>
            <p:cNvSpPr/>
            <p:nvPr/>
          </p:nvSpPr>
          <p:spPr>
            <a:xfrm>
              <a:off x="1723988" y="1045316"/>
              <a:ext cx="335219" cy="392143"/>
            </a:xfrm>
            <a:prstGeom prst="rightArrow">
              <a:avLst>
                <a:gd name="adj1" fmla="val 60000"/>
                <a:gd name="adj2" fmla="val 50000"/>
              </a:avLst>
            </a:prstGeom>
            <a:gradFill>
              <a:gsLst>
                <a:gs pos="0">
                  <a:schemeClr val="dk1"/>
                </a:gs>
                <a:gs pos="100000">
                  <a:srgbClr val="BABABA"/>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8;p11">
              <a:extLst>
                <a:ext uri="{FF2B5EF4-FFF2-40B4-BE49-F238E27FC236}">
                  <a16:creationId xmlns:a16="http://schemas.microsoft.com/office/drawing/2014/main" id="{19AA624C-0291-6904-ED1C-B9D5F122ACB6}"/>
                </a:ext>
              </a:extLst>
            </p:cNvPr>
            <p:cNvSpPr txBox="1"/>
            <p:nvPr/>
          </p:nvSpPr>
          <p:spPr>
            <a:xfrm>
              <a:off x="1723988" y="1123745"/>
              <a:ext cx="234653" cy="23528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 name="Google Shape;199;p11">
              <a:extLst>
                <a:ext uri="{FF2B5EF4-FFF2-40B4-BE49-F238E27FC236}">
                  <a16:creationId xmlns:a16="http://schemas.microsoft.com/office/drawing/2014/main" id="{07AFDBE9-F3F2-C531-29C0-30D9196E101D}"/>
                </a:ext>
              </a:extLst>
            </p:cNvPr>
            <p:cNvSpPr/>
            <p:nvPr/>
          </p:nvSpPr>
          <p:spPr>
            <a:xfrm>
              <a:off x="2217330" y="767020"/>
              <a:ext cx="1581224" cy="948734"/>
            </a:xfrm>
            <a:prstGeom prst="roundRect">
              <a:avLst>
                <a:gd name="adj" fmla="val 10000"/>
              </a:avLst>
            </a:prstGeom>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00;p11">
              <a:extLst>
                <a:ext uri="{FF2B5EF4-FFF2-40B4-BE49-F238E27FC236}">
                  <a16:creationId xmlns:a16="http://schemas.microsoft.com/office/drawing/2014/main" id="{BF271D08-2B06-78E6-7D0D-9331A411B98C}"/>
                </a:ext>
              </a:extLst>
            </p:cNvPr>
            <p:cNvSpPr txBox="1"/>
            <p:nvPr/>
          </p:nvSpPr>
          <p:spPr>
            <a:xfrm>
              <a:off x="2245117" y="794807"/>
              <a:ext cx="1525650" cy="893160"/>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 sz="1700" b="0" i="0" u="none" strike="noStrike" cap="none">
                  <a:solidFill>
                    <a:schemeClr val="dk1"/>
                  </a:solidFill>
                  <a:latin typeface="Arial"/>
                  <a:ea typeface="Arial"/>
                  <a:cs typeface="Arial"/>
                  <a:sym typeface="Arial"/>
                </a:rPr>
                <a:t>Data Analysis</a:t>
              </a:r>
              <a:endParaRPr/>
            </a:p>
          </p:txBody>
        </p:sp>
        <p:sp>
          <p:nvSpPr>
            <p:cNvPr id="9" name="Google Shape;201;p11">
              <a:extLst>
                <a:ext uri="{FF2B5EF4-FFF2-40B4-BE49-F238E27FC236}">
                  <a16:creationId xmlns:a16="http://schemas.microsoft.com/office/drawing/2014/main" id="{6B32313A-814A-BB89-D4AA-0F8A3D35DE5A}"/>
                </a:ext>
              </a:extLst>
            </p:cNvPr>
            <p:cNvSpPr/>
            <p:nvPr/>
          </p:nvSpPr>
          <p:spPr>
            <a:xfrm>
              <a:off x="3937702" y="1045316"/>
              <a:ext cx="335219" cy="392143"/>
            </a:xfrm>
            <a:prstGeom prst="rightArrow">
              <a:avLst>
                <a:gd name="adj1" fmla="val 60000"/>
                <a:gd name="adj2" fmla="val 50000"/>
              </a:avLst>
            </a:prstGeom>
            <a:gradFill>
              <a:gsLst>
                <a:gs pos="0">
                  <a:schemeClr val="dk1"/>
                </a:gs>
                <a:gs pos="100000">
                  <a:srgbClr val="BABABA"/>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02;p11">
              <a:extLst>
                <a:ext uri="{FF2B5EF4-FFF2-40B4-BE49-F238E27FC236}">
                  <a16:creationId xmlns:a16="http://schemas.microsoft.com/office/drawing/2014/main" id="{9BDA2543-3E9E-AFA0-E5D4-BC7763E6F1BB}"/>
                </a:ext>
              </a:extLst>
            </p:cNvPr>
            <p:cNvSpPr txBox="1"/>
            <p:nvPr/>
          </p:nvSpPr>
          <p:spPr>
            <a:xfrm>
              <a:off x="3937702" y="1123745"/>
              <a:ext cx="234653" cy="23528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 name="Google Shape;203;p11">
              <a:extLst>
                <a:ext uri="{FF2B5EF4-FFF2-40B4-BE49-F238E27FC236}">
                  <a16:creationId xmlns:a16="http://schemas.microsoft.com/office/drawing/2014/main" id="{27890D4E-CE25-AD53-00E3-8E1D36C5C4A7}"/>
                </a:ext>
              </a:extLst>
            </p:cNvPr>
            <p:cNvSpPr/>
            <p:nvPr/>
          </p:nvSpPr>
          <p:spPr>
            <a:xfrm>
              <a:off x="4431044" y="767020"/>
              <a:ext cx="1581224" cy="948734"/>
            </a:xfrm>
            <a:prstGeom prst="roundRect">
              <a:avLst>
                <a:gd name="adj" fmla="val 10000"/>
              </a:avLst>
            </a:prstGeom>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4;p11">
              <a:extLst>
                <a:ext uri="{FF2B5EF4-FFF2-40B4-BE49-F238E27FC236}">
                  <a16:creationId xmlns:a16="http://schemas.microsoft.com/office/drawing/2014/main" id="{53FBFDC9-4412-897F-3FBB-F53E83643E63}"/>
                </a:ext>
              </a:extLst>
            </p:cNvPr>
            <p:cNvSpPr txBox="1"/>
            <p:nvPr/>
          </p:nvSpPr>
          <p:spPr>
            <a:xfrm>
              <a:off x="4458831" y="794807"/>
              <a:ext cx="1525650" cy="893160"/>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 sz="1700" b="0" i="0" u="none" strike="noStrike" cap="none">
                  <a:solidFill>
                    <a:schemeClr val="dk1"/>
                  </a:solidFill>
                  <a:latin typeface="Arial"/>
                  <a:ea typeface="Arial"/>
                  <a:cs typeface="Arial"/>
                  <a:sym typeface="Arial"/>
                </a:rPr>
                <a:t>Statistical Analysis</a:t>
              </a:r>
              <a:endParaRPr/>
            </a:p>
          </p:txBody>
        </p:sp>
        <p:sp>
          <p:nvSpPr>
            <p:cNvPr id="13" name="Google Shape;205;p11">
              <a:extLst>
                <a:ext uri="{FF2B5EF4-FFF2-40B4-BE49-F238E27FC236}">
                  <a16:creationId xmlns:a16="http://schemas.microsoft.com/office/drawing/2014/main" id="{B510ED07-C956-B00E-50A5-072A2F9A4B9D}"/>
                </a:ext>
              </a:extLst>
            </p:cNvPr>
            <p:cNvSpPr/>
            <p:nvPr/>
          </p:nvSpPr>
          <p:spPr>
            <a:xfrm>
              <a:off x="6151416" y="1045316"/>
              <a:ext cx="335219" cy="392143"/>
            </a:xfrm>
            <a:prstGeom prst="rightArrow">
              <a:avLst>
                <a:gd name="adj1" fmla="val 60000"/>
                <a:gd name="adj2" fmla="val 50000"/>
              </a:avLst>
            </a:prstGeom>
            <a:gradFill>
              <a:gsLst>
                <a:gs pos="0">
                  <a:schemeClr val="dk1"/>
                </a:gs>
                <a:gs pos="100000">
                  <a:srgbClr val="BABABA"/>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6;p11">
              <a:extLst>
                <a:ext uri="{FF2B5EF4-FFF2-40B4-BE49-F238E27FC236}">
                  <a16:creationId xmlns:a16="http://schemas.microsoft.com/office/drawing/2014/main" id="{CB3777C5-806A-C283-05CB-AE05846EF291}"/>
                </a:ext>
              </a:extLst>
            </p:cNvPr>
            <p:cNvSpPr txBox="1"/>
            <p:nvPr/>
          </p:nvSpPr>
          <p:spPr>
            <a:xfrm>
              <a:off x="6151416" y="1123745"/>
              <a:ext cx="234653" cy="23528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 name="Google Shape;207;p11">
              <a:extLst>
                <a:ext uri="{FF2B5EF4-FFF2-40B4-BE49-F238E27FC236}">
                  <a16:creationId xmlns:a16="http://schemas.microsoft.com/office/drawing/2014/main" id="{65F4A005-C4C3-43FB-DF27-5BE6AD89274D}"/>
                </a:ext>
              </a:extLst>
            </p:cNvPr>
            <p:cNvSpPr/>
            <p:nvPr/>
          </p:nvSpPr>
          <p:spPr>
            <a:xfrm>
              <a:off x="6644758" y="767020"/>
              <a:ext cx="1581224" cy="948734"/>
            </a:xfrm>
            <a:prstGeom prst="roundRect">
              <a:avLst>
                <a:gd name="adj" fmla="val 10000"/>
              </a:avLst>
            </a:prstGeom>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8;p11">
              <a:extLst>
                <a:ext uri="{FF2B5EF4-FFF2-40B4-BE49-F238E27FC236}">
                  <a16:creationId xmlns:a16="http://schemas.microsoft.com/office/drawing/2014/main" id="{FD0C81AF-AE40-C132-7DE8-6C2FD1BC5D52}"/>
                </a:ext>
              </a:extLst>
            </p:cNvPr>
            <p:cNvSpPr txBox="1"/>
            <p:nvPr/>
          </p:nvSpPr>
          <p:spPr>
            <a:xfrm>
              <a:off x="6672545" y="794807"/>
              <a:ext cx="1525650" cy="893160"/>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 sz="1700" b="0" i="0" u="none" strike="noStrike" cap="none">
                  <a:solidFill>
                    <a:schemeClr val="dk1"/>
                  </a:solidFill>
                  <a:latin typeface="Arial"/>
                  <a:ea typeface="Arial"/>
                  <a:cs typeface="Arial"/>
                  <a:sym typeface="Arial"/>
                </a:rPr>
                <a:t>Data Preprocessing</a:t>
              </a:r>
              <a:endParaRPr/>
            </a:p>
          </p:txBody>
        </p:sp>
        <p:sp>
          <p:nvSpPr>
            <p:cNvPr id="17" name="Google Shape;209;p11">
              <a:extLst>
                <a:ext uri="{FF2B5EF4-FFF2-40B4-BE49-F238E27FC236}">
                  <a16:creationId xmlns:a16="http://schemas.microsoft.com/office/drawing/2014/main" id="{E470C9B1-4C56-3322-2F0E-A1BDD5514857}"/>
                </a:ext>
              </a:extLst>
            </p:cNvPr>
            <p:cNvSpPr/>
            <p:nvPr/>
          </p:nvSpPr>
          <p:spPr>
            <a:xfrm rot="5400000">
              <a:off x="7267760" y="1826440"/>
              <a:ext cx="335219" cy="392143"/>
            </a:xfrm>
            <a:prstGeom prst="rightArrow">
              <a:avLst>
                <a:gd name="adj1" fmla="val 60000"/>
                <a:gd name="adj2" fmla="val 50000"/>
              </a:avLst>
            </a:prstGeom>
            <a:gradFill>
              <a:gsLst>
                <a:gs pos="0">
                  <a:schemeClr val="dk1"/>
                </a:gs>
                <a:gs pos="100000">
                  <a:srgbClr val="BABABA"/>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10;p11">
              <a:extLst>
                <a:ext uri="{FF2B5EF4-FFF2-40B4-BE49-F238E27FC236}">
                  <a16:creationId xmlns:a16="http://schemas.microsoft.com/office/drawing/2014/main" id="{DEA7B427-F434-1A93-FB00-D386D1C3359C}"/>
                </a:ext>
              </a:extLst>
            </p:cNvPr>
            <p:cNvSpPr txBox="1"/>
            <p:nvPr/>
          </p:nvSpPr>
          <p:spPr>
            <a:xfrm>
              <a:off x="7317727" y="1854902"/>
              <a:ext cx="235285" cy="234653"/>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 name="Google Shape;211;p11">
              <a:extLst>
                <a:ext uri="{FF2B5EF4-FFF2-40B4-BE49-F238E27FC236}">
                  <a16:creationId xmlns:a16="http://schemas.microsoft.com/office/drawing/2014/main" id="{5188FB5E-FC9F-66DB-EB53-7C95625FB390}"/>
                </a:ext>
              </a:extLst>
            </p:cNvPr>
            <p:cNvSpPr/>
            <p:nvPr/>
          </p:nvSpPr>
          <p:spPr>
            <a:xfrm>
              <a:off x="6644758" y="2348244"/>
              <a:ext cx="1581224" cy="948734"/>
            </a:xfrm>
            <a:prstGeom prst="roundRect">
              <a:avLst>
                <a:gd name="adj" fmla="val 10000"/>
              </a:avLst>
            </a:prstGeom>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12;p11">
              <a:extLst>
                <a:ext uri="{FF2B5EF4-FFF2-40B4-BE49-F238E27FC236}">
                  <a16:creationId xmlns:a16="http://schemas.microsoft.com/office/drawing/2014/main" id="{78756A0A-A3EE-6ED5-8780-27F853328D0C}"/>
                </a:ext>
              </a:extLst>
            </p:cNvPr>
            <p:cNvSpPr txBox="1"/>
            <p:nvPr/>
          </p:nvSpPr>
          <p:spPr>
            <a:xfrm>
              <a:off x="6672545" y="2376031"/>
              <a:ext cx="1525650" cy="893160"/>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 sz="1700" b="0" i="0" u="none" strike="noStrike" cap="none">
                  <a:solidFill>
                    <a:schemeClr val="dk1"/>
                  </a:solidFill>
                  <a:latin typeface="Arial"/>
                  <a:ea typeface="Arial"/>
                  <a:cs typeface="Arial"/>
                  <a:sym typeface="Arial"/>
                </a:rPr>
                <a:t>Univariate and Multivariate Analysis</a:t>
              </a:r>
              <a:endParaRPr/>
            </a:p>
          </p:txBody>
        </p:sp>
        <p:sp>
          <p:nvSpPr>
            <p:cNvPr id="21" name="Google Shape;213;p11">
              <a:extLst>
                <a:ext uri="{FF2B5EF4-FFF2-40B4-BE49-F238E27FC236}">
                  <a16:creationId xmlns:a16="http://schemas.microsoft.com/office/drawing/2014/main" id="{DA174821-59D8-3A34-1372-B47E35F615E5}"/>
                </a:ext>
              </a:extLst>
            </p:cNvPr>
            <p:cNvSpPr/>
            <p:nvPr/>
          </p:nvSpPr>
          <p:spPr>
            <a:xfrm rot="10800000">
              <a:off x="6170390" y="2626540"/>
              <a:ext cx="335219" cy="392143"/>
            </a:xfrm>
            <a:prstGeom prst="rightArrow">
              <a:avLst>
                <a:gd name="adj1" fmla="val 60000"/>
                <a:gd name="adj2" fmla="val 50000"/>
              </a:avLst>
            </a:prstGeom>
            <a:gradFill>
              <a:gsLst>
                <a:gs pos="0">
                  <a:schemeClr val="dk1"/>
                </a:gs>
                <a:gs pos="100000">
                  <a:srgbClr val="BABABA"/>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14;p11">
              <a:extLst>
                <a:ext uri="{FF2B5EF4-FFF2-40B4-BE49-F238E27FC236}">
                  <a16:creationId xmlns:a16="http://schemas.microsoft.com/office/drawing/2014/main" id="{6758F592-D188-EB9A-D2CA-4813338950A7}"/>
                </a:ext>
              </a:extLst>
            </p:cNvPr>
            <p:cNvSpPr txBox="1"/>
            <p:nvPr/>
          </p:nvSpPr>
          <p:spPr>
            <a:xfrm>
              <a:off x="6270956" y="2704969"/>
              <a:ext cx="234653" cy="23528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3" name="Google Shape;215;p11">
              <a:extLst>
                <a:ext uri="{FF2B5EF4-FFF2-40B4-BE49-F238E27FC236}">
                  <a16:creationId xmlns:a16="http://schemas.microsoft.com/office/drawing/2014/main" id="{F7EDB488-B11D-3E86-D7E6-C056C56EF170}"/>
                </a:ext>
              </a:extLst>
            </p:cNvPr>
            <p:cNvSpPr/>
            <p:nvPr/>
          </p:nvSpPr>
          <p:spPr>
            <a:xfrm>
              <a:off x="4431044" y="2348244"/>
              <a:ext cx="1581224" cy="948734"/>
            </a:xfrm>
            <a:prstGeom prst="roundRect">
              <a:avLst>
                <a:gd name="adj" fmla="val 10000"/>
              </a:avLst>
            </a:prstGeom>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16;p11">
              <a:extLst>
                <a:ext uri="{FF2B5EF4-FFF2-40B4-BE49-F238E27FC236}">
                  <a16:creationId xmlns:a16="http://schemas.microsoft.com/office/drawing/2014/main" id="{5C2A9BEF-8B9B-BD71-AFD3-482803C713A5}"/>
                </a:ext>
              </a:extLst>
            </p:cNvPr>
            <p:cNvSpPr txBox="1"/>
            <p:nvPr/>
          </p:nvSpPr>
          <p:spPr>
            <a:xfrm>
              <a:off x="4458831" y="2376031"/>
              <a:ext cx="1525650" cy="893160"/>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 sz="1700" b="0" i="0" u="none" strike="noStrike" cap="none">
                  <a:solidFill>
                    <a:schemeClr val="dk1"/>
                  </a:solidFill>
                  <a:latin typeface="Arial"/>
                  <a:ea typeface="Arial"/>
                  <a:cs typeface="Arial"/>
                  <a:sym typeface="Arial"/>
                </a:rPr>
                <a:t>Model Selection</a:t>
              </a:r>
              <a:endParaRPr/>
            </a:p>
          </p:txBody>
        </p:sp>
        <p:sp>
          <p:nvSpPr>
            <p:cNvPr id="25" name="Google Shape;217;p11">
              <a:extLst>
                <a:ext uri="{FF2B5EF4-FFF2-40B4-BE49-F238E27FC236}">
                  <a16:creationId xmlns:a16="http://schemas.microsoft.com/office/drawing/2014/main" id="{640B658C-51E8-82B1-318E-F51646AB7429}"/>
                </a:ext>
              </a:extLst>
            </p:cNvPr>
            <p:cNvSpPr/>
            <p:nvPr/>
          </p:nvSpPr>
          <p:spPr>
            <a:xfrm rot="10800000">
              <a:off x="3956677" y="2626540"/>
              <a:ext cx="335219" cy="392143"/>
            </a:xfrm>
            <a:prstGeom prst="rightArrow">
              <a:avLst>
                <a:gd name="adj1" fmla="val 60000"/>
                <a:gd name="adj2" fmla="val 50000"/>
              </a:avLst>
            </a:prstGeom>
            <a:gradFill>
              <a:gsLst>
                <a:gs pos="0">
                  <a:schemeClr val="dk1"/>
                </a:gs>
                <a:gs pos="100000">
                  <a:srgbClr val="BABABA"/>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18;p11">
              <a:extLst>
                <a:ext uri="{FF2B5EF4-FFF2-40B4-BE49-F238E27FC236}">
                  <a16:creationId xmlns:a16="http://schemas.microsoft.com/office/drawing/2014/main" id="{4E88F3E5-F880-DF3A-323B-571896D95699}"/>
                </a:ext>
              </a:extLst>
            </p:cNvPr>
            <p:cNvSpPr txBox="1"/>
            <p:nvPr/>
          </p:nvSpPr>
          <p:spPr>
            <a:xfrm>
              <a:off x="4057243" y="2704969"/>
              <a:ext cx="234653" cy="23528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 name="Google Shape;219;p11">
              <a:extLst>
                <a:ext uri="{FF2B5EF4-FFF2-40B4-BE49-F238E27FC236}">
                  <a16:creationId xmlns:a16="http://schemas.microsoft.com/office/drawing/2014/main" id="{5C62B22A-5251-4383-1E58-73EC2E51FC9A}"/>
                </a:ext>
              </a:extLst>
            </p:cNvPr>
            <p:cNvSpPr/>
            <p:nvPr/>
          </p:nvSpPr>
          <p:spPr>
            <a:xfrm>
              <a:off x="2217330" y="2348244"/>
              <a:ext cx="1581224" cy="948734"/>
            </a:xfrm>
            <a:prstGeom prst="roundRect">
              <a:avLst>
                <a:gd name="adj" fmla="val 10000"/>
              </a:avLst>
            </a:prstGeom>
            <a:gradFill>
              <a:gsLst>
                <a:gs pos="0">
                  <a:srgbClr val="BABABA"/>
                </a:gs>
                <a:gs pos="35000">
                  <a:srgbClr val="CFCFCF"/>
                </a:gs>
                <a:gs pos="100000">
                  <a:srgbClr val="EDEDED"/>
                </a:gs>
              </a:gsLst>
              <a:lin ang="16200000" scaled="0"/>
            </a:gradFill>
            <a:ln w="9525"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20;p11">
              <a:extLst>
                <a:ext uri="{FF2B5EF4-FFF2-40B4-BE49-F238E27FC236}">
                  <a16:creationId xmlns:a16="http://schemas.microsoft.com/office/drawing/2014/main" id="{68CD855B-9750-9162-83AF-6B1806D81F5E}"/>
                </a:ext>
              </a:extLst>
            </p:cNvPr>
            <p:cNvSpPr txBox="1"/>
            <p:nvPr/>
          </p:nvSpPr>
          <p:spPr>
            <a:xfrm>
              <a:off x="2245117" y="2376031"/>
              <a:ext cx="1525650" cy="893160"/>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 sz="1700" b="0" i="0" u="none" strike="noStrike" cap="none">
                  <a:solidFill>
                    <a:schemeClr val="dk1"/>
                  </a:solidFill>
                  <a:latin typeface="Arial"/>
                  <a:ea typeface="Arial"/>
                  <a:cs typeface="Arial"/>
                  <a:sym typeface="Arial"/>
                </a:rPr>
                <a:t>Performance Analysis</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34" name="Google Shape;234;p35"/>
          <p:cNvSpPr txBox="1">
            <a:spLocks noGrp="1"/>
          </p:cNvSpPr>
          <p:nvPr>
            <p:ph type="title"/>
          </p:nvPr>
        </p:nvSpPr>
        <p:spPr>
          <a:xfrm>
            <a:off x="628650" y="2182032"/>
            <a:ext cx="7886700" cy="2146031"/>
          </a:xfrm>
          <a:prstGeom prst="rect">
            <a:avLst/>
          </a:prstGeom>
          <a:noFill/>
          <a:ln>
            <a:noFill/>
          </a:ln>
        </p:spPr>
        <p:txBody>
          <a:bodyPr spcFirstLastPara="1" wrap="square" lIns="68575" tIns="34275" rIns="68575" bIns="34275" anchor="ctr" anchorCtr="0">
            <a:normAutofit/>
          </a:bodyPr>
          <a:lstStyle/>
          <a:p>
            <a:pPr lvl="0" algn="l" rtl="0">
              <a:lnSpc>
                <a:spcPct val="90000"/>
              </a:lnSpc>
              <a:spcBef>
                <a:spcPts val="0"/>
              </a:spcBef>
              <a:spcAft>
                <a:spcPts val="0"/>
              </a:spcAft>
              <a:buClr>
                <a:schemeClr val="dk1"/>
              </a:buClr>
              <a:buSzPts val="3300"/>
            </a:pPr>
            <a:r>
              <a:rPr lang="en-US" sz="2000" b="1" dirty="0"/>
              <a:t>Motivation: The Motivational Factors are</a:t>
            </a:r>
            <a:br>
              <a:rPr lang="en-US" sz="2000" b="1" dirty="0"/>
            </a:br>
            <a:r>
              <a:rPr lang="en-US" sz="2000" b="1" dirty="0"/>
              <a:t>1.Human Rights and Dignity</a:t>
            </a:r>
            <a:br>
              <a:rPr lang="en-US" sz="2000" b="1" dirty="0"/>
            </a:br>
            <a:r>
              <a:rPr lang="en-US" sz="2000" b="1" dirty="0"/>
              <a:t>2.Economic benefit</a:t>
            </a:r>
            <a:br>
              <a:rPr lang="en-US" sz="2000" b="1" dirty="0"/>
            </a:br>
            <a:r>
              <a:rPr lang="en-US" sz="2000" b="1" dirty="0"/>
              <a:t>3.Social Stability and Development</a:t>
            </a:r>
            <a:br>
              <a:rPr lang="en-US" sz="2000" b="1" dirty="0"/>
            </a:br>
            <a:r>
              <a:rPr lang="en-US" sz="2000" b="1" dirty="0"/>
              <a:t>4.Global Health Security</a:t>
            </a:r>
            <a:br>
              <a:rPr lang="en-US" sz="2000" b="1" dirty="0"/>
            </a:br>
            <a:r>
              <a:rPr lang="en-US" sz="2000" b="1" dirty="0"/>
              <a:t>5.Sustainable Development</a:t>
            </a:r>
            <a:br>
              <a:rPr lang="en-US" sz="2000" b="1" dirty="0"/>
            </a:br>
            <a:r>
              <a:rPr lang="en-US" sz="2000" b="1" dirty="0"/>
              <a:t>6.Innovation and Progress</a:t>
            </a:r>
            <a:endParaRPr sz="2000" b="1" dirty="0"/>
          </a:p>
        </p:txBody>
      </p:sp>
      <p:sp>
        <p:nvSpPr>
          <p:cNvPr id="235" name="Google Shape;235;p35"/>
          <p:cNvSpPr txBox="1">
            <a:spLocks noGrp="1"/>
          </p:cNvSpPr>
          <p:nvPr>
            <p:ph type="body" idx="1"/>
          </p:nvPr>
        </p:nvSpPr>
        <p:spPr>
          <a:xfrm>
            <a:off x="628650" y="964770"/>
            <a:ext cx="7886700" cy="1217262"/>
          </a:xfrm>
          <a:prstGeom prst="rect">
            <a:avLst/>
          </a:prstGeom>
          <a:noFill/>
          <a:ln>
            <a:noFill/>
          </a:ln>
        </p:spPr>
        <p:txBody>
          <a:bodyPr spcFirstLastPara="1" wrap="square" lIns="68575" tIns="34275" rIns="68575" bIns="34275" anchor="t" anchorCtr="0">
            <a:normAutofit fontScale="92500" lnSpcReduction="10000"/>
          </a:bodyPr>
          <a:lstStyle/>
          <a:p>
            <a:pPr marL="0" indent="0">
              <a:buSzPts val="2100"/>
              <a:buNone/>
            </a:pPr>
            <a:r>
              <a:rPr lang="en-US" sz="1800" b="1" dirty="0"/>
              <a:t>Our project falls in the SDG3 i.e., Good Health and Well-being SDG.</a:t>
            </a:r>
          </a:p>
          <a:p>
            <a:pPr marL="0" indent="0">
              <a:buSzPts val="2100"/>
              <a:buNone/>
            </a:pPr>
            <a:r>
              <a:rPr lang="en-US" sz="1800" b="1" dirty="0"/>
              <a:t>The SDG3 is one of the 17 goals  established by the United Nations in 2015 as part of the 2030 Agenda for Sustainable Development</a:t>
            </a:r>
          </a:p>
          <a:p>
            <a:pPr marL="0" indent="0">
              <a:buSzPts val="2100"/>
              <a:buNone/>
            </a:pPr>
            <a:r>
              <a:rPr lang="en-US" sz="1800" b="1" dirty="0"/>
              <a:t>The SDG3 aims to ensure healthy lives and promote well-being for all, at all ages</a:t>
            </a:r>
          </a:p>
        </p:txBody>
      </p:sp>
      <p:sp>
        <p:nvSpPr>
          <p:cNvPr id="236" name="Google Shape;236;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3</a:t>
            </a:fld>
            <a:endParaRPr>
              <a:solidFill>
                <a:schemeClr val="lt1"/>
              </a:solidFill>
            </a:endParaRPr>
          </a:p>
        </p:txBody>
      </p:sp>
      <p:pic>
        <p:nvPicPr>
          <p:cNvPr id="237" name="Google Shape;237;p35"/>
          <p:cNvPicPr preferRelativeResize="0"/>
          <p:nvPr/>
        </p:nvPicPr>
        <p:blipFill>
          <a:blip r:embed="rId3">
            <a:alphaModFix/>
          </a:blip>
          <a:stretch>
            <a:fillRect/>
          </a:stretch>
        </p:blipFill>
        <p:spPr>
          <a:xfrm>
            <a:off x="4677875" y="112550"/>
            <a:ext cx="4276902" cy="475575"/>
          </a:xfrm>
          <a:prstGeom prst="rect">
            <a:avLst/>
          </a:prstGeom>
          <a:noFill/>
          <a:ln>
            <a:noFill/>
          </a:ln>
        </p:spPr>
      </p:pic>
    </p:spTree>
    <p:extLst>
      <p:ext uri="{BB962C8B-B14F-4D97-AF65-F5344CB8AC3E}">
        <p14:creationId xmlns:p14="http://schemas.microsoft.com/office/powerpoint/2010/main" val="539912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2"/>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 sz="1400" b="1" i="0" u="none" strike="noStrike" cap="none">
                <a:solidFill>
                  <a:schemeClr val="lt1"/>
                </a:solidFill>
                <a:latin typeface="Calibri"/>
                <a:ea typeface="Calibri"/>
                <a:cs typeface="Calibri"/>
                <a:sym typeface="Calibri"/>
              </a:rPr>
              <a:t>Department of Computer Science and Engineering, </a:t>
            </a:r>
            <a:endParaRPr sz="1400" b="1"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400"/>
              <a:buFont typeface="Arial"/>
              <a:buNone/>
            </a:pPr>
            <a:r>
              <a:rPr lang="en" sz="1400" b="1" i="0" u="none" strike="noStrike" cap="none">
                <a:solidFill>
                  <a:schemeClr val="lt1"/>
                </a:solidFill>
                <a:latin typeface="Calibri"/>
                <a:ea typeface="Calibri"/>
                <a:cs typeface="Calibri"/>
                <a:sym typeface="Calibri"/>
              </a:rPr>
              <a:t>KLE Technological University’s Dr. M. S. Sheshgiri College of Engineering and Technology, Belagavi</a:t>
            </a:r>
            <a:endParaRPr sz="1400" b="1"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Calibri"/>
              <a:ea typeface="Calibri"/>
              <a:cs typeface="Calibri"/>
              <a:sym typeface="Calibri"/>
            </a:endParaRPr>
          </a:p>
        </p:txBody>
      </p:sp>
      <p:sp>
        <p:nvSpPr>
          <p:cNvPr id="227" name="Google Shape;227;p12"/>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Calibri"/>
              <a:buNone/>
            </a:pPr>
            <a:r>
              <a:rPr lang="en" b="1"/>
              <a:t>MOOC Course Details</a:t>
            </a:r>
            <a:endParaRPr b="1"/>
          </a:p>
        </p:txBody>
      </p:sp>
      <p:sp>
        <p:nvSpPr>
          <p:cNvPr id="228" name="Google Shape;228;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t>30</a:t>
            </a:fld>
            <a:endParaRPr/>
          </a:p>
        </p:txBody>
      </p:sp>
      <p:pic>
        <p:nvPicPr>
          <p:cNvPr id="229" name="Google Shape;229;p12"/>
          <p:cNvPicPr preferRelativeResize="0"/>
          <p:nvPr/>
        </p:nvPicPr>
        <p:blipFill rotWithShape="1">
          <a:blip r:embed="rId3">
            <a:alphaModFix/>
          </a:blip>
          <a:srcRect/>
          <a:stretch/>
        </p:blipFill>
        <p:spPr>
          <a:xfrm>
            <a:off x="4727725" y="152400"/>
            <a:ext cx="4276902" cy="475575"/>
          </a:xfrm>
          <a:prstGeom prst="rect">
            <a:avLst/>
          </a:prstGeom>
          <a:noFill/>
          <a:ln>
            <a:noFill/>
          </a:ln>
        </p:spPr>
      </p:pic>
      <p:graphicFrame>
        <p:nvGraphicFramePr>
          <p:cNvPr id="230" name="Google Shape;230;p12"/>
          <p:cNvGraphicFramePr/>
          <p:nvPr>
            <p:extLst>
              <p:ext uri="{D42A27DB-BD31-4B8C-83A1-F6EECF244321}">
                <p14:modId xmlns:p14="http://schemas.microsoft.com/office/powerpoint/2010/main" val="1658528765"/>
              </p:ext>
            </p:extLst>
          </p:nvPr>
        </p:nvGraphicFramePr>
        <p:xfrm>
          <a:off x="254382" y="945116"/>
          <a:ext cx="8635236" cy="3269080"/>
        </p:xfrm>
        <a:graphic>
          <a:graphicData uri="http://schemas.openxmlformats.org/drawingml/2006/table">
            <a:tbl>
              <a:tblPr firstRow="1" bandRow="1">
                <a:noFill/>
              </a:tblPr>
              <a:tblGrid>
                <a:gridCol w="629146">
                  <a:extLst>
                    <a:ext uri="{9D8B030D-6E8A-4147-A177-3AD203B41FA5}">
                      <a16:colId xmlns:a16="http://schemas.microsoft.com/office/drawing/2014/main" val="20000"/>
                    </a:ext>
                  </a:extLst>
                </a:gridCol>
                <a:gridCol w="1659244">
                  <a:extLst>
                    <a:ext uri="{9D8B030D-6E8A-4147-A177-3AD203B41FA5}">
                      <a16:colId xmlns:a16="http://schemas.microsoft.com/office/drawing/2014/main" val="20001"/>
                    </a:ext>
                  </a:extLst>
                </a:gridCol>
                <a:gridCol w="1581319">
                  <a:extLst>
                    <a:ext uri="{9D8B030D-6E8A-4147-A177-3AD203B41FA5}">
                      <a16:colId xmlns:a16="http://schemas.microsoft.com/office/drawing/2014/main" val="20002"/>
                    </a:ext>
                  </a:extLst>
                </a:gridCol>
                <a:gridCol w="1371641">
                  <a:extLst>
                    <a:ext uri="{9D8B030D-6E8A-4147-A177-3AD203B41FA5}">
                      <a16:colId xmlns:a16="http://schemas.microsoft.com/office/drawing/2014/main" val="20003"/>
                    </a:ext>
                  </a:extLst>
                </a:gridCol>
                <a:gridCol w="1828029">
                  <a:extLst>
                    <a:ext uri="{9D8B030D-6E8A-4147-A177-3AD203B41FA5}">
                      <a16:colId xmlns:a16="http://schemas.microsoft.com/office/drawing/2014/main" val="20004"/>
                    </a:ext>
                  </a:extLst>
                </a:gridCol>
                <a:gridCol w="1565857">
                  <a:extLst>
                    <a:ext uri="{9D8B030D-6E8A-4147-A177-3AD203B41FA5}">
                      <a16:colId xmlns:a16="http://schemas.microsoft.com/office/drawing/2014/main" val="20005"/>
                    </a:ext>
                  </a:extLst>
                </a:gridCol>
              </a:tblGrid>
              <a:tr h="314503">
                <a:tc gridSpan="6">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a:solidFill>
                            <a:srgbClr val="FFFFFF"/>
                          </a:solidFill>
                          <a:latin typeface="Calibri"/>
                          <a:ea typeface="Calibri"/>
                          <a:cs typeface="Calibri"/>
                          <a:sym typeface="Calibri"/>
                        </a:rPr>
                        <a:t>Team No. : EDA-D3</a:t>
                      </a:r>
                      <a:endParaRPr sz="1800" b="1" u="none" strike="noStrike" cap="none">
                        <a:solidFill>
                          <a:srgbClr val="FFFFFF"/>
                        </a:solidFill>
                        <a:latin typeface="Calibri"/>
                        <a:ea typeface="Calibri"/>
                        <a:cs typeface="Calibri"/>
                        <a:sym typeface="Calibri"/>
                      </a:endParaRPr>
                    </a:p>
                  </a:txBody>
                  <a:tcPr marL="68600" marR="68600" marT="34300" marB="34300" anchor="ctr">
                    <a:solidFill>
                      <a:srgbClr val="C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14503">
                <a:tc gridSpan="6">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a:solidFill>
                            <a:srgbClr val="FFFFFF"/>
                          </a:solidFill>
                          <a:latin typeface="Calibri"/>
                          <a:ea typeface="Calibri"/>
                          <a:cs typeface="Calibri"/>
                          <a:sym typeface="Calibri"/>
                        </a:rPr>
                        <a:t>Div: D</a:t>
                      </a:r>
                      <a:endParaRPr sz="1800" b="1" u="none" strike="noStrike" cap="none">
                        <a:solidFill>
                          <a:srgbClr val="FFFFFF"/>
                        </a:solidFill>
                        <a:latin typeface="Calibri"/>
                        <a:ea typeface="Calibri"/>
                        <a:cs typeface="Calibri"/>
                        <a:sym typeface="Calibri"/>
                      </a:endParaRPr>
                    </a:p>
                  </a:txBody>
                  <a:tcPr marL="68600" marR="68600" marT="34300" marB="34300" anchor="ctr">
                    <a:solidFill>
                      <a:srgbClr val="C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66091">
                <a:tc>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dirty="0"/>
                        <a:t>Sl. No. </a:t>
                      </a:r>
                      <a:endParaRPr sz="1800" b="1" u="none" strike="noStrike" cap="none" dirty="0"/>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dirty="0"/>
                        <a:t>Name</a:t>
                      </a:r>
                      <a:endParaRPr sz="1800" b="1" u="none" strike="noStrike" cap="none" dirty="0"/>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dirty="0"/>
                        <a:t>SRN. </a:t>
                      </a:r>
                      <a:endParaRPr sz="1800" b="1" u="none" strike="noStrike" cap="none" dirty="0"/>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dirty="0">
                          <a:solidFill>
                            <a:srgbClr val="000000"/>
                          </a:solidFill>
                        </a:rPr>
                        <a:t>Course Name</a:t>
                      </a:r>
                      <a:endParaRPr sz="1800" b="1" u="none" strike="noStrike" cap="none" dirty="0">
                        <a:solidFill>
                          <a:srgbClr val="000000"/>
                        </a:solidFill>
                      </a:endParaRPr>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dirty="0"/>
                        <a:t>Course Link</a:t>
                      </a:r>
                      <a:endParaRPr sz="1800" b="1" u="none" strike="noStrike" cap="none" dirty="0"/>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dirty="0"/>
                        <a:t>Status</a:t>
                      </a:r>
                      <a:endParaRPr sz="1800" b="1" u="none" strike="noStrike" cap="none" dirty="0"/>
                    </a:p>
                  </a:txBody>
                  <a:tcPr marL="68600" marR="68600" marT="34300" marB="34300" anchor="ctr"/>
                </a:tc>
                <a:extLst>
                  <a:ext uri="{0D108BD9-81ED-4DB2-BD59-A6C34878D82A}">
                    <a16:rowId xmlns:a16="http://schemas.microsoft.com/office/drawing/2014/main" val="10002"/>
                  </a:ext>
                </a:extLst>
              </a:tr>
              <a:tr h="733816">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t>1</a:t>
                      </a:r>
                      <a:endParaRPr sz="1800" u="none" strike="noStrike" cap="none" dirty="0"/>
                    </a:p>
                  </a:txBody>
                  <a:tcPr marL="68600" marR="68600" marT="34300" marB="34300" anchor="ctr">
                    <a:solidFill>
                      <a:schemeClr val="accent2">
                        <a:lumMod val="40000"/>
                        <a:lumOff val="60000"/>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t>Soham Mali</a:t>
                      </a:r>
                      <a:endParaRPr sz="1400" u="none" strike="noStrike" cap="none" dirty="0"/>
                    </a:p>
                  </a:txBody>
                  <a:tcPr marL="68600" marR="68600" marT="34300" marB="34300" anchor="ctr">
                    <a:solidFill>
                      <a:schemeClr val="accent2">
                        <a:lumMod val="40000"/>
                        <a:lumOff val="60000"/>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t>02FE22BCI025</a:t>
                      </a:r>
                      <a:endParaRPr sz="1800" u="none" strike="noStrike" cap="none" dirty="0"/>
                    </a:p>
                  </a:txBody>
                  <a:tcPr marL="68600" marR="68600" marT="34300" marB="34300" anchor="ctr">
                    <a:solidFill>
                      <a:schemeClr val="accent2">
                        <a:lumMod val="40000"/>
                        <a:lumOff val="60000"/>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t>Python 101 for Data Science </a:t>
                      </a:r>
                      <a:endParaRPr sz="1400" u="none" strike="noStrike" cap="none" dirty="0"/>
                    </a:p>
                  </a:txBody>
                  <a:tcPr marL="68600" marR="68600" marT="34300" marB="34300" anchor="ctr">
                    <a:solidFill>
                      <a:schemeClr val="accent2">
                        <a:lumMod val="40000"/>
                        <a:lumOff val="60000"/>
                      </a:scheme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u="sng" strike="noStrike" cap="none" dirty="0">
                          <a:solidFill>
                            <a:schemeClr val="hlink"/>
                          </a:solidFill>
                          <a:hlinkClick r:id="rId4"/>
                        </a:rPr>
                        <a:t>https://courses.cognitiveclass.ai/certificates/c4707266f46a4323b86e79b593d69046</a:t>
                      </a:r>
                      <a:endParaRPr sz="1200" u="none" strike="noStrike" cap="none" dirty="0"/>
                    </a:p>
                  </a:txBody>
                  <a:tcPr marL="68600" marR="68600" marT="34300" marB="34300" anchor="ctr">
                    <a:solidFill>
                      <a:schemeClr val="accent2">
                        <a:lumMod val="40000"/>
                        <a:lumOff val="60000"/>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t>Completed</a:t>
                      </a:r>
                      <a:endParaRPr sz="1400" u="none" strike="noStrike" cap="none" dirty="0"/>
                    </a:p>
                  </a:txBody>
                  <a:tcPr marL="68600" marR="68600" marT="34300" marB="34300" anchor="ctr">
                    <a:solidFill>
                      <a:schemeClr val="accent2">
                        <a:lumMod val="40000"/>
                        <a:lumOff val="60000"/>
                      </a:schemeClr>
                    </a:solidFill>
                  </a:tcPr>
                </a:tc>
                <a:extLst>
                  <a:ext uri="{0D108BD9-81ED-4DB2-BD59-A6C34878D82A}">
                    <a16:rowId xmlns:a16="http://schemas.microsoft.com/office/drawing/2014/main" val="10003"/>
                  </a:ext>
                </a:extLst>
              </a:tr>
              <a:tr h="1161707">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t>2</a:t>
                      </a:r>
                      <a:endParaRPr sz="1800" u="none" strike="noStrike" cap="none" dirty="0"/>
                    </a:p>
                  </a:txBody>
                  <a:tcPr marL="68600" marR="68600" marT="34300" marB="34300" anchor="ctr">
                    <a:solidFill>
                      <a:schemeClr val="accent2">
                        <a:lumMod val="20000"/>
                        <a:lumOff val="80000"/>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t>Manish Sabnis</a:t>
                      </a:r>
                      <a:endParaRPr sz="1400" u="none" strike="noStrike" cap="none" dirty="0"/>
                    </a:p>
                  </a:txBody>
                  <a:tcPr marL="68600" marR="68600" marT="34300" marB="34300" anchor="ctr">
                    <a:solidFill>
                      <a:schemeClr val="accent2">
                        <a:lumMod val="20000"/>
                        <a:lumOff val="80000"/>
                      </a:schemeClr>
                    </a:solidFill>
                  </a:tcPr>
                </a:tc>
                <a:tc>
                  <a:txBody>
                    <a:bodyPr/>
                    <a:lstStyle/>
                    <a:p>
                      <a:pPr marL="0" marR="0" lvl="0" indent="0" algn="ctr" rtl="0">
                        <a:lnSpc>
                          <a:spcPct val="100000"/>
                        </a:lnSpc>
                        <a:spcBef>
                          <a:spcPts val="0"/>
                        </a:spcBef>
                        <a:spcAft>
                          <a:spcPts val="0"/>
                        </a:spcAft>
                        <a:buClr>
                          <a:schemeClr val="dk1"/>
                        </a:buClr>
                        <a:buSzPts val="1100"/>
                        <a:buFont typeface="Arial"/>
                        <a:buNone/>
                      </a:pPr>
                      <a:r>
                        <a:rPr lang="en" sz="1400" u="none" strike="noStrike" cap="none" dirty="0">
                          <a:solidFill>
                            <a:schemeClr val="dk1"/>
                          </a:solidFill>
                        </a:rPr>
                        <a:t>02FE22BCI026</a:t>
                      </a:r>
                      <a:endParaRPr sz="1800" u="none" strike="noStrike" cap="none" dirty="0"/>
                    </a:p>
                  </a:txBody>
                  <a:tcPr marL="68600" marR="68600" marT="34300" marB="34300" anchor="ctr">
                    <a:solidFill>
                      <a:schemeClr val="accent2">
                        <a:lumMod val="20000"/>
                        <a:lumOff val="80000"/>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t>Complete Data Science Boot</a:t>
                      </a:r>
                    </a:p>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t>camp</a:t>
                      </a:r>
                      <a:endParaRPr sz="1400" u="none" strike="noStrike" cap="none" dirty="0"/>
                    </a:p>
                  </a:txBody>
                  <a:tcPr marL="68600" marR="68600" marT="34300" marB="34300" anchor="ctr">
                    <a:solidFill>
                      <a:schemeClr val="accent2">
                        <a:lumMod val="20000"/>
                        <a:lumOff val="80000"/>
                      </a:scheme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u="sng" strike="noStrike" cap="none" dirty="0">
                          <a:solidFill>
                            <a:schemeClr val="hlink"/>
                          </a:solidFill>
                          <a:hlinkClick r:id="rId5"/>
                        </a:rPr>
                        <a:t>https://www.udemy.com/course/the-data-science-course-complete-data-science-bootcamp/?couponCode=LETSLEARNNOWPP</a:t>
                      </a:r>
                      <a:endParaRPr sz="1200" u="none" strike="noStrike" cap="none" dirty="0"/>
                    </a:p>
                  </a:txBody>
                  <a:tcPr marL="68600" marR="68600" marT="34300" marB="34300" anchor="ctr">
                    <a:solidFill>
                      <a:schemeClr val="accent2">
                        <a:lumMod val="20000"/>
                        <a:lumOff val="80000"/>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t>Completed </a:t>
                      </a:r>
                      <a:endParaRPr sz="1400" u="none" strike="noStrike" cap="none" dirty="0"/>
                    </a:p>
                  </a:txBody>
                  <a:tcPr marL="68600" marR="68600" marT="34300" marB="34300" anchor="ctr">
                    <a:solidFill>
                      <a:schemeClr val="accent2">
                        <a:lumMod val="20000"/>
                        <a:lumOff val="80000"/>
                      </a:schemeClr>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2"/>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Arial"/>
              <a:buNone/>
            </a:pPr>
            <a:r>
              <a:rPr lang="en" sz="1400" b="1" i="0" u="none" strike="noStrike" cap="none">
                <a:solidFill>
                  <a:schemeClr val="lt1"/>
                </a:solidFill>
                <a:latin typeface="Calibri"/>
                <a:ea typeface="Calibri"/>
                <a:cs typeface="Calibri"/>
                <a:sym typeface="Calibri"/>
              </a:rPr>
              <a:t>Department of Computer Science and Engineering, </a:t>
            </a:r>
            <a:endParaRPr sz="1400" b="1"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400"/>
              <a:buFont typeface="Arial"/>
              <a:buNone/>
            </a:pPr>
            <a:r>
              <a:rPr lang="en" sz="1400" b="1" i="0" u="none" strike="noStrike" cap="none">
                <a:solidFill>
                  <a:schemeClr val="lt1"/>
                </a:solidFill>
                <a:latin typeface="Calibri"/>
                <a:ea typeface="Calibri"/>
                <a:cs typeface="Calibri"/>
                <a:sym typeface="Calibri"/>
              </a:rPr>
              <a:t>KLE Technological University’s Dr. M. S. Sheshgiri College of Engineering and Technology, Belagavi</a:t>
            </a:r>
            <a:endParaRPr sz="1400" b="1" i="0" u="none" strike="noStrike" cap="none">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lt1"/>
              </a:solidFill>
              <a:latin typeface="Calibri"/>
              <a:ea typeface="Calibri"/>
              <a:cs typeface="Calibri"/>
              <a:sym typeface="Calibri"/>
            </a:endParaRPr>
          </a:p>
        </p:txBody>
      </p:sp>
      <p:sp>
        <p:nvSpPr>
          <p:cNvPr id="227" name="Google Shape;227;p12"/>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Calibri"/>
              <a:buNone/>
            </a:pPr>
            <a:r>
              <a:rPr lang="en" b="1"/>
              <a:t>MOOC Course Details</a:t>
            </a:r>
            <a:endParaRPr b="1"/>
          </a:p>
        </p:txBody>
      </p:sp>
      <p:sp>
        <p:nvSpPr>
          <p:cNvPr id="228" name="Google Shape;228;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t>31</a:t>
            </a:fld>
            <a:endParaRPr/>
          </a:p>
        </p:txBody>
      </p:sp>
      <p:pic>
        <p:nvPicPr>
          <p:cNvPr id="229" name="Google Shape;229;p12"/>
          <p:cNvPicPr preferRelativeResize="0"/>
          <p:nvPr/>
        </p:nvPicPr>
        <p:blipFill rotWithShape="1">
          <a:blip r:embed="rId3">
            <a:alphaModFix/>
          </a:blip>
          <a:srcRect/>
          <a:stretch/>
        </p:blipFill>
        <p:spPr>
          <a:xfrm>
            <a:off x="4727725" y="152400"/>
            <a:ext cx="4276902" cy="475575"/>
          </a:xfrm>
          <a:prstGeom prst="rect">
            <a:avLst/>
          </a:prstGeom>
          <a:noFill/>
          <a:ln>
            <a:noFill/>
          </a:ln>
        </p:spPr>
      </p:pic>
      <p:graphicFrame>
        <p:nvGraphicFramePr>
          <p:cNvPr id="230" name="Google Shape;230;p12"/>
          <p:cNvGraphicFramePr/>
          <p:nvPr>
            <p:extLst>
              <p:ext uri="{D42A27DB-BD31-4B8C-83A1-F6EECF244321}">
                <p14:modId xmlns:p14="http://schemas.microsoft.com/office/powerpoint/2010/main" val="2284256096"/>
              </p:ext>
            </p:extLst>
          </p:nvPr>
        </p:nvGraphicFramePr>
        <p:xfrm>
          <a:off x="240631" y="984456"/>
          <a:ext cx="8621484" cy="3269080"/>
        </p:xfrm>
        <a:graphic>
          <a:graphicData uri="http://schemas.openxmlformats.org/drawingml/2006/table">
            <a:tbl>
              <a:tblPr firstRow="1" bandRow="1">
                <a:noFill/>
              </a:tblPr>
              <a:tblGrid>
                <a:gridCol w="628144">
                  <a:extLst>
                    <a:ext uri="{9D8B030D-6E8A-4147-A177-3AD203B41FA5}">
                      <a16:colId xmlns:a16="http://schemas.microsoft.com/office/drawing/2014/main" val="20000"/>
                    </a:ext>
                  </a:extLst>
                </a:gridCol>
                <a:gridCol w="1656602">
                  <a:extLst>
                    <a:ext uri="{9D8B030D-6E8A-4147-A177-3AD203B41FA5}">
                      <a16:colId xmlns:a16="http://schemas.microsoft.com/office/drawing/2014/main" val="20001"/>
                    </a:ext>
                  </a:extLst>
                </a:gridCol>
                <a:gridCol w="1512820">
                  <a:extLst>
                    <a:ext uri="{9D8B030D-6E8A-4147-A177-3AD203B41FA5}">
                      <a16:colId xmlns:a16="http://schemas.microsoft.com/office/drawing/2014/main" val="20002"/>
                    </a:ext>
                  </a:extLst>
                </a:gridCol>
                <a:gridCol w="1435437">
                  <a:extLst>
                    <a:ext uri="{9D8B030D-6E8A-4147-A177-3AD203B41FA5}">
                      <a16:colId xmlns:a16="http://schemas.microsoft.com/office/drawing/2014/main" val="20003"/>
                    </a:ext>
                  </a:extLst>
                </a:gridCol>
                <a:gridCol w="1825118">
                  <a:extLst>
                    <a:ext uri="{9D8B030D-6E8A-4147-A177-3AD203B41FA5}">
                      <a16:colId xmlns:a16="http://schemas.microsoft.com/office/drawing/2014/main" val="20004"/>
                    </a:ext>
                  </a:extLst>
                </a:gridCol>
                <a:gridCol w="1563363">
                  <a:extLst>
                    <a:ext uri="{9D8B030D-6E8A-4147-A177-3AD203B41FA5}">
                      <a16:colId xmlns:a16="http://schemas.microsoft.com/office/drawing/2014/main" val="20005"/>
                    </a:ext>
                  </a:extLst>
                </a:gridCol>
              </a:tblGrid>
              <a:tr h="319843">
                <a:tc gridSpan="6">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a:solidFill>
                            <a:srgbClr val="FFFFFF"/>
                          </a:solidFill>
                          <a:latin typeface="Calibri"/>
                          <a:ea typeface="Calibri"/>
                          <a:cs typeface="Calibri"/>
                          <a:sym typeface="Calibri"/>
                        </a:rPr>
                        <a:t>Team No. : EDA-D3</a:t>
                      </a:r>
                      <a:endParaRPr sz="1800" b="1" u="none" strike="noStrike" cap="none">
                        <a:solidFill>
                          <a:srgbClr val="FFFFFF"/>
                        </a:solidFill>
                        <a:latin typeface="Calibri"/>
                        <a:ea typeface="Calibri"/>
                        <a:cs typeface="Calibri"/>
                        <a:sym typeface="Calibri"/>
                      </a:endParaRPr>
                    </a:p>
                  </a:txBody>
                  <a:tcPr marL="68600" marR="68600" marT="34300" marB="34300" anchor="ctr">
                    <a:solidFill>
                      <a:srgbClr val="C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19843">
                <a:tc gridSpan="6">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a:solidFill>
                            <a:srgbClr val="FFFFFF"/>
                          </a:solidFill>
                          <a:latin typeface="Calibri"/>
                          <a:ea typeface="Calibri"/>
                          <a:cs typeface="Calibri"/>
                          <a:sym typeface="Calibri"/>
                        </a:rPr>
                        <a:t>Div: D</a:t>
                      </a:r>
                      <a:endParaRPr sz="1800" b="1" u="none" strike="noStrike" cap="none">
                        <a:solidFill>
                          <a:srgbClr val="FFFFFF"/>
                        </a:solidFill>
                        <a:latin typeface="Calibri"/>
                        <a:ea typeface="Calibri"/>
                        <a:cs typeface="Calibri"/>
                        <a:sym typeface="Calibri"/>
                      </a:endParaRPr>
                    </a:p>
                  </a:txBody>
                  <a:tcPr marL="68600" marR="68600" marT="34300" marB="34300" anchor="ctr">
                    <a:solidFill>
                      <a:srgbClr val="C0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75702">
                <a:tc>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dirty="0"/>
                        <a:t>Sl. No. </a:t>
                      </a:r>
                      <a:endParaRPr sz="1800" b="1" u="none" strike="noStrike" cap="none" dirty="0"/>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dirty="0"/>
                        <a:t>Name</a:t>
                      </a:r>
                      <a:endParaRPr sz="1800" b="1" u="none" strike="noStrike" cap="none" dirty="0"/>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dirty="0"/>
                        <a:t>SRN. </a:t>
                      </a:r>
                      <a:endParaRPr sz="1800" b="1" u="none" strike="noStrike" cap="none" dirty="0"/>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dirty="0">
                          <a:solidFill>
                            <a:srgbClr val="000000"/>
                          </a:solidFill>
                        </a:rPr>
                        <a:t>Course Name</a:t>
                      </a:r>
                      <a:endParaRPr sz="1800" b="1" u="none" strike="noStrike" cap="none" dirty="0">
                        <a:solidFill>
                          <a:srgbClr val="000000"/>
                        </a:solidFill>
                      </a:endParaRPr>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dirty="0"/>
                        <a:t>Course Link</a:t>
                      </a:r>
                      <a:endParaRPr sz="1800" b="1" u="none" strike="noStrike" cap="none" dirty="0"/>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dirty="0"/>
                        <a:t>Status</a:t>
                      </a:r>
                      <a:endParaRPr sz="1800" b="1" u="none" strike="noStrike" cap="none" dirty="0"/>
                    </a:p>
                  </a:txBody>
                  <a:tcPr marL="68600" marR="68600" marT="34300" marB="34300" anchor="ctr"/>
                </a:tc>
                <a:extLst>
                  <a:ext uri="{0D108BD9-81ED-4DB2-BD59-A6C34878D82A}">
                    <a16:rowId xmlns:a16="http://schemas.microsoft.com/office/drawing/2014/main" val="10002"/>
                  </a:ext>
                </a:extLst>
              </a:tr>
              <a:tr h="916847">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t>3</a:t>
                      </a:r>
                      <a:endParaRPr sz="1800" u="none" strike="noStrike" cap="none" dirty="0"/>
                    </a:p>
                  </a:txBody>
                  <a:tcPr marL="68600" marR="68600" marT="34300" marB="34300" anchor="ctr">
                    <a:solidFill>
                      <a:schemeClr val="accent2">
                        <a:lumMod val="40000"/>
                        <a:lumOff val="60000"/>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t>Snehal Gujjar</a:t>
                      </a:r>
                      <a:endParaRPr sz="1400" u="none" strike="noStrike" cap="none" dirty="0"/>
                    </a:p>
                  </a:txBody>
                  <a:tcPr marL="68600" marR="68600" marT="34300" marB="34300" anchor="ctr">
                    <a:solidFill>
                      <a:schemeClr val="accent2">
                        <a:lumMod val="40000"/>
                        <a:lumOff val="60000"/>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t>02FE22BCI046</a:t>
                      </a:r>
                      <a:endParaRPr sz="1800" u="none" strike="noStrike" cap="none" dirty="0"/>
                    </a:p>
                  </a:txBody>
                  <a:tcPr marL="68600" marR="68600" marT="34300" marB="34300" anchor="ctr">
                    <a:solidFill>
                      <a:schemeClr val="accent2">
                        <a:lumMod val="40000"/>
                        <a:lumOff val="60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dirty="0">
                          <a:solidFill>
                            <a:srgbClr val="000000"/>
                          </a:solidFill>
                          <a:latin typeface="Calibri"/>
                          <a:ea typeface="Calibri"/>
                          <a:cs typeface="Calibri"/>
                          <a:sym typeface="Calibri"/>
                        </a:rPr>
                        <a:t>Python for Data Science </a:t>
                      </a:r>
                      <a:endParaRPr lang="en-IN" dirty="0"/>
                    </a:p>
                  </a:txBody>
                  <a:tcPr marL="68600" marR="68600" marT="34300" marB="34300" anchor="ctr">
                    <a:solidFill>
                      <a:schemeClr val="accent2">
                        <a:lumMod val="40000"/>
                        <a:lumOff val="60000"/>
                      </a:scheme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IN" sz="1200" u="sng" strike="noStrike" cap="none" dirty="0">
                          <a:solidFill>
                            <a:schemeClr val="hlink"/>
                          </a:solidFill>
                          <a:hlinkClick r:id="rId4"/>
                        </a:rPr>
                        <a:t>https://www.udemy.com/course/python-data-science-master-course/?couponCode=LETSLEARNNOWPP</a:t>
                      </a:r>
                      <a:endParaRPr lang="en-IN" sz="1200" u="none" strike="noStrike" cap="none" dirty="0"/>
                    </a:p>
                  </a:txBody>
                  <a:tcPr marL="68600" marR="68600" marT="34300" marB="34300" anchor="ctr">
                    <a:solidFill>
                      <a:schemeClr val="accent2">
                        <a:lumMod val="40000"/>
                        <a:lumOff val="60000"/>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t>Completed</a:t>
                      </a:r>
                      <a:endParaRPr sz="1400" u="none" strike="noStrike" cap="none" dirty="0"/>
                    </a:p>
                  </a:txBody>
                  <a:tcPr marL="68600" marR="68600" marT="34300" marB="34300" anchor="ctr">
                    <a:solidFill>
                      <a:schemeClr val="accent2">
                        <a:lumMod val="40000"/>
                        <a:lumOff val="60000"/>
                      </a:schemeClr>
                    </a:solidFill>
                  </a:tcPr>
                </a:tc>
                <a:extLst>
                  <a:ext uri="{0D108BD9-81ED-4DB2-BD59-A6C34878D82A}">
                    <a16:rowId xmlns:a16="http://schemas.microsoft.com/office/drawing/2014/main" val="10003"/>
                  </a:ext>
                </a:extLst>
              </a:tr>
              <a:tr h="932796">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t>4</a:t>
                      </a:r>
                      <a:endParaRPr sz="1800" u="none" strike="noStrike" cap="none" dirty="0"/>
                    </a:p>
                  </a:txBody>
                  <a:tcPr marL="68600" marR="68600" marT="34300" marB="34300" anchor="ctr">
                    <a:solidFill>
                      <a:schemeClr val="accent2">
                        <a:lumMod val="20000"/>
                        <a:lumOff val="80000"/>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t>Shreya Rokade</a:t>
                      </a:r>
                      <a:endParaRPr sz="1400" u="none" strike="noStrike" cap="none" dirty="0"/>
                    </a:p>
                  </a:txBody>
                  <a:tcPr marL="68600" marR="68600" marT="34300" marB="34300" anchor="ctr">
                    <a:solidFill>
                      <a:schemeClr val="accent2">
                        <a:lumMod val="20000"/>
                        <a:lumOff val="80000"/>
                      </a:schemeClr>
                    </a:solidFill>
                  </a:tcPr>
                </a:tc>
                <a:tc>
                  <a:txBody>
                    <a:bodyPr/>
                    <a:lstStyle/>
                    <a:p>
                      <a:pPr marL="0" marR="0" lvl="0" indent="0" algn="ctr" rtl="0">
                        <a:lnSpc>
                          <a:spcPct val="100000"/>
                        </a:lnSpc>
                        <a:spcBef>
                          <a:spcPts val="0"/>
                        </a:spcBef>
                        <a:spcAft>
                          <a:spcPts val="0"/>
                        </a:spcAft>
                        <a:buClr>
                          <a:schemeClr val="dk1"/>
                        </a:buClr>
                        <a:buSzPts val="1100"/>
                        <a:buFont typeface="Arial"/>
                        <a:buNone/>
                      </a:pPr>
                      <a:r>
                        <a:rPr lang="en" sz="1400" u="none" strike="noStrike" cap="none" dirty="0">
                          <a:solidFill>
                            <a:schemeClr val="dk1"/>
                          </a:solidFill>
                        </a:rPr>
                        <a:t>02FE22BCI042</a:t>
                      </a:r>
                      <a:endParaRPr sz="1800" u="none" strike="noStrike" cap="none" dirty="0"/>
                    </a:p>
                  </a:txBody>
                  <a:tcPr marL="68600" marR="68600" marT="34300" marB="34300" anchor="ctr">
                    <a:solidFill>
                      <a:schemeClr val="accent2">
                        <a:lumMod val="20000"/>
                        <a:lumOff val="80000"/>
                      </a:schemeClr>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dirty="0">
                          <a:solidFill>
                            <a:srgbClr val="000000"/>
                          </a:solidFill>
                          <a:latin typeface="Calibri"/>
                          <a:ea typeface="Calibri"/>
                          <a:cs typeface="Calibri"/>
                          <a:sym typeface="Calibri"/>
                        </a:rPr>
                        <a:t>Python for Data Science </a:t>
                      </a:r>
                      <a:endParaRPr lang="en-IN" dirty="0"/>
                    </a:p>
                  </a:txBody>
                  <a:tcPr marL="68600" marR="68600" marT="34300" marB="34300" anchor="ctr">
                    <a:solidFill>
                      <a:schemeClr val="accent2">
                        <a:lumMod val="20000"/>
                        <a:lumOff val="80000"/>
                      </a:schemeClr>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IN" sz="1200" u="sng" strike="noStrike" cap="none" dirty="0">
                          <a:solidFill>
                            <a:schemeClr val="hlink"/>
                          </a:solidFill>
                          <a:hlinkClick r:id="rId4"/>
                        </a:rPr>
                        <a:t>https://www.udemy.com/course/python-data-science-master-course/?couponCode=LETSLEARNNOWPP</a:t>
                      </a:r>
                      <a:endParaRPr lang="en-IN" sz="1200" u="none" strike="noStrike" cap="none" dirty="0"/>
                    </a:p>
                  </a:txBody>
                  <a:tcPr marL="68600" marR="68600" marT="34300" marB="34300" anchor="ctr">
                    <a:solidFill>
                      <a:schemeClr val="accent2">
                        <a:lumMod val="20000"/>
                        <a:lumOff val="80000"/>
                      </a:schemeClr>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t>Completed </a:t>
                      </a:r>
                      <a:endParaRPr sz="1400" u="none" strike="noStrike" cap="none" dirty="0"/>
                    </a:p>
                  </a:txBody>
                  <a:tcPr marL="68600" marR="68600" marT="34300" marB="34300" anchor="ctr">
                    <a:solidFill>
                      <a:schemeClr val="accent2">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962221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234" name="Google Shape;234;p35"/>
          <p:cNvSpPr txBox="1">
            <a:spLocks noGrp="1"/>
          </p:cNvSpPr>
          <p:nvPr>
            <p:ph type="title"/>
          </p:nvPr>
        </p:nvSpPr>
        <p:spPr>
          <a:xfrm>
            <a:off x="588775" y="132049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a:t>Thank you !</a:t>
            </a:r>
            <a:endParaRPr b="1"/>
          </a:p>
        </p:txBody>
      </p:sp>
      <p:sp>
        <p:nvSpPr>
          <p:cNvPr id="235" name="Google Shape;235;p35"/>
          <p:cNvSpPr txBox="1">
            <a:spLocks noGrp="1"/>
          </p:cNvSpPr>
          <p:nvPr>
            <p:ph type="body" idx="1"/>
          </p:nvPr>
        </p:nvSpPr>
        <p:spPr>
          <a:xfrm>
            <a:off x="628650" y="2525532"/>
            <a:ext cx="7886700" cy="9435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2100"/>
              <a:buNone/>
            </a:pPr>
            <a:r>
              <a:rPr lang="en" b="1"/>
              <a:t>Questions and Answers</a:t>
            </a:r>
            <a:endParaRPr/>
          </a:p>
          <a:p>
            <a:pPr marL="0" lvl="0" indent="0" algn="l" rtl="0">
              <a:lnSpc>
                <a:spcPct val="90000"/>
              </a:lnSpc>
              <a:spcBef>
                <a:spcPts val="800"/>
              </a:spcBef>
              <a:spcAft>
                <a:spcPts val="0"/>
              </a:spcAft>
              <a:buClr>
                <a:schemeClr val="dk1"/>
              </a:buClr>
              <a:buSzPts val="2100"/>
              <a:buNone/>
            </a:pPr>
            <a:endParaRPr b="1"/>
          </a:p>
        </p:txBody>
      </p:sp>
      <p:sp>
        <p:nvSpPr>
          <p:cNvPr id="236" name="Google Shape;236;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32</a:t>
            </a:fld>
            <a:endParaRPr>
              <a:solidFill>
                <a:schemeClr val="lt1"/>
              </a:solidFill>
            </a:endParaRPr>
          </a:p>
        </p:txBody>
      </p:sp>
      <p:pic>
        <p:nvPicPr>
          <p:cNvPr id="237" name="Google Shape;237;p35"/>
          <p:cNvPicPr preferRelativeResize="0"/>
          <p:nvPr/>
        </p:nvPicPr>
        <p:blipFill>
          <a:blip r:embed="rId3">
            <a:alphaModFix/>
          </a:blip>
          <a:stretch>
            <a:fillRect/>
          </a:stretch>
        </p:blipFill>
        <p:spPr>
          <a:xfrm>
            <a:off x="4677875" y="112550"/>
            <a:ext cx="4276902" cy="475575"/>
          </a:xfrm>
          <a:prstGeom prst="rect">
            <a:avLst/>
          </a:prstGeom>
          <a:noFill/>
          <a:ln>
            <a:noFill/>
          </a:ln>
        </p:spPr>
      </p:pic>
    </p:spTree>
    <p:extLst>
      <p:ext uri="{BB962C8B-B14F-4D97-AF65-F5344CB8AC3E}">
        <p14:creationId xmlns:p14="http://schemas.microsoft.com/office/powerpoint/2010/main" val="596340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51" name="Google Shape;151;p2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t>4</a:t>
            </a:fld>
            <a:endParaRPr>
              <a:solidFill>
                <a:schemeClr val="lt1"/>
              </a:solidFill>
            </a:endParaRPr>
          </a:p>
        </p:txBody>
      </p:sp>
      <p:pic>
        <p:nvPicPr>
          <p:cNvPr id="152" name="Google Shape;152;p27"/>
          <p:cNvPicPr preferRelativeResize="0"/>
          <p:nvPr/>
        </p:nvPicPr>
        <p:blipFill>
          <a:blip r:embed="rId3">
            <a:alphaModFix/>
          </a:blip>
          <a:stretch>
            <a:fillRect/>
          </a:stretch>
        </p:blipFill>
        <p:spPr>
          <a:xfrm>
            <a:off x="4777550" y="102575"/>
            <a:ext cx="4276902" cy="475575"/>
          </a:xfrm>
          <a:prstGeom prst="rect">
            <a:avLst/>
          </a:prstGeom>
          <a:noFill/>
          <a:ln>
            <a:noFill/>
          </a:ln>
        </p:spPr>
      </p:pic>
      <p:graphicFrame>
        <p:nvGraphicFramePr>
          <p:cNvPr id="153" name="Google Shape;153;p27"/>
          <p:cNvGraphicFramePr/>
          <p:nvPr>
            <p:extLst>
              <p:ext uri="{D42A27DB-BD31-4B8C-83A1-F6EECF244321}">
                <p14:modId xmlns:p14="http://schemas.microsoft.com/office/powerpoint/2010/main" val="2432019338"/>
              </p:ext>
            </p:extLst>
          </p:nvPr>
        </p:nvGraphicFramePr>
        <p:xfrm>
          <a:off x="296250" y="739375"/>
          <a:ext cx="8551500" cy="1636895"/>
        </p:xfrm>
        <a:graphic>
          <a:graphicData uri="http://schemas.openxmlformats.org/drawingml/2006/table">
            <a:tbl>
              <a:tblPr>
                <a:noFill/>
                <a:tableStyleId>{4CF837A2-260E-4C4C-8C26-E55B33E570CE}</a:tableStyleId>
              </a:tblPr>
              <a:tblGrid>
                <a:gridCol w="8551500">
                  <a:extLst>
                    <a:ext uri="{9D8B030D-6E8A-4147-A177-3AD203B41FA5}">
                      <a16:colId xmlns:a16="http://schemas.microsoft.com/office/drawing/2014/main" val="20000"/>
                    </a:ext>
                  </a:extLst>
                </a:gridCol>
              </a:tblGrid>
              <a:tr h="485511">
                <a:tc>
                  <a:txBody>
                    <a:bodyPr/>
                    <a:lstStyle/>
                    <a:p>
                      <a:pPr marL="0" lvl="0" indent="0" algn="l" rtl="0">
                        <a:spcBef>
                          <a:spcPts val="0"/>
                        </a:spcBef>
                        <a:spcAft>
                          <a:spcPts val="0"/>
                        </a:spcAft>
                        <a:buClr>
                          <a:schemeClr val="dk1"/>
                        </a:buClr>
                        <a:buSzPts val="1100"/>
                        <a:buFont typeface="Arial"/>
                        <a:buNone/>
                      </a:pPr>
                      <a:r>
                        <a:rPr lang="en" sz="1800" b="1">
                          <a:solidFill>
                            <a:schemeClr val="lt1"/>
                          </a:solidFill>
                          <a:latin typeface="Calibri"/>
                          <a:ea typeface="Calibri"/>
                          <a:cs typeface="Calibri"/>
                          <a:sym typeface="Calibri"/>
                        </a:rPr>
                        <a:t>Background</a:t>
                      </a:r>
                      <a:endParaRPr sz="1800">
                        <a:solidFill>
                          <a:schemeClr val="lt1"/>
                        </a:solidFill>
                      </a:endParaRPr>
                    </a:p>
                  </a:txBody>
                  <a:tcPr marL="91425" marR="91425" marT="91425" marB="91425">
                    <a:solidFill>
                      <a:srgbClr val="980000"/>
                    </a:solidFill>
                  </a:tcPr>
                </a:tc>
                <a:extLst>
                  <a:ext uri="{0D108BD9-81ED-4DB2-BD59-A6C34878D82A}">
                    <a16:rowId xmlns:a16="http://schemas.microsoft.com/office/drawing/2014/main" val="10000"/>
                  </a:ext>
                </a:extLst>
              </a:tr>
              <a:tr h="1151384">
                <a:tc>
                  <a:txBody>
                    <a:bodyPr/>
                    <a:lstStyle/>
                    <a:p>
                      <a:pPr marL="177800" lvl="0" indent="-203200" algn="l" rtl="0">
                        <a:spcBef>
                          <a:spcPts val="0"/>
                        </a:spcBef>
                        <a:spcAft>
                          <a:spcPts val="0"/>
                        </a:spcAft>
                        <a:buClr>
                          <a:schemeClr val="dk1"/>
                        </a:buClr>
                        <a:buSzPts val="1800"/>
                        <a:buFont typeface="Calibri"/>
                        <a:buChar char="•"/>
                      </a:pPr>
                      <a:endParaRPr sz="1800" dirty="0"/>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154" name="Google Shape;154;p27"/>
          <p:cNvGraphicFramePr/>
          <p:nvPr>
            <p:extLst>
              <p:ext uri="{D42A27DB-BD31-4B8C-83A1-F6EECF244321}">
                <p14:modId xmlns:p14="http://schemas.microsoft.com/office/powerpoint/2010/main" val="2583223175"/>
              </p:ext>
            </p:extLst>
          </p:nvPr>
        </p:nvGraphicFramePr>
        <p:xfrm>
          <a:off x="295674" y="2773887"/>
          <a:ext cx="8551500" cy="1636895"/>
        </p:xfrm>
        <a:graphic>
          <a:graphicData uri="http://schemas.openxmlformats.org/drawingml/2006/table">
            <a:tbl>
              <a:tblPr>
                <a:noFill/>
                <a:tableStyleId>{4CF837A2-260E-4C4C-8C26-E55B33E570CE}</a:tableStyleId>
              </a:tblPr>
              <a:tblGrid>
                <a:gridCol w="8551500">
                  <a:extLst>
                    <a:ext uri="{9D8B030D-6E8A-4147-A177-3AD203B41FA5}">
                      <a16:colId xmlns:a16="http://schemas.microsoft.com/office/drawing/2014/main" val="20000"/>
                    </a:ext>
                  </a:extLst>
                </a:gridCol>
              </a:tblGrid>
              <a:tr h="493925">
                <a:tc>
                  <a:txBody>
                    <a:bodyPr/>
                    <a:lstStyle/>
                    <a:p>
                      <a:pPr marL="0" lvl="0" indent="0" algn="l" rtl="0">
                        <a:lnSpc>
                          <a:spcPct val="90000"/>
                        </a:lnSpc>
                        <a:spcBef>
                          <a:spcPts val="0"/>
                        </a:spcBef>
                        <a:spcAft>
                          <a:spcPts val="0"/>
                        </a:spcAft>
                        <a:buNone/>
                      </a:pPr>
                      <a:r>
                        <a:rPr lang="en" sz="1800" b="1" dirty="0">
                          <a:solidFill>
                            <a:schemeClr val="lt1"/>
                          </a:solidFill>
                          <a:latin typeface="Calibri"/>
                          <a:ea typeface="Calibri"/>
                          <a:cs typeface="Calibri"/>
                          <a:sym typeface="Calibri"/>
                        </a:rPr>
                        <a:t>Problem Statement</a:t>
                      </a:r>
                      <a:endParaRPr sz="1800" dirty="0">
                        <a:solidFill>
                          <a:schemeClr val="lt1"/>
                        </a:solidFill>
                      </a:endParaRPr>
                    </a:p>
                  </a:txBody>
                  <a:tcPr marL="91425" marR="91425" marT="91425" marB="91425">
                    <a:solidFill>
                      <a:srgbClr val="B51B1B"/>
                    </a:solidFill>
                  </a:tcPr>
                </a:tc>
                <a:extLst>
                  <a:ext uri="{0D108BD9-81ED-4DB2-BD59-A6C34878D82A}">
                    <a16:rowId xmlns:a16="http://schemas.microsoft.com/office/drawing/2014/main" val="10000"/>
                  </a:ext>
                </a:extLst>
              </a:tr>
              <a:tr h="1037600">
                <a:tc>
                  <a:txBody>
                    <a:bodyPr/>
                    <a:lstStyle/>
                    <a:p>
                      <a:pPr marL="0" lvl="0" indent="0" algn="just" rtl="0">
                        <a:lnSpc>
                          <a:spcPct val="90000"/>
                        </a:lnSpc>
                        <a:spcBef>
                          <a:spcPts val="0"/>
                        </a:spcBef>
                        <a:spcAft>
                          <a:spcPts val="0"/>
                        </a:spcAft>
                        <a:buNone/>
                      </a:pPr>
                      <a:r>
                        <a:rPr lang="en-US" sz="1400" b="0" i="0" u="none" strike="noStrike" cap="none" dirty="0">
                          <a:solidFill>
                            <a:srgbClr val="000000"/>
                          </a:solidFill>
                          <a:effectLst/>
                          <a:latin typeface="Arial"/>
                          <a:ea typeface="Arial"/>
                          <a:cs typeface="Arial"/>
                          <a:sym typeface="Arial"/>
                        </a:rPr>
                        <a:t>Given a patient’s socioeconomic and demographic details, build a predictive model</a:t>
                      </a:r>
                      <a:br>
                        <a:rPr lang="en-US" sz="1800" dirty="0"/>
                      </a:br>
                      <a:r>
                        <a:rPr lang="en-US" sz="1400" b="0" i="0" u="none" strike="noStrike" cap="none" dirty="0">
                          <a:solidFill>
                            <a:srgbClr val="000000"/>
                          </a:solidFill>
                          <a:effectLst/>
                          <a:latin typeface="Arial"/>
                          <a:ea typeface="Arial"/>
                          <a:cs typeface="Arial"/>
                          <a:sym typeface="Arial"/>
                        </a:rPr>
                        <a:t>that can accurately predict the time it takes for the patient to get a diagnosis of</a:t>
                      </a:r>
                      <a:br>
                        <a:rPr lang="en-US" sz="1800" dirty="0"/>
                      </a:br>
                      <a:r>
                        <a:rPr lang="en-US" sz="1400" b="0" i="0" u="none" strike="noStrike" cap="none" dirty="0">
                          <a:solidFill>
                            <a:srgbClr val="000000"/>
                          </a:solidFill>
                          <a:effectLst/>
                          <a:latin typeface="Arial"/>
                          <a:ea typeface="Arial"/>
                          <a:cs typeface="Arial"/>
                          <a:sym typeface="Arial"/>
                        </a:rPr>
                        <a:t>the metastasis of the TNBC. Find the relationship of the diagnosis period with</a:t>
                      </a:r>
                      <a:br>
                        <a:rPr lang="en-US" sz="1800" dirty="0"/>
                      </a:br>
                      <a:r>
                        <a:rPr lang="en-US" sz="1400" b="0" i="0" u="none" strike="noStrike" cap="none" dirty="0">
                          <a:solidFill>
                            <a:srgbClr val="000000"/>
                          </a:solidFill>
                          <a:effectLst/>
                          <a:latin typeface="Arial"/>
                          <a:ea typeface="Arial"/>
                          <a:cs typeface="Arial"/>
                          <a:sym typeface="Arial"/>
                        </a:rPr>
                        <a:t>the zip code-level climate patterns. Find if any biases played a role in getting the</a:t>
                      </a:r>
                      <a:br>
                        <a:rPr lang="en-US" sz="1800" dirty="0"/>
                      </a:br>
                      <a:r>
                        <a:rPr lang="en-US" sz="1400" b="0" i="0" u="none" strike="noStrike" cap="none" dirty="0">
                          <a:solidFill>
                            <a:srgbClr val="000000"/>
                          </a:solidFill>
                          <a:effectLst/>
                          <a:latin typeface="Arial"/>
                          <a:ea typeface="Arial"/>
                          <a:cs typeface="Arial"/>
                          <a:sym typeface="Arial"/>
                        </a:rPr>
                        <a:t>patient her quick diagnosis and timely treatment.</a:t>
                      </a:r>
                      <a:endParaRPr sz="1800" dirty="0"/>
                    </a:p>
                  </a:txBody>
                  <a:tcPr marL="91425" marR="91425" marT="91425" marB="91425"/>
                </a:tc>
                <a:extLst>
                  <a:ext uri="{0D108BD9-81ED-4DB2-BD59-A6C34878D82A}">
                    <a16:rowId xmlns:a16="http://schemas.microsoft.com/office/drawing/2014/main" val="10001"/>
                  </a:ext>
                </a:extLst>
              </a:tr>
            </a:tbl>
          </a:graphicData>
        </a:graphic>
      </p:graphicFrame>
      <p:pic>
        <p:nvPicPr>
          <p:cNvPr id="2" name="Picture 1">
            <a:extLst>
              <a:ext uri="{FF2B5EF4-FFF2-40B4-BE49-F238E27FC236}">
                <a16:creationId xmlns:a16="http://schemas.microsoft.com/office/drawing/2014/main" id="{318A8C86-CCD1-99F7-0FC3-0756F08E17EA}"/>
              </a:ext>
            </a:extLst>
          </p:cNvPr>
          <p:cNvPicPr>
            <a:picLocks noChangeAspect="1"/>
          </p:cNvPicPr>
          <p:nvPr/>
        </p:nvPicPr>
        <p:blipFill>
          <a:blip r:embed="rId4"/>
          <a:stretch>
            <a:fillRect/>
          </a:stretch>
        </p:blipFill>
        <p:spPr>
          <a:xfrm>
            <a:off x="89548" y="446731"/>
            <a:ext cx="8963752" cy="238721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p:nvPr/>
        </p:nvSpPr>
        <p:spPr>
          <a:xfrm>
            <a:off x="0" y="4410782"/>
            <a:ext cx="9144000" cy="712961"/>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62" name="Google Shape;162;p28"/>
          <p:cNvSpPr txBox="1">
            <a:spLocks noGrp="1"/>
          </p:cNvSpPr>
          <p:nvPr>
            <p:ph type="title"/>
          </p:nvPr>
        </p:nvSpPr>
        <p:spPr>
          <a:xfrm>
            <a:off x="628650" y="273849"/>
            <a:ext cx="7886700" cy="802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a:t>Dataset Details</a:t>
            </a:r>
            <a:endParaRPr b="1"/>
          </a:p>
        </p:txBody>
      </p:sp>
      <p:sp>
        <p:nvSpPr>
          <p:cNvPr id="163" name="Google Shape;163;p28"/>
          <p:cNvSpPr txBox="1">
            <a:spLocks noGrp="1"/>
          </p:cNvSpPr>
          <p:nvPr>
            <p:ph type="body" idx="1"/>
          </p:nvPr>
        </p:nvSpPr>
        <p:spPr>
          <a:xfrm>
            <a:off x="552450" y="871427"/>
            <a:ext cx="7886700" cy="3813200"/>
          </a:xfrm>
          <a:prstGeom prst="rect">
            <a:avLst/>
          </a:prstGeom>
          <a:noFill/>
          <a:ln>
            <a:noFill/>
          </a:ln>
        </p:spPr>
        <p:txBody>
          <a:bodyPr spcFirstLastPara="1" wrap="square" lIns="68575" tIns="34275" rIns="68575" bIns="34275" anchor="t" anchorCtr="0">
            <a:noAutofit/>
          </a:bodyPr>
          <a:lstStyle/>
          <a:p>
            <a:pPr marL="177800" lvl="0" indent="-152400" algn="just" rtl="0">
              <a:lnSpc>
                <a:spcPct val="90000"/>
              </a:lnSpc>
              <a:spcBef>
                <a:spcPts val="0"/>
              </a:spcBef>
              <a:spcAft>
                <a:spcPts val="0"/>
              </a:spcAft>
              <a:buClr>
                <a:schemeClr val="dk1"/>
              </a:buClr>
              <a:buSzPts val="1800"/>
              <a:buChar char="•"/>
            </a:pPr>
            <a:r>
              <a:rPr lang="en-US" sz="1600" b="0" i="0" dirty="0">
                <a:solidFill>
                  <a:schemeClr val="tx1"/>
                </a:solidFill>
                <a:effectLst/>
                <a:highlight>
                  <a:srgbClr val="FFFFFF"/>
                </a:highlight>
                <a:latin typeface="Inter" panose="020B0604020202020204" charset="0"/>
              </a:rPr>
              <a:t>The WiDS Datathon 2024 focuses on a prediction task using a roughly 19k record dataset (split into training and test sets) representing patients and their characteristics (age, race, BMI, zip code), their diagnosis and treatment information (breast cancer diagnosis code, metastatic cancer diagnosis code, metastatic cancer treatments etc.), their geo (zip-code level) demographic data (income, education, rent, race, poverty etc), as well as climate data that tie health outcomes to external conditions. Each row in the data corresponds to a single patient and her Diagnosis Period. </a:t>
            </a:r>
            <a:r>
              <a:rPr lang="en-US" sz="1600" dirty="0">
                <a:solidFill>
                  <a:schemeClr val="tx1"/>
                </a:solidFill>
                <a:highlight>
                  <a:srgbClr val="FFFFFF"/>
                </a:highlight>
                <a:latin typeface="Inter" panose="020B0604020202020204" charset="0"/>
              </a:rPr>
              <a:t>Our </a:t>
            </a:r>
            <a:r>
              <a:rPr lang="en-US" sz="1600" b="0" i="0" dirty="0">
                <a:solidFill>
                  <a:schemeClr val="tx1"/>
                </a:solidFill>
                <a:effectLst/>
                <a:highlight>
                  <a:srgbClr val="FFFFFF"/>
                </a:highlight>
                <a:latin typeface="Inter" panose="020B0604020202020204" charset="0"/>
              </a:rPr>
              <a:t>task is to predict the patient's Metastatic Diagnosis Period in the Test Dataset using the provided characteristics and information about the patient. Some data may be messy to reflect real-world data. Our expectation is that </a:t>
            </a:r>
            <a:r>
              <a:rPr lang="en-US" sz="1600" dirty="0">
                <a:solidFill>
                  <a:schemeClr val="tx1"/>
                </a:solidFill>
                <a:highlight>
                  <a:srgbClr val="FFFFFF"/>
                </a:highlight>
                <a:latin typeface="Inter" panose="020B0604020202020204" charset="0"/>
              </a:rPr>
              <a:t>we</a:t>
            </a:r>
            <a:r>
              <a:rPr lang="en-US" sz="1600" b="0" i="0" dirty="0">
                <a:solidFill>
                  <a:schemeClr val="tx1"/>
                </a:solidFill>
                <a:effectLst/>
                <a:highlight>
                  <a:srgbClr val="FFFFFF"/>
                </a:highlight>
                <a:latin typeface="Inter" panose="020B0604020202020204" charset="0"/>
              </a:rPr>
              <a:t> will address messy data issues through appropriate means.</a:t>
            </a:r>
          </a:p>
          <a:p>
            <a:pPr marL="177800" lvl="0" indent="-152400" algn="l" rtl="0">
              <a:lnSpc>
                <a:spcPct val="90000"/>
              </a:lnSpc>
              <a:spcBef>
                <a:spcPts val="0"/>
              </a:spcBef>
              <a:spcAft>
                <a:spcPts val="0"/>
              </a:spcAft>
              <a:buClr>
                <a:schemeClr val="dk1"/>
              </a:buClr>
              <a:buSzPts val="1800"/>
              <a:buChar char="•"/>
            </a:pPr>
            <a:r>
              <a:rPr lang="en" sz="1800" b="1" dirty="0"/>
              <a:t>Source URL:</a:t>
            </a:r>
          </a:p>
          <a:p>
            <a:pPr marL="25400" lvl="0" indent="0" algn="l" rtl="0">
              <a:lnSpc>
                <a:spcPct val="90000"/>
              </a:lnSpc>
              <a:spcBef>
                <a:spcPts val="0"/>
              </a:spcBef>
              <a:spcAft>
                <a:spcPts val="0"/>
              </a:spcAft>
              <a:buSzPts val="1800"/>
              <a:buNone/>
            </a:pPr>
            <a:r>
              <a:rPr lang="en-IN" sz="1800" b="1" dirty="0">
                <a:hlinkClick r:id="rId3"/>
              </a:rPr>
              <a:t>https://www.kaggle.com/competitions/widsdatathon2024</a:t>
            </a:r>
            <a:endParaRPr sz="1800" dirty="0"/>
          </a:p>
        </p:txBody>
      </p:sp>
      <p:sp>
        <p:nvSpPr>
          <p:cNvPr id="164" name="Google Shape;164;p2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5</a:t>
            </a:fld>
            <a:endParaRPr>
              <a:solidFill>
                <a:schemeClr val="lt1"/>
              </a:solidFill>
            </a:endParaRPr>
          </a:p>
        </p:txBody>
      </p:sp>
      <p:pic>
        <p:nvPicPr>
          <p:cNvPr id="165" name="Google Shape;165;p28"/>
          <p:cNvPicPr preferRelativeResize="0"/>
          <p:nvPr/>
        </p:nvPicPr>
        <p:blipFill>
          <a:blip r:embed="rId4">
            <a:alphaModFix/>
          </a:blip>
          <a:stretch>
            <a:fillRect/>
          </a:stretch>
        </p:blipFill>
        <p:spPr>
          <a:xfrm>
            <a:off x="4727725" y="142450"/>
            <a:ext cx="4276902" cy="475575"/>
          </a:xfrm>
          <a:prstGeom prst="rect">
            <a:avLst/>
          </a:prstGeom>
          <a:noFill/>
          <a:ln>
            <a:noFill/>
          </a:ln>
        </p:spPr>
      </p:pic>
      <p:sp>
        <p:nvSpPr>
          <p:cNvPr id="2" name="Rectangle 1">
            <a:extLst>
              <a:ext uri="{FF2B5EF4-FFF2-40B4-BE49-F238E27FC236}">
                <a16:creationId xmlns:a16="http://schemas.microsoft.com/office/drawing/2014/main" id="{5B24D607-9613-DBA2-B33B-C72EDE1EA5F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 training and test set of about 19k records, representing patients and their characteristics (age, race, BMI, zip code), diagnosis and treatment information (breast cancer diagnosis code, metastatic cancer diagnosis code, metastatic cancer treatments, etc.), geo-demographic data (income, education, rent, race, poverty, etc.) at the zip-code level, and climate data that links health outcomes to environmental factors are the main focus of the WiDS Datathon 2024. Each patient and her diagnosis period are represented by a row in the data. It is your responsibility to forecast the patient's Metastatic Diagnosis Period in the Test Dataset based on the attributes and details supplied. Some data might not be as clean as data from the real world. </a:t>
            </a: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73" name="Google Shape;173;p29"/>
          <p:cNvSpPr txBox="1">
            <a:spLocks noGrp="1"/>
          </p:cNvSpPr>
          <p:nvPr>
            <p:ph type="title"/>
          </p:nvPr>
        </p:nvSpPr>
        <p:spPr>
          <a:xfrm>
            <a:off x="628650" y="273849"/>
            <a:ext cx="7886700" cy="802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a:t>Knowing the Dataset</a:t>
            </a:r>
            <a:endParaRPr b="1"/>
          </a:p>
        </p:txBody>
      </p:sp>
      <p:sp>
        <p:nvSpPr>
          <p:cNvPr id="174" name="Google Shape;174;p29"/>
          <p:cNvSpPr txBox="1">
            <a:spLocks noGrp="1"/>
          </p:cNvSpPr>
          <p:nvPr>
            <p:ph type="body" idx="1"/>
          </p:nvPr>
        </p:nvSpPr>
        <p:spPr>
          <a:xfrm>
            <a:off x="552450" y="871424"/>
            <a:ext cx="7886700" cy="3474600"/>
          </a:xfrm>
          <a:prstGeom prst="rect">
            <a:avLst/>
          </a:prstGeom>
          <a:noFill/>
          <a:ln>
            <a:noFill/>
          </a:ln>
        </p:spPr>
        <p:txBody>
          <a:bodyPr spcFirstLastPara="1" wrap="square" lIns="68575" tIns="34275" rIns="68575" bIns="34275" anchor="t" anchorCtr="0">
            <a:normAutofit fontScale="70000" lnSpcReduction="20000"/>
          </a:bodyPr>
          <a:lstStyle/>
          <a:p>
            <a:pPr marL="139700" indent="0" rtl="0">
              <a:spcBef>
                <a:spcPts val="100"/>
              </a:spcBef>
              <a:buNone/>
            </a:pPr>
            <a:r>
              <a:rPr lang="en-US" dirty="0">
                <a:effectLst/>
                <a:highlight>
                  <a:srgbClr val="FFFFFF"/>
                </a:highlight>
                <a:latin typeface="Arial" panose="020B0604020202020204" pitchFamily="34" charset="0"/>
              </a:rPr>
              <a:t>Our Dataset is split into the Train Dataset and the Test Dataset.</a:t>
            </a:r>
          </a:p>
          <a:p>
            <a:pPr marL="139700" indent="0" rtl="0">
              <a:spcBef>
                <a:spcPts val="100"/>
              </a:spcBef>
              <a:buNone/>
            </a:pPr>
            <a:br>
              <a:rPr lang="en-US" dirty="0">
                <a:effectLst/>
                <a:highlight>
                  <a:srgbClr val="FFFFFF"/>
                </a:highlight>
              </a:rPr>
            </a:br>
            <a:r>
              <a:rPr lang="en-US" b="1" dirty="0">
                <a:effectLst/>
                <a:highlight>
                  <a:srgbClr val="FFFFFF"/>
                </a:highlight>
                <a:latin typeface="Arial" panose="020B0604020202020204" pitchFamily="34" charset="0"/>
              </a:rPr>
              <a:t>1. Train Dataset</a:t>
            </a:r>
          </a:p>
          <a:p>
            <a:pPr marL="139700" indent="0" rtl="0">
              <a:spcBef>
                <a:spcPts val="100"/>
              </a:spcBef>
              <a:buNone/>
            </a:pPr>
            <a:br>
              <a:rPr lang="en-US" dirty="0">
                <a:effectLst/>
                <a:highlight>
                  <a:srgbClr val="FFFFFF"/>
                </a:highlight>
              </a:rPr>
            </a:br>
            <a:r>
              <a:rPr lang="en-US" dirty="0">
                <a:effectLst/>
                <a:highlight>
                  <a:srgbClr val="FFFFFF"/>
                </a:highlight>
                <a:latin typeface="Arial" panose="020B0604020202020204" pitchFamily="34" charset="0"/>
              </a:rPr>
              <a:t>• The Train dataset consists of 13173 entries with 152 attributes.</a:t>
            </a:r>
          </a:p>
          <a:p>
            <a:pPr marL="139700" indent="0" rtl="0">
              <a:spcBef>
                <a:spcPts val="100"/>
              </a:spcBef>
              <a:buNone/>
            </a:pPr>
            <a:br>
              <a:rPr lang="en-US" dirty="0">
                <a:effectLst/>
                <a:highlight>
                  <a:srgbClr val="FFFFFF"/>
                </a:highlight>
              </a:rPr>
            </a:br>
            <a:r>
              <a:rPr lang="en-US" dirty="0">
                <a:effectLst/>
                <a:highlight>
                  <a:srgbClr val="FFFFFF"/>
                </a:highlight>
                <a:latin typeface="Arial" panose="020B0604020202020204" pitchFamily="34" charset="0"/>
              </a:rPr>
              <a:t>• The data types are float64 (137 columns), int64 (4 columns), and object</a:t>
            </a:r>
            <a:br>
              <a:rPr lang="en-US" dirty="0">
                <a:effectLst/>
                <a:highlight>
                  <a:srgbClr val="FFFFFF"/>
                </a:highlight>
              </a:rPr>
            </a:br>
            <a:r>
              <a:rPr lang="en-US" dirty="0">
                <a:effectLst/>
                <a:highlight>
                  <a:srgbClr val="FFFFFF"/>
                </a:highlight>
                <a:latin typeface="Arial" panose="020B0604020202020204" pitchFamily="34" charset="0"/>
              </a:rPr>
              <a:t>(11 columns).</a:t>
            </a:r>
          </a:p>
          <a:p>
            <a:pPr marL="139700" indent="0" rtl="0">
              <a:spcBef>
                <a:spcPts val="100"/>
              </a:spcBef>
              <a:buNone/>
            </a:pPr>
            <a:br>
              <a:rPr lang="en-US" dirty="0">
                <a:effectLst/>
                <a:highlight>
                  <a:srgbClr val="FFFFFF"/>
                </a:highlight>
              </a:rPr>
            </a:br>
            <a:r>
              <a:rPr lang="en-US" dirty="0">
                <a:effectLst/>
                <a:highlight>
                  <a:srgbClr val="FFFFFF"/>
                </a:highlight>
                <a:latin typeface="Arial" panose="020B0604020202020204" pitchFamily="34" charset="0"/>
              </a:rPr>
              <a:t>• The memory size is 15.3 MB</a:t>
            </a:r>
          </a:p>
          <a:p>
            <a:pPr marL="139700" indent="0" rtl="0">
              <a:spcBef>
                <a:spcPts val="100"/>
              </a:spcBef>
              <a:buNone/>
            </a:pPr>
            <a:endParaRPr lang="en-US" dirty="0">
              <a:effectLst/>
              <a:highlight>
                <a:srgbClr val="FFFFFF"/>
              </a:highlight>
              <a:latin typeface="Arial" panose="020B0604020202020204" pitchFamily="34" charset="0"/>
            </a:endParaRPr>
          </a:p>
          <a:p>
            <a:pPr marL="139700" indent="0" rtl="0">
              <a:spcBef>
                <a:spcPts val="100"/>
              </a:spcBef>
              <a:buNone/>
            </a:pPr>
            <a:br>
              <a:rPr lang="en-US" dirty="0">
                <a:effectLst/>
                <a:highlight>
                  <a:srgbClr val="FFFFFF"/>
                </a:highlight>
              </a:rPr>
            </a:br>
            <a:r>
              <a:rPr lang="en-US" b="1" dirty="0">
                <a:effectLst/>
                <a:highlight>
                  <a:srgbClr val="FFFFFF"/>
                </a:highlight>
                <a:latin typeface="Arial" panose="020B0604020202020204" pitchFamily="34" charset="0"/>
              </a:rPr>
              <a:t>2. Test Dataset</a:t>
            </a:r>
          </a:p>
          <a:p>
            <a:pPr marL="139700" indent="0" rtl="0">
              <a:spcBef>
                <a:spcPts val="100"/>
              </a:spcBef>
              <a:buNone/>
            </a:pPr>
            <a:br>
              <a:rPr lang="en-US" dirty="0">
                <a:effectLst/>
                <a:highlight>
                  <a:srgbClr val="FFFFFF"/>
                </a:highlight>
              </a:rPr>
            </a:br>
            <a:r>
              <a:rPr lang="en-US" dirty="0">
                <a:effectLst/>
                <a:highlight>
                  <a:srgbClr val="FFFFFF"/>
                </a:highlight>
                <a:latin typeface="Arial" panose="020B0604020202020204" pitchFamily="34" charset="0"/>
              </a:rPr>
              <a:t>• The Test dataset consists of 5646 entries with 151 attributes.</a:t>
            </a:r>
          </a:p>
          <a:p>
            <a:pPr marL="139700" indent="0" rtl="0">
              <a:spcBef>
                <a:spcPts val="100"/>
              </a:spcBef>
              <a:buNone/>
            </a:pPr>
            <a:br>
              <a:rPr lang="en-US" dirty="0">
                <a:effectLst/>
                <a:highlight>
                  <a:srgbClr val="FFFFFF"/>
                </a:highlight>
              </a:rPr>
            </a:br>
            <a:r>
              <a:rPr lang="en-US" dirty="0">
                <a:effectLst/>
                <a:highlight>
                  <a:srgbClr val="FFFFFF"/>
                </a:highlight>
                <a:latin typeface="Arial" panose="020B0604020202020204" pitchFamily="34" charset="0"/>
              </a:rPr>
              <a:t>• The data types are float64(137 columns), int64 (3 columns), and object(11 columns).</a:t>
            </a:r>
          </a:p>
          <a:p>
            <a:pPr marL="139700" indent="0" rtl="0">
              <a:spcBef>
                <a:spcPts val="100"/>
              </a:spcBef>
              <a:buNone/>
            </a:pPr>
            <a:br>
              <a:rPr lang="en-US" dirty="0">
                <a:effectLst/>
                <a:highlight>
                  <a:srgbClr val="FFFFFF"/>
                </a:highlight>
              </a:rPr>
            </a:br>
            <a:r>
              <a:rPr lang="en-US" dirty="0">
                <a:effectLst/>
                <a:highlight>
                  <a:srgbClr val="FFFFFF"/>
                </a:highlight>
                <a:latin typeface="Arial" panose="020B0604020202020204" pitchFamily="34" charset="0"/>
              </a:rPr>
              <a:t>• The memory size is 6.5 MB</a:t>
            </a:r>
          </a:p>
          <a:p>
            <a:pPr marL="139700" indent="0" rtl="0">
              <a:spcBef>
                <a:spcPts val="100"/>
              </a:spcBef>
              <a:buNone/>
            </a:pPr>
            <a:endParaRPr lang="en-US" dirty="0"/>
          </a:p>
        </p:txBody>
      </p:sp>
      <p:sp>
        <p:nvSpPr>
          <p:cNvPr id="175" name="Google Shape;175;p2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6</a:t>
            </a:fld>
            <a:endParaRPr>
              <a:solidFill>
                <a:schemeClr val="lt1"/>
              </a:solidFill>
            </a:endParaRPr>
          </a:p>
        </p:txBody>
      </p:sp>
      <p:pic>
        <p:nvPicPr>
          <p:cNvPr id="176" name="Google Shape;176;p29"/>
          <p:cNvPicPr preferRelativeResize="0"/>
          <p:nvPr/>
        </p:nvPicPr>
        <p:blipFill>
          <a:blip r:embed="rId3">
            <a:alphaModFix/>
          </a:blip>
          <a:stretch>
            <a:fillRect/>
          </a:stretch>
        </p:blipFill>
        <p:spPr>
          <a:xfrm>
            <a:off x="4727725" y="142450"/>
            <a:ext cx="4276902" cy="475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73" name="Google Shape;173;p29"/>
          <p:cNvSpPr txBox="1">
            <a:spLocks noGrp="1"/>
          </p:cNvSpPr>
          <p:nvPr>
            <p:ph type="title"/>
          </p:nvPr>
        </p:nvSpPr>
        <p:spPr>
          <a:xfrm>
            <a:off x="628650" y="273849"/>
            <a:ext cx="7886700" cy="802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 b="1" dirty="0"/>
              <a:t>Empathy</a:t>
            </a:r>
            <a:endParaRPr b="1" dirty="0"/>
          </a:p>
        </p:txBody>
      </p:sp>
      <p:sp>
        <p:nvSpPr>
          <p:cNvPr id="174" name="Google Shape;174;p29"/>
          <p:cNvSpPr txBox="1">
            <a:spLocks noGrp="1"/>
          </p:cNvSpPr>
          <p:nvPr>
            <p:ph type="body" idx="1"/>
          </p:nvPr>
        </p:nvSpPr>
        <p:spPr>
          <a:xfrm>
            <a:off x="552450" y="871424"/>
            <a:ext cx="7886700" cy="3474600"/>
          </a:xfrm>
          <a:prstGeom prst="rect">
            <a:avLst/>
          </a:prstGeom>
          <a:noFill/>
          <a:ln>
            <a:noFill/>
          </a:ln>
        </p:spPr>
        <p:txBody>
          <a:bodyPr spcFirstLastPara="1" wrap="square" lIns="68575" tIns="34275" rIns="68575" bIns="34275" anchor="t" anchorCtr="0">
            <a:normAutofit lnSpcReduction="10000"/>
          </a:bodyPr>
          <a:lstStyle/>
          <a:p>
            <a:pPr marL="139700" indent="0" rtl="0">
              <a:spcBef>
                <a:spcPts val="100"/>
              </a:spcBef>
              <a:buNone/>
            </a:pPr>
            <a:r>
              <a:rPr lang="en-US" dirty="0"/>
              <a:t>Impacts of Ill Health:</a:t>
            </a:r>
          </a:p>
          <a:p>
            <a:pPr algn="just">
              <a:spcBef>
                <a:spcPts val="100"/>
              </a:spcBef>
            </a:pPr>
            <a:r>
              <a:rPr lang="en-US" dirty="0"/>
              <a:t>The impacts of ill health on individuals and society are intense and sophisticated.</a:t>
            </a:r>
          </a:p>
          <a:p>
            <a:pPr algn="just">
              <a:spcBef>
                <a:spcPts val="100"/>
              </a:spcBef>
            </a:pPr>
            <a:r>
              <a:rPr lang="en-US" dirty="0"/>
              <a:t>The individuals suffering from TNBC, due to poor health can lead to diminished quality of life, which increases medical expenses.</a:t>
            </a:r>
          </a:p>
          <a:p>
            <a:pPr algn="just">
              <a:spcBef>
                <a:spcPts val="100"/>
              </a:spcBef>
            </a:pPr>
            <a:r>
              <a:rPr lang="en-US" dirty="0"/>
              <a:t>This will further result in Financial stress and loss of income due to inability to work.</a:t>
            </a:r>
          </a:p>
          <a:p>
            <a:pPr algn="just">
              <a:spcBef>
                <a:spcPts val="100"/>
              </a:spcBef>
            </a:pPr>
            <a:r>
              <a:rPr lang="en-US" dirty="0"/>
              <a:t>From a Societal perspective Ill health can burden health care systems, leading to higher national healthcare costs.</a:t>
            </a:r>
          </a:p>
          <a:p>
            <a:pPr algn="just">
              <a:spcBef>
                <a:spcPts val="100"/>
              </a:spcBef>
            </a:pPr>
            <a:r>
              <a:rPr lang="en-US" dirty="0"/>
              <a:t>Overall the common effects of ill health underscore the importance of robust public health initiatives and access to quality health care for all.</a:t>
            </a:r>
          </a:p>
        </p:txBody>
      </p:sp>
      <p:sp>
        <p:nvSpPr>
          <p:cNvPr id="175" name="Google Shape;175;p2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7</a:t>
            </a:fld>
            <a:endParaRPr>
              <a:solidFill>
                <a:schemeClr val="lt1"/>
              </a:solidFill>
            </a:endParaRPr>
          </a:p>
        </p:txBody>
      </p:sp>
      <p:pic>
        <p:nvPicPr>
          <p:cNvPr id="176" name="Google Shape;176;p29"/>
          <p:cNvPicPr preferRelativeResize="0"/>
          <p:nvPr/>
        </p:nvPicPr>
        <p:blipFill>
          <a:blip r:embed="rId3">
            <a:alphaModFix/>
          </a:blip>
          <a:stretch>
            <a:fillRect/>
          </a:stretch>
        </p:blipFill>
        <p:spPr>
          <a:xfrm>
            <a:off x="4727725" y="142450"/>
            <a:ext cx="4276902" cy="475575"/>
          </a:xfrm>
          <a:prstGeom prst="rect">
            <a:avLst/>
          </a:prstGeom>
          <a:noFill/>
          <a:ln>
            <a:noFill/>
          </a:ln>
        </p:spPr>
      </p:pic>
    </p:spTree>
    <p:extLst>
      <p:ext uri="{BB962C8B-B14F-4D97-AF65-F5344CB8AC3E}">
        <p14:creationId xmlns:p14="http://schemas.microsoft.com/office/powerpoint/2010/main" val="1750360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73" name="Google Shape;173;p29"/>
          <p:cNvSpPr txBox="1">
            <a:spLocks noGrp="1"/>
          </p:cNvSpPr>
          <p:nvPr>
            <p:ph type="title"/>
          </p:nvPr>
        </p:nvSpPr>
        <p:spPr>
          <a:xfrm>
            <a:off x="628650" y="273849"/>
            <a:ext cx="7886700" cy="802800"/>
          </a:xfrm>
          <a:prstGeom prst="rect">
            <a:avLst/>
          </a:prstGeom>
          <a:noFill/>
          <a:ln>
            <a:noFill/>
          </a:ln>
        </p:spPr>
        <p:txBody>
          <a:bodyPr spcFirstLastPara="1" wrap="square" lIns="68575" tIns="34275" rIns="68575" bIns="34275" anchor="ctr" anchorCtr="0">
            <a:normAutofit fontScale="90000"/>
          </a:bodyPr>
          <a:lstStyle/>
          <a:p>
            <a:pPr>
              <a:buSzPts val="3300"/>
            </a:pPr>
            <a:r>
              <a:rPr lang="en-IN" sz="2000" b="1" i="0" u="none" strike="noStrike" dirty="0">
                <a:solidFill>
                  <a:schemeClr val="tx1"/>
                </a:solidFill>
                <a:effectLst/>
                <a:latin typeface="Montserrat" panose="00000500000000000000" pitchFamily="2" charset="0"/>
              </a:rPr>
              <a:t>Data Pre-processing</a:t>
            </a:r>
            <a:br>
              <a:rPr lang="en-IN" sz="1800" b="1" i="0" u="none" strike="noStrike" dirty="0">
                <a:solidFill>
                  <a:schemeClr val="tx1"/>
                </a:solidFill>
                <a:effectLst/>
                <a:latin typeface="Montserrat" panose="00000500000000000000" pitchFamily="2" charset="0"/>
              </a:rPr>
            </a:br>
            <a:br>
              <a:rPr lang="en-IN" sz="1800" b="1" i="0" u="none" strike="noStrike" dirty="0">
                <a:solidFill>
                  <a:srgbClr val="F9F9F9"/>
                </a:solidFill>
                <a:effectLst/>
                <a:latin typeface="Montserrat" panose="00000500000000000000" pitchFamily="2" charset="0"/>
              </a:rPr>
            </a:br>
            <a:endParaRPr lang="en-IN" b="1" dirty="0"/>
          </a:p>
        </p:txBody>
      </p:sp>
      <p:sp>
        <p:nvSpPr>
          <p:cNvPr id="174" name="Google Shape;174;p29"/>
          <p:cNvSpPr txBox="1">
            <a:spLocks noGrp="1"/>
          </p:cNvSpPr>
          <p:nvPr>
            <p:ph type="body" idx="1"/>
          </p:nvPr>
        </p:nvSpPr>
        <p:spPr>
          <a:xfrm>
            <a:off x="552450" y="871424"/>
            <a:ext cx="7886700" cy="3474600"/>
          </a:xfrm>
          <a:prstGeom prst="rect">
            <a:avLst/>
          </a:prstGeom>
          <a:noFill/>
          <a:ln>
            <a:noFill/>
          </a:ln>
        </p:spPr>
        <p:txBody>
          <a:bodyPr spcFirstLastPara="1" wrap="square" lIns="68575" tIns="34275" rIns="68575" bIns="34275" anchor="t" anchorCtr="0">
            <a:normAutofit/>
          </a:bodyPr>
          <a:lstStyle/>
          <a:p>
            <a:pPr marL="139700" indent="0" rtl="0">
              <a:spcBef>
                <a:spcPts val="100"/>
              </a:spcBef>
              <a:buNone/>
            </a:pPr>
            <a:r>
              <a:rPr lang="en-US" sz="1000" b="1" i="0" dirty="0">
                <a:solidFill>
                  <a:srgbClr val="1C1C1C"/>
                </a:solidFill>
                <a:effectLst/>
                <a:latin typeface="Montserrat" panose="00000500000000000000" pitchFamily="2" charset="0"/>
              </a:rPr>
              <a:t>Data Preprocessing is a crucial step that needs to be performed in Data Analysis. It involves Cleaning, Transforming, and Organizing Raw data into a suitable format.</a:t>
            </a:r>
          </a:p>
          <a:p>
            <a:pPr marL="139700" indent="0" rtl="0">
              <a:spcBef>
                <a:spcPts val="100"/>
              </a:spcBef>
              <a:buNone/>
            </a:pPr>
            <a:endParaRPr lang="en-US" sz="1000" b="1" dirty="0">
              <a:solidFill>
                <a:srgbClr val="1C1C1C"/>
              </a:solidFill>
              <a:latin typeface="Montserrat" panose="00000500000000000000" pitchFamily="2" charset="0"/>
            </a:endParaRPr>
          </a:p>
          <a:p>
            <a:pPr marL="0" marR="0" algn="l" rtl="0" fontAlgn="base">
              <a:spcBef>
                <a:spcPts val="0"/>
              </a:spcBef>
              <a:spcAft>
                <a:spcPts val="800"/>
              </a:spcAft>
            </a:pPr>
            <a:r>
              <a:rPr lang="en-US" sz="1300" b="1" i="0" u="none" strike="noStrike" dirty="0">
                <a:solidFill>
                  <a:srgbClr val="1C1C1C"/>
                </a:solidFill>
                <a:effectLst/>
                <a:latin typeface="Montserrat" panose="00000500000000000000" pitchFamily="2" charset="0"/>
              </a:rPr>
              <a:t>1. Data Cleaning</a:t>
            </a:r>
            <a:endParaRPr lang="en-US" sz="1300" b="0" i="0" u="none" strike="noStrike" dirty="0">
              <a:solidFill>
                <a:srgbClr val="1C1C1C"/>
              </a:solidFill>
              <a:effectLst/>
              <a:latin typeface="Montserrat" panose="00000500000000000000" pitchFamily="2" charset="0"/>
            </a:endParaRPr>
          </a:p>
          <a:p>
            <a:pPr marL="0" marR="0" indent="0" algn="l" rtl="0" fontAlgn="base">
              <a:spcBef>
                <a:spcPts val="0"/>
              </a:spcBef>
              <a:spcAft>
                <a:spcPts val="800"/>
              </a:spcAft>
              <a:buNone/>
            </a:pPr>
            <a:r>
              <a:rPr lang="en-US" sz="1300" b="1" i="0" u="none" strike="noStrike" dirty="0">
                <a:solidFill>
                  <a:srgbClr val="1C1C1C"/>
                </a:solidFill>
                <a:effectLst/>
                <a:latin typeface="Montserrat" panose="00000500000000000000" pitchFamily="2" charset="0"/>
              </a:rPr>
              <a:t>   - NLP-based Replacement: Here we have used Natural Language Processing (NLP) Techniques to replace any incorrect descriptions and their equivalent cancer codes with female cancer descriptions and respective cancer codes from the ICD10 website.</a:t>
            </a:r>
            <a:endParaRPr lang="en-US" sz="1300" b="0" i="0" u="none" strike="noStrike" dirty="0">
              <a:solidFill>
                <a:srgbClr val="1C1C1C"/>
              </a:solidFill>
              <a:effectLst/>
              <a:latin typeface="Montserrat" panose="00000500000000000000" pitchFamily="2" charset="0"/>
            </a:endParaRPr>
          </a:p>
          <a:p>
            <a:pPr marL="0" marR="0" indent="0" algn="l" rtl="0" fontAlgn="base">
              <a:spcBef>
                <a:spcPts val="0"/>
              </a:spcBef>
              <a:spcAft>
                <a:spcPts val="800"/>
              </a:spcAft>
              <a:buNone/>
            </a:pPr>
            <a:r>
              <a:rPr lang="en-US" sz="1100" b="1" i="0" u="none" strike="noStrike" dirty="0">
                <a:solidFill>
                  <a:srgbClr val="1C1C1C"/>
                </a:solidFill>
                <a:effectLst/>
                <a:latin typeface="Montserrat" panose="00000500000000000000" pitchFamily="2" charset="0"/>
              </a:rPr>
              <a:t>#-_column `</a:t>
            </a:r>
            <a:r>
              <a:rPr lang="en-US" sz="1100" b="1" i="0" u="none" strike="noStrike" dirty="0" err="1">
                <a:solidFill>
                  <a:srgbClr val="1C1C1C"/>
                </a:solidFill>
                <a:effectLst/>
                <a:latin typeface="Montserrat" panose="00000500000000000000" pitchFamily="2" charset="0"/>
              </a:rPr>
              <a:t>breast_cancer_diagnosis_desc</a:t>
            </a:r>
            <a:r>
              <a:rPr lang="en-US" sz="1100" b="1" i="0" u="none" strike="noStrike" dirty="0">
                <a:solidFill>
                  <a:srgbClr val="1C1C1C"/>
                </a:solidFill>
                <a:effectLst/>
                <a:latin typeface="Montserrat" panose="00000500000000000000" pitchFamily="2" charset="0"/>
              </a:rPr>
              <a:t>` contained incorrect values like male cancer descriptions:-  </a:t>
            </a:r>
            <a:endParaRPr lang="en-US" sz="1100" b="0" i="0" u="none" strike="noStrike" dirty="0">
              <a:solidFill>
                <a:srgbClr val="1C1C1C"/>
              </a:solidFill>
              <a:effectLst/>
              <a:latin typeface="Montserrat" panose="00000500000000000000" pitchFamily="2" charset="0"/>
            </a:endParaRPr>
          </a:p>
          <a:p>
            <a:pPr marL="0" marR="0" indent="0" algn="l" rtl="0" fontAlgn="base">
              <a:spcBef>
                <a:spcPts val="0"/>
              </a:spcBef>
              <a:spcAft>
                <a:spcPts val="800"/>
              </a:spcAft>
              <a:buNone/>
            </a:pPr>
            <a:endParaRPr lang="en-US" sz="1100" b="1" i="0" u="none" strike="noStrike" dirty="0">
              <a:solidFill>
                <a:srgbClr val="000000"/>
              </a:solidFill>
              <a:effectLst/>
              <a:latin typeface="Arial" panose="020B0604020202020204" pitchFamily="34" charset="0"/>
            </a:endParaRPr>
          </a:p>
          <a:p>
            <a:pPr marL="0" marR="0" indent="0" algn="l" rtl="0" fontAlgn="base">
              <a:spcBef>
                <a:spcPts val="0"/>
              </a:spcBef>
              <a:spcAft>
                <a:spcPts val="800"/>
              </a:spcAft>
              <a:buNone/>
            </a:pPr>
            <a:endParaRPr lang="en-US" sz="1100" b="1" dirty="0">
              <a:solidFill>
                <a:srgbClr val="000000"/>
              </a:solidFill>
              <a:latin typeface="Arial" panose="020B0604020202020204" pitchFamily="34" charset="0"/>
            </a:endParaRPr>
          </a:p>
          <a:p>
            <a:pPr marL="0" marR="0" indent="0" algn="l" rtl="0" fontAlgn="base">
              <a:spcBef>
                <a:spcPts val="0"/>
              </a:spcBef>
              <a:spcAft>
                <a:spcPts val="800"/>
              </a:spcAft>
              <a:buNone/>
            </a:pPr>
            <a:r>
              <a:rPr lang="en-US" sz="1100" b="1" i="0" u="none" strike="noStrike" dirty="0">
                <a:solidFill>
                  <a:srgbClr val="000000"/>
                </a:solidFill>
                <a:effectLst/>
                <a:latin typeface="Arial" panose="020B0604020202020204" pitchFamily="34" charset="0"/>
              </a:rPr>
              <a:t> </a:t>
            </a:r>
          </a:p>
          <a:p>
            <a:pPr marL="0" marR="0" indent="0" algn="l" rtl="0" fontAlgn="base">
              <a:spcBef>
                <a:spcPts val="0"/>
              </a:spcBef>
              <a:spcAft>
                <a:spcPts val="800"/>
              </a:spcAft>
              <a:buNone/>
            </a:pPr>
            <a:endParaRPr lang="en-US" sz="1100" b="1" i="0" u="none" strike="noStrike" dirty="0">
              <a:solidFill>
                <a:srgbClr val="000000"/>
              </a:solidFill>
              <a:effectLst/>
              <a:latin typeface="Arial" panose="020B0604020202020204" pitchFamily="34" charset="0"/>
            </a:endParaRPr>
          </a:p>
          <a:p>
            <a:pPr marL="0" marR="0" indent="0" algn="l" rtl="0" fontAlgn="base">
              <a:spcBef>
                <a:spcPts val="0"/>
              </a:spcBef>
              <a:spcAft>
                <a:spcPts val="800"/>
              </a:spcAft>
              <a:buNone/>
            </a:pPr>
            <a:r>
              <a:rPr lang="en-US" sz="1100" b="1" dirty="0">
                <a:solidFill>
                  <a:srgbClr val="000000"/>
                </a:solidFill>
                <a:latin typeface="Arial" panose="020B0604020202020204" pitchFamily="34" charset="0"/>
              </a:rPr>
              <a:t>#</a:t>
            </a:r>
            <a:r>
              <a:rPr lang="en-US" sz="1100" b="1" i="0" u="none" strike="noStrike" dirty="0">
                <a:solidFill>
                  <a:srgbClr val="000000"/>
                </a:solidFill>
                <a:effectLst/>
                <a:latin typeface="Arial" panose="020B0604020202020204" pitchFamily="34" charset="0"/>
              </a:rPr>
              <a:t>replacing these cancer codes with their corresponding female codes:-</a:t>
            </a:r>
            <a:endParaRPr lang="en-US" sz="1100" b="0" i="0" u="none" strike="noStrike" dirty="0">
              <a:solidFill>
                <a:srgbClr val="1C1C1C"/>
              </a:solidFill>
              <a:effectLst/>
              <a:latin typeface="Montserrat" panose="00000500000000000000" pitchFamily="2" charset="0"/>
            </a:endParaRPr>
          </a:p>
          <a:p>
            <a:pPr marL="0" marR="0" algn="l" rtl="0" fontAlgn="base">
              <a:spcBef>
                <a:spcPts val="0"/>
              </a:spcBef>
              <a:spcAft>
                <a:spcPts val="0"/>
              </a:spcAft>
            </a:pPr>
            <a:r>
              <a:rPr lang="en-US" sz="1100" b="1" i="0" u="none" strike="noStrike" dirty="0">
                <a:solidFill>
                  <a:srgbClr val="000000"/>
                </a:solidFill>
                <a:effectLst/>
                <a:latin typeface="Courier New" panose="02070309020205020404" pitchFamily="49" charset="0"/>
              </a:rPr>
              <a:t>{'C50421': 'C50411', 'C50922': 'C50912', 'C50221': 'C50912', 'C50122': 'C50112'}</a:t>
            </a:r>
            <a:endParaRPr lang="en-US" sz="1100" b="0" i="0" u="none" strike="noStrike" dirty="0">
              <a:solidFill>
                <a:srgbClr val="1C1C1C"/>
              </a:solidFill>
              <a:effectLst/>
              <a:latin typeface="Montserrat" panose="00000500000000000000" pitchFamily="2" charset="0"/>
            </a:endParaRPr>
          </a:p>
          <a:p>
            <a:pPr marL="139700" indent="0" rtl="0">
              <a:spcBef>
                <a:spcPts val="100"/>
              </a:spcBef>
              <a:buNone/>
            </a:pPr>
            <a:endParaRPr lang="en-US" sz="1000" dirty="0"/>
          </a:p>
        </p:txBody>
      </p:sp>
      <p:sp>
        <p:nvSpPr>
          <p:cNvPr id="175" name="Google Shape;175;p2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8</a:t>
            </a:fld>
            <a:endParaRPr>
              <a:solidFill>
                <a:schemeClr val="lt1"/>
              </a:solidFill>
            </a:endParaRPr>
          </a:p>
        </p:txBody>
      </p:sp>
      <p:pic>
        <p:nvPicPr>
          <p:cNvPr id="176" name="Google Shape;176;p29"/>
          <p:cNvPicPr preferRelativeResize="0"/>
          <p:nvPr/>
        </p:nvPicPr>
        <p:blipFill>
          <a:blip r:embed="rId3">
            <a:alphaModFix/>
          </a:blip>
          <a:stretch>
            <a:fillRect/>
          </a:stretch>
        </p:blipFill>
        <p:spPr>
          <a:xfrm>
            <a:off x="4727725" y="142450"/>
            <a:ext cx="4276902" cy="475575"/>
          </a:xfrm>
          <a:prstGeom prst="rect">
            <a:avLst/>
          </a:prstGeom>
          <a:noFill/>
          <a:ln>
            <a:noFill/>
          </a:ln>
        </p:spPr>
      </p:pic>
      <p:pic>
        <p:nvPicPr>
          <p:cNvPr id="3" name="Picture 2">
            <a:extLst>
              <a:ext uri="{FF2B5EF4-FFF2-40B4-BE49-F238E27FC236}">
                <a16:creationId xmlns:a16="http://schemas.microsoft.com/office/drawing/2014/main" id="{2AC11349-8BFF-24F7-159C-C2A9A17DA734}"/>
              </a:ext>
            </a:extLst>
          </p:cNvPr>
          <p:cNvPicPr>
            <a:picLocks noChangeAspect="1"/>
          </p:cNvPicPr>
          <p:nvPr/>
        </p:nvPicPr>
        <p:blipFill>
          <a:blip r:embed="rId4"/>
          <a:stretch>
            <a:fillRect/>
          </a:stretch>
        </p:blipFill>
        <p:spPr>
          <a:xfrm>
            <a:off x="552450" y="2571750"/>
            <a:ext cx="7670006" cy="713100"/>
          </a:xfrm>
          <a:prstGeom prst="rect">
            <a:avLst/>
          </a:prstGeom>
        </p:spPr>
      </p:pic>
    </p:spTree>
    <p:extLst>
      <p:ext uri="{BB962C8B-B14F-4D97-AF65-F5344CB8AC3E}">
        <p14:creationId xmlns:p14="http://schemas.microsoft.com/office/powerpoint/2010/main" val="1653140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9"/>
          <p:cNvSpPr/>
          <p:nvPr/>
        </p:nvSpPr>
        <p:spPr>
          <a:xfrm>
            <a:off x="0" y="4410782"/>
            <a:ext cx="9144000" cy="713100"/>
          </a:xfrm>
          <a:prstGeom prst="rect">
            <a:avLst/>
          </a:prstGeom>
          <a:solidFill>
            <a:srgbClr val="B51B1B"/>
          </a:solidFill>
          <a:ln w="12700" cap="flat" cmpd="sng">
            <a:solidFill>
              <a:srgbClr val="42719B"/>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Department of Computer Science and Engineering, </a:t>
            </a:r>
            <a:endParaRPr b="1">
              <a:solidFill>
                <a:schemeClr val="lt1"/>
              </a:solidFill>
              <a:latin typeface="Calibri"/>
              <a:ea typeface="Calibri"/>
              <a:cs typeface="Calibri"/>
              <a:sym typeface="Calibri"/>
            </a:endParaRPr>
          </a:p>
          <a:p>
            <a:pPr marL="0" lvl="0" indent="0" algn="ctr" rtl="0">
              <a:spcBef>
                <a:spcPts val="0"/>
              </a:spcBef>
              <a:spcAft>
                <a:spcPts val="0"/>
              </a:spcAft>
              <a:buClr>
                <a:schemeClr val="dk1"/>
              </a:buClr>
              <a:buFont typeface="Arial"/>
              <a:buNone/>
            </a:pPr>
            <a:r>
              <a:rPr lang="en" b="1">
                <a:solidFill>
                  <a:schemeClr val="lt1"/>
                </a:solidFill>
                <a:latin typeface="Calibri"/>
                <a:ea typeface="Calibri"/>
                <a:cs typeface="Calibri"/>
                <a:sym typeface="Calibri"/>
              </a:rPr>
              <a:t>KLE Technological University’s Dr. M. S. Sheshgiri College of Engineering and Technology, Belagavi</a:t>
            </a:r>
            <a:endParaRPr b="1">
              <a:solidFill>
                <a:schemeClr val="lt1"/>
              </a:solidFill>
              <a:latin typeface="Calibri"/>
              <a:ea typeface="Calibri"/>
              <a:cs typeface="Calibri"/>
              <a:sym typeface="Calibri"/>
            </a:endParaRPr>
          </a:p>
          <a:p>
            <a:pPr marL="0" marR="0" lvl="0" indent="0" algn="ctr" rtl="0">
              <a:spcBef>
                <a:spcPts val="0"/>
              </a:spcBef>
              <a:spcAft>
                <a:spcPts val="0"/>
              </a:spcAft>
              <a:buNone/>
            </a:pPr>
            <a:endParaRPr b="1">
              <a:solidFill>
                <a:schemeClr val="lt1"/>
              </a:solidFill>
              <a:latin typeface="Calibri"/>
              <a:ea typeface="Calibri"/>
              <a:cs typeface="Calibri"/>
              <a:sym typeface="Calibri"/>
            </a:endParaRPr>
          </a:p>
        </p:txBody>
      </p:sp>
      <p:sp>
        <p:nvSpPr>
          <p:cNvPr id="173" name="Google Shape;173;p29"/>
          <p:cNvSpPr txBox="1">
            <a:spLocks noGrp="1"/>
          </p:cNvSpPr>
          <p:nvPr>
            <p:ph type="title"/>
          </p:nvPr>
        </p:nvSpPr>
        <p:spPr>
          <a:xfrm>
            <a:off x="628650" y="273849"/>
            <a:ext cx="7886700" cy="802800"/>
          </a:xfrm>
          <a:prstGeom prst="rect">
            <a:avLst/>
          </a:prstGeom>
          <a:noFill/>
          <a:ln>
            <a:noFill/>
          </a:ln>
        </p:spPr>
        <p:txBody>
          <a:bodyPr spcFirstLastPara="1" wrap="square" lIns="68575" tIns="34275" rIns="68575" bIns="34275" anchor="ctr" anchorCtr="0">
            <a:normAutofit fontScale="90000"/>
          </a:bodyPr>
          <a:lstStyle/>
          <a:p>
            <a:pPr>
              <a:buSzPts val="3300"/>
            </a:pPr>
            <a:r>
              <a:rPr lang="en-IN" sz="2000" b="1" i="0" u="none" strike="noStrike" dirty="0">
                <a:solidFill>
                  <a:schemeClr val="tx1"/>
                </a:solidFill>
                <a:effectLst/>
                <a:latin typeface="Montserrat" panose="00000500000000000000" pitchFamily="2" charset="0"/>
              </a:rPr>
              <a:t>Data Pre-processing</a:t>
            </a:r>
            <a:br>
              <a:rPr lang="en-IN" sz="1800" b="1" i="0" u="none" strike="noStrike" dirty="0">
                <a:solidFill>
                  <a:schemeClr val="tx1"/>
                </a:solidFill>
                <a:effectLst/>
                <a:latin typeface="Montserrat" panose="00000500000000000000" pitchFamily="2" charset="0"/>
              </a:rPr>
            </a:br>
            <a:br>
              <a:rPr lang="en-IN" sz="1800" b="1" i="0" u="none" strike="noStrike" dirty="0">
                <a:solidFill>
                  <a:srgbClr val="F9F9F9"/>
                </a:solidFill>
                <a:effectLst/>
                <a:latin typeface="Montserrat" panose="00000500000000000000" pitchFamily="2" charset="0"/>
              </a:rPr>
            </a:br>
            <a:endParaRPr lang="en-IN" b="1" dirty="0"/>
          </a:p>
        </p:txBody>
      </p:sp>
      <p:sp>
        <p:nvSpPr>
          <p:cNvPr id="174" name="Google Shape;174;p29"/>
          <p:cNvSpPr txBox="1">
            <a:spLocks noGrp="1"/>
          </p:cNvSpPr>
          <p:nvPr>
            <p:ph type="body" idx="1"/>
          </p:nvPr>
        </p:nvSpPr>
        <p:spPr>
          <a:xfrm>
            <a:off x="552450" y="871424"/>
            <a:ext cx="7886700" cy="3474600"/>
          </a:xfrm>
          <a:prstGeom prst="rect">
            <a:avLst/>
          </a:prstGeom>
          <a:noFill/>
          <a:ln>
            <a:noFill/>
          </a:ln>
        </p:spPr>
        <p:txBody>
          <a:bodyPr spcFirstLastPara="1" wrap="square" lIns="68575" tIns="34275" rIns="68575" bIns="34275" anchor="t" anchorCtr="0">
            <a:normAutofit/>
          </a:bodyPr>
          <a:lstStyle/>
          <a:p>
            <a:pPr marL="0" marR="0" indent="0" algn="l" rtl="0" fontAlgn="base">
              <a:spcBef>
                <a:spcPts val="0"/>
              </a:spcBef>
              <a:spcAft>
                <a:spcPts val="800"/>
              </a:spcAft>
              <a:buNone/>
            </a:pPr>
            <a:r>
              <a:rPr lang="en-US" sz="800" b="1" i="0" u="none" strike="noStrike" dirty="0">
                <a:solidFill>
                  <a:srgbClr val="1C1C1C"/>
                </a:solidFill>
                <a:effectLst/>
                <a:latin typeface="Montserrat" panose="00000500000000000000" pitchFamily="2" charset="0"/>
              </a:rPr>
              <a:t>2. Data Transformation</a:t>
            </a:r>
            <a:endParaRPr lang="en-US" sz="800" b="0" i="0" u="none" strike="noStrike" dirty="0">
              <a:solidFill>
                <a:srgbClr val="1C1C1C"/>
              </a:solidFill>
              <a:effectLst/>
              <a:latin typeface="Montserrat" panose="00000500000000000000" pitchFamily="2" charset="0"/>
            </a:endParaRPr>
          </a:p>
          <a:p>
            <a:pPr marL="0" marR="0" algn="l" rtl="0" fontAlgn="base">
              <a:spcBef>
                <a:spcPts val="0"/>
              </a:spcBef>
              <a:spcAft>
                <a:spcPts val="800"/>
              </a:spcAft>
            </a:pPr>
            <a:r>
              <a:rPr lang="en-US" sz="800" b="1" i="0" u="none" strike="noStrike" dirty="0">
                <a:solidFill>
                  <a:srgbClr val="1C1C1C"/>
                </a:solidFill>
                <a:effectLst/>
                <a:latin typeface="Montserrat" panose="00000500000000000000" pitchFamily="2" charset="0"/>
              </a:rPr>
              <a:t> • Imputation with Mean: Here we imputed Missing Values with Mean.</a:t>
            </a:r>
            <a:endParaRPr lang="en-US" sz="800" b="0" i="0" u="none" strike="noStrike" dirty="0">
              <a:solidFill>
                <a:srgbClr val="1C1C1C"/>
              </a:solidFill>
              <a:effectLst/>
              <a:latin typeface="Montserrat" panose="00000500000000000000" pitchFamily="2" charset="0"/>
            </a:endParaRPr>
          </a:p>
          <a:p>
            <a:pPr marL="0" marR="0" algn="l" rtl="0" fontAlgn="base">
              <a:spcBef>
                <a:spcPts val="0"/>
              </a:spcBef>
              <a:spcAft>
                <a:spcPts val="800"/>
              </a:spcAft>
            </a:pPr>
            <a:r>
              <a:rPr lang="en-US" sz="800" b="1" i="0" u="none" strike="noStrike" dirty="0">
                <a:solidFill>
                  <a:srgbClr val="1C1C1C"/>
                </a:solidFill>
                <a:effectLst/>
                <a:latin typeface="Montserrat" panose="00000500000000000000" pitchFamily="2" charset="0"/>
              </a:rPr>
              <a:t> • By imputing with mean values we notice that the BMI column exploded. </a:t>
            </a:r>
            <a:endParaRPr lang="en-US" sz="800" b="0" i="0" u="none" strike="noStrike" dirty="0">
              <a:solidFill>
                <a:srgbClr val="1C1C1C"/>
              </a:solidFill>
              <a:effectLst/>
              <a:latin typeface="Montserrat" panose="00000500000000000000" pitchFamily="2" charset="0"/>
            </a:endParaRPr>
          </a:p>
          <a:p>
            <a:pPr marL="0" marR="0" algn="l" rtl="0" fontAlgn="base">
              <a:spcBef>
                <a:spcPts val="0"/>
              </a:spcBef>
              <a:spcAft>
                <a:spcPts val="800"/>
              </a:spcAft>
            </a:pPr>
            <a:r>
              <a:rPr lang="en-US" sz="800" b="1" i="0" u="none" strike="noStrike" dirty="0">
                <a:solidFill>
                  <a:srgbClr val="1C1C1C"/>
                </a:solidFill>
                <a:effectLst/>
                <a:latin typeface="Montserrat" panose="00000500000000000000" pitchFamily="2" charset="0"/>
              </a:rPr>
              <a:t>• So, Now we try imputing values with KNN imputation and apply the same for categorical columns. </a:t>
            </a:r>
            <a:endParaRPr lang="en-US" sz="800" b="0" i="0" u="none" strike="noStrike" dirty="0">
              <a:solidFill>
                <a:srgbClr val="1C1C1C"/>
              </a:solidFill>
              <a:effectLst/>
              <a:latin typeface="Montserrat" panose="00000500000000000000" pitchFamily="2" charset="0"/>
            </a:endParaRPr>
          </a:p>
          <a:p>
            <a:pPr marL="139700" indent="0" rtl="0">
              <a:spcBef>
                <a:spcPts val="100"/>
              </a:spcBef>
              <a:buNone/>
            </a:pPr>
            <a:endParaRPr lang="en-US" sz="1000" dirty="0"/>
          </a:p>
        </p:txBody>
      </p:sp>
      <p:sp>
        <p:nvSpPr>
          <p:cNvPr id="175" name="Google Shape;175;p2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en">
                <a:solidFill>
                  <a:schemeClr val="lt1"/>
                </a:solidFill>
              </a:rPr>
              <a:t>9</a:t>
            </a:fld>
            <a:endParaRPr>
              <a:solidFill>
                <a:schemeClr val="lt1"/>
              </a:solidFill>
            </a:endParaRPr>
          </a:p>
        </p:txBody>
      </p:sp>
      <p:pic>
        <p:nvPicPr>
          <p:cNvPr id="176" name="Google Shape;176;p29"/>
          <p:cNvPicPr preferRelativeResize="0"/>
          <p:nvPr/>
        </p:nvPicPr>
        <p:blipFill>
          <a:blip r:embed="rId3">
            <a:alphaModFix/>
          </a:blip>
          <a:stretch>
            <a:fillRect/>
          </a:stretch>
        </p:blipFill>
        <p:spPr>
          <a:xfrm>
            <a:off x="4727725" y="142450"/>
            <a:ext cx="4276902" cy="475575"/>
          </a:xfrm>
          <a:prstGeom prst="rect">
            <a:avLst/>
          </a:prstGeom>
          <a:noFill/>
          <a:ln>
            <a:noFill/>
          </a:ln>
        </p:spPr>
      </p:pic>
      <p:pic>
        <p:nvPicPr>
          <p:cNvPr id="3" name="Picture 2">
            <a:extLst>
              <a:ext uri="{FF2B5EF4-FFF2-40B4-BE49-F238E27FC236}">
                <a16:creationId xmlns:a16="http://schemas.microsoft.com/office/drawing/2014/main" id="{D9252EE1-4FDE-3CBE-296F-2FDD5D73DB65}"/>
              </a:ext>
            </a:extLst>
          </p:cNvPr>
          <p:cNvPicPr>
            <a:picLocks noChangeAspect="1"/>
          </p:cNvPicPr>
          <p:nvPr/>
        </p:nvPicPr>
        <p:blipFill>
          <a:blip r:embed="rId4"/>
          <a:stretch>
            <a:fillRect/>
          </a:stretch>
        </p:blipFill>
        <p:spPr>
          <a:xfrm>
            <a:off x="0" y="1964531"/>
            <a:ext cx="9144000" cy="2363532"/>
          </a:xfrm>
          <a:prstGeom prst="rect">
            <a:avLst/>
          </a:prstGeom>
        </p:spPr>
      </p:pic>
    </p:spTree>
    <p:extLst>
      <p:ext uri="{BB962C8B-B14F-4D97-AF65-F5344CB8AC3E}">
        <p14:creationId xmlns:p14="http://schemas.microsoft.com/office/powerpoint/2010/main" val="79006920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3486</Words>
  <Application>Microsoft Office PowerPoint</Application>
  <PresentationFormat>On-screen Show (16:9)</PresentationFormat>
  <Paragraphs>369</Paragraphs>
  <Slides>32</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Courier New</vt:lpstr>
      <vt:lpstr>Inter</vt:lpstr>
      <vt:lpstr>Lato</vt:lpstr>
      <vt:lpstr>Montserrat</vt:lpstr>
      <vt:lpstr>Office Theme</vt:lpstr>
      <vt:lpstr>22ECAC210 Exploratory Data Analysis Course Project: Phase - 3 Review</vt:lpstr>
      <vt:lpstr>PowerPoint Presentation</vt:lpstr>
      <vt:lpstr>Motivation: The Motivational Factors are 1.Human Rights and Dignity 2.Economic benefit 3.Social Stability and Development 4.Global Health Security 5.Sustainable Development 6.Innovation and Progress</vt:lpstr>
      <vt:lpstr>PowerPoint Presentation</vt:lpstr>
      <vt:lpstr>Dataset Details</vt:lpstr>
      <vt:lpstr>Knowing the Dataset</vt:lpstr>
      <vt:lpstr>Empathy</vt:lpstr>
      <vt:lpstr>Data Pre-processing  </vt:lpstr>
      <vt:lpstr>Data Pre-processing  </vt:lpstr>
      <vt:lpstr>Data Pre-processing  </vt:lpstr>
      <vt:lpstr>Data Pre-processing  </vt:lpstr>
      <vt:lpstr>Data Pre-processing  </vt:lpstr>
      <vt:lpstr>Proposed Hypothesis </vt:lpstr>
      <vt:lpstr>Proposed Hypothesis </vt:lpstr>
      <vt:lpstr>Proposed Hypothesis </vt:lpstr>
      <vt:lpstr>Proposed Hypothesis </vt:lpstr>
      <vt:lpstr>Proposed Hypothesis </vt:lpstr>
      <vt:lpstr>Proposed Hypothesis </vt:lpstr>
      <vt:lpstr>Proposed Hypothesis </vt:lpstr>
      <vt:lpstr>Proposed Hypothesis </vt:lpstr>
      <vt:lpstr>Implementation Framework</vt:lpstr>
      <vt:lpstr>Project Research</vt:lpstr>
      <vt:lpstr>Data Analysis</vt:lpstr>
      <vt:lpstr>Statistical Analysis</vt:lpstr>
      <vt:lpstr>Data Preprocessing</vt:lpstr>
      <vt:lpstr>Univariate and Multivariate Analysis</vt:lpstr>
      <vt:lpstr>Model Selection</vt:lpstr>
      <vt:lpstr>Performance Analysis</vt:lpstr>
      <vt:lpstr>Implementation Flow</vt:lpstr>
      <vt:lpstr>MOOC Course Details</vt:lpstr>
      <vt:lpstr>MOOC Course Details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Soham</dc:creator>
  <cp:lastModifiedBy>Vinayak Rokade</cp:lastModifiedBy>
  <cp:revision>11</cp:revision>
  <dcterms:modified xsi:type="dcterms:W3CDTF">2024-06-26T06:03:03Z</dcterms:modified>
</cp:coreProperties>
</file>