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7"/>
  </p:notesMasterIdLst>
  <p:sldIdLst>
    <p:sldId id="256" r:id="rId2"/>
    <p:sldId id="257" r:id="rId3"/>
    <p:sldId id="268" r:id="rId4"/>
    <p:sldId id="258" r:id="rId5"/>
    <p:sldId id="259" r:id="rId6"/>
    <p:sldId id="260" r:id="rId7"/>
    <p:sldId id="283" r:id="rId8"/>
    <p:sldId id="262" r:id="rId9"/>
    <p:sldId id="281" r:id="rId10"/>
    <p:sldId id="282" r:id="rId11"/>
    <p:sldId id="263" r:id="rId12"/>
    <p:sldId id="269" r:id="rId13"/>
    <p:sldId id="271" r:id="rId14"/>
    <p:sldId id="272" r:id="rId15"/>
    <p:sldId id="273" r:id="rId16"/>
    <p:sldId id="284" r:id="rId17"/>
    <p:sldId id="285" r:id="rId18"/>
    <p:sldId id="286" r:id="rId19"/>
    <p:sldId id="287" r:id="rId20"/>
    <p:sldId id="288" r:id="rId21"/>
    <p:sldId id="274" r:id="rId22"/>
    <p:sldId id="289" r:id="rId23"/>
    <p:sldId id="290" r:id="rId24"/>
    <p:sldId id="275" r:id="rId25"/>
    <p:sldId id="292" r:id="rId26"/>
    <p:sldId id="293" r:id="rId27"/>
    <p:sldId id="294" r:id="rId28"/>
    <p:sldId id="295" r:id="rId29"/>
    <p:sldId id="296" r:id="rId30"/>
    <p:sldId id="297" r:id="rId31"/>
    <p:sldId id="276" r:id="rId32"/>
    <p:sldId id="264" r:id="rId33"/>
    <p:sldId id="278" r:id="rId34"/>
    <p:sldId id="279" r:id="rId35"/>
    <p:sldId id="267"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7F2B5-BC0E-4262-8CE8-8C6488275A34}">
  <a:tblStyle styleId="{2537F2B5-BC0E-4262-8CE8-8C6488275A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4CF837A2-260E-4C4C-8C26-E55B33E570C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97" autoAdjust="0"/>
  </p:normalViewPr>
  <p:slideViewPr>
    <p:cSldViewPr snapToGrid="0">
      <p:cViewPr varScale="1">
        <p:scale>
          <a:sx n="84" d="100"/>
          <a:sy n="84" d="100"/>
        </p:scale>
        <p:origin x="7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780207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55833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50492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14345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267570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83254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12447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70226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6300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994275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5692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516318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318580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917425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219151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970005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129164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302119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64821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88479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4209142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964040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1d7a3e785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51d7a3e785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51d7a3e785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00846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50120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7996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03041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udemy.com/course/the-data-science-course-complete-data-science-bootcamp/?couponCode=LETSLEARNNOWPP" TargetMode="External"/><Relationship Id="rId4" Type="http://schemas.openxmlformats.org/officeDocument/2006/relationships/hyperlink" Target="https://courses.cognitiveclass.ai/certificates/c4707266f46a4323b86e79b593d69046"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www.udemy.com/course/python-data-science-master-course/?couponCode=LETSLEARNNOWPP"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widsdatathon2024"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22ECAC210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br>
              <a:rPr lang="en" sz="2400" dirty="0"/>
            </a:br>
            <a:r>
              <a:rPr lang="en" sz="2400" b="1" i="1" dirty="0"/>
              <a:t>Course Project: Phase - 3 Review</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a:t>
            </a:fld>
            <a:endParaRPr>
              <a:solidFill>
                <a:schemeClr val="lt1"/>
              </a:solidFill>
            </a:endParaRPr>
          </a:p>
        </p:txBody>
      </p:sp>
      <p:sp>
        <p:nvSpPr>
          <p:cNvPr id="133" name="Google Shape;133;p25"/>
          <p:cNvSpPr txBox="1"/>
          <p:nvPr/>
        </p:nvSpPr>
        <p:spPr>
          <a:xfrm>
            <a:off x="1143005" y="1676818"/>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55000" lnSpcReduction="20000"/>
          </a:bodyPr>
          <a:lstStyle/>
          <a:p>
            <a:pPr marL="0" marR="0" lvl="0" indent="0" algn="ctr" rtl="0">
              <a:lnSpc>
                <a:spcPct val="90000"/>
              </a:lnSpc>
              <a:spcBef>
                <a:spcPts val="0"/>
              </a:spcBef>
              <a:spcAft>
                <a:spcPts val="0"/>
              </a:spcAft>
              <a:buClr>
                <a:srgbClr val="C00000"/>
              </a:buClr>
              <a:buSzPct val="100000"/>
              <a:buFont typeface="Calibri"/>
              <a:buNone/>
            </a:pPr>
            <a:r>
              <a:rPr lang="en-US" sz="4500" dirty="0">
                <a:solidFill>
                  <a:srgbClr val="C00000"/>
                </a:solidFill>
                <a:latin typeface="Calibri"/>
                <a:ea typeface="Calibri"/>
                <a:cs typeface="Calibri"/>
                <a:sym typeface="Calibri"/>
              </a:rPr>
              <a:t>Equity in Healthcare: Tackling the differences between socio-economic aspects and health equity</a:t>
            </a:r>
            <a:endParaRPr sz="4500" b="0" i="0" u="none" strike="noStrike" cap="none" dirty="0">
              <a:solidFill>
                <a:srgbClr val="C00000"/>
              </a:solidFill>
              <a:latin typeface="Calibri"/>
              <a:ea typeface="Calibri"/>
              <a:cs typeface="Calibri"/>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fontScale="92500"/>
          </a:bodyPr>
          <a:lstStyle/>
          <a:p>
            <a:pPr marL="139700" indent="0">
              <a:buNone/>
            </a:pPr>
            <a:r>
              <a:rPr lang="en-US" dirty="0"/>
              <a:t>9. Is the BMI dependent on the patient's age?</a:t>
            </a:r>
          </a:p>
          <a:p>
            <a:pPr marL="139700" indent="0">
              <a:buNone/>
            </a:pPr>
            <a:r>
              <a:rPr lang="en-US" dirty="0"/>
              <a:t>10. And what about the marital status?</a:t>
            </a:r>
          </a:p>
          <a:p>
            <a:pPr marL="139700" indent="0">
              <a:buNone/>
            </a:pPr>
            <a:r>
              <a:rPr lang="en-US" dirty="0"/>
              <a:t>11. If marital status played a role in the diagnosis period of the patient, does that mean the family size did as well?</a:t>
            </a:r>
          </a:p>
          <a:p>
            <a:pPr marL="139700" indent="0">
              <a:buNone/>
            </a:pPr>
            <a:r>
              <a:rPr lang="en-US" dirty="0"/>
              <a:t>12. So how did the people in the region of the patient affect the diagnosis period?</a:t>
            </a:r>
          </a:p>
          <a:p>
            <a:pPr marL="139700" indent="0">
              <a:buNone/>
            </a:pPr>
            <a:r>
              <a:rPr lang="en-US" dirty="0"/>
              <a:t>13. In terms of the cancers, who was responsible in the late or quick diagnosis period of the patients?</a:t>
            </a:r>
          </a:p>
          <a:p>
            <a:pPr marL="139700" indent="0">
              <a:buNone/>
            </a:pPr>
            <a:r>
              <a:rPr lang="en-US" dirty="0"/>
              <a:t>14. So their cures played a role too?</a:t>
            </a:r>
          </a:p>
          <a:p>
            <a:pPr marL="139700" indent="0">
              <a:buNone/>
            </a:pPr>
            <a:r>
              <a:rPr lang="en-US" dirty="0"/>
              <a:t>15. What else played a role in diagnosing a patient?</a:t>
            </a:r>
          </a:p>
          <a:p>
            <a:pPr marL="139700" indent="0">
              <a:buNone/>
            </a:pPr>
            <a:endParaRPr lang="en-US" dirty="0"/>
          </a:p>
        </p:txBody>
      </p:sp>
    </p:spTree>
    <p:extLst>
      <p:ext uri="{BB962C8B-B14F-4D97-AF65-F5344CB8AC3E}">
        <p14:creationId xmlns:p14="http://schemas.microsoft.com/office/powerpoint/2010/main" val="282390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Implementation Framework</a:t>
            </a:r>
            <a:endParaRPr b="1" dirty="0"/>
          </a:p>
        </p:txBody>
      </p:sp>
      <p:sp>
        <p:nvSpPr>
          <p:cNvPr id="204" name="Google Shape;204;p32"/>
          <p:cNvSpPr txBox="1">
            <a:spLocks noGrp="1"/>
          </p:cNvSpPr>
          <p:nvPr>
            <p:ph type="body" idx="1"/>
          </p:nvPr>
        </p:nvSpPr>
        <p:spPr>
          <a:xfrm>
            <a:off x="628650" y="1222459"/>
            <a:ext cx="7886700" cy="3188323"/>
          </a:xfrm>
          <a:prstGeom prst="rect">
            <a:avLst/>
          </a:prstGeom>
          <a:noFill/>
          <a:ln>
            <a:noFill/>
          </a:ln>
        </p:spPr>
        <p:txBody>
          <a:bodyPr spcFirstLastPara="1" wrap="square" lIns="68575" tIns="34275" rIns="68575" bIns="34275" anchor="t" anchorCtr="0">
            <a:normAutofit fontScale="92500" lnSpcReduction="20000"/>
          </a:bodyPr>
          <a:lstStyle/>
          <a:p>
            <a:pPr marL="491173" lvl="0" indent="-457200" algn="l" rtl="0">
              <a:lnSpc>
                <a:spcPct val="90000"/>
              </a:lnSpc>
              <a:spcBef>
                <a:spcPts val="0"/>
              </a:spcBef>
              <a:spcAft>
                <a:spcPts val="0"/>
              </a:spcAft>
              <a:buClr>
                <a:schemeClr val="dk1"/>
              </a:buClr>
              <a:buSzPct val="85714"/>
              <a:buAutoNum type="arabicPeriod"/>
            </a:pPr>
            <a:r>
              <a:rPr lang="en-US" b="0" i="0" dirty="0">
                <a:effectLst/>
                <a:highlight>
                  <a:srgbClr val="FFFFFF"/>
                </a:highlight>
                <a:latin typeface="Arial" panose="020B0604020202020204" pitchFamily="34" charset="0"/>
              </a:rPr>
              <a:t>Project Research</a:t>
            </a:r>
          </a:p>
          <a:p>
            <a:pPr marL="491173" lvl="0" indent="-457200" algn="l" rtl="0">
              <a:lnSpc>
                <a:spcPct val="90000"/>
              </a:lnSpc>
              <a:spcBef>
                <a:spcPts val="0"/>
              </a:spcBef>
              <a:spcAft>
                <a:spcPts val="0"/>
              </a:spcAft>
              <a:buClr>
                <a:schemeClr val="dk1"/>
              </a:buClr>
              <a:buSzPct val="85714"/>
              <a:buAutoNum type="arabicPeriod"/>
            </a:pPr>
            <a:endParaRPr lang="en-US" b="0" i="0" dirty="0">
              <a:effectLst/>
              <a:highlight>
                <a:srgbClr val="FFFFFF"/>
              </a:highlight>
              <a:latin typeface="Arial" panose="020B0604020202020204" pitchFamily="34" charset="0"/>
            </a:endParaRPr>
          </a:p>
          <a:p>
            <a:pPr marL="491173" lvl="0" indent="-457200" algn="l" rtl="0">
              <a:lnSpc>
                <a:spcPct val="90000"/>
              </a:lnSpc>
              <a:spcBef>
                <a:spcPts val="0"/>
              </a:spcBef>
              <a:spcAft>
                <a:spcPts val="0"/>
              </a:spcAft>
              <a:buClr>
                <a:schemeClr val="dk1"/>
              </a:buClr>
              <a:buSzPct val="85714"/>
              <a:buAutoNum type="arabicPeriod"/>
            </a:pPr>
            <a:r>
              <a:rPr lang="en-US" dirty="0"/>
              <a:t>Data Analysis</a:t>
            </a:r>
          </a:p>
          <a:p>
            <a:pPr marL="491173" lvl="0" indent="-457200" algn="l" rtl="0">
              <a:lnSpc>
                <a:spcPct val="90000"/>
              </a:lnSpc>
              <a:spcBef>
                <a:spcPts val="0"/>
              </a:spcBef>
              <a:spcAft>
                <a:spcPts val="0"/>
              </a:spcAft>
              <a:buClr>
                <a:schemeClr val="dk1"/>
              </a:buClr>
              <a:buSzPct val="85714"/>
              <a:buAutoNum type="arabicPeriod"/>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Statistical Analysis</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Data Preprocessing</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Univariate and Multivariate Analysis</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Model Selection</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Performance Analysis</a:t>
            </a:r>
          </a:p>
          <a:p>
            <a:pPr marL="33973" lvl="0" indent="0" algn="l" rtl="0">
              <a:lnSpc>
                <a:spcPct val="90000"/>
              </a:lnSpc>
              <a:spcBef>
                <a:spcPts val="0"/>
              </a:spcBef>
              <a:spcAft>
                <a:spcPts val="0"/>
              </a:spcAft>
              <a:buClr>
                <a:schemeClr val="dk1"/>
              </a:buClr>
              <a:buSzPct val="85714"/>
              <a:buNone/>
            </a:pPr>
            <a:br>
              <a:rPr lang="en-US" dirty="0"/>
            </a:br>
            <a:endParaRPr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758455"/>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Project Research</a:t>
            </a:r>
          </a:p>
        </p:txBody>
      </p:sp>
      <p:sp>
        <p:nvSpPr>
          <p:cNvPr id="235" name="Google Shape;235;p35"/>
          <p:cNvSpPr txBox="1">
            <a:spLocks noGrp="1"/>
          </p:cNvSpPr>
          <p:nvPr>
            <p:ph type="body" idx="1"/>
          </p:nvPr>
        </p:nvSpPr>
        <p:spPr>
          <a:xfrm>
            <a:off x="628650" y="1856293"/>
            <a:ext cx="7886700" cy="182182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2100"/>
              <a:buNone/>
            </a:pPr>
            <a:r>
              <a:rPr lang="en-US" b="0" i="0" dirty="0">
                <a:effectLst/>
                <a:highlight>
                  <a:srgbClr val="FFFFFF"/>
                </a:highlight>
                <a:latin typeface="Arial" panose="020B0604020202020204" pitchFamily="34" charset="0"/>
              </a:rPr>
              <a:t>• Gather Domain Knowledge and Relevant Information.</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Review Literature and Existing Solutions.</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Define the Project’s Deliverables.</a:t>
            </a:r>
            <a:endParaRPr b="1"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2469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Analysis</a:t>
            </a:r>
          </a:p>
        </p:txBody>
      </p:sp>
      <p:sp>
        <p:nvSpPr>
          <p:cNvPr id="235" name="Google Shape;235;p35"/>
          <p:cNvSpPr txBox="1">
            <a:spLocks noGrp="1"/>
          </p:cNvSpPr>
          <p:nvPr>
            <p:ph type="body" idx="1"/>
          </p:nvPr>
        </p:nvSpPr>
        <p:spPr>
          <a:xfrm>
            <a:off x="456153" y="1856293"/>
            <a:ext cx="7886700" cy="1821820"/>
          </a:xfrm>
          <a:prstGeom prst="rect">
            <a:avLst/>
          </a:prstGeom>
          <a:noFill/>
          <a:ln>
            <a:noFill/>
          </a:ln>
        </p:spPr>
        <p:txBody>
          <a:bodyPr spcFirstLastPara="1" wrap="square" lIns="68575" tIns="34275" rIns="68575" bIns="34275" anchor="t" anchorCtr="0">
            <a:normAutofit/>
          </a:bodyPr>
          <a:lstStyle/>
          <a:p>
            <a:pPr marL="342900" indent="-342900">
              <a:buSzPts val="2100"/>
            </a:pPr>
            <a:r>
              <a:rPr lang="en-US" b="0" i="0" dirty="0">
                <a:effectLst/>
                <a:highlight>
                  <a:srgbClr val="FFFFFF"/>
                </a:highlight>
                <a:latin typeface="Arial" panose="020B0604020202020204" pitchFamily="34" charset="0"/>
              </a:rPr>
              <a:t>Understand the Dataset to gain Insights.</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Perform initial Exploratory Data Analysis(EDA)</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Summarize Data with Descriptive Statistics.</a:t>
            </a:r>
            <a:endParaRPr b="1"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53679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Statistical Analysis</a:t>
            </a:r>
          </a:p>
        </p:txBody>
      </p:sp>
      <p:sp>
        <p:nvSpPr>
          <p:cNvPr id="235" name="Google Shape;235;p35"/>
          <p:cNvSpPr txBox="1">
            <a:spLocks noGrp="1"/>
          </p:cNvSpPr>
          <p:nvPr>
            <p:ph type="body" idx="1"/>
          </p:nvPr>
        </p:nvSpPr>
        <p:spPr>
          <a:xfrm>
            <a:off x="456153" y="1454712"/>
            <a:ext cx="7886700" cy="2234076"/>
          </a:xfrm>
          <a:prstGeom prst="rect">
            <a:avLst/>
          </a:prstGeom>
          <a:noFill/>
          <a:ln>
            <a:noFill/>
          </a:ln>
        </p:spPr>
        <p:txBody>
          <a:bodyPr spcFirstLastPara="1" wrap="square" lIns="68575" tIns="34275" rIns="68575" bIns="34275" anchor="t" anchorCtr="0">
            <a:normAutofit lnSpcReduction="10000"/>
          </a:bodyPr>
          <a:lstStyle/>
          <a:p>
            <a:pPr algn="just">
              <a:lnSpc>
                <a:spcPct val="120000"/>
              </a:lnSpc>
            </a:pPr>
            <a:r>
              <a:rPr lang="en-US" b="0" i="0" dirty="0">
                <a:solidFill>
                  <a:schemeClr val="tx1"/>
                </a:solidFill>
                <a:highlight>
                  <a:srgbClr val="FFFFFF"/>
                </a:highlight>
                <a:latin typeface="Arial" panose="020B0604020202020204" pitchFamily="34" charset="0"/>
              </a:rPr>
              <a:t>Apply Statistical Methods to understand the data patterns and relationships.</a:t>
            </a:r>
          </a:p>
          <a:p>
            <a:pPr algn="just">
              <a:lnSpc>
                <a:spcPct val="120000"/>
              </a:lnSpc>
            </a:pPr>
            <a:r>
              <a:rPr lang="en-US" dirty="0">
                <a:solidFill>
                  <a:schemeClr val="tx1"/>
                </a:solidFill>
                <a:highlight>
                  <a:srgbClr val="FFFFFF"/>
                </a:highlight>
                <a:latin typeface="Arial" panose="020B0604020202020204" pitchFamily="34" charset="0"/>
              </a:rPr>
              <a:t>Calculation of key statistical measures (Mean, Median, Standard Deviation, Correlation)</a:t>
            </a:r>
          </a:p>
          <a:p>
            <a:pPr algn="just">
              <a:lnSpc>
                <a:spcPct val="120000"/>
              </a:lnSpc>
            </a:pPr>
            <a:r>
              <a:rPr lang="en-US" b="0" i="0" dirty="0">
                <a:solidFill>
                  <a:schemeClr val="tx1"/>
                </a:solidFill>
                <a:highlight>
                  <a:srgbClr val="FFFFFF"/>
                </a:highlight>
                <a:latin typeface="Arial" panose="020B0604020202020204" pitchFamily="34" charset="0"/>
              </a:rPr>
              <a:t>Conduct Hypothesis test to </a:t>
            </a:r>
            <a:r>
              <a:rPr lang="en-US" dirty="0">
                <a:solidFill>
                  <a:schemeClr val="tx1"/>
                </a:solidFill>
                <a:highlight>
                  <a:srgbClr val="FFFFFF"/>
                </a:highlight>
                <a:latin typeface="Arial" panose="020B0604020202020204" pitchFamily="34" charset="0"/>
              </a:rPr>
              <a:t>V</a:t>
            </a:r>
            <a:r>
              <a:rPr lang="en-US" b="0" i="0" dirty="0">
                <a:solidFill>
                  <a:schemeClr val="tx1"/>
                </a:solidFill>
                <a:highlight>
                  <a:srgbClr val="FFFFFF"/>
                </a:highlight>
                <a:latin typeface="Arial" panose="020B0604020202020204" pitchFamily="34" charset="0"/>
              </a:rPr>
              <a:t>alidate Assumptions.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20250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p>
        </p:txBody>
      </p:sp>
      <p:sp>
        <p:nvSpPr>
          <p:cNvPr id="235" name="Google Shape;235;p35"/>
          <p:cNvSpPr txBox="1">
            <a:spLocks noGrp="1"/>
          </p:cNvSpPr>
          <p:nvPr>
            <p:ph type="body" idx="1"/>
          </p:nvPr>
        </p:nvSpPr>
        <p:spPr>
          <a:xfrm>
            <a:off x="511154" y="1448711"/>
            <a:ext cx="7886700" cy="2422541"/>
          </a:xfrm>
          <a:prstGeom prst="rect">
            <a:avLst/>
          </a:prstGeom>
          <a:noFill/>
          <a:ln>
            <a:noFill/>
          </a:ln>
        </p:spPr>
        <p:txBody>
          <a:bodyPr spcFirstLastPara="1" wrap="square" lIns="68575" tIns="34275" rIns="68575" bIns="34275" anchor="t" anchorCtr="0">
            <a:normAutofit/>
          </a:bodyPr>
          <a:lstStyle/>
          <a:p>
            <a:pPr algn="just">
              <a:lnSpc>
                <a:spcPct val="110000"/>
              </a:lnSpc>
            </a:pPr>
            <a:r>
              <a:rPr lang="en-US" b="0" i="0" dirty="0">
                <a:solidFill>
                  <a:srgbClr val="212121"/>
                </a:solidFill>
                <a:effectLst/>
                <a:latin typeface="Open Sans" panose="020F0502020204030204" pitchFamily="34" charset="0"/>
              </a:rPr>
              <a:t>Data Preprocessing is a crucial step that needs to be performed in Data Analysis. It involves Cleaning, Transforming, and Organizing Raw data into a suitable format.</a:t>
            </a:r>
          </a:p>
          <a:p>
            <a:pPr algn="just">
              <a:lnSpc>
                <a:spcPct val="110000"/>
              </a:lnSpc>
            </a:pPr>
            <a:r>
              <a:rPr lang="en-US" dirty="0">
                <a:solidFill>
                  <a:srgbClr val="212121"/>
                </a:solidFill>
                <a:highlight>
                  <a:srgbClr val="FFFFFF"/>
                </a:highlight>
                <a:latin typeface="Open Sans" panose="020F0502020204030204" pitchFamily="34" charset="0"/>
              </a:rPr>
              <a:t>We carried out various Data Pre processing steps presented in next slide:</a:t>
            </a:r>
            <a:endParaRPr lang="en-US" b="0" i="0" dirty="0">
              <a:solidFill>
                <a:schemeClr val="tx1"/>
              </a:solidFill>
              <a:highlight>
                <a:srgbClr val="FFFFFF"/>
              </a:highlight>
              <a:latin typeface="Arial" panose="020B060402020202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281409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p>
        </p:txBody>
      </p:sp>
      <p:sp>
        <p:nvSpPr>
          <p:cNvPr id="235" name="Google Shape;235;p35"/>
          <p:cNvSpPr txBox="1">
            <a:spLocks noGrp="1"/>
          </p:cNvSpPr>
          <p:nvPr>
            <p:ph type="body" idx="1"/>
          </p:nvPr>
        </p:nvSpPr>
        <p:spPr>
          <a:xfrm>
            <a:off x="511154" y="1448711"/>
            <a:ext cx="7886700" cy="2422541"/>
          </a:xfrm>
          <a:prstGeom prst="rect">
            <a:avLst/>
          </a:prstGeom>
          <a:noFill/>
          <a:ln>
            <a:noFill/>
          </a:ln>
        </p:spPr>
        <p:txBody>
          <a:bodyPr spcFirstLastPara="1" wrap="square" lIns="68575" tIns="34275" rIns="68575" bIns="34275" anchor="t" anchorCtr="0">
            <a:normAutofit fontScale="85000" lnSpcReduction="20000"/>
          </a:bodyPr>
          <a:lstStyle/>
          <a:p>
            <a:pPr algn="just">
              <a:lnSpc>
                <a:spcPct val="110000"/>
              </a:lnSpc>
            </a:pPr>
            <a:r>
              <a:rPr lang="en-US" b="0" i="0" dirty="0">
                <a:solidFill>
                  <a:srgbClr val="212121"/>
                </a:solidFill>
                <a:effectLst/>
                <a:latin typeface="Open Sans" panose="020B0606030504020204" pitchFamily="34" charset="0"/>
              </a:rPr>
              <a:t>NLP-based Replacement: Here we have used Natural Language Processing (NLP) Techniques to replace any incorrect descriptions and their equivalent cancer codes with female cancer descriptions and respective cancer codes from the ICD10 website. </a:t>
            </a:r>
          </a:p>
          <a:p>
            <a:pPr algn="just">
              <a:lnSpc>
                <a:spcPct val="110000"/>
              </a:lnSpc>
            </a:pPr>
            <a:r>
              <a:rPr lang="en-US" b="0" i="0" dirty="0">
                <a:solidFill>
                  <a:srgbClr val="212121"/>
                </a:solidFill>
                <a:effectLst/>
                <a:latin typeface="Open Sans" panose="020B0606030504020204" pitchFamily="34" charset="0"/>
              </a:rPr>
              <a:t>Imputation with Mean: Here we imputed Missing Values with Mean. By imputing with mean values we notice that the BMI column exploded. So, Now we try imputing values with KNN imputation and apply the same for categorical columns.</a:t>
            </a:r>
            <a:endParaRPr lang="en-US" b="0" i="0" dirty="0">
              <a:solidFill>
                <a:schemeClr val="tx1"/>
              </a:solidFill>
              <a:highlight>
                <a:srgbClr val="FFFFFF"/>
              </a:highlight>
              <a:latin typeface="Arial" panose="020B060402020202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159045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p>
        </p:txBody>
      </p:sp>
      <p:sp>
        <p:nvSpPr>
          <p:cNvPr id="235" name="Google Shape;235;p35"/>
          <p:cNvSpPr txBox="1">
            <a:spLocks noGrp="1"/>
          </p:cNvSpPr>
          <p:nvPr>
            <p:ph type="body" idx="1"/>
          </p:nvPr>
        </p:nvSpPr>
        <p:spPr>
          <a:xfrm>
            <a:off x="511154" y="1448711"/>
            <a:ext cx="7886700" cy="2422541"/>
          </a:xfrm>
          <a:prstGeom prst="rect">
            <a:avLst/>
          </a:prstGeom>
          <a:noFill/>
          <a:ln>
            <a:noFill/>
          </a:ln>
        </p:spPr>
        <p:txBody>
          <a:bodyPr spcFirstLastPara="1" wrap="square" lIns="68575" tIns="34275" rIns="68575" bIns="34275" anchor="t" anchorCtr="0">
            <a:normAutofit/>
          </a:bodyPr>
          <a:lstStyle/>
          <a:p>
            <a:pPr algn="just">
              <a:lnSpc>
                <a:spcPct val="110000"/>
              </a:lnSpc>
            </a:pPr>
            <a:r>
              <a:rPr lang="en-US" sz="1200" b="0" i="0" dirty="0">
                <a:solidFill>
                  <a:srgbClr val="212121"/>
                </a:solidFill>
                <a:effectLst/>
                <a:latin typeface="Open Sans" panose="020B0606030504020204" pitchFamily="34" charset="0"/>
              </a:rPr>
              <a:t>LOFO(Leave One Feature Out) calculates the importance of features and guides us in deciding which column to drop. We used LOFO importance to calculate important columns and dropped the columns that had a negative importance Mean score.</a:t>
            </a:r>
          </a:p>
          <a:p>
            <a:pPr algn="just">
              <a:lnSpc>
                <a:spcPct val="110000"/>
              </a:lnSpc>
            </a:pPr>
            <a:r>
              <a:rPr lang="en-US" sz="1050" b="0" i="0" dirty="0">
                <a:solidFill>
                  <a:srgbClr val="212121"/>
                </a:solidFill>
                <a:effectLst/>
                <a:latin typeface="Open Sans" panose="020B0606030504020204" pitchFamily="34" charset="0"/>
              </a:rPr>
              <a:t>We capped the outliers with extreme values in the dataset that can skew the model performance. By capping the outliers the extreme values will fall within a suitable range which in turn will improve the Reliability and Accuracy of our Model.</a:t>
            </a:r>
          </a:p>
          <a:p>
            <a:pPr algn="just">
              <a:lnSpc>
                <a:spcPct val="110000"/>
              </a:lnSpc>
            </a:pPr>
            <a:r>
              <a:rPr lang="en-US" sz="1050" b="0" i="0" dirty="0">
                <a:solidFill>
                  <a:srgbClr val="212121"/>
                </a:solidFill>
                <a:effectLst/>
                <a:latin typeface="Open Sans" panose="020B0606030504020204" pitchFamily="34" charset="0"/>
              </a:rPr>
              <a:t>We Compared the skewness of the columns before capping the outliers and after capping the outliers. There was no significant change in the values which determines that the outliers are not heavily influencing the overall distribution of the Dataset.</a:t>
            </a:r>
            <a:endParaRPr lang="en-US" sz="1200" b="0" i="0" dirty="0">
              <a:solidFill>
                <a:schemeClr val="tx1"/>
              </a:solidFill>
              <a:highlight>
                <a:srgbClr val="FFFFFF"/>
              </a:highlight>
              <a:latin typeface="Arial" panose="020B060402020202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298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13683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br>
              <a:rPr lang="en-US" b="0" i="0" dirty="0">
                <a:effectLst/>
                <a:highlight>
                  <a:srgbClr val="FFFFFF"/>
                </a:highlight>
                <a:latin typeface="Arial" panose="020B0604020202020204" pitchFamily="34" charset="0"/>
              </a:rPr>
            </a:br>
            <a:r>
              <a:rPr lang="en-US" b="0" i="0" dirty="0">
                <a:effectLst/>
                <a:highlight>
                  <a:srgbClr val="FFFFFF"/>
                </a:highlight>
                <a:latin typeface="Arial" panose="020B0604020202020204" pitchFamily="34" charset="0"/>
              </a:rPr>
              <a:t>LOFO Model</a:t>
            </a:r>
          </a:p>
        </p:txBody>
      </p:sp>
      <p:sp>
        <p:nvSpPr>
          <p:cNvPr id="235" name="Google Shape;235;p35"/>
          <p:cNvSpPr txBox="1">
            <a:spLocks noGrp="1"/>
          </p:cNvSpPr>
          <p:nvPr>
            <p:ph type="body" idx="1"/>
          </p:nvPr>
        </p:nvSpPr>
        <p:spPr>
          <a:xfrm>
            <a:off x="511154" y="1448711"/>
            <a:ext cx="7886700" cy="2422541"/>
          </a:xfrm>
          <a:prstGeom prst="rect">
            <a:avLst/>
          </a:prstGeom>
          <a:noFill/>
          <a:ln>
            <a:noFill/>
          </a:ln>
        </p:spPr>
        <p:txBody>
          <a:bodyPr spcFirstLastPara="1" wrap="square" lIns="68575" tIns="34275" rIns="68575" bIns="34275" anchor="t" anchorCtr="0">
            <a:normAutofit/>
          </a:bodyPr>
          <a:lstStyle/>
          <a:p>
            <a:pPr algn="just">
              <a:lnSpc>
                <a:spcPct val="110000"/>
              </a:lnSpc>
            </a:pPr>
            <a:endParaRPr lang="en-US" sz="1200" b="0" i="0" dirty="0">
              <a:solidFill>
                <a:schemeClr val="tx1"/>
              </a:solidFill>
              <a:highlight>
                <a:srgbClr val="FFFFFF"/>
              </a:highlight>
              <a:latin typeface="Arial" panose="020B060402020202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2" name="Picture 1">
            <a:extLst>
              <a:ext uri="{FF2B5EF4-FFF2-40B4-BE49-F238E27FC236}">
                <a16:creationId xmlns:a16="http://schemas.microsoft.com/office/drawing/2014/main" id="{F34D61D1-2C83-0265-14D8-31849DA58416}"/>
              </a:ext>
            </a:extLst>
          </p:cNvPr>
          <p:cNvPicPr>
            <a:picLocks noChangeAspect="1"/>
          </p:cNvPicPr>
          <p:nvPr/>
        </p:nvPicPr>
        <p:blipFill>
          <a:blip r:embed="rId4"/>
          <a:stretch>
            <a:fillRect/>
          </a:stretch>
        </p:blipFill>
        <p:spPr>
          <a:xfrm>
            <a:off x="393658" y="1220232"/>
            <a:ext cx="8121692" cy="3271406"/>
          </a:xfrm>
          <a:prstGeom prst="rect">
            <a:avLst/>
          </a:prstGeom>
        </p:spPr>
      </p:pic>
    </p:spTree>
    <p:extLst>
      <p:ext uri="{BB962C8B-B14F-4D97-AF65-F5344CB8AC3E}">
        <p14:creationId xmlns:p14="http://schemas.microsoft.com/office/powerpoint/2010/main" val="148448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13683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br>
              <a:rPr lang="en-US" b="0" i="0" dirty="0">
                <a:effectLst/>
                <a:highlight>
                  <a:srgbClr val="FFFFFF"/>
                </a:highlight>
                <a:latin typeface="Arial" panose="020B0604020202020204" pitchFamily="34" charset="0"/>
              </a:rPr>
            </a:br>
            <a:r>
              <a:rPr lang="en-US" b="0" i="0" dirty="0">
                <a:effectLst/>
                <a:highlight>
                  <a:srgbClr val="FFFFFF"/>
                </a:highlight>
                <a:latin typeface="Arial" panose="020B0604020202020204" pitchFamily="34" charset="0"/>
              </a:rPr>
              <a:t>LOFO Model</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4" name="Picture 3">
            <a:extLst>
              <a:ext uri="{FF2B5EF4-FFF2-40B4-BE49-F238E27FC236}">
                <a16:creationId xmlns:a16="http://schemas.microsoft.com/office/drawing/2014/main" id="{F8FFDD6D-0CAC-2D53-A88C-97AEA16CB146}"/>
              </a:ext>
            </a:extLst>
          </p:cNvPr>
          <p:cNvPicPr>
            <a:picLocks noChangeAspect="1"/>
          </p:cNvPicPr>
          <p:nvPr/>
        </p:nvPicPr>
        <p:blipFill>
          <a:blip r:embed="rId4"/>
          <a:stretch>
            <a:fillRect/>
          </a:stretch>
        </p:blipFill>
        <p:spPr>
          <a:xfrm>
            <a:off x="628650" y="1099506"/>
            <a:ext cx="3782616" cy="3041511"/>
          </a:xfrm>
          <a:prstGeom prst="rect">
            <a:avLst/>
          </a:prstGeom>
        </p:spPr>
      </p:pic>
      <p:pic>
        <p:nvPicPr>
          <p:cNvPr id="6" name="Picture 5">
            <a:extLst>
              <a:ext uri="{FF2B5EF4-FFF2-40B4-BE49-F238E27FC236}">
                <a16:creationId xmlns:a16="http://schemas.microsoft.com/office/drawing/2014/main" id="{3F3C15F6-B60B-79B3-D2CE-73BBC773E95C}"/>
              </a:ext>
            </a:extLst>
          </p:cNvPr>
          <p:cNvPicPr>
            <a:picLocks noChangeAspect="1"/>
          </p:cNvPicPr>
          <p:nvPr/>
        </p:nvPicPr>
        <p:blipFill>
          <a:blip r:embed="rId5"/>
          <a:stretch>
            <a:fillRect/>
          </a:stretch>
        </p:blipFill>
        <p:spPr>
          <a:xfrm>
            <a:off x="4840653" y="800100"/>
            <a:ext cx="3674697" cy="3543300"/>
          </a:xfrm>
          <a:prstGeom prst="rect">
            <a:avLst/>
          </a:prstGeom>
        </p:spPr>
      </p:pic>
    </p:spTree>
    <p:extLst>
      <p:ext uri="{BB962C8B-B14F-4D97-AF65-F5344CB8AC3E}">
        <p14:creationId xmlns:p14="http://schemas.microsoft.com/office/powerpoint/2010/main" val="403548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26"/>
          <p:cNvSpPr txBox="1"/>
          <p:nvPr/>
        </p:nvSpPr>
        <p:spPr>
          <a:xfrm>
            <a:off x="2813755" y="719750"/>
            <a:ext cx="3516492" cy="5770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i="0" u="none" strike="noStrike" cap="none" dirty="0">
                <a:solidFill>
                  <a:schemeClr val="dk1"/>
                </a:solidFill>
                <a:latin typeface="Calibri"/>
                <a:ea typeface="Calibri"/>
                <a:cs typeface="Calibri"/>
                <a:sym typeface="Calibri"/>
              </a:rPr>
              <a:t>Details of the Team</a:t>
            </a:r>
            <a:endParaRPr sz="3300" b="1" i="0" u="none" strike="noStrike" cap="none" dirty="0">
              <a:solidFill>
                <a:schemeClr val="dk1"/>
              </a:solidFill>
              <a:latin typeface="Calibri"/>
              <a:ea typeface="Calibri"/>
              <a:cs typeface="Calibri"/>
              <a:sym typeface="Calibri"/>
            </a:endParaRPr>
          </a:p>
        </p:txBody>
      </p:sp>
      <p:graphicFrame>
        <p:nvGraphicFramePr>
          <p:cNvPr id="143" name="Google Shape;143;p26"/>
          <p:cNvGraphicFramePr/>
          <p:nvPr>
            <p:extLst>
              <p:ext uri="{D42A27DB-BD31-4B8C-83A1-F6EECF244321}">
                <p14:modId xmlns:p14="http://schemas.microsoft.com/office/powerpoint/2010/main" val="3497193032"/>
              </p:ext>
            </p:extLst>
          </p:nvPr>
        </p:nvGraphicFramePr>
        <p:xfrm>
          <a:off x="1524012" y="1770383"/>
          <a:ext cx="6095975" cy="2400440"/>
        </p:xfrm>
        <a:graphic>
          <a:graphicData uri="http://schemas.openxmlformats.org/drawingml/2006/table">
            <a:tbl>
              <a:tblPr firstRow="1" bandRow="1">
                <a:noFill/>
                <a:tableStyleId>{2537F2B5-BC0E-4262-8CE8-8C6488275A34}</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a:t>Team No.</a:t>
                      </a:r>
                      <a:endParaRPr sz="1800"/>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 sz="1800" dirty="0"/>
                        <a:t>EDA-D3</a:t>
                      </a:r>
                      <a:endParaRPr sz="1800" dirty="0"/>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gridSpan="2">
                  <a:txBody>
                    <a:bodyPr/>
                    <a:lstStyle/>
                    <a:p>
                      <a:pPr marL="0" marR="0" lvl="0" indent="0" algn="ctr" rtl="0">
                        <a:spcBef>
                          <a:spcPts val="0"/>
                        </a:spcBef>
                        <a:spcAft>
                          <a:spcPts val="0"/>
                        </a:spcAft>
                        <a:buNone/>
                      </a:pPr>
                      <a:r>
                        <a:rPr lang="en" sz="1800" b="1">
                          <a:solidFill>
                            <a:schemeClr val="lt1"/>
                          </a:solidFill>
                        </a:rPr>
                        <a:t>Div:</a:t>
                      </a:r>
                      <a:endParaRPr sz="1800" b="1" u="none" strike="noStrike" cap="none">
                        <a:solidFill>
                          <a:schemeClr val="lt1"/>
                        </a:solidFill>
                      </a:endParaRPr>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 sz="1800" b="1" u="none" strike="noStrike" cap="none" dirty="0">
                          <a:solidFill>
                            <a:schemeClr val="lt1"/>
                          </a:solidFill>
                        </a:rPr>
                        <a:t>D</a:t>
                      </a:r>
                      <a:endParaRPr sz="1800" b="1" u="none" strike="noStrike" cap="none" dirty="0">
                        <a:solidFill>
                          <a:schemeClr val="lt1"/>
                        </a:solidFill>
                      </a:endParaRPr>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Soham Mali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02FE22BCI025</a:t>
                      </a:r>
                      <a:endParaRPr sz="1800" u="none" strike="noStrike" cap="none" dirty="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Manish Sabnis</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02FE22BCI026</a:t>
                      </a:r>
                      <a:endParaRPr sz="1800" u="none" strike="noStrike" cap="none"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Snehal Gujjar</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02FE22BCI046</a:t>
                      </a:r>
                      <a:endParaRPr sz="1800" u="none" strike="noStrike" cap="none" dirty="0"/>
                    </a:p>
                  </a:txBody>
                  <a:tcPr marL="68600" marR="68600" marT="34300" marB="34300" anchor="ctr"/>
                </a:tc>
                <a:extLst>
                  <a:ext uri="{0D108BD9-81ED-4DB2-BD59-A6C34878D82A}">
                    <a16:rowId xmlns:a16="http://schemas.microsoft.com/office/drawing/2014/main" val="10005"/>
                  </a:ext>
                </a:extLst>
              </a:tr>
              <a:tr h="27812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Shreya Rokade</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02FE22BCI042</a:t>
                      </a:r>
                      <a:endParaRPr sz="1800" u="none" strike="noStrike" cap="none" dirty="0"/>
                    </a:p>
                  </a:txBody>
                  <a:tcPr marL="68600" marR="68600" marT="34300" marB="34300" anchor="ctr"/>
                </a:tc>
                <a:extLst>
                  <a:ext uri="{0D108BD9-81ED-4DB2-BD59-A6C34878D82A}">
                    <a16:rowId xmlns:a16="http://schemas.microsoft.com/office/drawing/2014/main" val="10006"/>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13683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br>
              <a:rPr lang="en-US" b="0" i="0" dirty="0">
                <a:effectLst/>
                <a:highlight>
                  <a:srgbClr val="FFFFFF"/>
                </a:highlight>
                <a:latin typeface="Arial" panose="020B0604020202020204" pitchFamily="34" charset="0"/>
              </a:rPr>
            </a:br>
            <a:r>
              <a:rPr lang="en-US" b="0" i="0" dirty="0">
                <a:effectLst/>
                <a:highlight>
                  <a:srgbClr val="FFFFFF"/>
                </a:highlight>
                <a:latin typeface="Arial" panose="020B0604020202020204" pitchFamily="34" charset="0"/>
              </a:rPr>
              <a:t>Capping Outliers</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3" name="Picture 2">
            <a:extLst>
              <a:ext uri="{FF2B5EF4-FFF2-40B4-BE49-F238E27FC236}">
                <a16:creationId xmlns:a16="http://schemas.microsoft.com/office/drawing/2014/main" id="{84B598EE-7214-110A-B2D1-13C2AA25FE81}"/>
              </a:ext>
            </a:extLst>
          </p:cNvPr>
          <p:cNvPicPr>
            <a:picLocks noChangeAspect="1"/>
          </p:cNvPicPr>
          <p:nvPr/>
        </p:nvPicPr>
        <p:blipFill>
          <a:blip r:embed="rId4"/>
          <a:stretch>
            <a:fillRect/>
          </a:stretch>
        </p:blipFill>
        <p:spPr>
          <a:xfrm>
            <a:off x="830505" y="1037560"/>
            <a:ext cx="7757235" cy="3373222"/>
          </a:xfrm>
          <a:prstGeom prst="rect">
            <a:avLst/>
          </a:prstGeom>
        </p:spPr>
      </p:pic>
    </p:spTree>
    <p:extLst>
      <p:ext uri="{BB962C8B-B14F-4D97-AF65-F5344CB8AC3E}">
        <p14:creationId xmlns:p14="http://schemas.microsoft.com/office/powerpoint/2010/main" val="333539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Univariate and Multivariate Analysis</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456153" y="1448711"/>
            <a:ext cx="7886700" cy="2422541"/>
          </a:xfrm>
          <a:prstGeom prst="rect">
            <a:avLst/>
          </a:prstGeom>
          <a:noFill/>
          <a:ln>
            <a:noFill/>
          </a:ln>
        </p:spPr>
        <p:txBody>
          <a:bodyPr spcFirstLastPara="1" wrap="square" lIns="68575" tIns="34275" rIns="68575" bIns="34275" anchor="t" anchorCtr="0">
            <a:normAutofit/>
          </a:bodyPr>
          <a:lstStyle/>
          <a:p>
            <a:pPr algn="just">
              <a:lnSpc>
                <a:spcPct val="100000"/>
              </a:lnSpc>
            </a:pPr>
            <a:r>
              <a:rPr lang="en-US" b="0" i="0" dirty="0">
                <a:effectLst/>
                <a:highlight>
                  <a:srgbClr val="FFFFFF"/>
                </a:highlight>
                <a:latin typeface="Arial" panose="020B0604020202020204" pitchFamily="34" charset="0"/>
              </a:rPr>
              <a:t>Examining the data in depth and understanding the relationships between variables.</a:t>
            </a:r>
          </a:p>
          <a:p>
            <a:pPr algn="just">
              <a:lnSpc>
                <a:spcPct val="100000"/>
              </a:lnSpc>
            </a:pPr>
            <a:r>
              <a:rPr lang="en-US" b="0" i="0" dirty="0">
                <a:effectLst/>
                <a:highlight>
                  <a:srgbClr val="FFFFFF"/>
                </a:highlight>
                <a:latin typeface="Arial" panose="020B0604020202020204" pitchFamily="34" charset="0"/>
              </a:rPr>
              <a:t>Conduct Univariate Analysis to understand individual variable distributions.</a:t>
            </a:r>
          </a:p>
          <a:p>
            <a:pPr algn="just">
              <a:lnSpc>
                <a:spcPct val="100000"/>
              </a:lnSpc>
            </a:pPr>
            <a:r>
              <a:rPr lang="en-US" b="0" i="0" dirty="0">
                <a:effectLst/>
                <a:highlight>
                  <a:srgbClr val="FFFFFF"/>
                </a:highlight>
                <a:latin typeface="Arial" panose="020B0604020202020204" pitchFamily="34" charset="0"/>
              </a:rPr>
              <a:t>Conduct Multivariate analysis to explore Interactions and Correlations between multiple variables.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8940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Plots for Reference</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4" name="Picture 3">
            <a:extLst>
              <a:ext uri="{FF2B5EF4-FFF2-40B4-BE49-F238E27FC236}">
                <a16:creationId xmlns:a16="http://schemas.microsoft.com/office/drawing/2014/main" id="{C710BF59-C338-A02A-44A7-4FC145CF2F9E}"/>
              </a:ext>
            </a:extLst>
          </p:cNvPr>
          <p:cNvPicPr>
            <a:picLocks noChangeAspect="1"/>
          </p:cNvPicPr>
          <p:nvPr/>
        </p:nvPicPr>
        <p:blipFill>
          <a:blip r:embed="rId4"/>
          <a:stretch>
            <a:fillRect/>
          </a:stretch>
        </p:blipFill>
        <p:spPr>
          <a:xfrm>
            <a:off x="456153" y="1293004"/>
            <a:ext cx="3171437" cy="3117778"/>
          </a:xfrm>
          <a:prstGeom prst="rect">
            <a:avLst/>
          </a:prstGeom>
        </p:spPr>
      </p:pic>
      <p:pic>
        <p:nvPicPr>
          <p:cNvPr id="6" name="Picture 5">
            <a:extLst>
              <a:ext uri="{FF2B5EF4-FFF2-40B4-BE49-F238E27FC236}">
                <a16:creationId xmlns:a16="http://schemas.microsoft.com/office/drawing/2014/main" id="{63ACA70A-92D3-4DA7-70D9-07FA56A07162}"/>
              </a:ext>
            </a:extLst>
          </p:cNvPr>
          <p:cNvPicPr>
            <a:picLocks noChangeAspect="1"/>
          </p:cNvPicPr>
          <p:nvPr/>
        </p:nvPicPr>
        <p:blipFill>
          <a:blip r:embed="rId5"/>
          <a:stretch>
            <a:fillRect/>
          </a:stretch>
        </p:blipFill>
        <p:spPr>
          <a:xfrm>
            <a:off x="3748405" y="1293004"/>
            <a:ext cx="3536014" cy="3035059"/>
          </a:xfrm>
          <a:prstGeom prst="rect">
            <a:avLst/>
          </a:prstGeom>
        </p:spPr>
      </p:pic>
    </p:spTree>
    <p:extLst>
      <p:ext uri="{BB962C8B-B14F-4D97-AF65-F5344CB8AC3E}">
        <p14:creationId xmlns:p14="http://schemas.microsoft.com/office/powerpoint/2010/main" val="3044958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Plots for Reference</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3" name="Picture 2">
            <a:extLst>
              <a:ext uri="{FF2B5EF4-FFF2-40B4-BE49-F238E27FC236}">
                <a16:creationId xmlns:a16="http://schemas.microsoft.com/office/drawing/2014/main" id="{832AA7BC-34BA-E752-1007-6DE1F52637FD}"/>
              </a:ext>
            </a:extLst>
          </p:cNvPr>
          <p:cNvPicPr>
            <a:picLocks noChangeAspect="1"/>
          </p:cNvPicPr>
          <p:nvPr/>
        </p:nvPicPr>
        <p:blipFill>
          <a:blip r:embed="rId4"/>
          <a:stretch>
            <a:fillRect/>
          </a:stretch>
        </p:blipFill>
        <p:spPr>
          <a:xfrm>
            <a:off x="2924751" y="1275782"/>
            <a:ext cx="3506247" cy="3081660"/>
          </a:xfrm>
          <a:prstGeom prst="rect">
            <a:avLst/>
          </a:prstGeom>
        </p:spPr>
      </p:pic>
    </p:spTree>
    <p:extLst>
      <p:ext uri="{BB962C8B-B14F-4D97-AF65-F5344CB8AC3E}">
        <p14:creationId xmlns:p14="http://schemas.microsoft.com/office/powerpoint/2010/main" val="90327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Model Selection</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456153" y="1448711"/>
            <a:ext cx="7886700" cy="2422541"/>
          </a:xfrm>
          <a:prstGeom prst="rect">
            <a:avLst/>
          </a:prstGeom>
          <a:noFill/>
          <a:ln>
            <a:noFill/>
          </a:ln>
        </p:spPr>
        <p:txBody>
          <a:bodyPr spcFirstLastPara="1" wrap="square" lIns="68575" tIns="34275" rIns="68575" bIns="34275" anchor="t" anchorCtr="0">
            <a:normAutofit/>
          </a:bodyPr>
          <a:lstStyle/>
          <a:p>
            <a:pPr algn="just"/>
            <a:r>
              <a:rPr lang="en-US" b="0" i="0" dirty="0">
                <a:solidFill>
                  <a:schemeClr val="tx1"/>
                </a:solidFill>
                <a:effectLst/>
                <a:latin typeface="Open Sans" panose="020B0606030504020204" pitchFamily="34" charset="0"/>
              </a:rPr>
              <a:t>We performed Multiple Regression to find the best fitting model, Evaluated the models based on R-squared analysis and rejected insignificant attributes based on their             p-value</a:t>
            </a:r>
            <a:r>
              <a:rPr lang="en-IN" b="0" i="0" dirty="0">
                <a:solidFill>
                  <a:schemeClr val="tx1"/>
                </a:solidFill>
                <a:effectLst/>
                <a:highlight>
                  <a:srgbClr val="FFFFFF"/>
                </a:highlight>
                <a:latin typeface="Arial" panose="020B0604020202020204" pitchFamily="34" charset="0"/>
              </a:rPr>
              <a:t>.</a:t>
            </a:r>
          </a:p>
          <a:p>
            <a:pPr algn="just"/>
            <a:r>
              <a:rPr lang="en-IN" dirty="0">
                <a:solidFill>
                  <a:schemeClr val="tx1"/>
                </a:solidFill>
                <a:highlight>
                  <a:srgbClr val="FFFFFF"/>
                </a:highlight>
                <a:latin typeface="Arial" panose="020B0604020202020204" pitchFamily="34" charset="0"/>
              </a:rPr>
              <a:t>We used OLS model, LOFO model and various kinds of Regression methods.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955743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OLS model</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456153" y="1448711"/>
            <a:ext cx="7886700" cy="3080927"/>
          </a:xfrm>
          <a:prstGeom prst="rect">
            <a:avLst/>
          </a:prstGeom>
          <a:noFill/>
          <a:ln>
            <a:noFill/>
          </a:ln>
        </p:spPr>
        <p:txBody>
          <a:bodyPr spcFirstLastPara="1" wrap="square" lIns="68575" tIns="34275" rIns="68575" bIns="34275" anchor="t" anchorCtr="0">
            <a:normAutofit fontScale="62500" lnSpcReduction="20000"/>
          </a:bodyPr>
          <a:lstStyle/>
          <a:p>
            <a:pPr algn="just" rtl="0"/>
            <a:r>
              <a:rPr lang="en-US" sz="2400" b="0" i="0" dirty="0">
                <a:solidFill>
                  <a:srgbClr val="212121"/>
                </a:solidFill>
                <a:effectLst/>
                <a:latin typeface="Open Sans" panose="020B0606030504020204" pitchFamily="34" charset="0"/>
              </a:rPr>
              <a:t>We notice that there are columns with p-value more than 0.05. This explains us that these columns add explanatory power to the data but makes the regression model incapable of producing useful results. So dropping these columns can be a good strategy which can maximize the R-square by better fitting model to our data. So all columns with p value more than 0.05 are excluded.</a:t>
            </a:r>
          </a:p>
          <a:p>
            <a:pPr algn="just" rtl="0"/>
            <a:r>
              <a:rPr lang="en-US" sz="2400" b="0" i="0" dirty="0">
                <a:solidFill>
                  <a:srgbClr val="212121"/>
                </a:solidFill>
                <a:effectLst/>
                <a:latin typeface="Open Sans" panose="020B0606030504020204" pitchFamily="34" charset="0"/>
              </a:rPr>
              <a:t>We see that upon excluding the columns that exceeded a p-value of 0.05, the R-square value of the model significantly decreases to the point where it almost has no predictive power and cannot explain the dependence of the dependent variable on the present independent variable.</a:t>
            </a:r>
          </a:p>
          <a:p>
            <a:pPr algn="just" rtl="0"/>
            <a:r>
              <a:rPr lang="en-US" sz="2400" b="0" i="0" dirty="0">
                <a:solidFill>
                  <a:srgbClr val="212121"/>
                </a:solidFill>
                <a:effectLst/>
                <a:latin typeface="Open Sans" panose="020B0606030504020204" pitchFamily="34" charset="0"/>
              </a:rPr>
              <a:t>This could be due to the underlying factor that even though the excluded variable has a greater p-value, they had some relation with the dependent variable "metastatic_diagnosis_period". Hence implementing this strategy of Excluding these variable is not feasible.</a:t>
            </a:r>
          </a:p>
          <a:p>
            <a:pPr algn="just" rtl="0"/>
            <a:r>
              <a:rPr lang="en-US" sz="2400" b="0" i="0" dirty="0">
                <a:solidFill>
                  <a:srgbClr val="212121"/>
                </a:solidFill>
                <a:effectLst/>
                <a:latin typeface="Open Sans" panose="020B0606030504020204" pitchFamily="34" charset="0"/>
              </a:rPr>
              <a:t>Therefore, we have not excluded any column.</a:t>
            </a:r>
          </a:p>
          <a:p>
            <a:pPr algn="just"/>
            <a:endParaRPr lang="en-US" sz="6400"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712530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OLS model</a:t>
            </a:r>
            <a:endParaRPr lang="en-US" b="0" i="0" dirty="0">
              <a:effectLst/>
              <a:highlight>
                <a:srgbClr val="FFFFFF"/>
              </a:highlight>
              <a:latin typeface="Arial" panose="020B060402020202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5" name="Picture 4">
            <a:extLst>
              <a:ext uri="{FF2B5EF4-FFF2-40B4-BE49-F238E27FC236}">
                <a16:creationId xmlns:a16="http://schemas.microsoft.com/office/drawing/2014/main" id="{9A4E81D1-F8E8-3C11-B35F-482E80FDA56F}"/>
              </a:ext>
            </a:extLst>
          </p:cNvPr>
          <p:cNvPicPr>
            <a:picLocks noChangeAspect="1"/>
          </p:cNvPicPr>
          <p:nvPr/>
        </p:nvPicPr>
        <p:blipFill>
          <a:blip r:embed="rId4"/>
          <a:stretch>
            <a:fillRect/>
          </a:stretch>
        </p:blipFill>
        <p:spPr>
          <a:xfrm>
            <a:off x="701628" y="1461932"/>
            <a:ext cx="5226731" cy="2348068"/>
          </a:xfrm>
          <a:prstGeom prst="rect">
            <a:avLst/>
          </a:prstGeom>
        </p:spPr>
      </p:pic>
    </p:spTree>
    <p:extLst>
      <p:ext uri="{BB962C8B-B14F-4D97-AF65-F5344CB8AC3E}">
        <p14:creationId xmlns:p14="http://schemas.microsoft.com/office/powerpoint/2010/main" val="47145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LOFO (Leave One Feature Out) model</a:t>
            </a:r>
            <a:endParaRPr lang="en-US" b="0" i="0" dirty="0">
              <a:effectLst/>
              <a:highlight>
                <a:srgbClr val="FFFFFF"/>
              </a:highlight>
              <a:latin typeface="Arial" panose="020B0604020202020204" pitchFamily="34" charset="0"/>
            </a:endParaRPr>
          </a:p>
        </p:txBody>
      </p:sp>
      <p:sp>
        <p:nvSpPr>
          <p:cNvPr id="2" name="Text Placeholder 1">
            <a:extLst>
              <a:ext uri="{FF2B5EF4-FFF2-40B4-BE49-F238E27FC236}">
                <a16:creationId xmlns:a16="http://schemas.microsoft.com/office/drawing/2014/main" id="{788D5644-1B98-4031-4745-46E121E11905}"/>
              </a:ext>
            </a:extLst>
          </p:cNvPr>
          <p:cNvSpPr>
            <a:spLocks noGrp="1"/>
          </p:cNvSpPr>
          <p:nvPr>
            <p:ph type="body" idx="1"/>
          </p:nvPr>
        </p:nvSpPr>
        <p:spPr/>
        <p:txBody>
          <a:bodyPr>
            <a:normAutofit/>
          </a:bodyPr>
          <a:lstStyle/>
          <a:p>
            <a:pPr algn="just"/>
            <a:r>
              <a:rPr lang="en-US" sz="1900" b="0" i="0" dirty="0">
                <a:solidFill>
                  <a:srgbClr val="212121"/>
                </a:solidFill>
                <a:effectLst/>
                <a:latin typeface="Open Sans" panose="020B0606030504020204" pitchFamily="34" charset="0"/>
              </a:rPr>
              <a:t>We used LOFO model for Feature Importance Analysis and it guided us in which column to be dropped and which one to be retained.</a:t>
            </a:r>
          </a:p>
          <a:p>
            <a:pPr algn="just"/>
            <a:r>
              <a:rPr lang="en-US" sz="1900" dirty="0">
                <a:solidFill>
                  <a:srgbClr val="212121"/>
                </a:solidFill>
                <a:latin typeface="Open Sans" panose="020B0606030504020204" pitchFamily="34" charset="0"/>
              </a:rPr>
              <a:t>Conclusions Drawn from this Model:</a:t>
            </a:r>
          </a:p>
          <a:p>
            <a:pPr marL="596900" indent="-457200" algn="just">
              <a:buFont typeface="+mj-lt"/>
              <a:buAutoNum type="arabicPeriod"/>
            </a:pPr>
            <a:r>
              <a:rPr lang="en-US" sz="1900" b="0" i="0" dirty="0">
                <a:solidFill>
                  <a:srgbClr val="212121"/>
                </a:solidFill>
                <a:effectLst/>
                <a:latin typeface="Open Sans" panose="020B0606030504020204" pitchFamily="34" charset="0"/>
              </a:rPr>
              <a:t>The </a:t>
            </a:r>
            <a:r>
              <a:rPr lang="en-US" sz="1900" b="0" i="0" dirty="0" err="1">
                <a:solidFill>
                  <a:srgbClr val="212121"/>
                </a:solidFill>
                <a:effectLst/>
                <a:latin typeface="Open Sans" panose="020B0606030504020204" pitchFamily="34" charset="0"/>
              </a:rPr>
              <a:t>breast_cancer_diagnosis_descriptions</a:t>
            </a:r>
            <a:r>
              <a:rPr lang="en-US" sz="1900" b="0" i="0" dirty="0">
                <a:solidFill>
                  <a:srgbClr val="212121"/>
                </a:solidFill>
                <a:effectLst/>
                <a:latin typeface="Open Sans" panose="020B0606030504020204" pitchFamily="34" charset="0"/>
              </a:rPr>
              <a:t> show a higher LOFO importance score indicating a higher correlation with the target variable</a:t>
            </a:r>
          </a:p>
          <a:p>
            <a:pPr marL="596900" indent="-457200" algn="just">
              <a:buFont typeface="+mj-lt"/>
              <a:buAutoNum type="arabicPeriod"/>
            </a:pPr>
            <a:r>
              <a:rPr lang="en-US" sz="1900" b="0" i="0" dirty="0">
                <a:solidFill>
                  <a:srgbClr val="212121"/>
                </a:solidFill>
                <a:effectLst/>
                <a:latin typeface="Open Sans" panose="020B0606030504020204" pitchFamily="34" charset="0"/>
              </a:rPr>
              <a:t>Temperatures did have an effect on the target variable. LOFO importance model shows a higher importance mean for temperatures of certain months in certain years.</a:t>
            </a:r>
          </a:p>
          <a:p>
            <a:endParaRPr lang="en-IN" dirty="0"/>
          </a:p>
        </p:txBody>
      </p:sp>
      <p:sp>
        <p:nvSpPr>
          <p:cNvPr id="236" name="Google Shape;236;p35"/>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61411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LOFO (Leave One Feature Out) model</a:t>
            </a:r>
            <a:endParaRPr lang="en-US" b="0" i="0" dirty="0">
              <a:effectLst/>
              <a:highlight>
                <a:srgbClr val="FFFFFF"/>
              </a:highlight>
              <a:latin typeface="Arial" panose="020B0604020202020204" pitchFamily="34" charset="0"/>
            </a:endParaRPr>
          </a:p>
        </p:txBody>
      </p:sp>
      <p:sp>
        <p:nvSpPr>
          <p:cNvPr id="2" name="Text Placeholder 1">
            <a:extLst>
              <a:ext uri="{FF2B5EF4-FFF2-40B4-BE49-F238E27FC236}">
                <a16:creationId xmlns:a16="http://schemas.microsoft.com/office/drawing/2014/main" id="{788D5644-1B98-4031-4745-46E121E11905}"/>
              </a:ext>
            </a:extLst>
          </p:cNvPr>
          <p:cNvSpPr>
            <a:spLocks noGrp="1"/>
          </p:cNvSpPr>
          <p:nvPr>
            <p:ph type="body" idx="1"/>
          </p:nvPr>
        </p:nvSpPr>
        <p:spPr/>
        <p:txBody>
          <a:bodyPr>
            <a:normAutofit fontScale="77500" lnSpcReduction="20000"/>
          </a:bodyPr>
          <a:lstStyle/>
          <a:p>
            <a:pPr marL="596900" indent="-457200" algn="just" rtl="0">
              <a:buFont typeface="+mj-lt"/>
              <a:buAutoNum type="arabicPeriod" startAt="3"/>
            </a:pPr>
            <a:r>
              <a:rPr lang="en-US" b="0" i="0" dirty="0">
                <a:solidFill>
                  <a:srgbClr val="212121"/>
                </a:solidFill>
                <a:effectLst/>
                <a:latin typeface="Open Sans" panose="020B0606030504020204" pitchFamily="34" charset="0"/>
              </a:rPr>
              <a:t>The "</a:t>
            </a:r>
            <a:r>
              <a:rPr lang="en-US" b="0" i="0" dirty="0" err="1">
                <a:solidFill>
                  <a:srgbClr val="212121"/>
                </a:solidFill>
                <a:effectLst/>
                <a:latin typeface="Open Sans" panose="020B0606030504020204" pitchFamily="34" charset="0"/>
              </a:rPr>
              <a:t>payer_type</a:t>
            </a:r>
            <a:r>
              <a:rPr lang="en-US" b="0" i="0" dirty="0">
                <a:solidFill>
                  <a:srgbClr val="212121"/>
                </a:solidFill>
                <a:effectLst/>
                <a:latin typeface="Open Sans" panose="020B0606030504020204" pitchFamily="34" charset="0"/>
              </a:rPr>
              <a:t>" influenced the target variable as shown by LOFO importance which could mean that with better insurance payment methods, patients may have skipped some tests or maybe took them.</a:t>
            </a:r>
          </a:p>
          <a:p>
            <a:pPr marL="596900" indent="-457200" algn="just" rtl="0">
              <a:buFont typeface="+mj-lt"/>
              <a:buAutoNum type="arabicPeriod" startAt="3"/>
            </a:pPr>
            <a:r>
              <a:rPr lang="en-US" b="0" i="0" dirty="0">
                <a:solidFill>
                  <a:srgbClr val="212121"/>
                </a:solidFill>
                <a:effectLst/>
                <a:latin typeface="Open Sans" panose="020B0606030504020204" pitchFamily="34" charset="0"/>
              </a:rPr>
              <a:t>LOFO Importance show negative importance mean for farmer columns which means that areas with farming population did not influence the target variable</a:t>
            </a:r>
          </a:p>
          <a:p>
            <a:pPr marL="596900" indent="-457200" algn="just" rtl="0">
              <a:buFont typeface="+mj-lt"/>
              <a:buAutoNum type="arabicPeriod" startAt="3"/>
            </a:pPr>
            <a:r>
              <a:rPr lang="en-US" b="0" i="0" dirty="0">
                <a:solidFill>
                  <a:srgbClr val="212121"/>
                </a:solidFill>
                <a:effectLst/>
                <a:latin typeface="Open Sans" panose="020B0606030504020204" pitchFamily="34" charset="0"/>
              </a:rPr>
              <a:t>Average Of Jan-14 and Average of Mar-15 show equal LOFO importance score meaning that they may have a collective effect on the target variable Strong relationship between patient age and target variable as shown by LOFO importance model.</a:t>
            </a:r>
          </a:p>
          <a:p>
            <a:pPr marL="596900" indent="-457200" algn="just" rtl="0">
              <a:buFont typeface="+mj-lt"/>
              <a:buAutoNum type="arabicPeriod" startAt="3"/>
            </a:pPr>
            <a:r>
              <a:rPr lang="en-US" b="0" i="0" dirty="0">
                <a:solidFill>
                  <a:srgbClr val="212121"/>
                </a:solidFill>
                <a:effectLst/>
                <a:latin typeface="Open Sans" panose="020B0606030504020204" pitchFamily="34" charset="0"/>
              </a:rPr>
              <a:t>Education Bachelors has a higher correlation with the target variable as shown by LOFO importance which could be true as patients with a knowledge of what testing they are going through may choose to skip some tests as they deem it to be unworthy.</a:t>
            </a:r>
          </a:p>
          <a:p>
            <a:endParaRPr lang="en-IN" dirty="0"/>
          </a:p>
        </p:txBody>
      </p:sp>
      <p:sp>
        <p:nvSpPr>
          <p:cNvPr id="236" name="Google Shape;236;p35"/>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28</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4198210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Regression:</a:t>
            </a:r>
            <a:endParaRPr lang="en-US" b="0" i="0" dirty="0">
              <a:effectLst/>
              <a:highlight>
                <a:srgbClr val="FFFFFF"/>
              </a:highlight>
              <a:latin typeface="Arial" panose="020B0604020202020204" pitchFamily="34" charset="0"/>
            </a:endParaRPr>
          </a:p>
        </p:txBody>
      </p:sp>
      <p:sp>
        <p:nvSpPr>
          <p:cNvPr id="2" name="Text Placeholder 1">
            <a:extLst>
              <a:ext uri="{FF2B5EF4-FFF2-40B4-BE49-F238E27FC236}">
                <a16:creationId xmlns:a16="http://schemas.microsoft.com/office/drawing/2014/main" id="{788D5644-1B98-4031-4745-46E121E11905}"/>
              </a:ext>
            </a:extLst>
          </p:cNvPr>
          <p:cNvSpPr>
            <a:spLocks noGrp="1"/>
          </p:cNvSpPr>
          <p:nvPr>
            <p:ph type="body" idx="1"/>
          </p:nvPr>
        </p:nvSpPr>
        <p:spPr/>
        <p:txBody>
          <a:bodyPr>
            <a:normAutofit/>
          </a:bodyPr>
          <a:lstStyle/>
          <a:p>
            <a:pPr algn="just"/>
            <a:r>
              <a:rPr lang="en-US" b="0" i="0" dirty="0">
                <a:solidFill>
                  <a:srgbClr val="212121"/>
                </a:solidFill>
                <a:effectLst/>
                <a:latin typeface="Open Sans" panose="020B0606030504020204" pitchFamily="34" charset="0"/>
              </a:rPr>
              <a:t>We have applied Linear Regression, Ridge Regression, Lasso Regression, Decision Tree Regressor, K-</a:t>
            </a:r>
            <a:r>
              <a:rPr lang="en-US" b="0" i="0" dirty="0" err="1">
                <a:solidFill>
                  <a:srgbClr val="212121"/>
                </a:solidFill>
                <a:effectLst/>
                <a:latin typeface="Open Sans" panose="020B0606030504020204" pitchFamily="34" charset="0"/>
              </a:rPr>
              <a:t>Neighbour</a:t>
            </a:r>
            <a:r>
              <a:rPr lang="en-US" b="0" i="0" dirty="0">
                <a:solidFill>
                  <a:srgbClr val="212121"/>
                </a:solidFill>
                <a:effectLst/>
                <a:latin typeface="Open Sans" panose="020B0606030504020204" pitchFamily="34" charset="0"/>
              </a:rPr>
              <a:t> Regressor, Histogram Based Gradient Boosting Regressor.</a:t>
            </a:r>
          </a:p>
          <a:p>
            <a:pPr algn="just"/>
            <a:r>
              <a:rPr lang="en-US" b="0" i="0" dirty="0">
                <a:solidFill>
                  <a:srgbClr val="212121"/>
                </a:solidFill>
                <a:effectLst/>
                <a:latin typeface="Open Sans" panose="020B0606030504020204" pitchFamily="34" charset="0"/>
              </a:rPr>
              <a:t>From this Analysis we choose the least RMSE model for the test data frame and came to a conclusion that Histogram based Gradient Boosting Regression is the best model that can be applied to our data.</a:t>
            </a:r>
            <a:endParaRPr lang="en-IN" dirty="0"/>
          </a:p>
        </p:txBody>
      </p:sp>
      <p:sp>
        <p:nvSpPr>
          <p:cNvPr id="236" name="Google Shape;236;p35"/>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00747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2182032"/>
            <a:ext cx="7886700" cy="2146031"/>
          </a:xfrm>
          <a:prstGeom prst="rect">
            <a:avLst/>
          </a:prstGeom>
          <a:noFill/>
          <a:ln>
            <a:noFill/>
          </a:ln>
        </p:spPr>
        <p:txBody>
          <a:bodyPr spcFirstLastPara="1" wrap="square" lIns="68575" tIns="34275" rIns="68575" bIns="34275" anchor="ctr" anchorCtr="0">
            <a:normAutofit/>
          </a:bodyPr>
          <a:lstStyle/>
          <a:p>
            <a:pPr lvl="0" algn="l" rtl="0">
              <a:lnSpc>
                <a:spcPct val="90000"/>
              </a:lnSpc>
              <a:spcBef>
                <a:spcPts val="0"/>
              </a:spcBef>
              <a:spcAft>
                <a:spcPts val="0"/>
              </a:spcAft>
              <a:buClr>
                <a:schemeClr val="dk1"/>
              </a:buClr>
              <a:buSzPts val="3300"/>
            </a:pPr>
            <a:r>
              <a:rPr lang="en-US" sz="2000" b="1" dirty="0"/>
              <a:t>Motivation: The Motivational Factors are</a:t>
            </a:r>
            <a:br>
              <a:rPr lang="en-US" sz="2000" b="1" dirty="0"/>
            </a:br>
            <a:r>
              <a:rPr lang="en-US" sz="2000" b="1" dirty="0"/>
              <a:t>1.Human Rights and Dignity</a:t>
            </a:r>
            <a:br>
              <a:rPr lang="en-US" sz="2000" b="1" dirty="0"/>
            </a:br>
            <a:r>
              <a:rPr lang="en-US" sz="2000" b="1" dirty="0"/>
              <a:t>2.Economic benefit</a:t>
            </a:r>
            <a:br>
              <a:rPr lang="en-US" sz="2000" b="1" dirty="0"/>
            </a:br>
            <a:r>
              <a:rPr lang="en-US" sz="2000" b="1" dirty="0"/>
              <a:t>3.Social Stability and Development</a:t>
            </a:r>
            <a:br>
              <a:rPr lang="en-US" sz="2000" b="1" dirty="0"/>
            </a:br>
            <a:r>
              <a:rPr lang="en-US" sz="2000" b="1" dirty="0"/>
              <a:t>4.Global Health Security</a:t>
            </a:r>
            <a:br>
              <a:rPr lang="en-US" sz="2000" b="1" dirty="0"/>
            </a:br>
            <a:r>
              <a:rPr lang="en-US" sz="2000" b="1" dirty="0"/>
              <a:t>5.Sustainable Development</a:t>
            </a:r>
            <a:br>
              <a:rPr lang="en-US" sz="2000" b="1" dirty="0"/>
            </a:br>
            <a:r>
              <a:rPr lang="en-US" sz="2000" b="1" dirty="0"/>
              <a:t>6.Innovation and Progress</a:t>
            </a:r>
            <a:endParaRPr sz="2000" b="1" dirty="0"/>
          </a:p>
        </p:txBody>
      </p:sp>
      <p:sp>
        <p:nvSpPr>
          <p:cNvPr id="235" name="Google Shape;235;p35"/>
          <p:cNvSpPr txBox="1">
            <a:spLocks noGrp="1"/>
          </p:cNvSpPr>
          <p:nvPr>
            <p:ph type="body" idx="1"/>
          </p:nvPr>
        </p:nvSpPr>
        <p:spPr>
          <a:xfrm>
            <a:off x="628650" y="964770"/>
            <a:ext cx="7886700" cy="1217262"/>
          </a:xfrm>
          <a:prstGeom prst="rect">
            <a:avLst/>
          </a:prstGeom>
          <a:noFill/>
          <a:ln>
            <a:noFill/>
          </a:ln>
        </p:spPr>
        <p:txBody>
          <a:bodyPr spcFirstLastPara="1" wrap="square" lIns="68575" tIns="34275" rIns="68575" bIns="34275" anchor="t" anchorCtr="0">
            <a:normAutofit fontScale="92500" lnSpcReduction="10000"/>
          </a:bodyPr>
          <a:lstStyle/>
          <a:p>
            <a:pPr marL="0" indent="0">
              <a:buSzPts val="2100"/>
              <a:buNone/>
            </a:pPr>
            <a:r>
              <a:rPr lang="en-US" sz="1800" b="1" dirty="0"/>
              <a:t>Our project falls in the SDG3 i.e., Good Health and Well-being SDG.</a:t>
            </a:r>
          </a:p>
          <a:p>
            <a:pPr marL="0" indent="0">
              <a:buSzPts val="2100"/>
              <a:buNone/>
            </a:pPr>
            <a:r>
              <a:rPr lang="en-US" sz="1800" b="1" dirty="0"/>
              <a:t>The SDG3 is one of the 17 goals  established by the United Nations in 2015 as part of the 2030 Agenda for Sustainable Development</a:t>
            </a:r>
          </a:p>
          <a:p>
            <a:pPr marL="0" indent="0">
              <a:buSzPts val="2100"/>
              <a:buNone/>
            </a:pPr>
            <a:r>
              <a:rPr lang="en-US" sz="1800" b="1" dirty="0"/>
              <a:t>The SDG3 aims to ensure healthy lives and promote well-being for all, at all ages</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3991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Regression Analysis:</a:t>
            </a:r>
            <a:endParaRPr lang="en-US" b="0" i="0" dirty="0">
              <a:effectLst/>
              <a:highlight>
                <a:srgbClr val="FFFFFF"/>
              </a:highlight>
              <a:latin typeface="Arial" panose="020B0604020202020204" pitchFamily="34" charset="0"/>
            </a:endParaRPr>
          </a:p>
        </p:txBody>
      </p:sp>
      <p:sp>
        <p:nvSpPr>
          <p:cNvPr id="236" name="Google Shape;236;p35"/>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30</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pic>
        <p:nvPicPr>
          <p:cNvPr id="4" name="Picture 3">
            <a:extLst>
              <a:ext uri="{FF2B5EF4-FFF2-40B4-BE49-F238E27FC236}">
                <a16:creationId xmlns:a16="http://schemas.microsoft.com/office/drawing/2014/main" id="{EDD0151C-D439-E93D-6AAF-9F4A8C4E5A11}"/>
              </a:ext>
            </a:extLst>
          </p:cNvPr>
          <p:cNvPicPr>
            <a:picLocks noChangeAspect="1"/>
          </p:cNvPicPr>
          <p:nvPr/>
        </p:nvPicPr>
        <p:blipFill>
          <a:blip r:embed="rId4"/>
          <a:stretch>
            <a:fillRect/>
          </a:stretch>
        </p:blipFill>
        <p:spPr>
          <a:xfrm>
            <a:off x="628650" y="1029176"/>
            <a:ext cx="7966710" cy="3381606"/>
          </a:xfrm>
          <a:prstGeom prst="rect">
            <a:avLst/>
          </a:prstGeom>
        </p:spPr>
      </p:pic>
    </p:spTree>
    <p:extLst>
      <p:ext uri="{BB962C8B-B14F-4D97-AF65-F5344CB8AC3E}">
        <p14:creationId xmlns:p14="http://schemas.microsoft.com/office/powerpoint/2010/main" val="7519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Performance Analysis</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318993" y="1360479"/>
            <a:ext cx="7886700" cy="2761941"/>
          </a:xfrm>
          <a:prstGeom prst="rect">
            <a:avLst/>
          </a:prstGeom>
          <a:noFill/>
          <a:ln>
            <a:noFill/>
          </a:ln>
        </p:spPr>
        <p:txBody>
          <a:bodyPr spcFirstLastPara="1" wrap="square" lIns="68575" tIns="34275" rIns="68575" bIns="34275" anchor="t" anchorCtr="0">
            <a:noAutofit/>
          </a:bodyPr>
          <a:lstStyle/>
          <a:p>
            <a:pPr algn="l" rtl="0"/>
            <a:r>
              <a:rPr lang="en-US" sz="1600" b="0" i="0" dirty="0">
                <a:solidFill>
                  <a:srgbClr val="212121"/>
                </a:solidFill>
                <a:effectLst/>
                <a:latin typeface="Open Sans" panose="020B0606030504020204" pitchFamily="34" charset="0"/>
              </a:rPr>
              <a:t>We finally opted for Histogram Based Gradient Boosting Regression method for our Dataset and here our evaluation metric parameter was Root Mean Square Error (RMSE).</a:t>
            </a:r>
          </a:p>
          <a:p>
            <a:pPr algn="l" rtl="0"/>
            <a:r>
              <a:rPr lang="en-US" sz="1600" b="0" i="0" dirty="0">
                <a:solidFill>
                  <a:srgbClr val="212121"/>
                </a:solidFill>
                <a:effectLst/>
                <a:latin typeface="Open Sans" panose="020B0606030504020204" pitchFamily="34" charset="0"/>
              </a:rPr>
              <a:t>We tried with both ways where first we tried with Preprocessed dataset and then without Preprocessed</a:t>
            </a:r>
          </a:p>
          <a:p>
            <a:pPr algn="l" rtl="0"/>
            <a:r>
              <a:rPr lang="en-US" sz="1600" b="0" i="0" dirty="0">
                <a:solidFill>
                  <a:srgbClr val="212121"/>
                </a:solidFill>
                <a:effectLst/>
                <a:latin typeface="Open Sans" panose="020B0606030504020204" pitchFamily="34" charset="0"/>
              </a:rPr>
              <a:t>On applying the Preprocessed dataset the RMSE recorded around 107.35</a:t>
            </a:r>
          </a:p>
          <a:p>
            <a:pPr algn="l" rtl="0"/>
            <a:r>
              <a:rPr lang="en-US" sz="1600" b="0" i="0" dirty="0">
                <a:solidFill>
                  <a:srgbClr val="212121"/>
                </a:solidFill>
                <a:effectLst/>
                <a:latin typeface="Open Sans" panose="020B0606030504020204" pitchFamily="34" charset="0"/>
              </a:rPr>
              <a:t>So again, we applied Histogram based Gradient boosting method on the train and test datasets without any Preprocessing and now the RMSE recorded was 81.887 which was quite better from the previous case.</a:t>
            </a:r>
          </a:p>
          <a:p>
            <a:pPr algn="l" rtl="0"/>
            <a:r>
              <a:rPr lang="en-US" sz="1600" b="0" i="0" dirty="0">
                <a:solidFill>
                  <a:srgbClr val="212121"/>
                </a:solidFill>
                <a:effectLst/>
                <a:latin typeface="Open Sans" panose="020B0606030504020204" pitchFamily="34" charset="0"/>
              </a:rPr>
              <a:t>Therefore we applied this Regression method for our model and got the results.</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31</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824960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13" name="Google Shape;213;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Implementation Flow</a:t>
            </a:r>
            <a:endParaRPr b="1"/>
          </a:p>
        </p:txBody>
      </p:sp>
      <p:sp>
        <p:nvSpPr>
          <p:cNvPr id="214" name="Google Shape;214;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32</a:t>
            </a:fld>
            <a:endParaRPr>
              <a:solidFill>
                <a:schemeClr val="lt1"/>
              </a:solidFill>
            </a:endParaRPr>
          </a:p>
        </p:txBody>
      </p:sp>
      <p:pic>
        <p:nvPicPr>
          <p:cNvPr id="215" name="Google Shape;215;p33"/>
          <p:cNvPicPr preferRelativeResize="0"/>
          <p:nvPr/>
        </p:nvPicPr>
        <p:blipFill>
          <a:blip r:embed="rId3">
            <a:alphaModFix/>
          </a:blip>
          <a:stretch>
            <a:fillRect/>
          </a:stretch>
        </p:blipFill>
        <p:spPr>
          <a:xfrm>
            <a:off x="4727725" y="152400"/>
            <a:ext cx="4276902" cy="475575"/>
          </a:xfrm>
          <a:prstGeom prst="rect">
            <a:avLst/>
          </a:prstGeom>
          <a:noFill/>
          <a:ln>
            <a:noFill/>
          </a:ln>
        </p:spPr>
      </p:pic>
      <p:grpSp>
        <p:nvGrpSpPr>
          <p:cNvPr id="2" name="Google Shape;194;p11">
            <a:extLst>
              <a:ext uri="{FF2B5EF4-FFF2-40B4-BE49-F238E27FC236}">
                <a16:creationId xmlns:a16="http://schemas.microsoft.com/office/drawing/2014/main" id="{12CD7842-AAC3-1BCB-DCA9-EDFB47AC68F3}"/>
              </a:ext>
            </a:extLst>
          </p:cNvPr>
          <p:cNvGrpSpPr/>
          <p:nvPr/>
        </p:nvGrpSpPr>
        <p:grpSpPr>
          <a:xfrm>
            <a:off x="450503" y="1394995"/>
            <a:ext cx="8222366" cy="2529958"/>
            <a:chOff x="3616" y="767020"/>
            <a:chExt cx="8222366" cy="2529958"/>
          </a:xfrm>
        </p:grpSpPr>
        <p:sp>
          <p:nvSpPr>
            <p:cNvPr id="3" name="Google Shape;195;p11">
              <a:extLst>
                <a:ext uri="{FF2B5EF4-FFF2-40B4-BE49-F238E27FC236}">
                  <a16:creationId xmlns:a16="http://schemas.microsoft.com/office/drawing/2014/main" id="{B2AE79C8-2091-44B0-8B02-A1614D0BDA91}"/>
                </a:ext>
              </a:extLst>
            </p:cNvPr>
            <p:cNvSpPr/>
            <p:nvPr/>
          </p:nvSpPr>
          <p:spPr>
            <a:xfrm>
              <a:off x="3616"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6;p11">
              <a:extLst>
                <a:ext uri="{FF2B5EF4-FFF2-40B4-BE49-F238E27FC236}">
                  <a16:creationId xmlns:a16="http://schemas.microsoft.com/office/drawing/2014/main" id="{95A470AD-8786-2528-0A2B-7F463794FEFF}"/>
                </a:ext>
              </a:extLst>
            </p:cNvPr>
            <p:cNvSpPr txBox="1"/>
            <p:nvPr/>
          </p:nvSpPr>
          <p:spPr>
            <a:xfrm>
              <a:off x="31403"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Project Research</a:t>
              </a:r>
              <a:endParaRPr/>
            </a:p>
          </p:txBody>
        </p:sp>
        <p:sp>
          <p:nvSpPr>
            <p:cNvPr id="5" name="Google Shape;197;p11">
              <a:extLst>
                <a:ext uri="{FF2B5EF4-FFF2-40B4-BE49-F238E27FC236}">
                  <a16:creationId xmlns:a16="http://schemas.microsoft.com/office/drawing/2014/main" id="{62919521-E34B-76E4-EBEF-36B8E4387D84}"/>
                </a:ext>
              </a:extLst>
            </p:cNvPr>
            <p:cNvSpPr/>
            <p:nvPr/>
          </p:nvSpPr>
          <p:spPr>
            <a:xfrm>
              <a:off x="1723988" y="1045316"/>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p11">
              <a:extLst>
                <a:ext uri="{FF2B5EF4-FFF2-40B4-BE49-F238E27FC236}">
                  <a16:creationId xmlns:a16="http://schemas.microsoft.com/office/drawing/2014/main" id="{19AA624C-0291-6904-ED1C-B9D5F122ACB6}"/>
                </a:ext>
              </a:extLst>
            </p:cNvPr>
            <p:cNvSpPr txBox="1"/>
            <p:nvPr/>
          </p:nvSpPr>
          <p:spPr>
            <a:xfrm>
              <a:off x="1723988" y="1123745"/>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99;p11">
              <a:extLst>
                <a:ext uri="{FF2B5EF4-FFF2-40B4-BE49-F238E27FC236}">
                  <a16:creationId xmlns:a16="http://schemas.microsoft.com/office/drawing/2014/main" id="{07AFDBE9-F3F2-C531-29C0-30D9196E101D}"/>
                </a:ext>
              </a:extLst>
            </p:cNvPr>
            <p:cNvSpPr/>
            <p:nvPr/>
          </p:nvSpPr>
          <p:spPr>
            <a:xfrm>
              <a:off x="2217330"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0;p11">
              <a:extLst>
                <a:ext uri="{FF2B5EF4-FFF2-40B4-BE49-F238E27FC236}">
                  <a16:creationId xmlns:a16="http://schemas.microsoft.com/office/drawing/2014/main" id="{BF271D08-2B06-78E6-7D0D-9331A411B98C}"/>
                </a:ext>
              </a:extLst>
            </p:cNvPr>
            <p:cNvSpPr txBox="1"/>
            <p:nvPr/>
          </p:nvSpPr>
          <p:spPr>
            <a:xfrm>
              <a:off x="2245117"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Data Analysis</a:t>
              </a:r>
              <a:endParaRPr/>
            </a:p>
          </p:txBody>
        </p:sp>
        <p:sp>
          <p:nvSpPr>
            <p:cNvPr id="9" name="Google Shape;201;p11">
              <a:extLst>
                <a:ext uri="{FF2B5EF4-FFF2-40B4-BE49-F238E27FC236}">
                  <a16:creationId xmlns:a16="http://schemas.microsoft.com/office/drawing/2014/main" id="{6B32313A-814A-BB89-D4AA-0F8A3D35DE5A}"/>
                </a:ext>
              </a:extLst>
            </p:cNvPr>
            <p:cNvSpPr/>
            <p:nvPr/>
          </p:nvSpPr>
          <p:spPr>
            <a:xfrm>
              <a:off x="3937702" y="1045316"/>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p11">
              <a:extLst>
                <a:ext uri="{FF2B5EF4-FFF2-40B4-BE49-F238E27FC236}">
                  <a16:creationId xmlns:a16="http://schemas.microsoft.com/office/drawing/2014/main" id="{9BDA2543-3E9E-AFA0-E5D4-BC7763E6F1BB}"/>
                </a:ext>
              </a:extLst>
            </p:cNvPr>
            <p:cNvSpPr txBox="1"/>
            <p:nvPr/>
          </p:nvSpPr>
          <p:spPr>
            <a:xfrm>
              <a:off x="3937702" y="1123745"/>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203;p11">
              <a:extLst>
                <a:ext uri="{FF2B5EF4-FFF2-40B4-BE49-F238E27FC236}">
                  <a16:creationId xmlns:a16="http://schemas.microsoft.com/office/drawing/2014/main" id="{27890D4E-CE25-AD53-00E3-8E1D36C5C4A7}"/>
                </a:ext>
              </a:extLst>
            </p:cNvPr>
            <p:cNvSpPr/>
            <p:nvPr/>
          </p:nvSpPr>
          <p:spPr>
            <a:xfrm>
              <a:off x="4431044"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p11">
              <a:extLst>
                <a:ext uri="{FF2B5EF4-FFF2-40B4-BE49-F238E27FC236}">
                  <a16:creationId xmlns:a16="http://schemas.microsoft.com/office/drawing/2014/main" id="{53FBFDC9-4412-897F-3FBB-F53E83643E63}"/>
                </a:ext>
              </a:extLst>
            </p:cNvPr>
            <p:cNvSpPr txBox="1"/>
            <p:nvPr/>
          </p:nvSpPr>
          <p:spPr>
            <a:xfrm>
              <a:off x="4458831"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Statistical Analysis</a:t>
              </a:r>
              <a:endParaRPr/>
            </a:p>
          </p:txBody>
        </p:sp>
        <p:sp>
          <p:nvSpPr>
            <p:cNvPr id="13" name="Google Shape;205;p11">
              <a:extLst>
                <a:ext uri="{FF2B5EF4-FFF2-40B4-BE49-F238E27FC236}">
                  <a16:creationId xmlns:a16="http://schemas.microsoft.com/office/drawing/2014/main" id="{B510ED07-C956-B00E-50A5-072A2F9A4B9D}"/>
                </a:ext>
              </a:extLst>
            </p:cNvPr>
            <p:cNvSpPr/>
            <p:nvPr/>
          </p:nvSpPr>
          <p:spPr>
            <a:xfrm>
              <a:off x="6151416" y="1045316"/>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p11">
              <a:extLst>
                <a:ext uri="{FF2B5EF4-FFF2-40B4-BE49-F238E27FC236}">
                  <a16:creationId xmlns:a16="http://schemas.microsoft.com/office/drawing/2014/main" id="{CB3777C5-806A-C283-05CB-AE05846EF291}"/>
                </a:ext>
              </a:extLst>
            </p:cNvPr>
            <p:cNvSpPr txBox="1"/>
            <p:nvPr/>
          </p:nvSpPr>
          <p:spPr>
            <a:xfrm>
              <a:off x="6151416" y="1123745"/>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207;p11">
              <a:extLst>
                <a:ext uri="{FF2B5EF4-FFF2-40B4-BE49-F238E27FC236}">
                  <a16:creationId xmlns:a16="http://schemas.microsoft.com/office/drawing/2014/main" id="{65F4A005-C4C3-43FB-DF27-5BE6AD89274D}"/>
                </a:ext>
              </a:extLst>
            </p:cNvPr>
            <p:cNvSpPr/>
            <p:nvPr/>
          </p:nvSpPr>
          <p:spPr>
            <a:xfrm>
              <a:off x="6644758"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8;p11">
              <a:extLst>
                <a:ext uri="{FF2B5EF4-FFF2-40B4-BE49-F238E27FC236}">
                  <a16:creationId xmlns:a16="http://schemas.microsoft.com/office/drawing/2014/main" id="{FD0C81AF-AE40-C132-7DE8-6C2FD1BC5D52}"/>
                </a:ext>
              </a:extLst>
            </p:cNvPr>
            <p:cNvSpPr txBox="1"/>
            <p:nvPr/>
          </p:nvSpPr>
          <p:spPr>
            <a:xfrm>
              <a:off x="6672545"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Data Preprocessing</a:t>
              </a:r>
              <a:endParaRPr/>
            </a:p>
          </p:txBody>
        </p:sp>
        <p:sp>
          <p:nvSpPr>
            <p:cNvPr id="17" name="Google Shape;209;p11">
              <a:extLst>
                <a:ext uri="{FF2B5EF4-FFF2-40B4-BE49-F238E27FC236}">
                  <a16:creationId xmlns:a16="http://schemas.microsoft.com/office/drawing/2014/main" id="{E470C9B1-4C56-3322-2F0E-A1BDD5514857}"/>
                </a:ext>
              </a:extLst>
            </p:cNvPr>
            <p:cNvSpPr/>
            <p:nvPr/>
          </p:nvSpPr>
          <p:spPr>
            <a:xfrm rot="5400000">
              <a:off x="7267760" y="1826440"/>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p11">
              <a:extLst>
                <a:ext uri="{FF2B5EF4-FFF2-40B4-BE49-F238E27FC236}">
                  <a16:creationId xmlns:a16="http://schemas.microsoft.com/office/drawing/2014/main" id="{DEA7B427-F434-1A93-FB00-D386D1C3359C}"/>
                </a:ext>
              </a:extLst>
            </p:cNvPr>
            <p:cNvSpPr txBox="1"/>
            <p:nvPr/>
          </p:nvSpPr>
          <p:spPr>
            <a:xfrm>
              <a:off x="7317727" y="1854902"/>
              <a:ext cx="235285" cy="23465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 name="Google Shape;211;p11">
              <a:extLst>
                <a:ext uri="{FF2B5EF4-FFF2-40B4-BE49-F238E27FC236}">
                  <a16:creationId xmlns:a16="http://schemas.microsoft.com/office/drawing/2014/main" id="{5188FB5E-FC9F-66DB-EB53-7C95625FB390}"/>
                </a:ext>
              </a:extLst>
            </p:cNvPr>
            <p:cNvSpPr/>
            <p:nvPr/>
          </p:nvSpPr>
          <p:spPr>
            <a:xfrm>
              <a:off x="6644758" y="2348244"/>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p11">
              <a:extLst>
                <a:ext uri="{FF2B5EF4-FFF2-40B4-BE49-F238E27FC236}">
                  <a16:creationId xmlns:a16="http://schemas.microsoft.com/office/drawing/2014/main" id="{78756A0A-A3EE-6ED5-8780-27F853328D0C}"/>
                </a:ext>
              </a:extLst>
            </p:cNvPr>
            <p:cNvSpPr txBox="1"/>
            <p:nvPr/>
          </p:nvSpPr>
          <p:spPr>
            <a:xfrm>
              <a:off x="6672545" y="2376031"/>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Univariate and Multivariate Analysis</a:t>
              </a:r>
              <a:endParaRPr/>
            </a:p>
          </p:txBody>
        </p:sp>
        <p:sp>
          <p:nvSpPr>
            <p:cNvPr id="21" name="Google Shape;213;p11">
              <a:extLst>
                <a:ext uri="{FF2B5EF4-FFF2-40B4-BE49-F238E27FC236}">
                  <a16:creationId xmlns:a16="http://schemas.microsoft.com/office/drawing/2014/main" id="{DA174821-59D8-3A34-1372-B47E35F615E5}"/>
                </a:ext>
              </a:extLst>
            </p:cNvPr>
            <p:cNvSpPr/>
            <p:nvPr/>
          </p:nvSpPr>
          <p:spPr>
            <a:xfrm rot="10800000">
              <a:off x="6170390" y="2626540"/>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p11">
              <a:extLst>
                <a:ext uri="{FF2B5EF4-FFF2-40B4-BE49-F238E27FC236}">
                  <a16:creationId xmlns:a16="http://schemas.microsoft.com/office/drawing/2014/main" id="{6758F592-D188-EB9A-D2CA-4813338950A7}"/>
                </a:ext>
              </a:extLst>
            </p:cNvPr>
            <p:cNvSpPr txBox="1"/>
            <p:nvPr/>
          </p:nvSpPr>
          <p:spPr>
            <a:xfrm>
              <a:off x="6270956" y="2704969"/>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15;p11">
              <a:extLst>
                <a:ext uri="{FF2B5EF4-FFF2-40B4-BE49-F238E27FC236}">
                  <a16:creationId xmlns:a16="http://schemas.microsoft.com/office/drawing/2014/main" id="{F7EDB488-B11D-3E86-D7E6-C056C56EF170}"/>
                </a:ext>
              </a:extLst>
            </p:cNvPr>
            <p:cNvSpPr/>
            <p:nvPr/>
          </p:nvSpPr>
          <p:spPr>
            <a:xfrm>
              <a:off x="4431044" y="2348244"/>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6;p11">
              <a:extLst>
                <a:ext uri="{FF2B5EF4-FFF2-40B4-BE49-F238E27FC236}">
                  <a16:creationId xmlns:a16="http://schemas.microsoft.com/office/drawing/2014/main" id="{5C2A9BEF-8B9B-BD71-AFD3-482803C713A5}"/>
                </a:ext>
              </a:extLst>
            </p:cNvPr>
            <p:cNvSpPr txBox="1"/>
            <p:nvPr/>
          </p:nvSpPr>
          <p:spPr>
            <a:xfrm>
              <a:off x="4458831" y="2376031"/>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Model Selection</a:t>
              </a:r>
              <a:endParaRPr/>
            </a:p>
          </p:txBody>
        </p:sp>
        <p:sp>
          <p:nvSpPr>
            <p:cNvPr id="25" name="Google Shape;217;p11">
              <a:extLst>
                <a:ext uri="{FF2B5EF4-FFF2-40B4-BE49-F238E27FC236}">
                  <a16:creationId xmlns:a16="http://schemas.microsoft.com/office/drawing/2014/main" id="{640B658C-51E8-82B1-318E-F51646AB7429}"/>
                </a:ext>
              </a:extLst>
            </p:cNvPr>
            <p:cNvSpPr/>
            <p:nvPr/>
          </p:nvSpPr>
          <p:spPr>
            <a:xfrm rot="10800000">
              <a:off x="3956677" y="2626540"/>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8;p11">
              <a:extLst>
                <a:ext uri="{FF2B5EF4-FFF2-40B4-BE49-F238E27FC236}">
                  <a16:creationId xmlns:a16="http://schemas.microsoft.com/office/drawing/2014/main" id="{4E88F3E5-F880-DF3A-323B-571896D95699}"/>
                </a:ext>
              </a:extLst>
            </p:cNvPr>
            <p:cNvSpPr txBox="1"/>
            <p:nvPr/>
          </p:nvSpPr>
          <p:spPr>
            <a:xfrm>
              <a:off x="4057243" y="2704969"/>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 name="Google Shape;219;p11">
              <a:extLst>
                <a:ext uri="{FF2B5EF4-FFF2-40B4-BE49-F238E27FC236}">
                  <a16:creationId xmlns:a16="http://schemas.microsoft.com/office/drawing/2014/main" id="{5C62B22A-5251-4383-1E58-73EC2E51FC9A}"/>
                </a:ext>
              </a:extLst>
            </p:cNvPr>
            <p:cNvSpPr/>
            <p:nvPr/>
          </p:nvSpPr>
          <p:spPr>
            <a:xfrm>
              <a:off x="2217330" y="2348244"/>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p11">
              <a:extLst>
                <a:ext uri="{FF2B5EF4-FFF2-40B4-BE49-F238E27FC236}">
                  <a16:creationId xmlns:a16="http://schemas.microsoft.com/office/drawing/2014/main" id="{68CD855B-9750-9162-83AF-6B1806D81F5E}"/>
                </a:ext>
              </a:extLst>
            </p:cNvPr>
            <p:cNvSpPr txBox="1"/>
            <p:nvPr/>
          </p:nvSpPr>
          <p:spPr>
            <a:xfrm>
              <a:off x="2245117" y="2376031"/>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Performance Analysis</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Department of Computer Science and Engineering, </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27" name="Google Shape;227;p1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t>MOOC Course Details</a:t>
            </a:r>
            <a:endParaRPr b="1"/>
          </a:p>
        </p:txBody>
      </p:sp>
      <p:sp>
        <p:nvSpPr>
          <p:cNvPr id="228" name="Google Shape;228;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33</a:t>
            </a:fld>
            <a:endParaRPr/>
          </a:p>
        </p:txBody>
      </p:sp>
      <p:pic>
        <p:nvPicPr>
          <p:cNvPr id="229" name="Google Shape;229;p12"/>
          <p:cNvPicPr preferRelativeResize="0"/>
          <p:nvPr/>
        </p:nvPicPr>
        <p:blipFill rotWithShape="1">
          <a:blip r:embed="rId3">
            <a:alphaModFix/>
          </a:blip>
          <a:srcRect/>
          <a:stretch/>
        </p:blipFill>
        <p:spPr>
          <a:xfrm>
            <a:off x="4727725" y="152400"/>
            <a:ext cx="4276902" cy="475575"/>
          </a:xfrm>
          <a:prstGeom prst="rect">
            <a:avLst/>
          </a:prstGeom>
          <a:noFill/>
          <a:ln>
            <a:noFill/>
          </a:ln>
        </p:spPr>
      </p:pic>
      <p:graphicFrame>
        <p:nvGraphicFramePr>
          <p:cNvPr id="230" name="Google Shape;230;p12"/>
          <p:cNvGraphicFramePr/>
          <p:nvPr>
            <p:extLst>
              <p:ext uri="{D42A27DB-BD31-4B8C-83A1-F6EECF244321}">
                <p14:modId xmlns:p14="http://schemas.microsoft.com/office/powerpoint/2010/main" val="1658528765"/>
              </p:ext>
            </p:extLst>
          </p:nvPr>
        </p:nvGraphicFramePr>
        <p:xfrm>
          <a:off x="254382" y="945116"/>
          <a:ext cx="8635236" cy="3269080"/>
        </p:xfrm>
        <a:graphic>
          <a:graphicData uri="http://schemas.openxmlformats.org/drawingml/2006/table">
            <a:tbl>
              <a:tblPr firstRow="1" bandRow="1">
                <a:noFill/>
              </a:tblPr>
              <a:tblGrid>
                <a:gridCol w="629146">
                  <a:extLst>
                    <a:ext uri="{9D8B030D-6E8A-4147-A177-3AD203B41FA5}">
                      <a16:colId xmlns:a16="http://schemas.microsoft.com/office/drawing/2014/main" val="20000"/>
                    </a:ext>
                  </a:extLst>
                </a:gridCol>
                <a:gridCol w="1659244">
                  <a:extLst>
                    <a:ext uri="{9D8B030D-6E8A-4147-A177-3AD203B41FA5}">
                      <a16:colId xmlns:a16="http://schemas.microsoft.com/office/drawing/2014/main" val="20001"/>
                    </a:ext>
                  </a:extLst>
                </a:gridCol>
                <a:gridCol w="1581319">
                  <a:extLst>
                    <a:ext uri="{9D8B030D-6E8A-4147-A177-3AD203B41FA5}">
                      <a16:colId xmlns:a16="http://schemas.microsoft.com/office/drawing/2014/main" val="20002"/>
                    </a:ext>
                  </a:extLst>
                </a:gridCol>
                <a:gridCol w="1371641">
                  <a:extLst>
                    <a:ext uri="{9D8B030D-6E8A-4147-A177-3AD203B41FA5}">
                      <a16:colId xmlns:a16="http://schemas.microsoft.com/office/drawing/2014/main" val="20003"/>
                    </a:ext>
                  </a:extLst>
                </a:gridCol>
                <a:gridCol w="1828029">
                  <a:extLst>
                    <a:ext uri="{9D8B030D-6E8A-4147-A177-3AD203B41FA5}">
                      <a16:colId xmlns:a16="http://schemas.microsoft.com/office/drawing/2014/main" val="20004"/>
                    </a:ext>
                  </a:extLst>
                </a:gridCol>
                <a:gridCol w="1565857">
                  <a:extLst>
                    <a:ext uri="{9D8B030D-6E8A-4147-A177-3AD203B41FA5}">
                      <a16:colId xmlns:a16="http://schemas.microsoft.com/office/drawing/2014/main" val="20005"/>
                    </a:ext>
                  </a:extLst>
                </a:gridCol>
              </a:tblGrid>
              <a:tr h="31450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Team No. : EDA-D3</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50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Div: D</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66091">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Sl. No.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Name</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SRN.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solidFill>
                            <a:srgbClr val="000000"/>
                          </a:solidFill>
                        </a:rPr>
                        <a:t>Course Name</a:t>
                      </a:r>
                      <a:endParaRPr sz="1800" b="1" u="none" strike="noStrike" cap="none" dirty="0">
                        <a:solidFill>
                          <a:srgbClr val="000000"/>
                        </a:solidFill>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Course Link</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Status</a:t>
                      </a:r>
                      <a:endParaRPr sz="1800" b="1" u="none" strike="noStrike" cap="none" dirty="0"/>
                    </a:p>
                  </a:txBody>
                  <a:tcPr marL="68600" marR="68600" marT="34300" marB="34300" anchor="ctr"/>
                </a:tc>
                <a:extLst>
                  <a:ext uri="{0D108BD9-81ED-4DB2-BD59-A6C34878D82A}">
                    <a16:rowId xmlns:a16="http://schemas.microsoft.com/office/drawing/2014/main" val="10002"/>
                  </a:ext>
                </a:extLst>
              </a:tr>
              <a:tr h="733816">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1</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Soham Mali</a:t>
                      </a:r>
                      <a:endParaRPr sz="14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02FE22BCI025</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Python 101 for Data Science </a:t>
                      </a:r>
                      <a:endParaRPr sz="14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sng" strike="noStrike" cap="none" dirty="0">
                          <a:solidFill>
                            <a:schemeClr val="hlink"/>
                          </a:solidFill>
                          <a:hlinkClick r:id="rId4"/>
                        </a:rPr>
                        <a:t>https://courses.cognitiveclass.ai/certificates/c4707266f46a4323b86e79b593d69046</a:t>
                      </a:r>
                      <a:endParaRPr sz="12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a:t>
                      </a:r>
                      <a:endParaRPr sz="1400" u="none" strike="noStrike" cap="none" dirty="0"/>
                    </a:p>
                  </a:txBody>
                  <a:tcPr marL="68600" marR="68600" marT="34300" marB="34300" anchor="ctr">
                    <a:solidFill>
                      <a:schemeClr val="accent2">
                        <a:lumMod val="40000"/>
                        <a:lumOff val="60000"/>
                      </a:schemeClr>
                    </a:solidFill>
                  </a:tcPr>
                </a:tc>
                <a:extLst>
                  <a:ext uri="{0D108BD9-81ED-4DB2-BD59-A6C34878D82A}">
                    <a16:rowId xmlns:a16="http://schemas.microsoft.com/office/drawing/2014/main" val="10003"/>
                  </a:ext>
                </a:extLst>
              </a:tr>
              <a:tr h="1161707">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2</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Manish Sabnis</a:t>
                      </a:r>
                      <a:endParaRPr sz="14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 sz="1400" u="none" strike="noStrike" cap="none" dirty="0">
                          <a:solidFill>
                            <a:schemeClr val="dk1"/>
                          </a:solidFill>
                        </a:rPr>
                        <a:t>02FE22BCI026</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 Data Science Boot</a:t>
                      </a:r>
                    </a:p>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camp</a:t>
                      </a:r>
                      <a:endParaRPr sz="14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sng" strike="noStrike" cap="none" dirty="0">
                          <a:solidFill>
                            <a:schemeClr val="hlink"/>
                          </a:solidFill>
                          <a:hlinkClick r:id="rId5"/>
                        </a:rPr>
                        <a:t>https://www.udemy.com/course/the-data-science-course-complete-data-science-bootcamp/?couponCode=LETSLEARNNOWPP</a:t>
                      </a:r>
                      <a:endParaRPr sz="12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 </a:t>
                      </a:r>
                      <a:endParaRPr sz="1400" u="none" strike="noStrike" cap="none" dirty="0"/>
                    </a:p>
                  </a:txBody>
                  <a:tcPr marL="68600" marR="68600" marT="34300" marB="34300" anchor="c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Department of Computer Science and Engineering, </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27" name="Google Shape;227;p1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t>MOOC Course Details</a:t>
            </a:r>
            <a:endParaRPr b="1"/>
          </a:p>
        </p:txBody>
      </p:sp>
      <p:sp>
        <p:nvSpPr>
          <p:cNvPr id="228" name="Google Shape;228;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34</a:t>
            </a:fld>
            <a:endParaRPr/>
          </a:p>
        </p:txBody>
      </p:sp>
      <p:pic>
        <p:nvPicPr>
          <p:cNvPr id="229" name="Google Shape;229;p12"/>
          <p:cNvPicPr preferRelativeResize="0"/>
          <p:nvPr/>
        </p:nvPicPr>
        <p:blipFill rotWithShape="1">
          <a:blip r:embed="rId3">
            <a:alphaModFix/>
          </a:blip>
          <a:srcRect/>
          <a:stretch/>
        </p:blipFill>
        <p:spPr>
          <a:xfrm>
            <a:off x="4727725" y="152400"/>
            <a:ext cx="4276902" cy="475575"/>
          </a:xfrm>
          <a:prstGeom prst="rect">
            <a:avLst/>
          </a:prstGeom>
          <a:noFill/>
          <a:ln>
            <a:noFill/>
          </a:ln>
        </p:spPr>
      </p:pic>
      <p:graphicFrame>
        <p:nvGraphicFramePr>
          <p:cNvPr id="230" name="Google Shape;230;p12"/>
          <p:cNvGraphicFramePr/>
          <p:nvPr>
            <p:extLst>
              <p:ext uri="{D42A27DB-BD31-4B8C-83A1-F6EECF244321}">
                <p14:modId xmlns:p14="http://schemas.microsoft.com/office/powerpoint/2010/main" val="2284256096"/>
              </p:ext>
            </p:extLst>
          </p:nvPr>
        </p:nvGraphicFramePr>
        <p:xfrm>
          <a:off x="240631" y="984456"/>
          <a:ext cx="8621484" cy="3269080"/>
        </p:xfrm>
        <a:graphic>
          <a:graphicData uri="http://schemas.openxmlformats.org/drawingml/2006/table">
            <a:tbl>
              <a:tblPr firstRow="1" bandRow="1">
                <a:noFill/>
              </a:tblPr>
              <a:tblGrid>
                <a:gridCol w="628144">
                  <a:extLst>
                    <a:ext uri="{9D8B030D-6E8A-4147-A177-3AD203B41FA5}">
                      <a16:colId xmlns:a16="http://schemas.microsoft.com/office/drawing/2014/main" val="20000"/>
                    </a:ext>
                  </a:extLst>
                </a:gridCol>
                <a:gridCol w="1656602">
                  <a:extLst>
                    <a:ext uri="{9D8B030D-6E8A-4147-A177-3AD203B41FA5}">
                      <a16:colId xmlns:a16="http://schemas.microsoft.com/office/drawing/2014/main" val="20001"/>
                    </a:ext>
                  </a:extLst>
                </a:gridCol>
                <a:gridCol w="1512820">
                  <a:extLst>
                    <a:ext uri="{9D8B030D-6E8A-4147-A177-3AD203B41FA5}">
                      <a16:colId xmlns:a16="http://schemas.microsoft.com/office/drawing/2014/main" val="20002"/>
                    </a:ext>
                  </a:extLst>
                </a:gridCol>
                <a:gridCol w="1435437">
                  <a:extLst>
                    <a:ext uri="{9D8B030D-6E8A-4147-A177-3AD203B41FA5}">
                      <a16:colId xmlns:a16="http://schemas.microsoft.com/office/drawing/2014/main" val="20003"/>
                    </a:ext>
                  </a:extLst>
                </a:gridCol>
                <a:gridCol w="1825118">
                  <a:extLst>
                    <a:ext uri="{9D8B030D-6E8A-4147-A177-3AD203B41FA5}">
                      <a16:colId xmlns:a16="http://schemas.microsoft.com/office/drawing/2014/main" val="20004"/>
                    </a:ext>
                  </a:extLst>
                </a:gridCol>
                <a:gridCol w="1563363">
                  <a:extLst>
                    <a:ext uri="{9D8B030D-6E8A-4147-A177-3AD203B41FA5}">
                      <a16:colId xmlns:a16="http://schemas.microsoft.com/office/drawing/2014/main" val="20005"/>
                    </a:ext>
                  </a:extLst>
                </a:gridCol>
              </a:tblGrid>
              <a:tr h="31984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Team No. : EDA-D3</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984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Div: D</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5702">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Sl. No.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Name</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SRN.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solidFill>
                            <a:srgbClr val="000000"/>
                          </a:solidFill>
                        </a:rPr>
                        <a:t>Course Name</a:t>
                      </a:r>
                      <a:endParaRPr sz="1800" b="1" u="none" strike="noStrike" cap="none" dirty="0">
                        <a:solidFill>
                          <a:srgbClr val="000000"/>
                        </a:solidFill>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Course Link</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Status</a:t>
                      </a:r>
                      <a:endParaRPr sz="1800" b="1" u="none" strike="noStrike" cap="none" dirty="0"/>
                    </a:p>
                  </a:txBody>
                  <a:tcPr marL="68600" marR="68600" marT="34300" marB="34300" anchor="ctr"/>
                </a:tc>
                <a:extLst>
                  <a:ext uri="{0D108BD9-81ED-4DB2-BD59-A6C34878D82A}">
                    <a16:rowId xmlns:a16="http://schemas.microsoft.com/office/drawing/2014/main" val="10002"/>
                  </a:ext>
                </a:extLst>
              </a:tr>
              <a:tr h="916847">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3</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Snehal Gujjar</a:t>
                      </a:r>
                      <a:endParaRPr sz="14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02FE22BCI046</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alibri"/>
                          <a:ea typeface="Calibri"/>
                          <a:cs typeface="Calibri"/>
                          <a:sym typeface="Calibri"/>
                        </a:rPr>
                        <a:t>Python for Data Science </a:t>
                      </a:r>
                      <a:endParaRPr lang="en-IN"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u="sng" strike="noStrike" cap="none" dirty="0">
                          <a:solidFill>
                            <a:schemeClr val="hlink"/>
                          </a:solidFill>
                          <a:hlinkClick r:id="rId4"/>
                        </a:rPr>
                        <a:t>https://www.udemy.com/course/python-data-science-master-course/?couponCode=LETSLEARNNOWPP</a:t>
                      </a:r>
                      <a:endParaRPr lang="en-IN" sz="12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a:t>
                      </a:r>
                      <a:endParaRPr sz="1400" u="none" strike="noStrike" cap="none" dirty="0"/>
                    </a:p>
                  </a:txBody>
                  <a:tcPr marL="68600" marR="68600" marT="34300" marB="34300" anchor="ctr">
                    <a:solidFill>
                      <a:schemeClr val="accent2">
                        <a:lumMod val="40000"/>
                        <a:lumOff val="60000"/>
                      </a:schemeClr>
                    </a:solidFill>
                  </a:tcPr>
                </a:tc>
                <a:extLst>
                  <a:ext uri="{0D108BD9-81ED-4DB2-BD59-A6C34878D82A}">
                    <a16:rowId xmlns:a16="http://schemas.microsoft.com/office/drawing/2014/main" val="10003"/>
                  </a:ext>
                </a:extLst>
              </a:tr>
              <a:tr h="932796">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4</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Shreya Rokade</a:t>
                      </a:r>
                      <a:endParaRPr sz="14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 sz="1400" u="none" strike="noStrike" cap="none" dirty="0">
                          <a:solidFill>
                            <a:schemeClr val="dk1"/>
                          </a:solidFill>
                        </a:rPr>
                        <a:t>02FE22BCI042</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alibri"/>
                          <a:ea typeface="Calibri"/>
                          <a:cs typeface="Calibri"/>
                          <a:sym typeface="Calibri"/>
                        </a:rPr>
                        <a:t>Python for Data Science </a:t>
                      </a:r>
                      <a:endParaRPr lang="en-IN"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u="sng" strike="noStrike" cap="none" dirty="0">
                          <a:solidFill>
                            <a:schemeClr val="hlink"/>
                          </a:solidFill>
                          <a:hlinkClick r:id="rId4"/>
                        </a:rPr>
                        <a:t>https://www.udemy.com/course/python-data-science-master-course/?couponCode=LETSLEARNNOWPP</a:t>
                      </a:r>
                      <a:endParaRPr lang="en-IN" sz="12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 </a:t>
                      </a:r>
                      <a:endParaRPr sz="1400" u="none" strike="noStrike" cap="none" dirty="0"/>
                    </a:p>
                  </a:txBody>
                  <a:tcPr marL="68600" marR="68600" marT="34300" marB="34300" anchor="c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6222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588775" y="132049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Thank you !</a:t>
            </a:r>
            <a:endParaRPr b="1"/>
          </a:p>
        </p:txBody>
      </p:sp>
      <p:sp>
        <p:nvSpPr>
          <p:cNvPr id="235" name="Google Shape;235;p35"/>
          <p:cNvSpPr txBox="1">
            <a:spLocks noGrp="1"/>
          </p:cNvSpPr>
          <p:nvPr>
            <p:ph type="body" idx="1"/>
          </p:nvPr>
        </p:nvSpPr>
        <p:spPr>
          <a:xfrm>
            <a:off x="628650" y="2525532"/>
            <a:ext cx="7886700" cy="9435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b="1"/>
              <a:t>Questions and Answers</a:t>
            </a:r>
            <a:endParaRPr/>
          </a:p>
          <a:p>
            <a:pPr marL="0" lvl="0" indent="0" algn="l" rtl="0">
              <a:lnSpc>
                <a:spcPct val="90000"/>
              </a:lnSpc>
              <a:spcBef>
                <a:spcPts val="800"/>
              </a:spcBef>
              <a:spcAft>
                <a:spcPts val="0"/>
              </a:spcAft>
              <a:buClr>
                <a:schemeClr val="dk1"/>
              </a:buClr>
              <a:buSzPts val="2100"/>
              <a:buNone/>
            </a:pPr>
            <a:endParaRPr b="1"/>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35</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9634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solidFill>
                <a:schemeClr val="lt1"/>
              </a:solidFill>
            </a:endParaRPr>
          </a:p>
        </p:txBody>
      </p:sp>
      <p:pic>
        <p:nvPicPr>
          <p:cNvPr id="152" name="Google Shape;152;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153" name="Google Shape;153;p27"/>
          <p:cNvGraphicFramePr/>
          <p:nvPr>
            <p:extLst>
              <p:ext uri="{D42A27DB-BD31-4B8C-83A1-F6EECF244321}">
                <p14:modId xmlns:p14="http://schemas.microsoft.com/office/powerpoint/2010/main" val="2432019338"/>
              </p:ext>
            </p:extLst>
          </p:nvPr>
        </p:nvGraphicFramePr>
        <p:xfrm>
          <a:off x="296250" y="739375"/>
          <a:ext cx="8551500" cy="1636895"/>
        </p:xfrm>
        <a:graphic>
          <a:graphicData uri="http://schemas.openxmlformats.org/drawingml/2006/table">
            <a:tbl>
              <a:tblPr>
                <a:noFill/>
                <a:tableStyleId>{4CF837A2-260E-4C4C-8C26-E55B33E570CE}</a:tableStyleId>
              </a:tblPr>
              <a:tblGrid>
                <a:gridCol w="8551500">
                  <a:extLst>
                    <a:ext uri="{9D8B030D-6E8A-4147-A177-3AD203B41FA5}">
                      <a16:colId xmlns:a16="http://schemas.microsoft.com/office/drawing/2014/main" val="20000"/>
                    </a:ext>
                  </a:extLst>
                </a:gridCol>
              </a:tblGrid>
              <a:tr h="485511">
                <a:tc>
                  <a:txBody>
                    <a:bodyPr/>
                    <a:lstStyle/>
                    <a:p>
                      <a:pPr marL="0" lvl="0" indent="0" algn="l" rtl="0">
                        <a:spcBef>
                          <a:spcPts val="0"/>
                        </a:spcBef>
                        <a:spcAft>
                          <a:spcPts val="0"/>
                        </a:spcAft>
                        <a:buClr>
                          <a:schemeClr val="dk1"/>
                        </a:buClr>
                        <a:buSzPts val="1100"/>
                        <a:buFont typeface="Arial"/>
                        <a:buNone/>
                      </a:pPr>
                      <a:r>
                        <a:rPr lang="en" sz="1800" b="1">
                          <a:solidFill>
                            <a:schemeClr val="lt1"/>
                          </a:solidFill>
                          <a:latin typeface="Calibri"/>
                          <a:ea typeface="Calibri"/>
                          <a:cs typeface="Calibri"/>
                          <a:sym typeface="Calibri"/>
                        </a:rPr>
                        <a:t>Background</a:t>
                      </a:r>
                      <a:endParaRPr sz="1800">
                        <a:solidFill>
                          <a:schemeClr val="lt1"/>
                        </a:solidFill>
                      </a:endParaRPr>
                    </a:p>
                  </a:txBody>
                  <a:tcPr marL="91425" marR="91425" marT="91425" marB="91425">
                    <a:solidFill>
                      <a:srgbClr val="980000"/>
                    </a:solidFill>
                  </a:tcPr>
                </a:tc>
                <a:extLst>
                  <a:ext uri="{0D108BD9-81ED-4DB2-BD59-A6C34878D82A}">
                    <a16:rowId xmlns:a16="http://schemas.microsoft.com/office/drawing/2014/main" val="10000"/>
                  </a:ext>
                </a:extLst>
              </a:tr>
              <a:tr h="1151384">
                <a:tc>
                  <a:txBody>
                    <a:bodyPr/>
                    <a:lstStyle/>
                    <a:p>
                      <a:pPr marL="177800" lvl="0" indent="-203200" algn="l" rtl="0">
                        <a:spcBef>
                          <a:spcPts val="0"/>
                        </a:spcBef>
                        <a:spcAft>
                          <a:spcPts val="0"/>
                        </a:spcAft>
                        <a:buClr>
                          <a:schemeClr val="dk1"/>
                        </a:buClr>
                        <a:buSzPts val="1800"/>
                        <a:buFont typeface="Calibri"/>
                        <a:buChar char="•"/>
                      </a:pPr>
                      <a:endParaRPr sz="1800" dirty="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54" name="Google Shape;154;p27"/>
          <p:cNvGraphicFramePr/>
          <p:nvPr>
            <p:extLst>
              <p:ext uri="{D42A27DB-BD31-4B8C-83A1-F6EECF244321}">
                <p14:modId xmlns:p14="http://schemas.microsoft.com/office/powerpoint/2010/main" val="2583223175"/>
              </p:ext>
            </p:extLst>
          </p:nvPr>
        </p:nvGraphicFramePr>
        <p:xfrm>
          <a:off x="295674" y="2773887"/>
          <a:ext cx="8551500" cy="1636895"/>
        </p:xfrm>
        <a:graphic>
          <a:graphicData uri="http://schemas.openxmlformats.org/drawingml/2006/table">
            <a:tbl>
              <a:tblPr>
                <a:noFill/>
                <a:tableStyleId>{4CF837A2-260E-4C4C-8C26-E55B33E570CE}</a:tableStyleId>
              </a:tblPr>
              <a:tblGrid>
                <a:gridCol w="8551500">
                  <a:extLst>
                    <a:ext uri="{9D8B030D-6E8A-4147-A177-3AD203B41FA5}">
                      <a16:colId xmlns:a16="http://schemas.microsoft.com/office/drawing/2014/main" val="20000"/>
                    </a:ext>
                  </a:extLst>
                </a:gridCol>
              </a:tblGrid>
              <a:tr h="493925">
                <a:tc>
                  <a:txBody>
                    <a:bodyPr/>
                    <a:lstStyle/>
                    <a:p>
                      <a:pPr marL="0" lvl="0" indent="0" algn="l" rtl="0">
                        <a:lnSpc>
                          <a:spcPct val="90000"/>
                        </a:lnSpc>
                        <a:spcBef>
                          <a:spcPts val="0"/>
                        </a:spcBef>
                        <a:spcAft>
                          <a:spcPts val="0"/>
                        </a:spcAft>
                        <a:buNone/>
                      </a:pPr>
                      <a:r>
                        <a:rPr lang="en" sz="1800" b="1" dirty="0">
                          <a:solidFill>
                            <a:schemeClr val="lt1"/>
                          </a:solidFill>
                          <a:latin typeface="Calibri"/>
                          <a:ea typeface="Calibri"/>
                          <a:cs typeface="Calibri"/>
                          <a:sym typeface="Calibri"/>
                        </a:rPr>
                        <a:t>Problem Statement</a:t>
                      </a:r>
                      <a:endParaRPr sz="1800" dirty="0">
                        <a:solidFill>
                          <a:schemeClr val="lt1"/>
                        </a:solidFill>
                      </a:endParaRPr>
                    </a:p>
                  </a:txBody>
                  <a:tcPr marL="91425" marR="91425" marT="91425" marB="91425">
                    <a:solidFill>
                      <a:srgbClr val="B51B1B"/>
                    </a:solidFill>
                  </a:tcPr>
                </a:tc>
                <a:extLst>
                  <a:ext uri="{0D108BD9-81ED-4DB2-BD59-A6C34878D82A}">
                    <a16:rowId xmlns:a16="http://schemas.microsoft.com/office/drawing/2014/main" val="10000"/>
                  </a:ext>
                </a:extLst>
              </a:tr>
              <a:tr h="1037600">
                <a:tc>
                  <a:txBody>
                    <a:bodyPr/>
                    <a:lstStyle/>
                    <a:p>
                      <a:pPr marL="0" lvl="0" indent="0" algn="just" rtl="0">
                        <a:lnSpc>
                          <a:spcPct val="90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Given a patient’s socioeconomic and demographic details, build a predictive model</a:t>
                      </a:r>
                      <a:br>
                        <a:rPr lang="en-US" sz="1800" dirty="0"/>
                      </a:br>
                      <a:r>
                        <a:rPr lang="en-US" sz="1400" b="0" i="0" u="none" strike="noStrike" cap="none" dirty="0">
                          <a:solidFill>
                            <a:srgbClr val="000000"/>
                          </a:solidFill>
                          <a:effectLst/>
                          <a:latin typeface="Arial"/>
                          <a:ea typeface="Arial"/>
                          <a:cs typeface="Arial"/>
                          <a:sym typeface="Arial"/>
                        </a:rPr>
                        <a:t>that can accurately predict the time it takes for the patient to get a diagnosis of</a:t>
                      </a:r>
                      <a:br>
                        <a:rPr lang="en-US" sz="1800" dirty="0"/>
                      </a:br>
                      <a:r>
                        <a:rPr lang="en-US" sz="1400" b="0" i="0" u="none" strike="noStrike" cap="none" dirty="0">
                          <a:solidFill>
                            <a:srgbClr val="000000"/>
                          </a:solidFill>
                          <a:effectLst/>
                          <a:latin typeface="Arial"/>
                          <a:ea typeface="Arial"/>
                          <a:cs typeface="Arial"/>
                          <a:sym typeface="Arial"/>
                        </a:rPr>
                        <a:t>the metastasis of the TNBC. Find the relationship of the diagnosis period with</a:t>
                      </a:r>
                      <a:br>
                        <a:rPr lang="en-US" sz="1800" dirty="0"/>
                      </a:br>
                      <a:r>
                        <a:rPr lang="en-US" sz="1400" b="0" i="0" u="none" strike="noStrike" cap="none" dirty="0">
                          <a:solidFill>
                            <a:srgbClr val="000000"/>
                          </a:solidFill>
                          <a:effectLst/>
                          <a:latin typeface="Arial"/>
                          <a:ea typeface="Arial"/>
                          <a:cs typeface="Arial"/>
                          <a:sym typeface="Arial"/>
                        </a:rPr>
                        <a:t>the zip code-level climate patterns. Find if any biases played a role in getting the</a:t>
                      </a:r>
                      <a:br>
                        <a:rPr lang="en-US" sz="1800" dirty="0"/>
                      </a:br>
                      <a:r>
                        <a:rPr lang="en-US" sz="1400" b="0" i="0" u="none" strike="noStrike" cap="none" dirty="0">
                          <a:solidFill>
                            <a:srgbClr val="000000"/>
                          </a:solidFill>
                          <a:effectLst/>
                          <a:latin typeface="Arial"/>
                          <a:ea typeface="Arial"/>
                          <a:cs typeface="Arial"/>
                          <a:sym typeface="Arial"/>
                        </a:rPr>
                        <a:t>patient her quick diagnosis and timely treatment.</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318A8C86-CCD1-99F7-0FC3-0756F08E17EA}"/>
              </a:ext>
            </a:extLst>
          </p:cNvPr>
          <p:cNvPicPr>
            <a:picLocks noChangeAspect="1"/>
          </p:cNvPicPr>
          <p:nvPr/>
        </p:nvPicPr>
        <p:blipFill>
          <a:blip r:embed="rId4"/>
          <a:stretch>
            <a:fillRect/>
          </a:stretch>
        </p:blipFill>
        <p:spPr>
          <a:xfrm>
            <a:off x="89548" y="446731"/>
            <a:ext cx="8963752" cy="2387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Dataset Details</a:t>
            </a:r>
            <a:endParaRPr b="1"/>
          </a:p>
        </p:txBody>
      </p:sp>
      <p:sp>
        <p:nvSpPr>
          <p:cNvPr id="163" name="Google Shape;163;p28"/>
          <p:cNvSpPr txBox="1">
            <a:spLocks noGrp="1"/>
          </p:cNvSpPr>
          <p:nvPr>
            <p:ph type="body" idx="1"/>
          </p:nvPr>
        </p:nvSpPr>
        <p:spPr>
          <a:xfrm>
            <a:off x="552450" y="871427"/>
            <a:ext cx="7886700" cy="3813200"/>
          </a:xfrm>
          <a:prstGeom prst="rect">
            <a:avLst/>
          </a:prstGeom>
          <a:noFill/>
          <a:ln>
            <a:noFill/>
          </a:ln>
        </p:spPr>
        <p:txBody>
          <a:bodyPr spcFirstLastPara="1" wrap="square" lIns="68575" tIns="34275" rIns="68575" bIns="34275" anchor="t" anchorCtr="0">
            <a:noAutofit/>
          </a:bodyPr>
          <a:lstStyle/>
          <a:p>
            <a:pPr marL="177800" lvl="0" indent="-152400" algn="just" rtl="0">
              <a:lnSpc>
                <a:spcPct val="90000"/>
              </a:lnSpc>
              <a:spcBef>
                <a:spcPts val="0"/>
              </a:spcBef>
              <a:spcAft>
                <a:spcPts val="0"/>
              </a:spcAft>
              <a:buClr>
                <a:schemeClr val="dk1"/>
              </a:buClr>
              <a:buSzPts val="1800"/>
              <a:buChar char="•"/>
            </a:pPr>
            <a:r>
              <a:rPr lang="en-US" sz="1600" b="0" i="0" dirty="0">
                <a:solidFill>
                  <a:schemeClr val="tx1"/>
                </a:solidFill>
                <a:effectLst/>
                <a:highlight>
                  <a:srgbClr val="FFFFFF"/>
                </a:highlight>
                <a:latin typeface="Inter" panose="020B0604020202020204" charset="0"/>
              </a:rPr>
              <a:t>The WiDS Datathon 2024 focuses on a prediction task using a roughly 19k record dataset (split into training and test sets) representing patients and their characteristics (age, race, BMI, zip code), their diagnosis and treatment information (breast cancer diagnosis code, metastatic cancer diagnosis code, metastatic cancer treatments etc.), their geo (zip-code level) demographic data (income, education, rent, race, poverty etc), as well as climate data that tie health outcomes to external conditions. Each row in the data corresponds to a single patient and her Diagnosis Period. </a:t>
            </a:r>
            <a:r>
              <a:rPr lang="en-US" sz="1600" dirty="0">
                <a:solidFill>
                  <a:schemeClr val="tx1"/>
                </a:solidFill>
                <a:highlight>
                  <a:srgbClr val="FFFFFF"/>
                </a:highlight>
                <a:latin typeface="Inter" panose="020B0604020202020204" charset="0"/>
              </a:rPr>
              <a:t>Our </a:t>
            </a:r>
            <a:r>
              <a:rPr lang="en-US" sz="1600" b="0" i="0" dirty="0">
                <a:solidFill>
                  <a:schemeClr val="tx1"/>
                </a:solidFill>
                <a:effectLst/>
                <a:highlight>
                  <a:srgbClr val="FFFFFF"/>
                </a:highlight>
                <a:latin typeface="Inter" panose="020B0604020202020204" charset="0"/>
              </a:rPr>
              <a:t>task is to predict the patient's Metastatic Diagnosis Period in the Test Dataset using the provided characteristics and information about the patient. Some data may be messy to reflect real-world data. Our expectation is that </a:t>
            </a:r>
            <a:r>
              <a:rPr lang="en-US" sz="1600" dirty="0">
                <a:solidFill>
                  <a:schemeClr val="tx1"/>
                </a:solidFill>
                <a:highlight>
                  <a:srgbClr val="FFFFFF"/>
                </a:highlight>
                <a:latin typeface="Inter" panose="020B0604020202020204" charset="0"/>
              </a:rPr>
              <a:t>we</a:t>
            </a:r>
            <a:r>
              <a:rPr lang="en-US" sz="1600" b="0" i="0" dirty="0">
                <a:solidFill>
                  <a:schemeClr val="tx1"/>
                </a:solidFill>
                <a:effectLst/>
                <a:highlight>
                  <a:srgbClr val="FFFFFF"/>
                </a:highlight>
                <a:latin typeface="Inter" panose="020B0604020202020204" charset="0"/>
              </a:rPr>
              <a:t> will address messy data issues through appropriate means.</a:t>
            </a:r>
          </a:p>
          <a:p>
            <a:pPr marL="177800" lvl="0" indent="-152400" algn="l" rtl="0">
              <a:lnSpc>
                <a:spcPct val="90000"/>
              </a:lnSpc>
              <a:spcBef>
                <a:spcPts val="0"/>
              </a:spcBef>
              <a:spcAft>
                <a:spcPts val="0"/>
              </a:spcAft>
              <a:buClr>
                <a:schemeClr val="dk1"/>
              </a:buClr>
              <a:buSzPts val="1800"/>
              <a:buChar char="•"/>
            </a:pPr>
            <a:r>
              <a:rPr lang="en" sz="1800" b="1" dirty="0"/>
              <a:t>Source URL:</a:t>
            </a:r>
          </a:p>
          <a:p>
            <a:pPr marL="25400" lvl="0" indent="0" algn="l" rtl="0">
              <a:lnSpc>
                <a:spcPct val="90000"/>
              </a:lnSpc>
              <a:spcBef>
                <a:spcPts val="0"/>
              </a:spcBef>
              <a:spcAft>
                <a:spcPts val="0"/>
              </a:spcAft>
              <a:buSzPts val="1800"/>
              <a:buNone/>
            </a:pPr>
            <a:r>
              <a:rPr lang="en-IN" sz="1800" b="1" dirty="0">
                <a:hlinkClick r:id="rId3"/>
              </a:rPr>
              <a:t>https://www.kaggle.com/competitions/widsdatathon2024</a:t>
            </a:r>
            <a:endParaRPr sz="1800"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pic>
        <p:nvPicPr>
          <p:cNvPr id="165" name="Google Shape;165;p28"/>
          <p:cNvPicPr preferRelativeResize="0"/>
          <p:nvPr/>
        </p:nvPicPr>
        <p:blipFill>
          <a:blip r:embed="rId4">
            <a:alphaModFix/>
          </a:blip>
          <a:stretch>
            <a:fillRect/>
          </a:stretch>
        </p:blipFill>
        <p:spPr>
          <a:xfrm>
            <a:off x="4727725" y="142450"/>
            <a:ext cx="4276902" cy="475575"/>
          </a:xfrm>
          <a:prstGeom prst="rect">
            <a:avLst/>
          </a:prstGeom>
          <a:noFill/>
          <a:ln>
            <a:noFill/>
          </a:ln>
        </p:spPr>
      </p:pic>
      <p:sp>
        <p:nvSpPr>
          <p:cNvPr id="2" name="Rectangle 1">
            <a:extLst>
              <a:ext uri="{FF2B5EF4-FFF2-40B4-BE49-F238E27FC236}">
                <a16:creationId xmlns:a16="http://schemas.microsoft.com/office/drawing/2014/main" id="{5B24D607-9613-DBA2-B33B-C72EDE1EA5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training and test set of about 19k records, representing patients and their characteristics (age, race, BMI, zip code), diagnosis and treatment information (breast cancer diagnosis code, metastatic cancer diagnosis code, metastatic cancer treatments, etc.), geo-demographic data (income, education, rent, race, poverty, etc.) at the zip-code level, and climate data that links health outcomes to environmental factors are the main focus of the WiDS Datathon 2024. Each patient and her diagnosis period are represented by a row in the data. It is your responsibility to forecast the patient's Metastatic Diagnosis Period in the Test Dataset based on the attributes and details supplied. Some data might not be as clean as data from the real world.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Knowing the Dataset</a:t>
            </a:r>
            <a:endParaRPr b="1"/>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fontScale="70000" lnSpcReduction="20000"/>
          </a:bodyPr>
          <a:lstStyle/>
          <a:p>
            <a:pPr marL="139700" indent="0" rtl="0">
              <a:spcBef>
                <a:spcPts val="100"/>
              </a:spcBef>
              <a:buNone/>
            </a:pPr>
            <a:r>
              <a:rPr lang="en-US" dirty="0">
                <a:effectLst/>
                <a:highlight>
                  <a:srgbClr val="FFFFFF"/>
                </a:highlight>
                <a:latin typeface="Arial" panose="020B0604020202020204" pitchFamily="34" charset="0"/>
              </a:rPr>
              <a:t>Our Dataset is split into the Train Dataset and the Test Dataset.</a:t>
            </a:r>
          </a:p>
          <a:p>
            <a:pPr marL="139700" indent="0" rtl="0">
              <a:spcBef>
                <a:spcPts val="100"/>
              </a:spcBef>
              <a:buNone/>
            </a:pPr>
            <a:br>
              <a:rPr lang="en-US" dirty="0">
                <a:effectLst/>
                <a:highlight>
                  <a:srgbClr val="FFFFFF"/>
                </a:highlight>
              </a:rPr>
            </a:br>
            <a:r>
              <a:rPr lang="en-US" b="1" dirty="0">
                <a:effectLst/>
                <a:highlight>
                  <a:srgbClr val="FFFFFF"/>
                </a:highlight>
                <a:latin typeface="Arial" panose="020B0604020202020204" pitchFamily="34" charset="0"/>
              </a:rPr>
              <a:t>1. Train Dataset</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Train dataset consists of 13173 entries with 152 attributes.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data types are float64 (137 columns), int64 (4 columns), and object</a:t>
            </a:r>
            <a:br>
              <a:rPr lang="en-US" dirty="0">
                <a:effectLst/>
                <a:highlight>
                  <a:srgbClr val="FFFFFF"/>
                </a:highlight>
              </a:rPr>
            </a:br>
            <a:r>
              <a:rPr lang="en-US" dirty="0">
                <a:effectLst/>
                <a:highlight>
                  <a:srgbClr val="FFFFFF"/>
                </a:highlight>
                <a:latin typeface="Arial" panose="020B0604020202020204" pitchFamily="34" charset="0"/>
              </a:rPr>
              <a:t>(11 columns).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memory size is 15.3 MB</a:t>
            </a:r>
          </a:p>
          <a:p>
            <a:pPr marL="139700" indent="0" rtl="0">
              <a:spcBef>
                <a:spcPts val="100"/>
              </a:spcBef>
              <a:buNone/>
            </a:pPr>
            <a:endParaRPr lang="en-US" dirty="0">
              <a:effectLst/>
              <a:highlight>
                <a:srgbClr val="FFFFFF"/>
              </a:highlight>
              <a:latin typeface="Arial" panose="020B0604020202020204" pitchFamily="34" charset="0"/>
            </a:endParaRPr>
          </a:p>
          <a:p>
            <a:pPr marL="139700" indent="0" rtl="0">
              <a:spcBef>
                <a:spcPts val="100"/>
              </a:spcBef>
              <a:buNone/>
            </a:pPr>
            <a:br>
              <a:rPr lang="en-US" dirty="0">
                <a:effectLst/>
                <a:highlight>
                  <a:srgbClr val="FFFFFF"/>
                </a:highlight>
              </a:rPr>
            </a:br>
            <a:r>
              <a:rPr lang="en-US" b="1" dirty="0">
                <a:effectLst/>
                <a:highlight>
                  <a:srgbClr val="FFFFFF"/>
                </a:highlight>
                <a:latin typeface="Arial" panose="020B0604020202020204" pitchFamily="34" charset="0"/>
              </a:rPr>
              <a:t>2. Test Dataset</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Test dataset consists of 5646 entries with 151 attributes.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data types are float64(137 columns), int64 (3 columns), and object(11 columns).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memory size is 6.5 MB</a:t>
            </a:r>
          </a:p>
          <a:p>
            <a:pPr marL="139700" indent="0" rtl="0">
              <a:spcBef>
                <a:spcPts val="100"/>
              </a:spcBef>
              <a:buNone/>
            </a:pPr>
            <a:endParaRPr lang="en-US"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Empathy</a:t>
            </a:r>
            <a:endParaRPr b="1" dirty="0"/>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lnSpcReduction="10000"/>
          </a:bodyPr>
          <a:lstStyle/>
          <a:p>
            <a:pPr marL="139700" indent="0" rtl="0">
              <a:spcBef>
                <a:spcPts val="100"/>
              </a:spcBef>
              <a:buNone/>
            </a:pPr>
            <a:r>
              <a:rPr lang="en-US" dirty="0"/>
              <a:t>Impacts of Ill Health:</a:t>
            </a:r>
          </a:p>
          <a:p>
            <a:pPr algn="just">
              <a:spcBef>
                <a:spcPts val="100"/>
              </a:spcBef>
            </a:pPr>
            <a:r>
              <a:rPr lang="en-US" dirty="0"/>
              <a:t>The impacts of ill health on individuals and society are intense and sophisticated.</a:t>
            </a:r>
          </a:p>
          <a:p>
            <a:pPr algn="just">
              <a:spcBef>
                <a:spcPts val="100"/>
              </a:spcBef>
            </a:pPr>
            <a:r>
              <a:rPr lang="en-US" dirty="0"/>
              <a:t>The individuals suffering from TNBC, due to poor health can lead to diminished quality of life, which increases medical expenses.</a:t>
            </a:r>
          </a:p>
          <a:p>
            <a:pPr algn="just">
              <a:spcBef>
                <a:spcPts val="100"/>
              </a:spcBef>
            </a:pPr>
            <a:r>
              <a:rPr lang="en-US" dirty="0"/>
              <a:t>This will further result in Financial stress and loss of income due to inability to work.</a:t>
            </a:r>
          </a:p>
          <a:p>
            <a:pPr algn="just">
              <a:spcBef>
                <a:spcPts val="100"/>
              </a:spcBef>
            </a:pPr>
            <a:r>
              <a:rPr lang="en-US" dirty="0"/>
              <a:t>From a Societal perspective Ill health can burden health care systems, leading to higher national healthcare costs.</a:t>
            </a:r>
          </a:p>
          <a:p>
            <a:pPr algn="just">
              <a:spcBef>
                <a:spcPts val="100"/>
              </a:spcBef>
            </a:pPr>
            <a:r>
              <a:rPr lang="en-US" dirty="0"/>
              <a:t>Overall the common effects of ill health underscore the importance of robust public health initiatives and access to quality health care for all.</a:t>
            </a:r>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spTree>
    <p:extLst>
      <p:ext uri="{BB962C8B-B14F-4D97-AF65-F5344CB8AC3E}">
        <p14:creationId xmlns:p14="http://schemas.microsoft.com/office/powerpoint/2010/main" val="175036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a:bodyPr>
          <a:lstStyle/>
          <a:p>
            <a:pPr algn="just"/>
            <a:r>
              <a:rPr lang="en-US" dirty="0"/>
              <a:t>Given that patients are mostly ordinary people, the fact that the commercial payer type is dominant in the dataset indicates that most patients prefer private insurance, indicating that most patients are predominantly ordinary people who do not enjoy any government benefits.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fontScale="92500"/>
          </a:bodyPr>
          <a:lstStyle/>
          <a:p>
            <a:pPr marL="139700" indent="0">
              <a:buNone/>
            </a:pPr>
            <a:r>
              <a:rPr lang="en-US" dirty="0"/>
              <a:t>1.Why so? How can you prove it?</a:t>
            </a:r>
          </a:p>
          <a:p>
            <a:pPr marL="139700" indent="0">
              <a:buNone/>
            </a:pPr>
            <a:r>
              <a:rPr lang="en-US" dirty="0"/>
              <a:t>2. How can you prove that insurance played a role in determining the diagnosis period?</a:t>
            </a:r>
          </a:p>
          <a:p>
            <a:pPr marL="139700" indent="0">
              <a:buNone/>
            </a:pPr>
            <a:r>
              <a:rPr lang="en-US" dirty="0"/>
              <a:t>3. So who are these patients?</a:t>
            </a:r>
          </a:p>
          <a:p>
            <a:pPr marL="139700" indent="0">
              <a:buNone/>
            </a:pPr>
            <a:r>
              <a:rPr lang="en-US" dirty="0"/>
              <a:t>4. Does that mean that the patients were uneducated or perhaps not from the USA?</a:t>
            </a:r>
          </a:p>
          <a:p>
            <a:pPr marL="139700" indent="0">
              <a:buNone/>
            </a:pPr>
            <a:r>
              <a:rPr lang="en-US" dirty="0"/>
              <a:t>5. What else indicates that the patients were not from USA?</a:t>
            </a:r>
          </a:p>
          <a:p>
            <a:pPr marL="139700" indent="0">
              <a:buNone/>
            </a:pPr>
            <a:r>
              <a:rPr lang="en-US" dirty="0"/>
              <a:t>6. Could there be a possibility that the dataset is biased?</a:t>
            </a:r>
          </a:p>
          <a:p>
            <a:pPr marL="139700" indent="0">
              <a:buNone/>
            </a:pPr>
            <a:r>
              <a:rPr lang="en-US" dirty="0"/>
              <a:t>7. How was the dependence of the diagnosis period on the patients health?</a:t>
            </a:r>
          </a:p>
          <a:p>
            <a:pPr marL="139700" indent="0">
              <a:buNone/>
            </a:pPr>
            <a:r>
              <a:rPr lang="en-US" dirty="0"/>
              <a:t>8. So in terms of patient's health, what contributed to the diagnosis period?</a:t>
            </a:r>
          </a:p>
        </p:txBody>
      </p:sp>
    </p:spTree>
    <p:extLst>
      <p:ext uri="{BB962C8B-B14F-4D97-AF65-F5344CB8AC3E}">
        <p14:creationId xmlns:p14="http://schemas.microsoft.com/office/powerpoint/2010/main" val="36174323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3143</Words>
  <Application>Microsoft Office PowerPoint</Application>
  <PresentationFormat>On-screen Show (16:9)</PresentationFormat>
  <Paragraphs>340</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Inter</vt:lpstr>
      <vt:lpstr>Lato</vt:lpstr>
      <vt:lpstr>Open Sans</vt:lpstr>
      <vt:lpstr>Office Theme</vt:lpstr>
      <vt:lpstr>22ECAC210 Exploratory Data Analysis Course Project: Phase - 3 Review</vt:lpstr>
      <vt:lpstr>PowerPoint Presentation</vt:lpstr>
      <vt:lpstr>Motivation: The Motivational Factors are 1.Human Rights and Dignity 2.Economic benefit 3.Social Stability and Development 4.Global Health Security 5.Sustainable Development 6.Innovation and Progress</vt:lpstr>
      <vt:lpstr>PowerPoint Presentation</vt:lpstr>
      <vt:lpstr>Dataset Details</vt:lpstr>
      <vt:lpstr>Knowing the Dataset</vt:lpstr>
      <vt:lpstr>Empathy</vt:lpstr>
      <vt:lpstr>Proposed Hypothesis </vt:lpstr>
      <vt:lpstr>Proposed Hypothesis </vt:lpstr>
      <vt:lpstr>Proposed Hypothesis </vt:lpstr>
      <vt:lpstr>Implementation Framework</vt:lpstr>
      <vt:lpstr>Project Research</vt:lpstr>
      <vt:lpstr>Data Analysis</vt:lpstr>
      <vt:lpstr>Statistical Analysis</vt:lpstr>
      <vt:lpstr>Data Preprocessing</vt:lpstr>
      <vt:lpstr>Data Preprocessing</vt:lpstr>
      <vt:lpstr>Data Preprocessing</vt:lpstr>
      <vt:lpstr>Data Preprocessing LOFO Model</vt:lpstr>
      <vt:lpstr>Data Preprocessing LOFO Model</vt:lpstr>
      <vt:lpstr>Data Preprocessing Capping Outliers</vt:lpstr>
      <vt:lpstr>Univariate and Multivariate Analysis</vt:lpstr>
      <vt:lpstr>Plots for Reference</vt:lpstr>
      <vt:lpstr>Plots for Reference</vt:lpstr>
      <vt:lpstr>Model Selection</vt:lpstr>
      <vt:lpstr>OLS model</vt:lpstr>
      <vt:lpstr>OLS model</vt:lpstr>
      <vt:lpstr>LOFO (Leave One Feature Out) model</vt:lpstr>
      <vt:lpstr>LOFO (Leave One Feature Out) model</vt:lpstr>
      <vt:lpstr>Regression:</vt:lpstr>
      <vt:lpstr>Regression Analysis:</vt:lpstr>
      <vt:lpstr>Performance Analysis</vt:lpstr>
      <vt:lpstr>Implementation Flow</vt:lpstr>
      <vt:lpstr>MOOC Course Details</vt:lpstr>
      <vt:lpstr>MOOC Course Details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Soham</dc:creator>
  <cp:lastModifiedBy>Dell.810QSD3@outlook.com</cp:lastModifiedBy>
  <cp:revision>11</cp:revision>
  <dcterms:modified xsi:type="dcterms:W3CDTF">2024-06-26T06:01:47Z</dcterms:modified>
</cp:coreProperties>
</file>