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1" r:id="rId7"/>
    <p:sldId id="265"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line%20shopping%20cart%20system.pptx" TargetMode="External"/><Relationship Id="rId2" Type="http://schemas.openxmlformats.org/officeDocument/2006/relationships/hyperlink" Target="https://www.google.com/url?sa=t&amp;source=web&amp;rct=j&amp;url=https://core.ac.uk/download/pdf/5165156.pdf&amp;ved=2ahUKEwif5PPNubH-AhUGqVYBHV4zCmkQFnoECBsQAQ&amp;usg=AOvVaw3Lq9okdcml98TzlXsHbNF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1819-F67A-7A68-3C5B-3F1B7496E9E8}"/>
              </a:ext>
            </a:extLst>
          </p:cNvPr>
          <p:cNvSpPr>
            <a:spLocks noGrp="1"/>
          </p:cNvSpPr>
          <p:nvPr>
            <p:ph type="ctrTitle"/>
          </p:nvPr>
        </p:nvSpPr>
        <p:spPr/>
        <p:txBody>
          <a:bodyPr/>
          <a:lstStyle/>
          <a:p>
            <a:r>
              <a:rPr lang="en-US" dirty="0"/>
              <a:t>Online shopping cart system</a:t>
            </a:r>
            <a:endParaRPr lang="en-IN" dirty="0"/>
          </a:p>
        </p:txBody>
      </p:sp>
    </p:spTree>
    <p:extLst>
      <p:ext uri="{BB962C8B-B14F-4D97-AF65-F5344CB8AC3E}">
        <p14:creationId xmlns:p14="http://schemas.microsoft.com/office/powerpoint/2010/main" val="194302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D9EC-5192-9A31-9222-82C3B5FFC630}"/>
              </a:ext>
            </a:extLst>
          </p:cNvPr>
          <p:cNvSpPr>
            <a:spLocks noGrp="1"/>
          </p:cNvSpPr>
          <p:nvPr>
            <p:ph type="title"/>
          </p:nvPr>
        </p:nvSpPr>
        <p:spPr>
          <a:xfrm>
            <a:off x="107577" y="1"/>
            <a:ext cx="10947278" cy="735105"/>
          </a:xfrm>
        </p:spPr>
        <p:txBody>
          <a:bodyPr>
            <a:normAutofit fontScale="90000"/>
          </a:bodyPr>
          <a:lstStyle/>
          <a:p>
            <a:r>
              <a:rPr lang="en-US" sz="2700" dirty="0"/>
              <a:t>Overview of problem:-</a:t>
            </a:r>
            <a:br>
              <a:rPr lang="en-US" dirty="0"/>
            </a:br>
            <a:endParaRPr lang="en-IN" dirty="0"/>
          </a:p>
        </p:txBody>
      </p:sp>
      <p:sp>
        <p:nvSpPr>
          <p:cNvPr id="3" name="Content Placeholder 2">
            <a:extLst>
              <a:ext uri="{FF2B5EF4-FFF2-40B4-BE49-F238E27FC236}">
                <a16:creationId xmlns:a16="http://schemas.microsoft.com/office/drawing/2014/main" id="{F70EAF19-0BB3-0097-5891-0FB9BA70A5D6}"/>
              </a:ext>
            </a:extLst>
          </p:cNvPr>
          <p:cNvSpPr>
            <a:spLocks noGrp="1"/>
          </p:cNvSpPr>
          <p:nvPr>
            <p:ph idx="1"/>
          </p:nvPr>
        </p:nvSpPr>
        <p:spPr>
          <a:xfrm>
            <a:off x="107577" y="735105"/>
            <a:ext cx="11878235" cy="5298141"/>
          </a:xfrm>
        </p:spPr>
        <p:txBody>
          <a:bodyPr>
            <a:normAutofit/>
          </a:bodyPr>
          <a:lstStyle/>
          <a:p>
            <a:r>
              <a:rPr lang="en-US" b="0" i="0" dirty="0">
                <a:solidFill>
                  <a:srgbClr val="374151"/>
                </a:solidFill>
                <a:effectLst/>
                <a:latin typeface="Söhne"/>
              </a:rPr>
              <a:t>Travel and commute: Offline shopping requires physically traveling to the store, which can be inconvenient for those who do not have easy access to transportation. </a:t>
            </a:r>
          </a:p>
          <a:p>
            <a:pPr marL="0" indent="0">
              <a:buNone/>
            </a:pPr>
            <a:endParaRPr lang="en-US" b="0" i="0" dirty="0">
              <a:solidFill>
                <a:srgbClr val="374151"/>
              </a:solidFill>
              <a:effectLst/>
              <a:latin typeface="Söhne"/>
            </a:endParaRPr>
          </a:p>
          <a:p>
            <a:r>
              <a:rPr lang="en-US" b="0" i="0" dirty="0">
                <a:solidFill>
                  <a:srgbClr val="374151"/>
                </a:solidFill>
                <a:effectLst/>
                <a:latin typeface="Söhne"/>
              </a:rPr>
              <a:t>Limited store hours: Physical stores usually have fixed operating hours, which may not always be convenient for all shoppers. </a:t>
            </a:r>
          </a:p>
          <a:p>
            <a:r>
              <a:rPr lang="en-US" b="0" i="0" dirty="0">
                <a:solidFill>
                  <a:srgbClr val="374151"/>
                </a:solidFill>
                <a:effectLst/>
                <a:latin typeface="Söhne"/>
              </a:rPr>
              <a:t>Returns and exchanges: Returning or exchanging products purchased offline can be more complicated compared to online shopping, as it may require physically visiting the store again and adhering to the store's return policy, which may be less flexible compared to online retailers.</a:t>
            </a:r>
          </a:p>
          <a:p>
            <a:r>
              <a:rPr lang="en-US" b="0" i="0" dirty="0">
                <a:solidFill>
                  <a:srgbClr val="374151"/>
                </a:solidFill>
                <a:effectLst/>
                <a:latin typeface="Söhne"/>
              </a:rPr>
              <a:t>Limited product selection: Physical stores may have limited space, which means they cannot carry all the products or variations that online retailers can offer. </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7235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FF63-3804-039F-735E-188FD5E73DF3}"/>
              </a:ext>
            </a:extLst>
          </p:cNvPr>
          <p:cNvSpPr>
            <a:spLocks noGrp="1"/>
          </p:cNvSpPr>
          <p:nvPr>
            <p:ph type="title"/>
          </p:nvPr>
        </p:nvSpPr>
        <p:spPr>
          <a:xfrm>
            <a:off x="340659" y="394447"/>
            <a:ext cx="2599765" cy="1524000"/>
          </a:xfrm>
        </p:spPr>
        <p:txBody>
          <a:bodyPr/>
          <a:lstStyle/>
          <a:p>
            <a:r>
              <a:rPr lang="en-US" dirty="0"/>
              <a:t>research</a:t>
            </a:r>
            <a:endParaRPr lang="en-IN" dirty="0"/>
          </a:p>
        </p:txBody>
      </p:sp>
      <p:sp>
        <p:nvSpPr>
          <p:cNvPr id="4" name="Text Placeholder 3">
            <a:extLst>
              <a:ext uri="{FF2B5EF4-FFF2-40B4-BE49-F238E27FC236}">
                <a16:creationId xmlns:a16="http://schemas.microsoft.com/office/drawing/2014/main" id="{7DAC737E-4881-EE01-53D1-A9B5A1C28AB4}"/>
              </a:ext>
            </a:extLst>
          </p:cNvPr>
          <p:cNvSpPr>
            <a:spLocks noGrp="1"/>
          </p:cNvSpPr>
          <p:nvPr>
            <p:ph type="body" sz="half" idx="2"/>
          </p:nvPr>
        </p:nvSpPr>
        <p:spPr>
          <a:xfrm>
            <a:off x="493059" y="3145992"/>
            <a:ext cx="4437529" cy="2003742"/>
          </a:xfrm>
        </p:spPr>
        <p:txBody>
          <a:bodyPr/>
          <a:lstStyle/>
          <a:p>
            <a:r>
              <a:rPr lang="en-US" dirty="0"/>
              <a:t>Problems Faced by Respondents during Offline Shopping Customers indicated various problems faced by them during offline shopping as presented in table .</a:t>
            </a:r>
          </a:p>
          <a:p>
            <a:endParaRPr lang="en-IN" dirty="0"/>
          </a:p>
        </p:txBody>
      </p:sp>
      <p:pic>
        <p:nvPicPr>
          <p:cNvPr id="6" name="Picture 5">
            <a:extLst>
              <a:ext uri="{FF2B5EF4-FFF2-40B4-BE49-F238E27FC236}">
                <a16:creationId xmlns:a16="http://schemas.microsoft.com/office/drawing/2014/main" id="{FBF51264-E10D-AFB0-9AD8-35B8E38445F6}"/>
              </a:ext>
            </a:extLst>
          </p:cNvPr>
          <p:cNvPicPr>
            <a:picLocks noChangeAspect="1"/>
          </p:cNvPicPr>
          <p:nvPr/>
        </p:nvPicPr>
        <p:blipFill>
          <a:blip r:embed="rId2"/>
          <a:stretch>
            <a:fillRect/>
          </a:stretch>
        </p:blipFill>
        <p:spPr>
          <a:xfrm>
            <a:off x="5011270" y="175759"/>
            <a:ext cx="7180729" cy="5866454"/>
          </a:xfrm>
          <a:prstGeom prst="rect">
            <a:avLst/>
          </a:prstGeom>
        </p:spPr>
      </p:pic>
    </p:spTree>
    <p:extLst>
      <p:ext uri="{BB962C8B-B14F-4D97-AF65-F5344CB8AC3E}">
        <p14:creationId xmlns:p14="http://schemas.microsoft.com/office/powerpoint/2010/main" val="10627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032A-E637-C368-F44F-E9FDABBC7ABE}"/>
              </a:ext>
            </a:extLst>
          </p:cNvPr>
          <p:cNvSpPr>
            <a:spLocks noGrp="1"/>
          </p:cNvSpPr>
          <p:nvPr>
            <p:ph type="ctrTitle"/>
          </p:nvPr>
        </p:nvSpPr>
        <p:spPr/>
        <p:txBody>
          <a:bodyPr/>
          <a:lstStyle/>
          <a:p>
            <a:r>
              <a:rPr lang="en-US" dirty="0"/>
              <a:t>solution</a:t>
            </a:r>
            <a:endParaRPr lang="en-IN" dirty="0"/>
          </a:p>
        </p:txBody>
      </p:sp>
    </p:spTree>
    <p:extLst>
      <p:ext uri="{BB962C8B-B14F-4D97-AF65-F5344CB8AC3E}">
        <p14:creationId xmlns:p14="http://schemas.microsoft.com/office/powerpoint/2010/main" val="34758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EB64-318B-580F-2497-AB06F3B58F45}"/>
              </a:ext>
            </a:extLst>
          </p:cNvPr>
          <p:cNvSpPr>
            <a:spLocks noGrp="1"/>
          </p:cNvSpPr>
          <p:nvPr>
            <p:ph type="title"/>
          </p:nvPr>
        </p:nvSpPr>
        <p:spPr>
          <a:xfrm>
            <a:off x="1451579" y="804520"/>
            <a:ext cx="9603275" cy="1049235"/>
          </a:xfrm>
        </p:spPr>
        <p:txBody>
          <a:bodyPr/>
          <a:lstStyle/>
          <a:p>
            <a:r>
              <a:rPr lang="en-US" dirty="0"/>
              <a:t>Implementation using hash table</a:t>
            </a:r>
            <a:endParaRPr lang="en-IN" dirty="0"/>
          </a:p>
        </p:txBody>
      </p:sp>
      <p:sp>
        <p:nvSpPr>
          <p:cNvPr id="3" name="Content Placeholder 2">
            <a:extLst>
              <a:ext uri="{FF2B5EF4-FFF2-40B4-BE49-F238E27FC236}">
                <a16:creationId xmlns:a16="http://schemas.microsoft.com/office/drawing/2014/main" id="{5CD36CD2-C1B8-83D3-AB67-F8982A262893}"/>
              </a:ext>
            </a:extLst>
          </p:cNvPr>
          <p:cNvSpPr>
            <a:spLocks noGrp="1"/>
          </p:cNvSpPr>
          <p:nvPr>
            <p:ph idx="1"/>
          </p:nvPr>
        </p:nvSpPr>
        <p:spPr>
          <a:xfrm>
            <a:off x="484095" y="1488141"/>
            <a:ext cx="11223812" cy="4565339"/>
          </a:xfrm>
        </p:spPr>
        <p:txBody>
          <a:bodyPr>
            <a:normAutofit/>
          </a:bodyPr>
          <a:lstStyle/>
          <a:p>
            <a:r>
              <a:rPr lang="en-US" b="0" i="0" dirty="0">
                <a:solidFill>
                  <a:srgbClr val="374151"/>
                </a:solidFill>
                <a:effectLst/>
                <a:latin typeface="Söhne"/>
              </a:rPr>
              <a:t>Define a hash table data structure to store the items in the cart. The hash table can be implemented as an array of buckets, where each bucket contains a linked list of items with the same hash value</a:t>
            </a:r>
          </a:p>
          <a:p>
            <a:r>
              <a:rPr lang="en-US" b="0" i="0" dirty="0">
                <a:solidFill>
                  <a:srgbClr val="374151"/>
                </a:solidFill>
                <a:effectLst/>
                <a:latin typeface="Söhne"/>
              </a:rPr>
              <a:t>When a user adds an item to the cart, compute the hash value for the item's unique identifier using the hash function. Use the hash value to determine the bucket in the hash table where the item should be inserted.</a:t>
            </a:r>
          </a:p>
          <a:p>
            <a:r>
              <a:rPr lang="en-US" b="0" i="0" dirty="0">
                <a:solidFill>
                  <a:srgbClr val="374151"/>
                </a:solidFill>
                <a:effectLst/>
                <a:latin typeface="Söhne"/>
              </a:rPr>
              <a:t>When a user removes an item from the cart, compute the hash value for the item's unique identifier using the hash function. Use the hash value to determine the bucket in the hash table where the item is stored.</a:t>
            </a:r>
          </a:p>
          <a:p>
            <a:r>
              <a:rPr lang="en-US" b="0" i="0" dirty="0">
                <a:solidFill>
                  <a:srgbClr val="374151"/>
                </a:solidFill>
                <a:effectLst/>
                <a:latin typeface="Söhne"/>
              </a:rPr>
              <a:t>Search the linked list in the bucket to find the item. If the item is found, remove it from the linked list. If the linked list becomes empty after removing the item, update the hash table to mark the bucket as empty.</a:t>
            </a: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63778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7295-DEDF-1FAC-B66A-EBAF2CE0036C}"/>
              </a:ext>
            </a:extLst>
          </p:cNvPr>
          <p:cNvSpPr>
            <a:spLocks noGrp="1"/>
          </p:cNvSpPr>
          <p:nvPr>
            <p:ph type="title"/>
          </p:nvPr>
        </p:nvSpPr>
        <p:spPr>
          <a:xfrm>
            <a:off x="1451579" y="125506"/>
            <a:ext cx="9603275" cy="878542"/>
          </a:xfrm>
        </p:spPr>
        <p:txBody>
          <a:bodyPr/>
          <a:lstStyle/>
          <a:p>
            <a:r>
              <a:rPr lang="en-US" dirty="0"/>
              <a:t>Other data structure used</a:t>
            </a:r>
            <a:endParaRPr lang="en-IN" dirty="0"/>
          </a:p>
        </p:txBody>
      </p:sp>
      <p:sp>
        <p:nvSpPr>
          <p:cNvPr id="3" name="Content Placeholder 2">
            <a:extLst>
              <a:ext uri="{FF2B5EF4-FFF2-40B4-BE49-F238E27FC236}">
                <a16:creationId xmlns:a16="http://schemas.microsoft.com/office/drawing/2014/main" id="{F0365E71-8F95-67C8-197E-E4C7F18F6431}"/>
              </a:ext>
            </a:extLst>
          </p:cNvPr>
          <p:cNvSpPr>
            <a:spLocks noGrp="1"/>
          </p:cNvSpPr>
          <p:nvPr>
            <p:ph idx="1"/>
          </p:nvPr>
        </p:nvSpPr>
        <p:spPr>
          <a:xfrm>
            <a:off x="1451579" y="887506"/>
            <a:ext cx="9603275" cy="4578839"/>
          </a:xfrm>
        </p:spPr>
        <p:txBody>
          <a:bodyPr/>
          <a:lstStyle/>
          <a:p>
            <a:r>
              <a:rPr lang="en-US" dirty="0"/>
              <a:t>Arrays: Arrays can be used to store product information, user details, and order data in a linear manner, allowing for efficient retrieval and updates based on index values.</a:t>
            </a:r>
          </a:p>
          <a:p>
            <a:endParaRPr lang="en-US" dirty="0"/>
          </a:p>
          <a:p>
            <a:r>
              <a:rPr lang="en-US" dirty="0"/>
              <a:t>Linked Lists: Linked lists can be used to implement dynamic data storage for product information, user details, and order data, allowing for efficient insertion, deletion, and updates operations.</a:t>
            </a:r>
          </a:p>
          <a:p>
            <a:endParaRPr lang="en-US" dirty="0"/>
          </a:p>
          <a:p>
            <a:r>
              <a:rPr lang="en-US" dirty="0"/>
              <a:t>String: are used for creating the login account and inserting the name of user and setting the password to the login account</a:t>
            </a:r>
            <a:endParaRPr lang="en-IN" dirty="0"/>
          </a:p>
        </p:txBody>
      </p:sp>
    </p:spTree>
    <p:extLst>
      <p:ext uri="{BB962C8B-B14F-4D97-AF65-F5344CB8AC3E}">
        <p14:creationId xmlns:p14="http://schemas.microsoft.com/office/powerpoint/2010/main" val="393943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1A82-E022-39DC-04FB-AC85979F7E0A}"/>
              </a:ext>
            </a:extLst>
          </p:cNvPr>
          <p:cNvSpPr>
            <a:spLocks noGrp="1"/>
          </p:cNvSpPr>
          <p:nvPr>
            <p:ph type="title"/>
          </p:nvPr>
        </p:nvSpPr>
        <p:spPr>
          <a:xfrm>
            <a:off x="-116541" y="1"/>
            <a:ext cx="7458635" cy="681317"/>
          </a:xfrm>
        </p:spPr>
        <p:txBody>
          <a:bodyPr/>
          <a:lstStyle/>
          <a:p>
            <a:r>
              <a:rPr lang="en-US" dirty="0"/>
              <a:t>Future significance and benefits</a:t>
            </a:r>
            <a:endParaRPr lang="en-IN" dirty="0"/>
          </a:p>
        </p:txBody>
      </p:sp>
      <p:sp>
        <p:nvSpPr>
          <p:cNvPr id="3" name="Content Placeholder 2">
            <a:extLst>
              <a:ext uri="{FF2B5EF4-FFF2-40B4-BE49-F238E27FC236}">
                <a16:creationId xmlns:a16="http://schemas.microsoft.com/office/drawing/2014/main" id="{A8B678C8-DE93-5E08-5F09-42881E651906}"/>
              </a:ext>
            </a:extLst>
          </p:cNvPr>
          <p:cNvSpPr>
            <a:spLocks noGrp="1"/>
          </p:cNvSpPr>
          <p:nvPr>
            <p:ph idx="1"/>
          </p:nvPr>
        </p:nvSpPr>
        <p:spPr>
          <a:xfrm>
            <a:off x="0" y="1471274"/>
            <a:ext cx="11054854" cy="3915451"/>
          </a:xfrm>
        </p:spPr>
        <p:txBody>
          <a:bodyPr/>
          <a:lstStyle/>
          <a:p>
            <a:r>
              <a:rPr lang="en-US" b="0" i="0" dirty="0">
                <a:solidFill>
                  <a:srgbClr val="374151"/>
                </a:solidFill>
                <a:effectLst/>
                <a:latin typeface="Söhne"/>
              </a:rPr>
              <a:t>An online cart system enables businesses to reach a wider customer base beyond geographical boundaries</a:t>
            </a:r>
          </a:p>
          <a:p>
            <a:r>
              <a:rPr lang="en-US" b="0" i="0" dirty="0">
                <a:solidFill>
                  <a:srgbClr val="374151"/>
                </a:solidFill>
                <a:effectLst/>
                <a:latin typeface="Söhne"/>
              </a:rPr>
              <a:t>By providing a seamless and user-friendly shopping experience, an online cart system can lead to increased sales. </a:t>
            </a:r>
            <a:endParaRPr lang="en-US" dirty="0">
              <a:solidFill>
                <a:srgbClr val="374151"/>
              </a:solidFill>
              <a:latin typeface="Söhne"/>
            </a:endParaRPr>
          </a:p>
          <a:p>
            <a:r>
              <a:rPr lang="en-US" b="0" i="0" dirty="0">
                <a:solidFill>
                  <a:srgbClr val="374151"/>
                </a:solidFill>
                <a:effectLst/>
                <a:latin typeface="Söhne"/>
              </a:rPr>
              <a:t>With the increasing use of smartphones and mobile devices, the future of online cart systems is likely to be mobile-centric. Mobile commerce, or m-commerce, is expected to grow significantly.</a:t>
            </a:r>
          </a:p>
          <a:p>
            <a:r>
              <a:rPr lang="en-US" b="0" i="0" dirty="0">
                <a:solidFill>
                  <a:srgbClr val="374151"/>
                </a:solidFill>
                <a:effectLst/>
                <a:latin typeface="Söhne"/>
              </a:rPr>
              <a:t>Future online cart systems are expected to have advanced security measures, such as multi-factor authentication, encryption, and fraud detection, to protect customer data and ensure secure transactions.</a:t>
            </a:r>
            <a:endParaRPr lang="en-US" dirty="0">
              <a:solidFill>
                <a:srgbClr val="374151"/>
              </a:solidFill>
              <a:latin typeface="Söhne"/>
            </a:endParaRPr>
          </a:p>
        </p:txBody>
      </p:sp>
    </p:spTree>
    <p:extLst>
      <p:ext uri="{BB962C8B-B14F-4D97-AF65-F5344CB8AC3E}">
        <p14:creationId xmlns:p14="http://schemas.microsoft.com/office/powerpoint/2010/main" val="427559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5AF4-DA88-4C4B-9DDE-085B3B90CFC7}"/>
              </a:ext>
            </a:extLst>
          </p:cNvPr>
          <p:cNvSpPr>
            <a:spLocks noGrp="1"/>
          </p:cNvSpPr>
          <p:nvPr>
            <p:ph type="title"/>
          </p:nvPr>
        </p:nvSpPr>
        <p:spPr/>
        <p:txBody>
          <a:bodyPr/>
          <a:lstStyle/>
          <a:p>
            <a:r>
              <a:rPr lang="en" sz="3200" b="1" dirty="0">
                <a:latin typeface="Lato"/>
                <a:ea typeface="Lato"/>
                <a:cs typeface="Lato"/>
                <a:sym typeface="Lato"/>
              </a:rPr>
              <a:t>Research Papers Reference</a:t>
            </a:r>
            <a:endParaRPr lang="en-IN" dirty="0"/>
          </a:p>
        </p:txBody>
      </p:sp>
      <p:sp>
        <p:nvSpPr>
          <p:cNvPr id="3" name="Content Placeholder 2">
            <a:extLst>
              <a:ext uri="{FF2B5EF4-FFF2-40B4-BE49-F238E27FC236}">
                <a16:creationId xmlns:a16="http://schemas.microsoft.com/office/drawing/2014/main" id="{98AAA96B-8EA1-F47D-DFF4-4E663E446FE8}"/>
              </a:ext>
            </a:extLst>
          </p:cNvPr>
          <p:cNvSpPr>
            <a:spLocks noGrp="1"/>
          </p:cNvSpPr>
          <p:nvPr>
            <p:ph idx="1"/>
          </p:nvPr>
        </p:nvSpPr>
        <p:spPr/>
        <p:txBody>
          <a:bodyPr/>
          <a:lstStyle/>
          <a:p>
            <a:r>
              <a:rPr lang="en-US" sz="2400" dirty="0"/>
              <a:t>Links of the research papers that we get from online platform</a:t>
            </a:r>
            <a:r>
              <a:rPr lang="en-US" dirty="0"/>
              <a:t>:</a:t>
            </a:r>
          </a:p>
          <a:p>
            <a:r>
              <a:rPr lang="en-US" dirty="0">
                <a:solidFill>
                  <a:schemeClr val="accent4">
                    <a:lumMod val="75000"/>
                  </a:schemeClr>
                </a:solidFill>
                <a:hlinkClick r:id="rId2">
                  <a:extLst>
                    <a:ext uri="{A12FA001-AC4F-418D-AE19-62706E023703}">
                      <ahyp:hlinkClr xmlns:ahyp="http://schemas.microsoft.com/office/drawing/2018/hyperlinkcolor" val="tx"/>
                    </a:ext>
                  </a:extLst>
                </a:hlinkClick>
              </a:rPr>
              <a:t>https://www.google.com/url?sa=t&amp;source=web&amp;rct=j&amp;url=https://core.ac.uk/download/pdf/5165156.pdf&amp;ved=2ahUKEwif5PPNubH-AhUGqVYBHV4zCmkQFnoECBsQAQ&amp;usg=AOvVaw3Lq9okdcml98TzlXsHbNFt</a:t>
            </a:r>
            <a:endParaRPr lang="en-US" dirty="0">
              <a:solidFill>
                <a:schemeClr val="accent4">
                  <a:lumMod val="75000"/>
                </a:schemeClr>
              </a:solidFill>
            </a:endParaRPr>
          </a:p>
          <a:p>
            <a:r>
              <a:rPr lang="en-US" dirty="0">
                <a:solidFill>
                  <a:schemeClr val="accent4">
                    <a:lumMod val="75000"/>
                  </a:schemeClr>
                </a:solidFill>
                <a:hlinkClick r:id="rId3" action="ppaction://hlinkpres?slideindex=1&amp;slidetitle=">
                  <a:extLst>
                    <a:ext uri="{A12FA001-AC4F-418D-AE19-62706E023703}">
                      <ahyp:hlinkClr xmlns:ahyp="http://schemas.microsoft.com/office/drawing/2018/hyperlinkcolor" val="tx"/>
                    </a:ext>
                  </a:extLst>
                </a:hlinkClick>
              </a:rPr>
              <a:t>https://www.google.com/url?sa=t&amp;source=web&amp;rct=j&amp;url=http://dspace.cusat.ac.in/jspui/bitstream/123456789/8252/1/onlineshoppingsystem.pdf&amp;ved=2ahUKEwif5PPNubH-AhUGqVYBHV4zCmkQFnoECBgQAQ&amp;usg=AOvVaw0XPPvA8xDSqwIYHSaJDtsA</a:t>
            </a:r>
            <a:endParaRPr lang="en-US" dirty="0">
              <a:solidFill>
                <a:schemeClr val="accent4">
                  <a:lumMod val="75000"/>
                </a:schemeClr>
              </a:solidFill>
            </a:endParaRPr>
          </a:p>
          <a:p>
            <a:endParaRPr lang="en-IN" dirty="0"/>
          </a:p>
        </p:txBody>
      </p:sp>
    </p:spTree>
    <p:extLst>
      <p:ext uri="{BB962C8B-B14F-4D97-AF65-F5344CB8AC3E}">
        <p14:creationId xmlns:p14="http://schemas.microsoft.com/office/powerpoint/2010/main" val="101612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B333-B7C4-602E-689F-882F2E527613}"/>
              </a:ext>
            </a:extLst>
          </p:cNvPr>
          <p:cNvSpPr>
            <a:spLocks noGrp="1"/>
          </p:cNvSpPr>
          <p:nvPr>
            <p:ph type="ctrTitle"/>
          </p:nvPr>
        </p:nvSpPr>
        <p:spPr>
          <a:xfrm>
            <a:off x="1" y="-179293"/>
            <a:ext cx="11054852" cy="977622"/>
          </a:xfrm>
        </p:spPr>
        <p:txBody>
          <a:bodyPr/>
          <a:lstStyle/>
          <a:p>
            <a:r>
              <a:rPr lang="en-IN" sz="3600" b="1" i="1" dirty="0"/>
              <a:t>P</a:t>
            </a:r>
            <a:r>
              <a:rPr lang="en" sz="3600" b="1" i="1" dirty="0"/>
              <a:t>roject by</a:t>
            </a:r>
            <a:r>
              <a:rPr lang="en" b="1" i="1" dirty="0"/>
              <a:t>:-</a:t>
            </a:r>
            <a:endParaRPr lang="en-IN" dirty="0"/>
          </a:p>
        </p:txBody>
      </p:sp>
      <p:sp>
        <p:nvSpPr>
          <p:cNvPr id="3" name="Subtitle 2">
            <a:extLst>
              <a:ext uri="{FF2B5EF4-FFF2-40B4-BE49-F238E27FC236}">
                <a16:creationId xmlns:a16="http://schemas.microsoft.com/office/drawing/2014/main" id="{A01F0CF1-7AD1-6375-4F55-0BA725890C2B}"/>
              </a:ext>
            </a:extLst>
          </p:cNvPr>
          <p:cNvSpPr>
            <a:spLocks noGrp="1"/>
          </p:cNvSpPr>
          <p:nvPr>
            <p:ph type="subTitle" idx="1"/>
          </p:nvPr>
        </p:nvSpPr>
        <p:spPr>
          <a:xfrm>
            <a:off x="367553" y="1004048"/>
            <a:ext cx="10687299" cy="4177552"/>
          </a:xfrm>
        </p:spPr>
        <p:txBody>
          <a:bodyPr>
            <a:normAutofit/>
          </a:bodyPr>
          <a:lstStyle/>
          <a:p>
            <a:r>
              <a:rPr lang="en-US" sz="3200" dirty="0"/>
              <a:t>Pawan </a:t>
            </a:r>
            <a:r>
              <a:rPr lang="en-US" sz="3200" dirty="0" err="1"/>
              <a:t>aru</a:t>
            </a:r>
            <a:r>
              <a:rPr lang="en-US" sz="3200" dirty="0"/>
              <a:t> –mis- 112103013   s1</a:t>
            </a:r>
          </a:p>
          <a:p>
            <a:r>
              <a:rPr lang="en-US" sz="3200" dirty="0"/>
              <a:t>Paras Bhosale- mis-112103025   s2</a:t>
            </a:r>
          </a:p>
          <a:p>
            <a:r>
              <a:rPr lang="en-US" sz="3200" dirty="0"/>
              <a:t>Soham dorage-mis-112103040   s3</a:t>
            </a:r>
            <a:endParaRPr lang="en-IN" sz="3200" dirty="0"/>
          </a:p>
        </p:txBody>
      </p:sp>
    </p:spTree>
    <p:extLst>
      <p:ext uri="{BB962C8B-B14F-4D97-AF65-F5344CB8AC3E}">
        <p14:creationId xmlns:p14="http://schemas.microsoft.com/office/powerpoint/2010/main" val="3652980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104</TotalTime>
  <Words>661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Lato</vt:lpstr>
      <vt:lpstr>Söhne</vt:lpstr>
      <vt:lpstr>Gallery</vt:lpstr>
      <vt:lpstr>Online shopping cart system</vt:lpstr>
      <vt:lpstr>Overview of problem:- </vt:lpstr>
      <vt:lpstr>research</vt:lpstr>
      <vt:lpstr>solution</vt:lpstr>
      <vt:lpstr>Implementation using hash table</vt:lpstr>
      <vt:lpstr>Other data structure used</vt:lpstr>
      <vt:lpstr>Future significance and benefits</vt:lpstr>
      <vt:lpstr>Research Papers Reference</vt:lpstr>
      <vt:lpstr>Project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 system</dc:title>
  <dc:creator>sohamdorage2464@outlook.com</dc:creator>
  <cp:lastModifiedBy>sohamdorage2464@outlook.com</cp:lastModifiedBy>
  <cp:revision>6</cp:revision>
  <dcterms:created xsi:type="dcterms:W3CDTF">2023-04-17T10:55:38Z</dcterms:created>
  <dcterms:modified xsi:type="dcterms:W3CDTF">2023-04-17T12:57:40Z</dcterms:modified>
</cp:coreProperties>
</file>