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1" r:id="rId4"/>
    <p:sldId id="267" r:id="rId5"/>
    <p:sldId id="258" r:id="rId6"/>
    <p:sldId id="268" r:id="rId7"/>
    <p:sldId id="259" r:id="rId8"/>
    <p:sldId id="260" r:id="rId9"/>
    <p:sldId id="261" r:id="rId10"/>
    <p:sldId id="269" r:id="rId11"/>
    <p:sldId id="263" r:id="rId12"/>
    <p:sldId id="265" r:id="rId13"/>
    <p:sldId id="264" r:id="rId14"/>
    <p:sldId id="266"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83268" autoAdjust="0"/>
  </p:normalViewPr>
  <p:slideViewPr>
    <p:cSldViewPr>
      <p:cViewPr varScale="1">
        <p:scale>
          <a:sx n="68" d="100"/>
          <a:sy n="68" d="100"/>
        </p:scale>
        <p:origin x="1512"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rgbClr val="C0000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1" i="0">
                <a:solidFill>
                  <a:srgbClr val="252525"/>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0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rgbClr val="252525"/>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0000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0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24000" y="80555"/>
            <a:ext cx="7410449" cy="1035278"/>
          </a:xfrm>
          <a:prstGeom prst="rect">
            <a:avLst/>
          </a:prstGeom>
        </p:spPr>
        <p:txBody>
          <a:bodyPr wrap="square" lIns="0" tIns="0" rIns="0" bIns="0">
            <a:spAutoFit/>
          </a:bodyPr>
          <a:lstStyle>
            <a:lvl1pPr>
              <a:defRPr sz="3600" b="1" i="0">
                <a:solidFill>
                  <a:srgbClr val="C00000"/>
                </a:solidFill>
                <a:latin typeface="Arial"/>
                <a:cs typeface="Arial"/>
              </a:defRPr>
            </a:lvl1pPr>
          </a:lstStyle>
          <a:p>
            <a:endParaRPr/>
          </a:p>
        </p:txBody>
      </p:sp>
      <p:sp>
        <p:nvSpPr>
          <p:cNvPr id="3" name="Holder 3"/>
          <p:cNvSpPr>
            <a:spLocks noGrp="1"/>
          </p:cNvSpPr>
          <p:nvPr>
            <p:ph type="body" idx="1"/>
          </p:nvPr>
        </p:nvSpPr>
        <p:spPr>
          <a:xfrm>
            <a:off x="814400" y="1263053"/>
            <a:ext cx="10572115" cy="4477385"/>
          </a:xfrm>
          <a:prstGeom prst="rect">
            <a:avLst/>
          </a:prstGeom>
        </p:spPr>
        <p:txBody>
          <a:bodyPr wrap="square" lIns="0" tIns="0" rIns="0" bIns="0">
            <a:spAutoFit/>
          </a:bodyPr>
          <a:lstStyle>
            <a:lvl1pPr>
              <a:defRPr sz="2400" b="1" i="0">
                <a:solidFill>
                  <a:srgbClr val="252525"/>
                </a:solidFill>
                <a:latin typeface="Tahoma"/>
                <a:cs typeface="Tahom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49829"/>
            <a:ext cx="11245596" cy="768800"/>
          </a:xfrm>
          <a:prstGeom prst="rect">
            <a:avLst/>
          </a:prstGeom>
        </p:spPr>
        <p:txBody>
          <a:bodyPr vert="horz" wrap="square" lIns="0" tIns="395605" rIns="0" bIns="0" rtlCol="0">
            <a:spAutoFit/>
          </a:bodyPr>
          <a:lstStyle/>
          <a:p>
            <a:pPr marL="12700">
              <a:lnSpc>
                <a:spcPct val="100000"/>
              </a:lnSpc>
              <a:spcBef>
                <a:spcPts val="105"/>
              </a:spcBef>
            </a:pPr>
            <a:r>
              <a:rPr lang="en-IN" sz="2400" dirty="0"/>
              <a:t>Fake News &amp; Misinformation Detection on Social Media using AI &amp; ML</a:t>
            </a:r>
            <a:endParaRPr sz="7200" dirty="0"/>
          </a:p>
        </p:txBody>
      </p:sp>
      <p:sp>
        <p:nvSpPr>
          <p:cNvPr id="3" name="object 3"/>
          <p:cNvSpPr txBox="1">
            <a:spLocks noGrp="1"/>
          </p:cNvSpPr>
          <p:nvPr>
            <p:ph type="body" idx="1"/>
          </p:nvPr>
        </p:nvSpPr>
        <p:spPr>
          <a:prstGeom prst="rect">
            <a:avLst/>
          </a:prstGeom>
        </p:spPr>
        <p:txBody>
          <a:bodyPr vert="horz" wrap="square" lIns="0" tIns="579678" rIns="0" bIns="0" rtlCol="0">
            <a:spAutoFit/>
          </a:bodyPr>
          <a:lstStyle/>
          <a:p>
            <a:pPr marL="98425">
              <a:lnSpc>
                <a:spcPct val="100000"/>
              </a:lnSpc>
              <a:spcBef>
                <a:spcPts val="95"/>
              </a:spcBef>
            </a:pPr>
            <a:r>
              <a:rPr sz="2800" b="0" dirty="0">
                <a:latin typeface="Tahoma"/>
                <a:cs typeface="Tahoma"/>
              </a:rPr>
              <a:t>Group</a:t>
            </a:r>
            <a:r>
              <a:rPr sz="2800" b="0" spc="-175" dirty="0">
                <a:latin typeface="Tahoma"/>
                <a:cs typeface="Tahoma"/>
              </a:rPr>
              <a:t> </a:t>
            </a:r>
            <a:r>
              <a:rPr sz="2800" b="0" spc="-75" dirty="0">
                <a:latin typeface="Tahoma"/>
                <a:cs typeface="Tahoma"/>
              </a:rPr>
              <a:t>ID</a:t>
            </a:r>
            <a:r>
              <a:rPr sz="2800" b="0" spc="-360" dirty="0">
                <a:latin typeface="Tahoma"/>
                <a:cs typeface="Tahoma"/>
              </a:rPr>
              <a:t> </a:t>
            </a:r>
            <a:r>
              <a:rPr sz="2800" b="0" dirty="0">
                <a:latin typeface="Tahoma"/>
                <a:cs typeface="Tahoma"/>
              </a:rPr>
              <a:t>-</a:t>
            </a:r>
            <a:r>
              <a:rPr sz="2800" b="0" spc="-30" dirty="0">
                <a:latin typeface="Tahoma"/>
                <a:cs typeface="Tahoma"/>
              </a:rPr>
              <a:t> </a:t>
            </a:r>
            <a:r>
              <a:rPr sz="2800" b="0" spc="-25" dirty="0">
                <a:latin typeface="Tahoma"/>
                <a:cs typeface="Tahoma"/>
              </a:rPr>
              <a:t>25</a:t>
            </a:r>
            <a:endParaRPr sz="2800" dirty="0">
              <a:latin typeface="Tahoma"/>
              <a:cs typeface="Tahoma"/>
            </a:endParaRPr>
          </a:p>
          <a:p>
            <a:pPr marL="98425">
              <a:lnSpc>
                <a:spcPts val="3329"/>
              </a:lnSpc>
              <a:spcBef>
                <a:spcPts val="3350"/>
              </a:spcBef>
            </a:pPr>
            <a:r>
              <a:rPr sz="2800" b="0" u="heavy" spc="-120" dirty="0">
                <a:uFill>
                  <a:solidFill>
                    <a:srgbClr val="252525"/>
                  </a:solidFill>
                </a:uFill>
                <a:latin typeface="Tahoma"/>
                <a:cs typeface="Tahoma"/>
              </a:rPr>
              <a:t>Team</a:t>
            </a:r>
            <a:r>
              <a:rPr sz="2800" b="0" u="heavy" spc="-220" dirty="0">
                <a:uFill>
                  <a:solidFill>
                    <a:srgbClr val="252525"/>
                  </a:solidFill>
                </a:uFill>
                <a:latin typeface="Tahoma"/>
                <a:cs typeface="Tahoma"/>
              </a:rPr>
              <a:t> </a:t>
            </a:r>
            <a:r>
              <a:rPr sz="2800" b="0" u="heavy" dirty="0">
                <a:uFill>
                  <a:solidFill>
                    <a:srgbClr val="252525"/>
                  </a:solidFill>
                </a:uFill>
                <a:latin typeface="Tahoma"/>
                <a:cs typeface="Tahoma"/>
              </a:rPr>
              <a:t>Members</a:t>
            </a:r>
            <a:r>
              <a:rPr sz="2800" b="0" u="heavy" spc="-160" dirty="0">
                <a:uFill>
                  <a:solidFill>
                    <a:srgbClr val="252525"/>
                  </a:solidFill>
                </a:uFill>
                <a:latin typeface="Tahoma"/>
                <a:cs typeface="Tahoma"/>
              </a:rPr>
              <a:t> </a:t>
            </a:r>
            <a:r>
              <a:rPr sz="2800" b="0" u="heavy" spc="-25" dirty="0">
                <a:uFill>
                  <a:solidFill>
                    <a:srgbClr val="252525"/>
                  </a:solidFill>
                </a:uFill>
                <a:latin typeface="Tahoma"/>
                <a:cs typeface="Tahoma"/>
              </a:rPr>
              <a:t>:-</a:t>
            </a:r>
            <a:endParaRPr sz="2800" dirty="0">
              <a:latin typeface="Tahoma"/>
              <a:cs typeface="Tahoma"/>
            </a:endParaRPr>
          </a:p>
          <a:p>
            <a:pPr marL="98425">
              <a:lnSpc>
                <a:spcPts val="3300"/>
              </a:lnSpc>
            </a:pPr>
            <a:r>
              <a:rPr sz="2800" b="0" spc="-120" dirty="0">
                <a:latin typeface="Tahoma"/>
                <a:cs typeface="Tahoma"/>
              </a:rPr>
              <a:t>16010422246</a:t>
            </a:r>
            <a:r>
              <a:rPr sz="2800" b="0" spc="-310" dirty="0">
                <a:latin typeface="Tahoma"/>
                <a:cs typeface="Tahoma"/>
              </a:rPr>
              <a:t> </a:t>
            </a:r>
            <a:r>
              <a:rPr sz="2800" b="0" dirty="0">
                <a:latin typeface="Tahoma"/>
                <a:cs typeface="Tahoma"/>
              </a:rPr>
              <a:t>–</a:t>
            </a:r>
            <a:r>
              <a:rPr sz="2800" b="0" spc="135" dirty="0">
                <a:latin typeface="Tahoma"/>
                <a:cs typeface="Tahoma"/>
              </a:rPr>
              <a:t> </a:t>
            </a:r>
            <a:r>
              <a:rPr sz="2800" b="0" dirty="0">
                <a:latin typeface="Tahoma"/>
                <a:cs typeface="Tahoma"/>
              </a:rPr>
              <a:t>Aaryan</a:t>
            </a:r>
            <a:r>
              <a:rPr sz="2800" b="0" spc="245" dirty="0">
                <a:latin typeface="Tahoma"/>
                <a:cs typeface="Tahoma"/>
              </a:rPr>
              <a:t> </a:t>
            </a:r>
            <a:r>
              <a:rPr sz="2800" b="0" spc="-10" dirty="0">
                <a:latin typeface="Tahoma"/>
                <a:cs typeface="Tahoma"/>
              </a:rPr>
              <a:t>Jayaprakash</a:t>
            </a:r>
            <a:endParaRPr sz="2800" dirty="0">
              <a:latin typeface="Tahoma"/>
              <a:cs typeface="Tahoma"/>
            </a:endParaRPr>
          </a:p>
          <a:p>
            <a:pPr marL="98425">
              <a:lnSpc>
                <a:spcPts val="3300"/>
              </a:lnSpc>
            </a:pPr>
            <a:r>
              <a:rPr sz="2800" b="0" spc="-150" dirty="0">
                <a:latin typeface="Tahoma"/>
                <a:cs typeface="Tahoma"/>
              </a:rPr>
              <a:t>16010422245</a:t>
            </a:r>
            <a:r>
              <a:rPr sz="2800" b="0" spc="-400" dirty="0">
                <a:latin typeface="Tahoma"/>
                <a:cs typeface="Tahoma"/>
              </a:rPr>
              <a:t> </a:t>
            </a:r>
            <a:r>
              <a:rPr sz="2800" b="0" dirty="0">
                <a:latin typeface="Tahoma"/>
                <a:cs typeface="Tahoma"/>
              </a:rPr>
              <a:t>–</a:t>
            </a:r>
            <a:r>
              <a:rPr sz="2800" b="0" spc="50" dirty="0">
                <a:latin typeface="Tahoma"/>
                <a:cs typeface="Tahoma"/>
              </a:rPr>
              <a:t> </a:t>
            </a:r>
            <a:r>
              <a:rPr sz="2800" b="0" dirty="0">
                <a:latin typeface="Tahoma"/>
                <a:cs typeface="Tahoma"/>
              </a:rPr>
              <a:t>Atharva</a:t>
            </a:r>
            <a:r>
              <a:rPr sz="2800" b="0" spc="-30" dirty="0">
                <a:latin typeface="Tahoma"/>
                <a:cs typeface="Tahoma"/>
              </a:rPr>
              <a:t> </a:t>
            </a:r>
            <a:r>
              <a:rPr sz="2800" b="0" spc="-10" dirty="0">
                <a:latin typeface="Tahoma"/>
                <a:cs typeface="Tahoma"/>
              </a:rPr>
              <a:t>Yewale</a:t>
            </a:r>
            <a:endParaRPr sz="2800" dirty="0">
              <a:latin typeface="Tahoma"/>
              <a:cs typeface="Tahoma"/>
            </a:endParaRPr>
          </a:p>
          <a:p>
            <a:pPr marL="98425">
              <a:lnSpc>
                <a:spcPts val="3300"/>
              </a:lnSpc>
            </a:pPr>
            <a:r>
              <a:rPr sz="2800" b="0" spc="-145" dirty="0">
                <a:latin typeface="Tahoma"/>
                <a:cs typeface="Tahoma"/>
              </a:rPr>
              <a:t>16010422248</a:t>
            </a:r>
            <a:r>
              <a:rPr sz="2800" b="0" spc="-370" dirty="0">
                <a:latin typeface="Tahoma"/>
                <a:cs typeface="Tahoma"/>
              </a:rPr>
              <a:t> </a:t>
            </a:r>
            <a:r>
              <a:rPr sz="2800" b="0" dirty="0">
                <a:latin typeface="Tahoma"/>
                <a:cs typeface="Tahoma"/>
              </a:rPr>
              <a:t>–</a:t>
            </a:r>
            <a:r>
              <a:rPr sz="2800" b="0" spc="-5" dirty="0">
                <a:latin typeface="Tahoma"/>
                <a:cs typeface="Tahoma"/>
              </a:rPr>
              <a:t> </a:t>
            </a:r>
            <a:r>
              <a:rPr sz="2800" b="0" dirty="0">
                <a:latin typeface="Tahoma"/>
                <a:cs typeface="Tahoma"/>
              </a:rPr>
              <a:t>Soham</a:t>
            </a:r>
            <a:r>
              <a:rPr sz="2800" b="0" spc="5" dirty="0">
                <a:latin typeface="Tahoma"/>
                <a:cs typeface="Tahoma"/>
              </a:rPr>
              <a:t> </a:t>
            </a:r>
            <a:r>
              <a:rPr sz="2800" b="0" spc="-10" dirty="0">
                <a:latin typeface="Tahoma"/>
                <a:cs typeface="Tahoma"/>
              </a:rPr>
              <a:t>Jadhav</a:t>
            </a:r>
            <a:endParaRPr sz="2800" dirty="0">
              <a:latin typeface="Tahoma"/>
              <a:cs typeface="Tahoma"/>
            </a:endParaRPr>
          </a:p>
          <a:p>
            <a:pPr marL="98425">
              <a:lnSpc>
                <a:spcPts val="3329"/>
              </a:lnSpc>
            </a:pPr>
            <a:r>
              <a:rPr sz="2800" b="0" spc="-150" dirty="0">
                <a:latin typeface="Tahoma"/>
                <a:cs typeface="Tahoma"/>
              </a:rPr>
              <a:t>16010422249</a:t>
            </a:r>
            <a:r>
              <a:rPr sz="2800" b="0" spc="-385" dirty="0">
                <a:latin typeface="Tahoma"/>
                <a:cs typeface="Tahoma"/>
              </a:rPr>
              <a:t> </a:t>
            </a:r>
            <a:r>
              <a:rPr sz="2800" b="0" dirty="0">
                <a:latin typeface="Tahoma"/>
                <a:cs typeface="Tahoma"/>
              </a:rPr>
              <a:t>–</a:t>
            </a:r>
            <a:r>
              <a:rPr sz="2800" b="0" spc="70" dirty="0">
                <a:latin typeface="Tahoma"/>
                <a:cs typeface="Tahoma"/>
              </a:rPr>
              <a:t> </a:t>
            </a:r>
            <a:r>
              <a:rPr sz="2800" b="0" dirty="0">
                <a:latin typeface="Tahoma"/>
                <a:cs typeface="Tahoma"/>
              </a:rPr>
              <a:t>Prem</a:t>
            </a:r>
            <a:r>
              <a:rPr sz="2800" b="0" spc="20" dirty="0">
                <a:latin typeface="Tahoma"/>
                <a:cs typeface="Tahoma"/>
              </a:rPr>
              <a:t> </a:t>
            </a:r>
            <a:r>
              <a:rPr sz="2800" b="0" spc="-10" dirty="0">
                <a:latin typeface="Tahoma"/>
                <a:cs typeface="Tahoma"/>
              </a:rPr>
              <a:t>Nanda</a:t>
            </a:r>
            <a:endParaRPr sz="2800" dirty="0">
              <a:latin typeface="Tahoma"/>
              <a:cs typeface="Tahoma"/>
            </a:endParaRPr>
          </a:p>
          <a:p>
            <a:pPr marL="98425">
              <a:lnSpc>
                <a:spcPct val="100000"/>
              </a:lnSpc>
              <a:spcBef>
                <a:spcPts val="3110"/>
              </a:spcBef>
            </a:pPr>
            <a:r>
              <a:rPr sz="2800" b="0" dirty="0">
                <a:latin typeface="Tahoma"/>
                <a:cs typeface="Tahoma"/>
              </a:rPr>
              <a:t>Guide</a:t>
            </a:r>
            <a:r>
              <a:rPr sz="2800" b="0" spc="30" dirty="0">
                <a:latin typeface="Tahoma"/>
                <a:cs typeface="Tahoma"/>
              </a:rPr>
              <a:t> </a:t>
            </a:r>
            <a:r>
              <a:rPr sz="2800" b="0" dirty="0">
                <a:latin typeface="Tahoma"/>
                <a:cs typeface="Tahoma"/>
              </a:rPr>
              <a:t>-</a:t>
            </a:r>
            <a:r>
              <a:rPr sz="2800" b="0" spc="105" dirty="0">
                <a:latin typeface="Tahoma"/>
                <a:cs typeface="Tahoma"/>
              </a:rPr>
              <a:t> </a:t>
            </a:r>
            <a:r>
              <a:rPr sz="2800" b="0" spc="-200" dirty="0">
                <a:latin typeface="Tahoma"/>
                <a:cs typeface="Tahoma"/>
              </a:rPr>
              <a:t>D</a:t>
            </a:r>
            <a:r>
              <a:rPr sz="2800" b="0" spc="-585" dirty="0">
                <a:latin typeface="Tahoma"/>
                <a:cs typeface="Tahoma"/>
              </a:rPr>
              <a:t>r</a:t>
            </a:r>
            <a:r>
              <a:rPr sz="2800" b="0" spc="-10" dirty="0">
                <a:latin typeface="Tahoma"/>
                <a:cs typeface="Tahoma"/>
              </a:rPr>
              <a:t>.</a:t>
            </a:r>
            <a:r>
              <a:rPr sz="2800" b="0" spc="-220" dirty="0">
                <a:latin typeface="Tahoma"/>
                <a:cs typeface="Tahoma"/>
              </a:rPr>
              <a:t> </a:t>
            </a:r>
            <a:r>
              <a:rPr sz="2800" b="0" spc="-204" dirty="0">
                <a:latin typeface="Tahoma"/>
                <a:cs typeface="Tahoma"/>
              </a:rPr>
              <a:t>Ravindra</a:t>
            </a:r>
            <a:r>
              <a:rPr sz="2800" b="0" spc="-415" dirty="0">
                <a:latin typeface="Tahoma"/>
                <a:cs typeface="Tahoma"/>
              </a:rPr>
              <a:t> </a:t>
            </a:r>
            <a:r>
              <a:rPr sz="2800" b="0" spc="-40" dirty="0">
                <a:latin typeface="Tahoma"/>
                <a:cs typeface="Tahoma"/>
              </a:rPr>
              <a:t>Divekar</a:t>
            </a:r>
            <a:endParaRPr sz="2800" dirty="0">
              <a:latin typeface="Tahoma"/>
              <a:cs typeface="Tahoma"/>
            </a:endParaRPr>
          </a:p>
        </p:txBody>
      </p:sp>
      <p:grpSp>
        <p:nvGrpSpPr>
          <p:cNvPr id="4" name="object 4"/>
          <p:cNvGrpSpPr/>
          <p:nvPr/>
        </p:nvGrpSpPr>
        <p:grpSpPr>
          <a:xfrm>
            <a:off x="0" y="0"/>
            <a:ext cx="3235960" cy="6858000"/>
            <a:chOff x="0" y="0"/>
            <a:chExt cx="3235960" cy="6858000"/>
          </a:xfrm>
        </p:grpSpPr>
        <p:pic>
          <p:nvPicPr>
            <p:cNvPr id="5" name="object 5"/>
            <p:cNvPicPr/>
            <p:nvPr/>
          </p:nvPicPr>
          <p:blipFill>
            <a:blip r:embed="rId2" cstate="print"/>
            <a:stretch>
              <a:fillRect/>
            </a:stretch>
          </p:blipFill>
          <p:spPr>
            <a:xfrm>
              <a:off x="0" y="1523"/>
              <a:ext cx="566928" cy="6856476"/>
            </a:xfrm>
            <a:prstGeom prst="rect">
              <a:avLst/>
            </a:prstGeom>
          </p:spPr>
        </p:pic>
        <p:pic>
          <p:nvPicPr>
            <p:cNvPr id="6" name="object 6"/>
            <p:cNvPicPr/>
            <p:nvPr/>
          </p:nvPicPr>
          <p:blipFill>
            <a:blip r:embed="rId3" cstate="print"/>
            <a:stretch>
              <a:fillRect/>
            </a:stretch>
          </p:blipFill>
          <p:spPr>
            <a:xfrm>
              <a:off x="566927" y="0"/>
              <a:ext cx="210312" cy="5440680"/>
            </a:xfrm>
            <a:prstGeom prst="rect">
              <a:avLst/>
            </a:prstGeom>
          </p:spPr>
        </p:pic>
        <p:pic>
          <p:nvPicPr>
            <p:cNvPr id="7" name="object 7"/>
            <p:cNvPicPr/>
            <p:nvPr/>
          </p:nvPicPr>
          <p:blipFill>
            <a:blip r:embed="rId4" cstate="print"/>
            <a:stretch>
              <a:fillRect/>
            </a:stretch>
          </p:blipFill>
          <p:spPr>
            <a:xfrm>
              <a:off x="641604" y="6129528"/>
              <a:ext cx="2593848" cy="664464"/>
            </a:xfrm>
            <a:prstGeom prst="rect">
              <a:avLst/>
            </a:prstGeom>
          </p:spPr>
        </p:pic>
      </p:grpSp>
      <p:pic>
        <p:nvPicPr>
          <p:cNvPr id="8" name="object 8"/>
          <p:cNvPicPr/>
          <p:nvPr/>
        </p:nvPicPr>
        <p:blipFill>
          <a:blip r:embed="rId5" cstate="print"/>
          <a:stretch>
            <a:fillRect/>
          </a:stretch>
        </p:blipFill>
        <p:spPr>
          <a:xfrm>
            <a:off x="11276076" y="6137147"/>
            <a:ext cx="868679" cy="647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23357-ADE7-F132-9526-089D40CBD19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124EE64-4BAF-56A5-BFA7-227EDFE2F0E2}"/>
              </a:ext>
            </a:extLst>
          </p:cNvPr>
          <p:cNvSpPr txBox="1">
            <a:spLocks noGrp="1"/>
          </p:cNvSpPr>
          <p:nvPr>
            <p:ph type="title"/>
          </p:nvPr>
        </p:nvSpPr>
        <p:spPr>
          <a:xfrm>
            <a:off x="1524000" y="-228600"/>
            <a:ext cx="8991600" cy="1533112"/>
          </a:xfrm>
          <a:prstGeom prst="rect">
            <a:avLst/>
          </a:prstGeom>
        </p:spPr>
        <p:txBody>
          <a:bodyPr vert="horz" wrap="square" lIns="0" tIns="421005" rIns="0" bIns="0" rtlCol="0">
            <a:spAutoFit/>
          </a:bodyPr>
          <a:lstStyle/>
          <a:p>
            <a:pPr marL="2512695">
              <a:lnSpc>
                <a:spcPct val="100000"/>
              </a:lnSpc>
              <a:spcBef>
                <a:spcPts val="100"/>
              </a:spcBef>
            </a:pPr>
            <a:r>
              <a:rPr lang="en-IN" dirty="0"/>
              <a:t>Data Set Description</a:t>
            </a:r>
            <a:br>
              <a:rPr lang="en-IN" dirty="0"/>
            </a:br>
            <a:endParaRPr spc="-10" dirty="0"/>
          </a:p>
        </p:txBody>
      </p:sp>
      <p:grpSp>
        <p:nvGrpSpPr>
          <p:cNvPr id="4" name="object 4">
            <a:extLst>
              <a:ext uri="{FF2B5EF4-FFF2-40B4-BE49-F238E27FC236}">
                <a16:creationId xmlns:a16="http://schemas.microsoft.com/office/drawing/2014/main" id="{D25B7E36-4118-1C43-B15C-0F058BA5494C}"/>
              </a:ext>
            </a:extLst>
          </p:cNvPr>
          <p:cNvGrpSpPr/>
          <p:nvPr/>
        </p:nvGrpSpPr>
        <p:grpSpPr>
          <a:xfrm>
            <a:off x="0" y="0"/>
            <a:ext cx="3235960" cy="6858000"/>
            <a:chOff x="0" y="0"/>
            <a:chExt cx="3235960" cy="6858000"/>
          </a:xfrm>
        </p:grpSpPr>
        <p:pic>
          <p:nvPicPr>
            <p:cNvPr id="5" name="object 5">
              <a:extLst>
                <a:ext uri="{FF2B5EF4-FFF2-40B4-BE49-F238E27FC236}">
                  <a16:creationId xmlns:a16="http://schemas.microsoft.com/office/drawing/2014/main" id="{98172684-97A3-115C-8850-5930518FA390}"/>
                </a:ext>
              </a:extLst>
            </p:cNvPr>
            <p:cNvPicPr/>
            <p:nvPr/>
          </p:nvPicPr>
          <p:blipFill>
            <a:blip r:embed="rId2" cstate="print"/>
            <a:stretch>
              <a:fillRect/>
            </a:stretch>
          </p:blipFill>
          <p:spPr>
            <a:xfrm>
              <a:off x="0" y="1523"/>
              <a:ext cx="566928" cy="6856476"/>
            </a:xfrm>
            <a:prstGeom prst="rect">
              <a:avLst/>
            </a:prstGeom>
          </p:spPr>
        </p:pic>
        <p:pic>
          <p:nvPicPr>
            <p:cNvPr id="6" name="object 6">
              <a:extLst>
                <a:ext uri="{FF2B5EF4-FFF2-40B4-BE49-F238E27FC236}">
                  <a16:creationId xmlns:a16="http://schemas.microsoft.com/office/drawing/2014/main" id="{840E2D7F-0DDF-6D13-ECAA-2BBCEB98B69C}"/>
                </a:ext>
              </a:extLst>
            </p:cNvPr>
            <p:cNvPicPr/>
            <p:nvPr/>
          </p:nvPicPr>
          <p:blipFill>
            <a:blip r:embed="rId3" cstate="print"/>
            <a:stretch>
              <a:fillRect/>
            </a:stretch>
          </p:blipFill>
          <p:spPr>
            <a:xfrm>
              <a:off x="566927" y="0"/>
              <a:ext cx="210312" cy="5440680"/>
            </a:xfrm>
            <a:prstGeom prst="rect">
              <a:avLst/>
            </a:prstGeom>
          </p:spPr>
        </p:pic>
        <p:pic>
          <p:nvPicPr>
            <p:cNvPr id="7" name="object 7">
              <a:extLst>
                <a:ext uri="{FF2B5EF4-FFF2-40B4-BE49-F238E27FC236}">
                  <a16:creationId xmlns:a16="http://schemas.microsoft.com/office/drawing/2014/main" id="{4B72B33D-A774-EDF9-9B55-E3496363259B}"/>
                </a:ext>
              </a:extLst>
            </p:cNvPr>
            <p:cNvPicPr/>
            <p:nvPr/>
          </p:nvPicPr>
          <p:blipFill>
            <a:blip r:embed="rId4" cstate="print"/>
            <a:stretch>
              <a:fillRect/>
            </a:stretch>
          </p:blipFill>
          <p:spPr>
            <a:xfrm>
              <a:off x="641604" y="6129528"/>
              <a:ext cx="2593848" cy="664464"/>
            </a:xfrm>
            <a:prstGeom prst="rect">
              <a:avLst/>
            </a:prstGeom>
          </p:spPr>
        </p:pic>
      </p:grpSp>
      <p:pic>
        <p:nvPicPr>
          <p:cNvPr id="8" name="object 8">
            <a:extLst>
              <a:ext uri="{FF2B5EF4-FFF2-40B4-BE49-F238E27FC236}">
                <a16:creationId xmlns:a16="http://schemas.microsoft.com/office/drawing/2014/main" id="{98F23EC2-6CCE-6F44-B51E-C081CD06481A}"/>
              </a:ext>
            </a:extLst>
          </p:cNvPr>
          <p:cNvPicPr/>
          <p:nvPr/>
        </p:nvPicPr>
        <p:blipFill>
          <a:blip r:embed="rId5" cstate="print"/>
          <a:stretch>
            <a:fillRect/>
          </a:stretch>
        </p:blipFill>
        <p:spPr>
          <a:xfrm>
            <a:off x="11276076" y="6137147"/>
            <a:ext cx="868679" cy="647700"/>
          </a:xfrm>
          <a:prstGeom prst="rect">
            <a:avLst/>
          </a:prstGeom>
        </p:spPr>
      </p:pic>
      <p:sp>
        <p:nvSpPr>
          <p:cNvPr id="12" name="Rectangle 4">
            <a:extLst>
              <a:ext uri="{FF2B5EF4-FFF2-40B4-BE49-F238E27FC236}">
                <a16:creationId xmlns:a16="http://schemas.microsoft.com/office/drawing/2014/main" id="{D0390773-1BCD-DBCE-6450-9DF1A3326AC4}"/>
              </a:ext>
            </a:extLst>
          </p:cNvPr>
          <p:cNvSpPr>
            <a:spLocks noChangeArrowheads="1"/>
          </p:cNvSpPr>
          <p:nvPr/>
        </p:nvSpPr>
        <p:spPr bwMode="auto">
          <a:xfrm>
            <a:off x="1524000" y="1493442"/>
            <a:ext cx="931316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dirty="0"/>
              <a:t>• </a:t>
            </a:r>
            <a:r>
              <a:rPr lang="en-IN" sz="2000" b="1" dirty="0"/>
              <a:t>Source Datasets:</a:t>
            </a:r>
            <a:br>
              <a:rPr lang="en-IN" sz="2000" dirty="0"/>
            </a:br>
            <a:r>
              <a:rPr lang="en-IN" sz="2000" dirty="0"/>
              <a:t> – LIAR dataset: A collection of short statements </a:t>
            </a:r>
            <a:r>
              <a:rPr lang="en-IN" sz="2000" dirty="0" err="1"/>
              <a:t>labeled</a:t>
            </a:r>
            <a:r>
              <a:rPr lang="en-IN" sz="2000" dirty="0"/>
              <a:t> for truthfulness.</a:t>
            </a:r>
            <a:br>
              <a:rPr lang="en-IN" sz="2000" dirty="0"/>
            </a:br>
            <a:r>
              <a:rPr lang="en-IN" sz="2000" dirty="0"/>
              <a:t> – </a:t>
            </a:r>
            <a:r>
              <a:rPr lang="en-IN" sz="2000" dirty="0" err="1"/>
              <a:t>FakeNewsNet</a:t>
            </a:r>
            <a:r>
              <a:rPr lang="en-IN" sz="2000" dirty="0"/>
              <a:t>: Aggregated dataset including news content, social context, and user engagement.</a:t>
            </a:r>
            <a:br>
              <a:rPr lang="en-IN" sz="2000" dirty="0"/>
            </a:br>
            <a:r>
              <a:rPr lang="en-IN" sz="2000" dirty="0"/>
              <a:t>• </a:t>
            </a:r>
            <a:r>
              <a:rPr lang="en-IN" sz="2000" b="1" dirty="0"/>
              <a:t>Data Attributes:</a:t>
            </a:r>
            <a:br>
              <a:rPr lang="en-IN" sz="2000" dirty="0"/>
            </a:br>
            <a:r>
              <a:rPr lang="en-IN" sz="2000" dirty="0"/>
              <a:t> – News content, publication date, author, social engagement metrics (likes, shares, comments)</a:t>
            </a:r>
            <a:br>
              <a:rPr lang="en-IN" sz="2000" dirty="0"/>
            </a:br>
            <a:r>
              <a:rPr lang="en-IN" sz="2000" dirty="0"/>
              <a:t> – Metadata (source credibility, geographical tags)</a:t>
            </a:r>
            <a:br>
              <a:rPr lang="en-IN" sz="2000" dirty="0"/>
            </a:br>
            <a:r>
              <a:rPr lang="en-IN" sz="2000" dirty="0"/>
              <a:t>• </a:t>
            </a:r>
            <a:r>
              <a:rPr lang="en-IN" sz="2000" b="1" dirty="0"/>
              <a:t>Data Challenges:</a:t>
            </a:r>
            <a:br>
              <a:rPr lang="en-IN" sz="2000" dirty="0"/>
            </a:br>
            <a:r>
              <a:rPr lang="en-IN" sz="2000" dirty="0"/>
              <a:t> – Imbalanced classes (more genuine than fake)</a:t>
            </a:r>
            <a:br>
              <a:rPr lang="en-IN" sz="2000" dirty="0"/>
            </a:br>
            <a:r>
              <a:rPr lang="en-IN" sz="2000" dirty="0"/>
              <a:t> – Noisy and unstructured data requiring thorough preprocessing</a:t>
            </a:r>
            <a:endParaRPr kumimoji="0" lang="en-US" altLang="en-US" sz="20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6794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500" rIns="0" bIns="0" rtlCol="0">
            <a:spAutoFit/>
          </a:bodyPr>
          <a:lstStyle/>
          <a:p>
            <a:pPr marL="3924300">
              <a:lnSpc>
                <a:spcPct val="100000"/>
              </a:lnSpc>
              <a:spcBef>
                <a:spcPts val="100"/>
              </a:spcBef>
            </a:pPr>
            <a:r>
              <a:rPr spc="-10" dirty="0"/>
              <a:t>Timeline</a:t>
            </a:r>
          </a:p>
        </p:txBody>
      </p:sp>
      <p:pic>
        <p:nvPicPr>
          <p:cNvPr id="3" name="object 3"/>
          <p:cNvPicPr/>
          <p:nvPr/>
        </p:nvPicPr>
        <p:blipFill>
          <a:blip r:embed="rId2" cstate="print"/>
          <a:stretch>
            <a:fillRect/>
          </a:stretch>
        </p:blipFill>
        <p:spPr>
          <a:xfrm>
            <a:off x="11276076" y="6137147"/>
            <a:ext cx="868679" cy="647700"/>
          </a:xfrm>
          <a:prstGeom prst="rect">
            <a:avLst/>
          </a:prstGeom>
        </p:spPr>
      </p:pic>
      <p:grpSp>
        <p:nvGrpSpPr>
          <p:cNvPr id="4" name="object 4"/>
          <p:cNvGrpSpPr/>
          <p:nvPr/>
        </p:nvGrpSpPr>
        <p:grpSpPr>
          <a:xfrm>
            <a:off x="0" y="0"/>
            <a:ext cx="11905615" cy="6858000"/>
            <a:chOff x="0" y="0"/>
            <a:chExt cx="11905615" cy="6858000"/>
          </a:xfrm>
        </p:grpSpPr>
        <p:pic>
          <p:nvPicPr>
            <p:cNvPr id="5" name="object 5"/>
            <p:cNvPicPr/>
            <p:nvPr/>
          </p:nvPicPr>
          <p:blipFill>
            <a:blip r:embed="rId3" cstate="print"/>
            <a:stretch>
              <a:fillRect/>
            </a:stretch>
          </p:blipFill>
          <p:spPr>
            <a:xfrm>
              <a:off x="0" y="1523"/>
              <a:ext cx="566928" cy="6856476"/>
            </a:xfrm>
            <a:prstGeom prst="rect">
              <a:avLst/>
            </a:prstGeom>
          </p:spPr>
        </p:pic>
        <p:pic>
          <p:nvPicPr>
            <p:cNvPr id="6" name="object 6"/>
            <p:cNvPicPr/>
            <p:nvPr/>
          </p:nvPicPr>
          <p:blipFill>
            <a:blip r:embed="rId4" cstate="print"/>
            <a:stretch>
              <a:fillRect/>
            </a:stretch>
          </p:blipFill>
          <p:spPr>
            <a:xfrm>
              <a:off x="566927" y="0"/>
              <a:ext cx="210312" cy="5440680"/>
            </a:xfrm>
            <a:prstGeom prst="rect">
              <a:avLst/>
            </a:prstGeom>
          </p:spPr>
        </p:pic>
        <p:pic>
          <p:nvPicPr>
            <p:cNvPr id="7" name="object 7"/>
            <p:cNvPicPr/>
            <p:nvPr/>
          </p:nvPicPr>
          <p:blipFill>
            <a:blip r:embed="rId5" cstate="print"/>
            <a:stretch>
              <a:fillRect/>
            </a:stretch>
          </p:blipFill>
          <p:spPr>
            <a:xfrm>
              <a:off x="641604" y="6129528"/>
              <a:ext cx="2593848" cy="664464"/>
            </a:xfrm>
            <a:prstGeom prst="rect">
              <a:avLst/>
            </a:prstGeom>
          </p:spPr>
        </p:pic>
        <p:pic>
          <p:nvPicPr>
            <p:cNvPr id="8" name="object 8"/>
            <p:cNvPicPr/>
            <p:nvPr/>
          </p:nvPicPr>
          <p:blipFill>
            <a:blip r:embed="rId6" cstate="print"/>
            <a:stretch>
              <a:fillRect/>
            </a:stretch>
          </p:blipFill>
          <p:spPr>
            <a:xfrm>
              <a:off x="1066800" y="1219200"/>
              <a:ext cx="10838688" cy="4372356"/>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21005" rIns="0" bIns="0" rtlCol="0">
            <a:spAutoFit/>
          </a:bodyPr>
          <a:lstStyle/>
          <a:p>
            <a:pPr marL="2512695">
              <a:lnSpc>
                <a:spcPct val="100000"/>
              </a:lnSpc>
              <a:spcBef>
                <a:spcPts val="100"/>
              </a:spcBef>
            </a:pPr>
            <a:r>
              <a:rPr dirty="0"/>
              <a:t>Expected</a:t>
            </a:r>
            <a:r>
              <a:rPr spc="-245" dirty="0"/>
              <a:t> </a:t>
            </a:r>
            <a:r>
              <a:rPr spc="-75" dirty="0"/>
              <a:t>Outcomes</a:t>
            </a:r>
          </a:p>
        </p:txBody>
      </p:sp>
      <p:sp>
        <p:nvSpPr>
          <p:cNvPr id="3" name="object 3"/>
          <p:cNvSpPr txBox="1"/>
          <p:nvPr/>
        </p:nvSpPr>
        <p:spPr>
          <a:xfrm>
            <a:off x="977900" y="1142517"/>
            <a:ext cx="10661650" cy="3336811"/>
          </a:xfrm>
          <a:prstGeom prst="rect">
            <a:avLst/>
          </a:prstGeom>
        </p:spPr>
        <p:txBody>
          <a:bodyPr vert="horz" wrap="square" lIns="0" tIns="12700" rIns="0" bIns="0" rtlCol="0">
            <a:spAutoFit/>
          </a:bodyPr>
          <a:lstStyle/>
          <a:p>
            <a:pPr marL="12700">
              <a:lnSpc>
                <a:spcPct val="100000"/>
              </a:lnSpc>
              <a:spcBef>
                <a:spcPts val="100"/>
              </a:spcBef>
            </a:pPr>
            <a:r>
              <a:rPr lang="en-US" sz="2400" b="1" dirty="0"/>
              <a:t>Deliverables:</a:t>
            </a:r>
            <a:br>
              <a:rPr lang="en-US" sz="2400" dirty="0"/>
            </a:br>
            <a:r>
              <a:rPr lang="en-US" sz="2400" dirty="0"/>
              <a:t> – A comprehensive platform for automated fake news detection.</a:t>
            </a:r>
            <a:br>
              <a:rPr lang="en-US" sz="2400" dirty="0"/>
            </a:br>
            <a:r>
              <a:rPr lang="en-US" sz="2400" dirty="0"/>
              <a:t> – A dashboard for real-time monitoring of misinformation trends.</a:t>
            </a:r>
            <a:br>
              <a:rPr lang="en-US" sz="2400" dirty="0"/>
            </a:br>
            <a:r>
              <a:rPr lang="en-US" sz="2400" dirty="0"/>
              <a:t> – Detailed documentation on the methodology, experiments, and results.</a:t>
            </a:r>
            <a:br>
              <a:rPr lang="en-US" sz="2400" dirty="0"/>
            </a:br>
            <a:r>
              <a:rPr lang="en-US" sz="2400" dirty="0"/>
              <a:t>• </a:t>
            </a:r>
            <a:r>
              <a:rPr lang="en-US" sz="2400" b="1" dirty="0"/>
              <a:t>Impacts:</a:t>
            </a:r>
            <a:br>
              <a:rPr lang="en-US" sz="2400" dirty="0"/>
            </a:br>
            <a:r>
              <a:rPr lang="en-US" sz="2400" dirty="0"/>
              <a:t> – </a:t>
            </a:r>
            <a:r>
              <a:rPr lang="en-US" sz="2400" b="1" dirty="0"/>
              <a:t>Efficiency:</a:t>
            </a:r>
            <a:r>
              <a:rPr lang="en-US" sz="2400" dirty="0"/>
              <a:t> Rapid detection and flagging of misleading content.</a:t>
            </a:r>
            <a:br>
              <a:rPr lang="en-US" sz="2400" dirty="0"/>
            </a:br>
            <a:r>
              <a:rPr lang="en-US" sz="2400" dirty="0"/>
              <a:t> – </a:t>
            </a:r>
            <a:r>
              <a:rPr lang="en-US" sz="2400" b="1" dirty="0"/>
              <a:t>Transparency:</a:t>
            </a:r>
            <a:r>
              <a:rPr lang="en-US" sz="2400" dirty="0"/>
              <a:t> Clear metrics and visualizations for content credibility.</a:t>
            </a:r>
            <a:br>
              <a:rPr lang="en-US" sz="2400" dirty="0"/>
            </a:br>
            <a:r>
              <a:rPr lang="en-US" sz="2400" dirty="0"/>
              <a:t> – </a:t>
            </a:r>
            <a:r>
              <a:rPr lang="en-US" sz="2400" b="1" dirty="0"/>
              <a:t>Future Work:</a:t>
            </a:r>
            <a:r>
              <a:rPr lang="en-US" sz="2400" dirty="0"/>
              <a:t> Integration with fact-checking APIs and user feedback systems.</a:t>
            </a:r>
            <a:endParaRPr sz="2000" dirty="0">
              <a:latin typeface="Tahoma"/>
              <a:cs typeface="Tahoma"/>
            </a:endParaRPr>
          </a:p>
        </p:txBody>
      </p:sp>
      <p:grpSp>
        <p:nvGrpSpPr>
          <p:cNvPr id="4" name="object 4"/>
          <p:cNvGrpSpPr/>
          <p:nvPr/>
        </p:nvGrpSpPr>
        <p:grpSpPr>
          <a:xfrm>
            <a:off x="0" y="0"/>
            <a:ext cx="3235960" cy="6858000"/>
            <a:chOff x="0" y="0"/>
            <a:chExt cx="3235960" cy="6858000"/>
          </a:xfrm>
        </p:grpSpPr>
        <p:pic>
          <p:nvPicPr>
            <p:cNvPr id="5" name="object 5"/>
            <p:cNvPicPr/>
            <p:nvPr/>
          </p:nvPicPr>
          <p:blipFill>
            <a:blip r:embed="rId2" cstate="print"/>
            <a:stretch>
              <a:fillRect/>
            </a:stretch>
          </p:blipFill>
          <p:spPr>
            <a:xfrm>
              <a:off x="0" y="1523"/>
              <a:ext cx="566928" cy="6856476"/>
            </a:xfrm>
            <a:prstGeom prst="rect">
              <a:avLst/>
            </a:prstGeom>
          </p:spPr>
        </p:pic>
        <p:pic>
          <p:nvPicPr>
            <p:cNvPr id="6" name="object 6"/>
            <p:cNvPicPr/>
            <p:nvPr/>
          </p:nvPicPr>
          <p:blipFill>
            <a:blip r:embed="rId3" cstate="print"/>
            <a:stretch>
              <a:fillRect/>
            </a:stretch>
          </p:blipFill>
          <p:spPr>
            <a:xfrm>
              <a:off x="566927" y="0"/>
              <a:ext cx="210312" cy="5440680"/>
            </a:xfrm>
            <a:prstGeom prst="rect">
              <a:avLst/>
            </a:prstGeom>
          </p:spPr>
        </p:pic>
        <p:pic>
          <p:nvPicPr>
            <p:cNvPr id="7" name="object 7"/>
            <p:cNvPicPr/>
            <p:nvPr/>
          </p:nvPicPr>
          <p:blipFill>
            <a:blip r:embed="rId4" cstate="print"/>
            <a:stretch>
              <a:fillRect/>
            </a:stretch>
          </p:blipFill>
          <p:spPr>
            <a:xfrm>
              <a:off x="641604" y="6129528"/>
              <a:ext cx="2593848" cy="664464"/>
            </a:xfrm>
            <a:prstGeom prst="rect">
              <a:avLst/>
            </a:prstGeom>
          </p:spPr>
        </p:pic>
      </p:grpSp>
      <p:pic>
        <p:nvPicPr>
          <p:cNvPr id="8" name="object 8"/>
          <p:cNvPicPr/>
          <p:nvPr/>
        </p:nvPicPr>
        <p:blipFill>
          <a:blip r:embed="rId5" cstate="print"/>
          <a:stretch>
            <a:fillRect/>
          </a:stretch>
        </p:blipFill>
        <p:spPr>
          <a:xfrm>
            <a:off x="11276076" y="6137147"/>
            <a:ext cx="868679" cy="647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4895" y="488861"/>
            <a:ext cx="5215890" cy="574040"/>
          </a:xfrm>
          <a:prstGeom prst="rect">
            <a:avLst/>
          </a:prstGeom>
        </p:spPr>
        <p:txBody>
          <a:bodyPr vert="horz" wrap="square" lIns="0" tIns="12700" rIns="0" bIns="0" rtlCol="0">
            <a:spAutoFit/>
          </a:bodyPr>
          <a:lstStyle/>
          <a:p>
            <a:pPr marL="12700">
              <a:lnSpc>
                <a:spcPct val="100000"/>
              </a:lnSpc>
              <a:spcBef>
                <a:spcPts val="100"/>
              </a:spcBef>
            </a:pPr>
            <a:r>
              <a:rPr lang="en-IN" dirty="0"/>
              <a:t>Conclusion</a:t>
            </a:r>
            <a:endParaRPr spc="-65" dirty="0"/>
          </a:p>
        </p:txBody>
      </p:sp>
      <p:sp>
        <p:nvSpPr>
          <p:cNvPr id="3" name="object 3"/>
          <p:cNvSpPr txBox="1"/>
          <p:nvPr/>
        </p:nvSpPr>
        <p:spPr>
          <a:xfrm>
            <a:off x="1295717" y="989461"/>
            <a:ext cx="9600565" cy="2979021"/>
          </a:xfrm>
          <a:prstGeom prst="rect">
            <a:avLst/>
          </a:prstGeom>
        </p:spPr>
        <p:txBody>
          <a:bodyPr vert="horz" wrap="square" lIns="0" tIns="207010" rIns="0" bIns="0" rtlCol="0">
            <a:spAutoFit/>
          </a:bodyPr>
          <a:lstStyle/>
          <a:p>
            <a:pPr>
              <a:buNone/>
            </a:pPr>
            <a:r>
              <a:rPr lang="en-US" sz="2000" b="1" dirty="0"/>
              <a:t>Summary:</a:t>
            </a:r>
            <a:br>
              <a:rPr lang="en-US" sz="2000" dirty="0"/>
            </a:br>
            <a:r>
              <a:rPr lang="en-US" sz="2000" dirty="0"/>
              <a:t> – The project addresses the urgent need to combat misinformation on social media using advanced data mining and NLP techniques.</a:t>
            </a:r>
            <a:br>
              <a:rPr lang="en-US" sz="2000" dirty="0"/>
            </a:br>
            <a:r>
              <a:rPr lang="en-US" sz="2000" dirty="0"/>
              <a:t> – A robust system combining data collection, preprocessing, feature extraction, and machine learning will help identify fake news effectively.</a:t>
            </a:r>
            <a:br>
              <a:rPr lang="en-US" sz="2000" dirty="0"/>
            </a:br>
            <a:r>
              <a:rPr lang="en-US" sz="2000" dirty="0"/>
              <a:t>• </a:t>
            </a:r>
            <a:r>
              <a:rPr lang="en-US" sz="2000" b="1" dirty="0"/>
              <a:t>Future Directions:</a:t>
            </a:r>
            <a:br>
              <a:rPr lang="en-US" sz="2000" dirty="0"/>
            </a:br>
            <a:r>
              <a:rPr lang="en-US" sz="2000" dirty="0"/>
              <a:t> – Incorporation of deep learning models and network analysis.</a:t>
            </a:r>
            <a:br>
              <a:rPr lang="en-US" sz="2000" dirty="0"/>
            </a:br>
            <a:r>
              <a:rPr lang="en-US" sz="2000" dirty="0"/>
              <a:t> – Expansion to multi-language support and cross-platform integration.</a:t>
            </a:r>
            <a:br>
              <a:rPr lang="en-US" sz="2000" dirty="0"/>
            </a:br>
            <a:r>
              <a:rPr lang="en-US" sz="2000" dirty="0"/>
              <a:t> – Continuous model updates to adapt to evolving misinformation tactics.</a:t>
            </a:r>
            <a:endParaRPr lang="en-GB" sz="2000" dirty="0"/>
          </a:p>
        </p:txBody>
      </p:sp>
      <p:grpSp>
        <p:nvGrpSpPr>
          <p:cNvPr id="4" name="object 4"/>
          <p:cNvGrpSpPr/>
          <p:nvPr/>
        </p:nvGrpSpPr>
        <p:grpSpPr>
          <a:xfrm>
            <a:off x="0" y="0"/>
            <a:ext cx="3235960" cy="6858000"/>
            <a:chOff x="0" y="0"/>
            <a:chExt cx="3235960" cy="6858000"/>
          </a:xfrm>
        </p:grpSpPr>
        <p:pic>
          <p:nvPicPr>
            <p:cNvPr id="5" name="object 5"/>
            <p:cNvPicPr/>
            <p:nvPr/>
          </p:nvPicPr>
          <p:blipFill>
            <a:blip r:embed="rId2" cstate="print"/>
            <a:stretch>
              <a:fillRect/>
            </a:stretch>
          </p:blipFill>
          <p:spPr>
            <a:xfrm>
              <a:off x="0" y="1523"/>
              <a:ext cx="566928" cy="6856476"/>
            </a:xfrm>
            <a:prstGeom prst="rect">
              <a:avLst/>
            </a:prstGeom>
          </p:spPr>
        </p:pic>
        <p:pic>
          <p:nvPicPr>
            <p:cNvPr id="6" name="object 6"/>
            <p:cNvPicPr/>
            <p:nvPr/>
          </p:nvPicPr>
          <p:blipFill>
            <a:blip r:embed="rId3" cstate="print"/>
            <a:stretch>
              <a:fillRect/>
            </a:stretch>
          </p:blipFill>
          <p:spPr>
            <a:xfrm>
              <a:off x="566927" y="0"/>
              <a:ext cx="210312" cy="5440680"/>
            </a:xfrm>
            <a:prstGeom prst="rect">
              <a:avLst/>
            </a:prstGeom>
          </p:spPr>
        </p:pic>
        <p:pic>
          <p:nvPicPr>
            <p:cNvPr id="7" name="object 7"/>
            <p:cNvPicPr/>
            <p:nvPr/>
          </p:nvPicPr>
          <p:blipFill>
            <a:blip r:embed="rId4" cstate="print"/>
            <a:stretch>
              <a:fillRect/>
            </a:stretch>
          </p:blipFill>
          <p:spPr>
            <a:xfrm>
              <a:off x="641604" y="6129528"/>
              <a:ext cx="2593848" cy="664464"/>
            </a:xfrm>
            <a:prstGeom prst="rect">
              <a:avLst/>
            </a:prstGeom>
          </p:spPr>
        </p:pic>
      </p:grpSp>
      <p:pic>
        <p:nvPicPr>
          <p:cNvPr id="8" name="object 8"/>
          <p:cNvPicPr/>
          <p:nvPr/>
        </p:nvPicPr>
        <p:blipFill>
          <a:blip r:embed="rId5" cstate="print"/>
          <a:stretch>
            <a:fillRect/>
          </a:stretch>
        </p:blipFill>
        <p:spPr>
          <a:xfrm>
            <a:off x="11276076" y="6137147"/>
            <a:ext cx="868679" cy="647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70400" y="80555"/>
            <a:ext cx="2478405" cy="574040"/>
          </a:xfrm>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grpSp>
        <p:nvGrpSpPr>
          <p:cNvPr id="4" name="object 4"/>
          <p:cNvGrpSpPr/>
          <p:nvPr/>
        </p:nvGrpSpPr>
        <p:grpSpPr>
          <a:xfrm>
            <a:off x="0" y="0"/>
            <a:ext cx="3138170" cy="6858000"/>
            <a:chOff x="0" y="0"/>
            <a:chExt cx="3138170" cy="6858000"/>
          </a:xfrm>
        </p:grpSpPr>
        <p:pic>
          <p:nvPicPr>
            <p:cNvPr id="5" name="object 5"/>
            <p:cNvPicPr/>
            <p:nvPr/>
          </p:nvPicPr>
          <p:blipFill>
            <a:blip r:embed="rId2" cstate="print"/>
            <a:stretch>
              <a:fillRect/>
            </a:stretch>
          </p:blipFill>
          <p:spPr>
            <a:xfrm>
              <a:off x="0" y="1523"/>
              <a:ext cx="566928" cy="6856476"/>
            </a:xfrm>
            <a:prstGeom prst="rect">
              <a:avLst/>
            </a:prstGeom>
          </p:spPr>
        </p:pic>
        <p:pic>
          <p:nvPicPr>
            <p:cNvPr id="6" name="object 6"/>
            <p:cNvPicPr/>
            <p:nvPr/>
          </p:nvPicPr>
          <p:blipFill>
            <a:blip r:embed="rId3" cstate="print"/>
            <a:stretch>
              <a:fillRect/>
            </a:stretch>
          </p:blipFill>
          <p:spPr>
            <a:xfrm>
              <a:off x="566927" y="0"/>
              <a:ext cx="210312" cy="5440680"/>
            </a:xfrm>
            <a:prstGeom prst="rect">
              <a:avLst/>
            </a:prstGeom>
          </p:spPr>
        </p:pic>
        <p:pic>
          <p:nvPicPr>
            <p:cNvPr id="7" name="object 7"/>
            <p:cNvPicPr/>
            <p:nvPr/>
          </p:nvPicPr>
          <p:blipFill>
            <a:blip r:embed="rId4" cstate="print"/>
            <a:stretch>
              <a:fillRect/>
            </a:stretch>
          </p:blipFill>
          <p:spPr>
            <a:xfrm>
              <a:off x="544068" y="6019800"/>
              <a:ext cx="2593848" cy="664463"/>
            </a:xfrm>
            <a:prstGeom prst="rect">
              <a:avLst/>
            </a:prstGeom>
          </p:spPr>
        </p:pic>
      </p:grpSp>
      <p:pic>
        <p:nvPicPr>
          <p:cNvPr id="8" name="object 8"/>
          <p:cNvPicPr/>
          <p:nvPr/>
        </p:nvPicPr>
        <p:blipFill>
          <a:blip r:embed="rId5" cstate="print"/>
          <a:stretch>
            <a:fillRect/>
          </a:stretch>
        </p:blipFill>
        <p:spPr>
          <a:xfrm>
            <a:off x="11233404" y="6112764"/>
            <a:ext cx="868679" cy="647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80555"/>
            <a:ext cx="9067800" cy="979114"/>
          </a:xfrm>
          <a:prstGeom prst="rect">
            <a:avLst/>
          </a:prstGeom>
        </p:spPr>
        <p:txBody>
          <a:bodyPr vert="horz" wrap="square" lIns="0" tIns="421005" rIns="0" bIns="0" rtlCol="0">
            <a:spAutoFit/>
          </a:bodyPr>
          <a:lstStyle/>
          <a:p>
            <a:pPr marL="2703195">
              <a:lnSpc>
                <a:spcPct val="100000"/>
              </a:lnSpc>
              <a:spcBef>
                <a:spcPts val="100"/>
              </a:spcBef>
            </a:pPr>
            <a:r>
              <a:rPr lang="en-IN" dirty="0"/>
              <a:t>Why This Topic Matters</a:t>
            </a:r>
            <a:endParaRPr spc="-80" dirty="0"/>
          </a:p>
        </p:txBody>
      </p:sp>
      <p:sp>
        <p:nvSpPr>
          <p:cNvPr id="3" name="object 3"/>
          <p:cNvSpPr txBox="1">
            <a:spLocks noGrp="1"/>
          </p:cNvSpPr>
          <p:nvPr>
            <p:ph type="body" idx="1"/>
          </p:nvPr>
        </p:nvSpPr>
        <p:spPr>
          <a:xfrm>
            <a:off x="814400" y="1263053"/>
            <a:ext cx="11149000" cy="4380686"/>
          </a:xfrm>
          <a:prstGeom prst="rect">
            <a:avLst/>
          </a:prstGeom>
        </p:spPr>
        <p:txBody>
          <a:bodyPr vert="horz" wrap="square" lIns="0" tIns="193040" rIns="0" bIns="0" rtlCol="0">
            <a:spAutoFit/>
          </a:bodyPr>
          <a:lstStyle/>
          <a:p>
            <a:pPr>
              <a:buNone/>
            </a:pPr>
            <a:r>
              <a:rPr lang="en-US" sz="1600" b="1" dirty="0"/>
              <a:t>Overview of the Challenge</a:t>
            </a:r>
            <a:endParaRPr lang="en-US" sz="1600" dirty="0"/>
          </a:p>
          <a:p>
            <a:pPr>
              <a:buFont typeface="Arial" panose="020B0604020202020204" pitchFamily="34" charset="0"/>
              <a:buChar char="•"/>
            </a:pPr>
            <a:r>
              <a:rPr lang="en-US" sz="1600" b="1" dirty="0"/>
              <a:t>Information Overload:</a:t>
            </a:r>
            <a:br>
              <a:rPr lang="en-US" sz="1600" dirty="0"/>
            </a:br>
            <a:r>
              <a:rPr lang="en-US" sz="1600" dirty="0"/>
              <a:t>Social media platforms generate vast amounts of content every second. The sheer volume makes it extremely challenging to manually monitor, verify, and filter out misinformation.</a:t>
            </a:r>
          </a:p>
          <a:p>
            <a:pPr>
              <a:buFont typeface="Arial" panose="020B0604020202020204" pitchFamily="34" charset="0"/>
              <a:buChar char="•"/>
            </a:pPr>
            <a:r>
              <a:rPr lang="en-US" sz="1600" b="1" dirty="0"/>
              <a:t>Speed of Misinformation Spread:</a:t>
            </a:r>
            <a:br>
              <a:rPr lang="en-US" sz="1600" dirty="0"/>
            </a:br>
            <a:r>
              <a:rPr lang="en-US" sz="1600" dirty="0"/>
              <a:t>Fake news can go viral quickly, reaching millions within minutes. This rapid dissemination exacerbates the challenge as even small delays in detection can lead to widespread impact.</a:t>
            </a:r>
          </a:p>
          <a:p>
            <a:pPr>
              <a:buNone/>
            </a:pPr>
            <a:r>
              <a:rPr lang="en-US" sz="1600" b="1" dirty="0"/>
              <a:t>Core Issues to Address</a:t>
            </a:r>
            <a:endParaRPr lang="en-US" sz="1600" dirty="0"/>
          </a:p>
          <a:p>
            <a:pPr>
              <a:buFont typeface="Arial" panose="020B0604020202020204" pitchFamily="34" charset="0"/>
              <a:buChar char="•"/>
            </a:pPr>
            <a:r>
              <a:rPr lang="en-US" sz="1600" b="1" dirty="0"/>
              <a:t>High Data Velocity and Volume:</a:t>
            </a:r>
            <a:br>
              <a:rPr lang="en-US" sz="1600" dirty="0"/>
            </a:br>
            <a:r>
              <a:rPr lang="en-US" sz="1600" dirty="0"/>
              <a:t>The system must handle real-time data streams from multiple platforms (e.g., Twitter, Facebook) and process them efficiently.</a:t>
            </a:r>
          </a:p>
          <a:p>
            <a:pPr>
              <a:buFont typeface="Arial" panose="020B0604020202020204" pitchFamily="34" charset="0"/>
              <a:buChar char="•"/>
            </a:pPr>
            <a:r>
              <a:rPr lang="en-US" sz="1600" b="1" dirty="0"/>
              <a:t>Complexity of Content:</a:t>
            </a:r>
            <a:br>
              <a:rPr lang="en-US" sz="1600" dirty="0"/>
            </a:br>
            <a:r>
              <a:rPr lang="en-US" sz="1600" dirty="0"/>
              <a:t>Misinformation is not always blatant; it often involves subtle distortions, manipulated images, or misleading context. This requires advanced natural language processing (NLP) and image analysis techniques.</a:t>
            </a:r>
          </a:p>
          <a:p>
            <a:pPr>
              <a:buFont typeface="Arial" panose="020B0604020202020204" pitchFamily="34" charset="0"/>
              <a:buChar char="•"/>
            </a:pPr>
            <a:r>
              <a:rPr lang="en-US" sz="1600" b="1" dirty="0"/>
              <a:t>Adaptive Adversaries:</a:t>
            </a:r>
            <a:br>
              <a:rPr lang="en-US" sz="1600" dirty="0"/>
            </a:br>
            <a:r>
              <a:rPr lang="en-US" sz="1600" dirty="0"/>
              <a:t>Misinformation creators constantly evolve their tactics to bypass detection systems. This calls for a dynamic solution that learns from new patterns and adapts over time.</a:t>
            </a:r>
          </a:p>
        </p:txBody>
      </p:sp>
      <p:grpSp>
        <p:nvGrpSpPr>
          <p:cNvPr id="4" name="object 4"/>
          <p:cNvGrpSpPr/>
          <p:nvPr/>
        </p:nvGrpSpPr>
        <p:grpSpPr>
          <a:xfrm>
            <a:off x="0" y="0"/>
            <a:ext cx="3235960" cy="6858000"/>
            <a:chOff x="0" y="0"/>
            <a:chExt cx="3235960" cy="6858000"/>
          </a:xfrm>
        </p:grpSpPr>
        <p:pic>
          <p:nvPicPr>
            <p:cNvPr id="5" name="object 5"/>
            <p:cNvPicPr/>
            <p:nvPr/>
          </p:nvPicPr>
          <p:blipFill>
            <a:blip r:embed="rId2" cstate="print"/>
            <a:stretch>
              <a:fillRect/>
            </a:stretch>
          </p:blipFill>
          <p:spPr>
            <a:xfrm>
              <a:off x="0" y="1523"/>
              <a:ext cx="566928" cy="6856476"/>
            </a:xfrm>
            <a:prstGeom prst="rect">
              <a:avLst/>
            </a:prstGeom>
          </p:spPr>
        </p:pic>
        <p:pic>
          <p:nvPicPr>
            <p:cNvPr id="6" name="object 6"/>
            <p:cNvPicPr/>
            <p:nvPr/>
          </p:nvPicPr>
          <p:blipFill>
            <a:blip r:embed="rId3" cstate="print"/>
            <a:stretch>
              <a:fillRect/>
            </a:stretch>
          </p:blipFill>
          <p:spPr>
            <a:xfrm>
              <a:off x="566927" y="0"/>
              <a:ext cx="210312" cy="5440680"/>
            </a:xfrm>
            <a:prstGeom prst="rect">
              <a:avLst/>
            </a:prstGeom>
          </p:spPr>
        </p:pic>
        <p:pic>
          <p:nvPicPr>
            <p:cNvPr id="7" name="object 7"/>
            <p:cNvPicPr/>
            <p:nvPr/>
          </p:nvPicPr>
          <p:blipFill>
            <a:blip r:embed="rId4" cstate="print"/>
            <a:stretch>
              <a:fillRect/>
            </a:stretch>
          </p:blipFill>
          <p:spPr>
            <a:xfrm>
              <a:off x="641604" y="6129528"/>
              <a:ext cx="2593848" cy="664464"/>
            </a:xfrm>
            <a:prstGeom prst="rect">
              <a:avLst/>
            </a:prstGeom>
          </p:spPr>
        </p:pic>
      </p:grpSp>
      <p:pic>
        <p:nvPicPr>
          <p:cNvPr id="8" name="object 8"/>
          <p:cNvPicPr/>
          <p:nvPr/>
        </p:nvPicPr>
        <p:blipFill>
          <a:blip r:embed="rId5" cstate="print"/>
          <a:stretch>
            <a:fillRect/>
          </a:stretch>
        </p:blipFill>
        <p:spPr>
          <a:xfrm>
            <a:off x="11276076" y="6137147"/>
            <a:ext cx="868679" cy="647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6DF40D0-FCC3-7CF5-78EE-EEE769DD490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75F52D9-21B9-2A48-5038-F69AA51EEE3E}"/>
              </a:ext>
            </a:extLst>
          </p:cNvPr>
          <p:cNvSpPr txBox="1">
            <a:spLocks noGrp="1"/>
          </p:cNvSpPr>
          <p:nvPr>
            <p:ph type="title"/>
          </p:nvPr>
        </p:nvSpPr>
        <p:spPr>
          <a:xfrm>
            <a:off x="1524000" y="80555"/>
            <a:ext cx="9067800" cy="979114"/>
          </a:xfrm>
          <a:prstGeom prst="rect">
            <a:avLst/>
          </a:prstGeom>
        </p:spPr>
        <p:txBody>
          <a:bodyPr vert="horz" wrap="square" lIns="0" tIns="421005" rIns="0" bIns="0" rtlCol="0">
            <a:spAutoFit/>
          </a:bodyPr>
          <a:lstStyle/>
          <a:p>
            <a:pPr marL="2703195">
              <a:lnSpc>
                <a:spcPct val="100000"/>
              </a:lnSpc>
              <a:spcBef>
                <a:spcPts val="100"/>
              </a:spcBef>
            </a:pPr>
            <a:r>
              <a:rPr lang="en-IN" dirty="0"/>
              <a:t>Why This Topic Matters</a:t>
            </a:r>
            <a:endParaRPr spc="-80" dirty="0"/>
          </a:p>
        </p:txBody>
      </p:sp>
      <p:sp>
        <p:nvSpPr>
          <p:cNvPr id="3" name="object 3">
            <a:extLst>
              <a:ext uri="{FF2B5EF4-FFF2-40B4-BE49-F238E27FC236}">
                <a16:creationId xmlns:a16="http://schemas.microsoft.com/office/drawing/2014/main" id="{FF9C93E2-410E-DCE6-09BF-D16C6D814BD0}"/>
              </a:ext>
            </a:extLst>
          </p:cNvPr>
          <p:cNvSpPr txBox="1">
            <a:spLocks noGrp="1"/>
          </p:cNvSpPr>
          <p:nvPr>
            <p:ph type="body" idx="1"/>
          </p:nvPr>
        </p:nvSpPr>
        <p:spPr>
          <a:xfrm>
            <a:off x="814400" y="1263053"/>
            <a:ext cx="11149000" cy="4380686"/>
          </a:xfrm>
          <a:prstGeom prst="rect">
            <a:avLst/>
          </a:prstGeom>
        </p:spPr>
        <p:txBody>
          <a:bodyPr vert="horz" wrap="square" lIns="0" tIns="193040" rIns="0" bIns="0" rtlCol="0">
            <a:spAutoFit/>
          </a:bodyPr>
          <a:lstStyle/>
          <a:p>
            <a:pPr>
              <a:buNone/>
            </a:pPr>
            <a:r>
              <a:rPr lang="en-US" sz="1600" b="1" dirty="0"/>
              <a:t>Overview of the Challenge</a:t>
            </a:r>
            <a:endParaRPr lang="en-US" sz="1600" dirty="0"/>
          </a:p>
          <a:p>
            <a:pPr>
              <a:buFont typeface="Arial" panose="020B0604020202020204" pitchFamily="34" charset="0"/>
              <a:buChar char="•"/>
            </a:pPr>
            <a:r>
              <a:rPr lang="en-US" sz="1600" b="1" dirty="0"/>
              <a:t>Information Overload:</a:t>
            </a:r>
            <a:br>
              <a:rPr lang="en-US" sz="1600" dirty="0"/>
            </a:br>
            <a:r>
              <a:rPr lang="en-US" sz="1600" dirty="0"/>
              <a:t>Social media platforms generate vast amounts of content every second. The sheer volume makes it extremely challenging to manually monitor, verify, and filter out misinformation.</a:t>
            </a:r>
          </a:p>
          <a:p>
            <a:pPr>
              <a:buFont typeface="Arial" panose="020B0604020202020204" pitchFamily="34" charset="0"/>
              <a:buChar char="•"/>
            </a:pPr>
            <a:r>
              <a:rPr lang="en-US" sz="1600" b="1" dirty="0"/>
              <a:t>Speed of Misinformation Spread:</a:t>
            </a:r>
            <a:br>
              <a:rPr lang="en-US" sz="1600" dirty="0"/>
            </a:br>
            <a:r>
              <a:rPr lang="en-US" sz="1600" dirty="0"/>
              <a:t>Fake news can go viral quickly, reaching millions within minutes. This rapid dissemination exacerbates the challenge as even small delays in detection can lead to widespread impact.</a:t>
            </a:r>
          </a:p>
          <a:p>
            <a:pPr>
              <a:buNone/>
            </a:pPr>
            <a:r>
              <a:rPr lang="en-US" sz="1600" b="1" dirty="0"/>
              <a:t>Core Issues to Address</a:t>
            </a:r>
            <a:endParaRPr lang="en-US" sz="1600" dirty="0"/>
          </a:p>
          <a:p>
            <a:pPr>
              <a:buFont typeface="Arial" panose="020B0604020202020204" pitchFamily="34" charset="0"/>
              <a:buChar char="•"/>
            </a:pPr>
            <a:r>
              <a:rPr lang="en-US" sz="1600" b="1" dirty="0"/>
              <a:t>High Data Velocity and Volume:</a:t>
            </a:r>
            <a:br>
              <a:rPr lang="en-US" sz="1600" dirty="0"/>
            </a:br>
            <a:r>
              <a:rPr lang="en-US" sz="1600" dirty="0"/>
              <a:t>The system must handle real-time data streams from multiple platforms (e.g., Twitter, Facebook) and process them efficiently.</a:t>
            </a:r>
          </a:p>
          <a:p>
            <a:pPr>
              <a:buFont typeface="Arial" panose="020B0604020202020204" pitchFamily="34" charset="0"/>
              <a:buChar char="•"/>
            </a:pPr>
            <a:r>
              <a:rPr lang="en-US" sz="1600" b="1" dirty="0"/>
              <a:t>Complexity of Content:</a:t>
            </a:r>
            <a:br>
              <a:rPr lang="en-US" sz="1600" dirty="0"/>
            </a:br>
            <a:r>
              <a:rPr lang="en-US" sz="1600" dirty="0"/>
              <a:t>Misinformation is not always blatant; it often involves subtle distortions, manipulated images, or misleading context. This requires advanced natural language processing (NLP) and image analysis techniques.</a:t>
            </a:r>
          </a:p>
          <a:p>
            <a:pPr>
              <a:buFont typeface="Arial" panose="020B0604020202020204" pitchFamily="34" charset="0"/>
              <a:buChar char="•"/>
            </a:pPr>
            <a:r>
              <a:rPr lang="en-US" sz="1600" b="1" dirty="0"/>
              <a:t>Adaptive Adversaries:</a:t>
            </a:r>
            <a:br>
              <a:rPr lang="en-US" sz="1600" dirty="0"/>
            </a:br>
            <a:r>
              <a:rPr lang="en-US" sz="1600" dirty="0"/>
              <a:t>Misinformation creators constantly evolve their tactics to bypass detection systems. This calls for a dynamic solution that learns from new patterns and adapts over time.</a:t>
            </a:r>
          </a:p>
        </p:txBody>
      </p:sp>
      <p:grpSp>
        <p:nvGrpSpPr>
          <p:cNvPr id="4" name="object 4">
            <a:extLst>
              <a:ext uri="{FF2B5EF4-FFF2-40B4-BE49-F238E27FC236}">
                <a16:creationId xmlns:a16="http://schemas.microsoft.com/office/drawing/2014/main" id="{CF40E395-E533-4C95-3B17-2816109A9540}"/>
              </a:ext>
            </a:extLst>
          </p:cNvPr>
          <p:cNvGrpSpPr/>
          <p:nvPr/>
        </p:nvGrpSpPr>
        <p:grpSpPr>
          <a:xfrm>
            <a:off x="0" y="0"/>
            <a:ext cx="3235960" cy="6858000"/>
            <a:chOff x="0" y="0"/>
            <a:chExt cx="3235960" cy="6858000"/>
          </a:xfrm>
        </p:grpSpPr>
        <p:pic>
          <p:nvPicPr>
            <p:cNvPr id="5" name="object 5">
              <a:extLst>
                <a:ext uri="{FF2B5EF4-FFF2-40B4-BE49-F238E27FC236}">
                  <a16:creationId xmlns:a16="http://schemas.microsoft.com/office/drawing/2014/main" id="{A06EA1E7-7E41-75C1-4CD6-095E1E27EA5D}"/>
                </a:ext>
              </a:extLst>
            </p:cNvPr>
            <p:cNvPicPr/>
            <p:nvPr/>
          </p:nvPicPr>
          <p:blipFill>
            <a:blip r:embed="rId2" cstate="print"/>
            <a:stretch>
              <a:fillRect/>
            </a:stretch>
          </p:blipFill>
          <p:spPr>
            <a:xfrm>
              <a:off x="0" y="1523"/>
              <a:ext cx="566928" cy="6856476"/>
            </a:xfrm>
            <a:prstGeom prst="rect">
              <a:avLst/>
            </a:prstGeom>
          </p:spPr>
        </p:pic>
        <p:pic>
          <p:nvPicPr>
            <p:cNvPr id="6" name="object 6">
              <a:extLst>
                <a:ext uri="{FF2B5EF4-FFF2-40B4-BE49-F238E27FC236}">
                  <a16:creationId xmlns:a16="http://schemas.microsoft.com/office/drawing/2014/main" id="{400FADF6-DA6B-29F7-76FC-B9C40A7BE518}"/>
                </a:ext>
              </a:extLst>
            </p:cNvPr>
            <p:cNvPicPr/>
            <p:nvPr/>
          </p:nvPicPr>
          <p:blipFill>
            <a:blip r:embed="rId3" cstate="print"/>
            <a:stretch>
              <a:fillRect/>
            </a:stretch>
          </p:blipFill>
          <p:spPr>
            <a:xfrm>
              <a:off x="566927" y="0"/>
              <a:ext cx="210312" cy="5440680"/>
            </a:xfrm>
            <a:prstGeom prst="rect">
              <a:avLst/>
            </a:prstGeom>
          </p:spPr>
        </p:pic>
        <p:pic>
          <p:nvPicPr>
            <p:cNvPr id="7" name="object 7">
              <a:extLst>
                <a:ext uri="{FF2B5EF4-FFF2-40B4-BE49-F238E27FC236}">
                  <a16:creationId xmlns:a16="http://schemas.microsoft.com/office/drawing/2014/main" id="{F2EE3E01-699A-A5D2-2FB7-DDE24F46F298}"/>
                </a:ext>
              </a:extLst>
            </p:cNvPr>
            <p:cNvPicPr/>
            <p:nvPr/>
          </p:nvPicPr>
          <p:blipFill>
            <a:blip r:embed="rId4" cstate="print"/>
            <a:stretch>
              <a:fillRect/>
            </a:stretch>
          </p:blipFill>
          <p:spPr>
            <a:xfrm>
              <a:off x="641604" y="6129528"/>
              <a:ext cx="2593848" cy="664464"/>
            </a:xfrm>
            <a:prstGeom prst="rect">
              <a:avLst/>
            </a:prstGeom>
          </p:spPr>
        </p:pic>
      </p:grpSp>
      <p:pic>
        <p:nvPicPr>
          <p:cNvPr id="8" name="object 8">
            <a:extLst>
              <a:ext uri="{FF2B5EF4-FFF2-40B4-BE49-F238E27FC236}">
                <a16:creationId xmlns:a16="http://schemas.microsoft.com/office/drawing/2014/main" id="{86E87781-9011-C188-3397-653D4552A262}"/>
              </a:ext>
            </a:extLst>
          </p:cNvPr>
          <p:cNvPicPr/>
          <p:nvPr/>
        </p:nvPicPr>
        <p:blipFill>
          <a:blip r:embed="rId5" cstate="print"/>
          <a:stretch>
            <a:fillRect/>
          </a:stretch>
        </p:blipFill>
        <p:spPr>
          <a:xfrm>
            <a:off x="11276076" y="6137147"/>
            <a:ext cx="868679" cy="647700"/>
          </a:xfrm>
          <a:prstGeom prst="rect">
            <a:avLst/>
          </a:prstGeom>
        </p:spPr>
      </p:pic>
    </p:spTree>
    <p:extLst>
      <p:ext uri="{BB962C8B-B14F-4D97-AF65-F5344CB8AC3E}">
        <p14:creationId xmlns:p14="http://schemas.microsoft.com/office/powerpoint/2010/main" val="273376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FBD98-3736-8788-5153-650195CC6B3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47DF575-E86B-8A61-B188-525DAE182398}"/>
              </a:ext>
            </a:extLst>
          </p:cNvPr>
          <p:cNvSpPr txBox="1">
            <a:spLocks noGrp="1"/>
          </p:cNvSpPr>
          <p:nvPr>
            <p:ph type="title"/>
          </p:nvPr>
        </p:nvSpPr>
        <p:spPr>
          <a:xfrm>
            <a:off x="1524000" y="80555"/>
            <a:ext cx="7410449" cy="979114"/>
          </a:xfrm>
          <a:prstGeom prst="rect">
            <a:avLst/>
          </a:prstGeom>
        </p:spPr>
        <p:txBody>
          <a:bodyPr vert="horz" wrap="square" lIns="0" tIns="421005" rIns="0" bIns="0" rtlCol="0">
            <a:spAutoFit/>
          </a:bodyPr>
          <a:lstStyle/>
          <a:p>
            <a:pPr marL="2703195">
              <a:lnSpc>
                <a:spcPct val="100000"/>
              </a:lnSpc>
              <a:spcBef>
                <a:spcPts val="100"/>
              </a:spcBef>
            </a:pPr>
            <a:r>
              <a:rPr lang="en-IN" dirty="0"/>
              <a:t>Objectives</a:t>
            </a:r>
            <a:endParaRPr spc="-80" dirty="0"/>
          </a:p>
        </p:txBody>
      </p:sp>
      <p:sp>
        <p:nvSpPr>
          <p:cNvPr id="3" name="object 3">
            <a:extLst>
              <a:ext uri="{FF2B5EF4-FFF2-40B4-BE49-F238E27FC236}">
                <a16:creationId xmlns:a16="http://schemas.microsoft.com/office/drawing/2014/main" id="{10636013-B19E-A617-FCE5-6266ADD934D9}"/>
              </a:ext>
            </a:extLst>
          </p:cNvPr>
          <p:cNvSpPr txBox="1">
            <a:spLocks noGrp="1"/>
          </p:cNvSpPr>
          <p:nvPr>
            <p:ph type="body" idx="1"/>
          </p:nvPr>
        </p:nvSpPr>
        <p:spPr>
          <a:xfrm>
            <a:off x="814400" y="1263052"/>
            <a:ext cx="11225200" cy="4503797"/>
          </a:xfrm>
          <a:prstGeom prst="rect">
            <a:avLst/>
          </a:prstGeom>
        </p:spPr>
        <p:txBody>
          <a:bodyPr vert="horz" wrap="square" lIns="0" tIns="193040" rIns="0" bIns="0" rtlCol="0">
            <a:spAutoFit/>
          </a:bodyPr>
          <a:lstStyle/>
          <a:p>
            <a:pPr>
              <a:buFont typeface="Arial" panose="020B0604020202020204" pitchFamily="34" charset="0"/>
              <a:buChar char="•"/>
            </a:pPr>
            <a:r>
              <a:rPr lang="en-US" sz="2000" b="1" dirty="0">
                <a:latin typeface="Trebuchet MS" panose="020B0603020202020204" pitchFamily="34" charset="0"/>
              </a:rPr>
              <a:t>Detection and Filtering:</a:t>
            </a:r>
            <a:br>
              <a:rPr lang="en-US" sz="2000" dirty="0">
                <a:latin typeface="Trebuchet MS" panose="020B0603020202020204" pitchFamily="34" charset="0"/>
              </a:rPr>
            </a:br>
            <a:r>
              <a:rPr lang="en-US" sz="2000" dirty="0">
                <a:latin typeface="Trebuchet MS" panose="020B0603020202020204" pitchFamily="34" charset="0"/>
              </a:rPr>
              <a:t>Develop an automated system that can analyze social media posts and flag those that contain fake or misleading content.</a:t>
            </a:r>
          </a:p>
          <a:p>
            <a:pPr>
              <a:buFont typeface="Arial" panose="020B0604020202020204" pitchFamily="34" charset="0"/>
              <a:buChar char="•"/>
            </a:pPr>
            <a:r>
              <a:rPr lang="en-US" sz="2000" b="1" dirty="0">
                <a:latin typeface="Trebuchet MS" panose="020B0603020202020204" pitchFamily="34" charset="0"/>
              </a:rPr>
              <a:t>Multimodal Analysis:</a:t>
            </a:r>
            <a:br>
              <a:rPr lang="en-US" sz="2000" dirty="0">
                <a:latin typeface="Trebuchet MS" panose="020B0603020202020204" pitchFamily="34" charset="0"/>
              </a:rPr>
            </a:br>
            <a:r>
              <a:rPr lang="en-US" sz="2000" dirty="0">
                <a:latin typeface="Trebuchet MS" panose="020B0603020202020204" pitchFamily="34" charset="0"/>
              </a:rPr>
              <a:t>Utilize both text-based (linguistic cues, sentiment analysis, and context) and multimedia methods (image verification, source credibility) for a more comprehensive detection mechanism.</a:t>
            </a:r>
          </a:p>
          <a:p>
            <a:pPr>
              <a:buFont typeface="Arial" panose="020B0604020202020204" pitchFamily="34" charset="0"/>
              <a:buChar char="•"/>
            </a:pPr>
            <a:r>
              <a:rPr lang="en-US" sz="2000" b="1" dirty="0">
                <a:latin typeface="Trebuchet MS" panose="020B0603020202020204" pitchFamily="34" charset="0"/>
              </a:rPr>
              <a:t>Real-Time Response:</a:t>
            </a:r>
            <a:br>
              <a:rPr lang="en-US" sz="2000" dirty="0">
                <a:latin typeface="Trebuchet MS" panose="020B0603020202020204" pitchFamily="34" charset="0"/>
              </a:rPr>
            </a:br>
            <a:r>
              <a:rPr lang="en-US" sz="2000" dirty="0">
                <a:latin typeface="Trebuchet MS" panose="020B0603020202020204" pitchFamily="34" charset="0"/>
              </a:rPr>
              <a:t>Aim for a near real-time detection system that can alert users or moderators as soon as suspicious content is identified.</a:t>
            </a:r>
          </a:p>
          <a:p>
            <a:pPr>
              <a:buFont typeface="Arial" panose="020B0604020202020204" pitchFamily="34" charset="0"/>
              <a:buChar char="•"/>
            </a:pPr>
            <a:r>
              <a:rPr lang="en-US" sz="2000" b="1" dirty="0">
                <a:latin typeface="Trebuchet MS" panose="020B0603020202020204" pitchFamily="34" charset="0"/>
              </a:rPr>
              <a:t>User Empowerment:</a:t>
            </a:r>
            <a:br>
              <a:rPr lang="en-US" sz="2000" dirty="0">
                <a:latin typeface="Trebuchet MS" panose="020B0603020202020204" pitchFamily="34" charset="0"/>
              </a:rPr>
            </a:br>
            <a:r>
              <a:rPr lang="en-US" sz="2000" dirty="0">
                <a:latin typeface="Trebuchet MS" panose="020B0603020202020204" pitchFamily="34" charset="0"/>
              </a:rPr>
              <a:t>Create an interface that not only displays detection outcomes but also provides explanations and confidence scores, allowing users to make informed judgments about the news they consume.</a:t>
            </a:r>
          </a:p>
        </p:txBody>
      </p:sp>
      <p:grpSp>
        <p:nvGrpSpPr>
          <p:cNvPr id="4" name="object 4">
            <a:extLst>
              <a:ext uri="{FF2B5EF4-FFF2-40B4-BE49-F238E27FC236}">
                <a16:creationId xmlns:a16="http://schemas.microsoft.com/office/drawing/2014/main" id="{8805AEC2-5D83-7186-CB78-CC21DF043C7A}"/>
              </a:ext>
            </a:extLst>
          </p:cNvPr>
          <p:cNvGrpSpPr/>
          <p:nvPr/>
        </p:nvGrpSpPr>
        <p:grpSpPr>
          <a:xfrm>
            <a:off x="0" y="0"/>
            <a:ext cx="3235960" cy="6858000"/>
            <a:chOff x="0" y="0"/>
            <a:chExt cx="3235960" cy="6858000"/>
          </a:xfrm>
        </p:grpSpPr>
        <p:pic>
          <p:nvPicPr>
            <p:cNvPr id="5" name="object 5">
              <a:extLst>
                <a:ext uri="{FF2B5EF4-FFF2-40B4-BE49-F238E27FC236}">
                  <a16:creationId xmlns:a16="http://schemas.microsoft.com/office/drawing/2014/main" id="{9D2C7623-FB5F-9AFD-583D-16C077A7894F}"/>
                </a:ext>
              </a:extLst>
            </p:cNvPr>
            <p:cNvPicPr/>
            <p:nvPr/>
          </p:nvPicPr>
          <p:blipFill>
            <a:blip r:embed="rId2" cstate="print"/>
            <a:stretch>
              <a:fillRect/>
            </a:stretch>
          </p:blipFill>
          <p:spPr>
            <a:xfrm>
              <a:off x="0" y="1523"/>
              <a:ext cx="566928" cy="6856476"/>
            </a:xfrm>
            <a:prstGeom prst="rect">
              <a:avLst/>
            </a:prstGeom>
          </p:spPr>
        </p:pic>
        <p:pic>
          <p:nvPicPr>
            <p:cNvPr id="6" name="object 6">
              <a:extLst>
                <a:ext uri="{FF2B5EF4-FFF2-40B4-BE49-F238E27FC236}">
                  <a16:creationId xmlns:a16="http://schemas.microsoft.com/office/drawing/2014/main" id="{C2B08DBF-885E-E4C7-D5AD-342614299162}"/>
                </a:ext>
              </a:extLst>
            </p:cNvPr>
            <p:cNvPicPr/>
            <p:nvPr/>
          </p:nvPicPr>
          <p:blipFill>
            <a:blip r:embed="rId3" cstate="print"/>
            <a:stretch>
              <a:fillRect/>
            </a:stretch>
          </p:blipFill>
          <p:spPr>
            <a:xfrm>
              <a:off x="566927" y="0"/>
              <a:ext cx="210312" cy="5440680"/>
            </a:xfrm>
            <a:prstGeom prst="rect">
              <a:avLst/>
            </a:prstGeom>
          </p:spPr>
        </p:pic>
        <p:pic>
          <p:nvPicPr>
            <p:cNvPr id="7" name="object 7">
              <a:extLst>
                <a:ext uri="{FF2B5EF4-FFF2-40B4-BE49-F238E27FC236}">
                  <a16:creationId xmlns:a16="http://schemas.microsoft.com/office/drawing/2014/main" id="{24BF2EC0-9009-630C-189F-03F2A199F2ED}"/>
                </a:ext>
              </a:extLst>
            </p:cNvPr>
            <p:cNvPicPr/>
            <p:nvPr/>
          </p:nvPicPr>
          <p:blipFill>
            <a:blip r:embed="rId4" cstate="print"/>
            <a:stretch>
              <a:fillRect/>
            </a:stretch>
          </p:blipFill>
          <p:spPr>
            <a:xfrm>
              <a:off x="641604" y="6129528"/>
              <a:ext cx="2593848" cy="664464"/>
            </a:xfrm>
            <a:prstGeom prst="rect">
              <a:avLst/>
            </a:prstGeom>
          </p:spPr>
        </p:pic>
      </p:grpSp>
      <p:pic>
        <p:nvPicPr>
          <p:cNvPr id="8" name="object 8">
            <a:extLst>
              <a:ext uri="{FF2B5EF4-FFF2-40B4-BE49-F238E27FC236}">
                <a16:creationId xmlns:a16="http://schemas.microsoft.com/office/drawing/2014/main" id="{93216659-8B02-2326-153E-98500576F48B}"/>
              </a:ext>
            </a:extLst>
          </p:cNvPr>
          <p:cNvPicPr/>
          <p:nvPr/>
        </p:nvPicPr>
        <p:blipFill>
          <a:blip r:embed="rId5" cstate="print"/>
          <a:stretch>
            <a:fillRect/>
          </a:stretch>
        </p:blipFill>
        <p:spPr>
          <a:xfrm>
            <a:off x="11276076" y="6137147"/>
            <a:ext cx="868679" cy="647700"/>
          </a:xfrm>
          <a:prstGeom prst="rect">
            <a:avLst/>
          </a:prstGeom>
        </p:spPr>
      </p:pic>
    </p:spTree>
    <p:extLst>
      <p:ext uri="{BB962C8B-B14F-4D97-AF65-F5344CB8AC3E}">
        <p14:creationId xmlns:p14="http://schemas.microsoft.com/office/powerpoint/2010/main" val="190424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2129" y="158661"/>
            <a:ext cx="3707765" cy="574040"/>
          </a:xfrm>
          <a:prstGeom prst="rect">
            <a:avLst/>
          </a:prstGeom>
        </p:spPr>
        <p:txBody>
          <a:bodyPr vert="horz" wrap="square" lIns="0" tIns="12700" rIns="0" bIns="0" rtlCol="0">
            <a:spAutoFit/>
          </a:bodyPr>
          <a:lstStyle/>
          <a:p>
            <a:pPr marL="12700">
              <a:lnSpc>
                <a:spcPct val="100000"/>
              </a:lnSpc>
              <a:spcBef>
                <a:spcPts val="100"/>
              </a:spcBef>
            </a:pPr>
            <a:r>
              <a:rPr spc="-10" dirty="0">
                <a:latin typeface="Aharoni" panose="020F0502020204030204" pitchFamily="2" charset="-79"/>
                <a:cs typeface="Aharoni" panose="020F0502020204030204" pitchFamily="2" charset="-79"/>
              </a:rPr>
              <a:t>Literature</a:t>
            </a:r>
            <a:r>
              <a:rPr spc="-185" dirty="0">
                <a:latin typeface="Aharoni" panose="020F0502020204030204" pitchFamily="2" charset="-79"/>
                <a:cs typeface="Aharoni" panose="020F0502020204030204" pitchFamily="2" charset="-79"/>
              </a:rPr>
              <a:t> </a:t>
            </a:r>
            <a:r>
              <a:rPr spc="-55" dirty="0">
                <a:latin typeface="Aharoni" panose="020F0502020204030204" pitchFamily="2" charset="-79"/>
                <a:cs typeface="Aharoni" panose="020F0502020204030204" pitchFamily="2" charset="-79"/>
              </a:rPr>
              <a:t>Survey</a:t>
            </a:r>
          </a:p>
        </p:txBody>
      </p:sp>
      <p:grpSp>
        <p:nvGrpSpPr>
          <p:cNvPr id="3" name="object 3"/>
          <p:cNvGrpSpPr/>
          <p:nvPr/>
        </p:nvGrpSpPr>
        <p:grpSpPr>
          <a:xfrm>
            <a:off x="0" y="0"/>
            <a:ext cx="3235960" cy="6858000"/>
            <a:chOff x="0" y="0"/>
            <a:chExt cx="3235960" cy="6858000"/>
          </a:xfrm>
        </p:grpSpPr>
        <p:pic>
          <p:nvPicPr>
            <p:cNvPr id="4" name="object 4"/>
            <p:cNvPicPr/>
            <p:nvPr/>
          </p:nvPicPr>
          <p:blipFill>
            <a:blip r:embed="rId2" cstate="print"/>
            <a:stretch>
              <a:fillRect/>
            </a:stretch>
          </p:blipFill>
          <p:spPr>
            <a:xfrm>
              <a:off x="0" y="1523"/>
              <a:ext cx="566928" cy="6856476"/>
            </a:xfrm>
            <a:prstGeom prst="rect">
              <a:avLst/>
            </a:prstGeom>
          </p:spPr>
        </p:pic>
        <p:pic>
          <p:nvPicPr>
            <p:cNvPr id="5" name="object 5"/>
            <p:cNvPicPr/>
            <p:nvPr/>
          </p:nvPicPr>
          <p:blipFill>
            <a:blip r:embed="rId3" cstate="print"/>
            <a:stretch>
              <a:fillRect/>
            </a:stretch>
          </p:blipFill>
          <p:spPr>
            <a:xfrm>
              <a:off x="566927" y="0"/>
              <a:ext cx="210312" cy="5440680"/>
            </a:xfrm>
            <a:prstGeom prst="rect">
              <a:avLst/>
            </a:prstGeom>
          </p:spPr>
        </p:pic>
        <p:pic>
          <p:nvPicPr>
            <p:cNvPr id="6" name="object 6"/>
            <p:cNvPicPr/>
            <p:nvPr/>
          </p:nvPicPr>
          <p:blipFill>
            <a:blip r:embed="rId4" cstate="print"/>
            <a:stretch>
              <a:fillRect/>
            </a:stretch>
          </p:blipFill>
          <p:spPr>
            <a:xfrm>
              <a:off x="641604" y="6129528"/>
              <a:ext cx="2593848" cy="664464"/>
            </a:xfrm>
            <a:prstGeom prst="rect">
              <a:avLst/>
            </a:prstGeom>
          </p:spPr>
        </p:pic>
      </p:grpSp>
      <p:pic>
        <p:nvPicPr>
          <p:cNvPr id="7" name="object 7"/>
          <p:cNvPicPr/>
          <p:nvPr/>
        </p:nvPicPr>
        <p:blipFill>
          <a:blip r:embed="rId5" cstate="print"/>
          <a:stretch>
            <a:fillRect/>
          </a:stretch>
        </p:blipFill>
        <p:spPr>
          <a:xfrm>
            <a:off x="11276076" y="6137147"/>
            <a:ext cx="868679" cy="647700"/>
          </a:xfrm>
          <a:prstGeom prst="rect">
            <a:avLst/>
          </a:prstGeom>
        </p:spPr>
      </p:pic>
      <p:graphicFrame>
        <p:nvGraphicFramePr>
          <p:cNvPr id="10" name="Table 9">
            <a:extLst>
              <a:ext uri="{FF2B5EF4-FFF2-40B4-BE49-F238E27FC236}">
                <a16:creationId xmlns:a16="http://schemas.microsoft.com/office/drawing/2014/main" id="{E34CB521-48AB-FBCA-4AF8-D7F1475A1AFA}"/>
              </a:ext>
            </a:extLst>
          </p:cNvPr>
          <p:cNvGraphicFramePr>
            <a:graphicFrameLocks noGrp="1"/>
          </p:cNvGraphicFramePr>
          <p:nvPr>
            <p:extLst>
              <p:ext uri="{D42A27DB-BD31-4B8C-83A1-F6EECF244321}">
                <p14:modId xmlns:p14="http://schemas.microsoft.com/office/powerpoint/2010/main" val="2647145744"/>
              </p:ext>
            </p:extLst>
          </p:nvPr>
        </p:nvGraphicFramePr>
        <p:xfrm>
          <a:off x="914399" y="990600"/>
          <a:ext cx="10710672" cy="5029200"/>
        </p:xfrm>
        <a:graphic>
          <a:graphicData uri="http://schemas.openxmlformats.org/drawingml/2006/table">
            <a:tbl>
              <a:tblPr/>
              <a:tblGrid>
                <a:gridCol w="3570224">
                  <a:extLst>
                    <a:ext uri="{9D8B030D-6E8A-4147-A177-3AD203B41FA5}">
                      <a16:colId xmlns:a16="http://schemas.microsoft.com/office/drawing/2014/main" val="3297086296"/>
                    </a:ext>
                  </a:extLst>
                </a:gridCol>
                <a:gridCol w="3570224">
                  <a:extLst>
                    <a:ext uri="{9D8B030D-6E8A-4147-A177-3AD203B41FA5}">
                      <a16:colId xmlns:a16="http://schemas.microsoft.com/office/drawing/2014/main" val="1849670408"/>
                    </a:ext>
                  </a:extLst>
                </a:gridCol>
                <a:gridCol w="3570224">
                  <a:extLst>
                    <a:ext uri="{9D8B030D-6E8A-4147-A177-3AD203B41FA5}">
                      <a16:colId xmlns:a16="http://schemas.microsoft.com/office/drawing/2014/main" val="3875350388"/>
                    </a:ext>
                  </a:extLst>
                </a:gridCol>
              </a:tblGrid>
              <a:tr h="254643">
                <a:tc>
                  <a:txBody>
                    <a:bodyPr/>
                    <a:lstStyle/>
                    <a:p>
                      <a:r>
                        <a:rPr lang="en-IN" sz="1100" b="1" dirty="0"/>
                        <a:t>Technology / Technique</a:t>
                      </a:r>
                      <a:endParaRPr lang="en-IN" sz="1100" dirty="0"/>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100" b="1" dirty="0"/>
                        <a:t>Research Basis</a:t>
                      </a:r>
                      <a:endParaRPr lang="en-IN" sz="1100" dirty="0"/>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100" b="1" dirty="0"/>
                        <a:t>Our Implementation</a:t>
                      </a:r>
                      <a:endParaRPr lang="en-IN" sz="1100" dirty="0"/>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8086629"/>
                  </a:ext>
                </a:extLst>
              </a:tr>
              <a:tr h="1591519">
                <a:tc>
                  <a:txBody>
                    <a:bodyPr/>
                    <a:lstStyle/>
                    <a:p>
                      <a:r>
                        <a:rPr lang="en-IN" sz="1100" b="1" dirty="0"/>
                        <a:t>NLP-based Content Analysis</a:t>
                      </a:r>
                      <a:endParaRPr lang="en-IN" sz="1100" dirty="0"/>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t>Shu et al. (2017) – “Fake News Detection on Social Media: A Data Mining Perspective” </a:t>
                      </a:r>
                      <a:br>
                        <a:rPr lang="en-US" sz="1100" dirty="0"/>
                      </a:br>
                      <a:r>
                        <a:rPr lang="en-US" sz="1100" dirty="0"/>
                        <a:t>[ACM SIGKDD Explorations]</a:t>
                      </a:r>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t>Leverages linguistic and semantic features (n-grams, sentiment, readability scores) to identify misleading language. </a:t>
                      </a:r>
                      <a:br>
                        <a:rPr lang="en-US" sz="1100" dirty="0"/>
                      </a:br>
                      <a:r>
                        <a:rPr lang="en-US" sz="1100" dirty="0"/>
                        <a:t>Implements text preprocessing (tokenization, stop-word removal) and uses ML/DL classifiers (SVM, LSTM) for classification.</a:t>
                      </a:r>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0512794"/>
                  </a:ext>
                </a:extLst>
              </a:tr>
              <a:tr h="1591519">
                <a:tc>
                  <a:txBody>
                    <a:bodyPr/>
                    <a:lstStyle/>
                    <a:p>
                      <a:r>
                        <a:rPr lang="en-IN" sz="1100" b="1" dirty="0"/>
                        <a:t>Social Context &amp; Network Analysis</a:t>
                      </a:r>
                      <a:endParaRPr lang="en-IN" sz="1100" dirty="0"/>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Conroy et al. (2015) – “Automatic Deception Detection: Methods for Finding Fake News” </a:t>
                      </a:r>
                      <a:br>
                        <a:rPr lang="en-US" sz="1100"/>
                      </a:br>
                      <a:r>
                        <a:rPr lang="en-US" sz="1100"/>
                        <a:t>[ASIST Proceedings]</a:t>
                      </a:r>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100" dirty="0"/>
                        <a:t>Incorporates user metadata (posting frequency, social ties) and network patterns (retweet/reshare graphs) to detect bot-driven misinformation campaigns. </a:t>
                      </a:r>
                      <a:br>
                        <a:rPr lang="en-IN" sz="1100" dirty="0"/>
                      </a:br>
                      <a:r>
                        <a:rPr lang="en-IN" sz="1100" dirty="0"/>
                        <a:t>Flags suspicious activity based on propagation speed and engagement anomalies.</a:t>
                      </a:r>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9683418"/>
                  </a:ext>
                </a:extLst>
              </a:tr>
              <a:tr h="1591519">
                <a:tc>
                  <a:txBody>
                    <a:bodyPr/>
                    <a:lstStyle/>
                    <a:p>
                      <a:r>
                        <a:rPr lang="en-IN" sz="1100" b="1"/>
                        <a:t>Hybrid Deep Learning Approaches</a:t>
                      </a:r>
                      <a:endParaRPr lang="en-IN" sz="1100"/>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Wang (2017) – “Liar Dataset: A Benchmark for Fake News Detection” </a:t>
                      </a:r>
                      <a:br>
                        <a:rPr lang="en-US" sz="1100"/>
                      </a:br>
                      <a:r>
                        <a:rPr lang="en-US" sz="1100"/>
                        <a:t>[ACL Anthology]</a:t>
                      </a:r>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100" dirty="0"/>
                        <a:t>Utilizes a hybrid architecture (CNN + RNN) trained on the LIAR dataset to capture both contextual and sequential text features. </a:t>
                      </a:r>
                      <a:br>
                        <a:rPr lang="en-IN" sz="1100" dirty="0"/>
                      </a:br>
                      <a:r>
                        <a:rPr lang="en-IN" sz="1100" dirty="0"/>
                        <a:t>Integrates attention mechanisms for better interpretability, highlighting key phrases that indicate misinformation.</a:t>
                      </a:r>
                    </a:p>
                  </a:txBody>
                  <a:tcPr marL="56668" marR="56668" marT="28334" marB="283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0329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C6C0F-64FC-6E1B-03BA-95FB135CFD2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0EC934-7122-C63B-2CFC-CAD6ADF14B19}"/>
              </a:ext>
            </a:extLst>
          </p:cNvPr>
          <p:cNvSpPr txBox="1">
            <a:spLocks noGrp="1"/>
          </p:cNvSpPr>
          <p:nvPr>
            <p:ph type="title"/>
          </p:nvPr>
        </p:nvSpPr>
        <p:spPr>
          <a:xfrm>
            <a:off x="-566926" y="80555"/>
            <a:ext cx="12192000" cy="1032564"/>
          </a:xfrm>
          <a:prstGeom prst="rect">
            <a:avLst/>
          </a:prstGeom>
        </p:spPr>
        <p:txBody>
          <a:bodyPr vert="horz" wrap="square" lIns="0" tIns="473938" rIns="0" bIns="0" rtlCol="0">
            <a:spAutoFit/>
          </a:bodyPr>
          <a:lstStyle/>
          <a:p>
            <a:pPr marL="3923665">
              <a:lnSpc>
                <a:spcPct val="100000"/>
              </a:lnSpc>
              <a:spcBef>
                <a:spcPts val="100"/>
              </a:spcBef>
            </a:pPr>
            <a:r>
              <a:rPr lang="en-IN" dirty="0"/>
              <a:t>Outcomes of Literature Survey</a:t>
            </a:r>
            <a:endParaRPr spc="-10" dirty="0">
              <a:latin typeface="Tahoma"/>
              <a:cs typeface="Tahoma"/>
            </a:endParaRPr>
          </a:p>
        </p:txBody>
      </p:sp>
      <p:pic>
        <p:nvPicPr>
          <p:cNvPr id="3" name="object 3">
            <a:extLst>
              <a:ext uri="{FF2B5EF4-FFF2-40B4-BE49-F238E27FC236}">
                <a16:creationId xmlns:a16="http://schemas.microsoft.com/office/drawing/2014/main" id="{DA88855B-015F-8096-ACE1-BD9D9E8F0A96}"/>
              </a:ext>
            </a:extLst>
          </p:cNvPr>
          <p:cNvPicPr/>
          <p:nvPr/>
        </p:nvPicPr>
        <p:blipFill>
          <a:blip r:embed="rId2" cstate="print"/>
          <a:stretch>
            <a:fillRect/>
          </a:stretch>
        </p:blipFill>
        <p:spPr>
          <a:xfrm>
            <a:off x="11276076" y="6137147"/>
            <a:ext cx="868679" cy="647700"/>
          </a:xfrm>
          <a:prstGeom prst="rect">
            <a:avLst/>
          </a:prstGeom>
        </p:spPr>
      </p:pic>
      <p:grpSp>
        <p:nvGrpSpPr>
          <p:cNvPr id="4" name="object 4">
            <a:extLst>
              <a:ext uri="{FF2B5EF4-FFF2-40B4-BE49-F238E27FC236}">
                <a16:creationId xmlns:a16="http://schemas.microsoft.com/office/drawing/2014/main" id="{9C65934F-871F-2570-6F9A-FEB094F31877}"/>
              </a:ext>
            </a:extLst>
          </p:cNvPr>
          <p:cNvGrpSpPr/>
          <p:nvPr/>
        </p:nvGrpSpPr>
        <p:grpSpPr>
          <a:xfrm>
            <a:off x="0" y="0"/>
            <a:ext cx="12192000" cy="6858000"/>
            <a:chOff x="0" y="0"/>
            <a:chExt cx="12192000" cy="6858000"/>
          </a:xfrm>
        </p:grpSpPr>
        <p:pic>
          <p:nvPicPr>
            <p:cNvPr id="5" name="object 5">
              <a:extLst>
                <a:ext uri="{FF2B5EF4-FFF2-40B4-BE49-F238E27FC236}">
                  <a16:creationId xmlns:a16="http://schemas.microsoft.com/office/drawing/2014/main" id="{EC638275-397F-D19A-B483-D0C1441938F4}"/>
                </a:ext>
              </a:extLst>
            </p:cNvPr>
            <p:cNvPicPr/>
            <p:nvPr/>
          </p:nvPicPr>
          <p:blipFill>
            <a:blip r:embed="rId3" cstate="print"/>
            <a:stretch>
              <a:fillRect/>
            </a:stretch>
          </p:blipFill>
          <p:spPr>
            <a:xfrm>
              <a:off x="0" y="1523"/>
              <a:ext cx="566928" cy="6856476"/>
            </a:xfrm>
            <a:prstGeom prst="rect">
              <a:avLst/>
            </a:prstGeom>
          </p:spPr>
        </p:pic>
        <p:pic>
          <p:nvPicPr>
            <p:cNvPr id="6" name="object 6">
              <a:extLst>
                <a:ext uri="{FF2B5EF4-FFF2-40B4-BE49-F238E27FC236}">
                  <a16:creationId xmlns:a16="http://schemas.microsoft.com/office/drawing/2014/main" id="{EF1BA435-0CD7-AC98-13A4-9E5316A84137}"/>
                </a:ext>
              </a:extLst>
            </p:cNvPr>
            <p:cNvPicPr/>
            <p:nvPr/>
          </p:nvPicPr>
          <p:blipFill>
            <a:blip r:embed="rId4" cstate="print"/>
            <a:stretch>
              <a:fillRect/>
            </a:stretch>
          </p:blipFill>
          <p:spPr>
            <a:xfrm>
              <a:off x="566927" y="0"/>
              <a:ext cx="210312" cy="5440680"/>
            </a:xfrm>
            <a:prstGeom prst="rect">
              <a:avLst/>
            </a:prstGeom>
          </p:spPr>
        </p:pic>
        <p:pic>
          <p:nvPicPr>
            <p:cNvPr id="7" name="object 7">
              <a:extLst>
                <a:ext uri="{FF2B5EF4-FFF2-40B4-BE49-F238E27FC236}">
                  <a16:creationId xmlns:a16="http://schemas.microsoft.com/office/drawing/2014/main" id="{78663461-12EA-5BCC-16E0-D6AFCCADB7FF}"/>
                </a:ext>
              </a:extLst>
            </p:cNvPr>
            <p:cNvPicPr/>
            <p:nvPr/>
          </p:nvPicPr>
          <p:blipFill>
            <a:blip r:embed="rId5" cstate="print"/>
            <a:stretch>
              <a:fillRect/>
            </a:stretch>
          </p:blipFill>
          <p:spPr>
            <a:xfrm>
              <a:off x="641604" y="6129528"/>
              <a:ext cx="2593848" cy="664464"/>
            </a:xfrm>
            <a:prstGeom prst="rect">
              <a:avLst/>
            </a:prstGeom>
          </p:spPr>
        </p:pic>
        <p:sp>
          <p:nvSpPr>
            <p:cNvPr id="8" name="object 8">
              <a:extLst>
                <a:ext uri="{FF2B5EF4-FFF2-40B4-BE49-F238E27FC236}">
                  <a16:creationId xmlns:a16="http://schemas.microsoft.com/office/drawing/2014/main" id="{FD19F6C4-B6CE-4F95-8E00-5A9AEE5656D7}"/>
                </a:ext>
              </a:extLst>
            </p:cNvPr>
            <p:cNvSpPr/>
            <p:nvPr/>
          </p:nvSpPr>
          <p:spPr>
            <a:xfrm>
              <a:off x="0" y="0"/>
              <a:ext cx="12192000" cy="20320"/>
            </a:xfrm>
            <a:custGeom>
              <a:avLst/>
              <a:gdLst/>
              <a:ahLst/>
              <a:cxnLst/>
              <a:rect l="l" t="t" r="r" b="b"/>
              <a:pathLst>
                <a:path w="12192000" h="20320">
                  <a:moveTo>
                    <a:pt x="12192000" y="0"/>
                  </a:moveTo>
                  <a:lnTo>
                    <a:pt x="12187238" y="0"/>
                  </a:lnTo>
                  <a:lnTo>
                    <a:pt x="4762" y="0"/>
                  </a:lnTo>
                  <a:lnTo>
                    <a:pt x="0" y="0"/>
                  </a:lnTo>
                  <a:lnTo>
                    <a:pt x="0" y="4762"/>
                  </a:lnTo>
                  <a:lnTo>
                    <a:pt x="0" y="11112"/>
                  </a:lnTo>
                  <a:lnTo>
                    <a:pt x="0" y="11430"/>
                  </a:lnTo>
                  <a:lnTo>
                    <a:pt x="0" y="15240"/>
                  </a:lnTo>
                  <a:lnTo>
                    <a:pt x="0" y="20320"/>
                  </a:lnTo>
                  <a:lnTo>
                    <a:pt x="12192000" y="20320"/>
                  </a:lnTo>
                  <a:lnTo>
                    <a:pt x="12192000" y="15875"/>
                  </a:lnTo>
                  <a:lnTo>
                    <a:pt x="12192000" y="15240"/>
                  </a:lnTo>
                  <a:lnTo>
                    <a:pt x="12192000" y="11112"/>
                  </a:lnTo>
                  <a:lnTo>
                    <a:pt x="12192000" y="4762"/>
                  </a:lnTo>
                  <a:lnTo>
                    <a:pt x="12192000" y="0"/>
                  </a:lnTo>
                  <a:close/>
                </a:path>
              </a:pathLst>
            </a:custGeom>
            <a:solidFill>
              <a:srgbClr val="000000"/>
            </a:solidFill>
          </p:spPr>
          <p:txBody>
            <a:bodyPr wrap="square" lIns="0" tIns="0" rIns="0" bIns="0" rtlCol="0"/>
            <a:lstStyle/>
            <a:p>
              <a:endParaRPr/>
            </a:p>
          </p:txBody>
        </p:sp>
      </p:grpSp>
      <p:sp>
        <p:nvSpPr>
          <p:cNvPr id="9" name="object 9">
            <a:extLst>
              <a:ext uri="{FF2B5EF4-FFF2-40B4-BE49-F238E27FC236}">
                <a16:creationId xmlns:a16="http://schemas.microsoft.com/office/drawing/2014/main" id="{4CB2B98D-53AF-2920-A62A-47C9E3F0D842}"/>
              </a:ext>
            </a:extLst>
          </p:cNvPr>
          <p:cNvSpPr txBox="1"/>
          <p:nvPr/>
        </p:nvSpPr>
        <p:spPr>
          <a:xfrm>
            <a:off x="1206627" y="1242898"/>
            <a:ext cx="10418446" cy="4013919"/>
          </a:xfrm>
          <a:prstGeom prst="rect">
            <a:avLst/>
          </a:prstGeom>
        </p:spPr>
        <p:txBody>
          <a:bodyPr vert="horz" wrap="square" lIns="0" tIns="12700" rIns="0" bIns="0" rtlCol="0">
            <a:spAutoFit/>
          </a:bodyPr>
          <a:lstStyle/>
          <a:p>
            <a:pPr>
              <a:buNone/>
            </a:pPr>
            <a:r>
              <a:rPr lang="en-GB" sz="2000" dirty="0"/>
              <a:t>The literature review explored key technological advancements in automated question paper generation, metadata tagging, and randomization techniques in education.</a:t>
            </a:r>
          </a:p>
          <a:p>
            <a:pPr>
              <a:buNone/>
            </a:pPr>
            <a:r>
              <a:rPr lang="en-GB" sz="2000" dirty="0"/>
              <a:t>A study published in </a:t>
            </a:r>
            <a:r>
              <a:rPr lang="en-GB" sz="2000" b="1" dirty="0"/>
              <a:t>IRJET (2020)</a:t>
            </a:r>
            <a:r>
              <a:rPr lang="en-GB" sz="2000" dirty="0"/>
              <a:t> highlighted the necessity of dynamically balancing question distribution across modules, difficulty levels, and marks. Our system addresses this by leveraging </a:t>
            </a:r>
            <a:r>
              <a:rPr lang="en-GB" sz="2000" b="1" dirty="0"/>
              <a:t>random sampling</a:t>
            </a:r>
            <a:r>
              <a:rPr lang="en-GB" sz="2000" dirty="0"/>
              <a:t> to ensure a fair and varied selection of questions.</a:t>
            </a:r>
          </a:p>
          <a:p>
            <a:pPr>
              <a:buNone/>
            </a:pPr>
            <a:r>
              <a:rPr lang="en-GB" sz="2000" b="1" dirty="0"/>
              <a:t>Semantic Scholar (2019)</a:t>
            </a:r>
            <a:r>
              <a:rPr lang="en-GB" sz="2000" dirty="0"/>
              <a:t> emphasized the importance of efficient tagging and metadata structuring. We incorporated this by organizing questions using attributes such as module number, difficulty level, and mark allocation for seamless retrieval and categorization.</a:t>
            </a:r>
          </a:p>
          <a:p>
            <a:pPr>
              <a:buNone/>
            </a:pPr>
            <a:r>
              <a:rPr lang="en-GB" sz="2000" dirty="0"/>
              <a:t>Insights from </a:t>
            </a:r>
            <a:r>
              <a:rPr lang="en-GB" sz="2000" b="1" dirty="0"/>
              <a:t>IJARIIE (2018)</a:t>
            </a:r>
            <a:r>
              <a:rPr lang="en-GB" sz="2000" dirty="0"/>
              <a:t> on advanced randomization techniques helped guide our algorithm design. These principles were applied to reduce question repetition while maintaining fair syllabus coverage and topic variation.</a:t>
            </a:r>
          </a:p>
          <a:p>
            <a:r>
              <a:rPr lang="en-GB" sz="2000" dirty="0"/>
              <a:t>Together, these studies underline the importance of a metadata-driven and randomized approach—laying the groundwork for our system's intelligent and scalable architecture.</a:t>
            </a:r>
          </a:p>
        </p:txBody>
      </p:sp>
    </p:spTree>
    <p:extLst>
      <p:ext uri="{BB962C8B-B14F-4D97-AF65-F5344CB8AC3E}">
        <p14:creationId xmlns:p14="http://schemas.microsoft.com/office/powerpoint/2010/main" val="18475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3938" rIns="0" bIns="0" rtlCol="0">
            <a:spAutoFit/>
          </a:bodyPr>
          <a:lstStyle/>
          <a:p>
            <a:pPr marL="3923665">
              <a:lnSpc>
                <a:spcPct val="100000"/>
              </a:lnSpc>
              <a:spcBef>
                <a:spcPts val="100"/>
              </a:spcBef>
            </a:pPr>
            <a:r>
              <a:rPr spc="-10" dirty="0">
                <a:latin typeface="Tahoma"/>
                <a:cs typeface="Tahoma"/>
              </a:rPr>
              <a:t>Scope</a:t>
            </a:r>
          </a:p>
        </p:txBody>
      </p:sp>
      <p:pic>
        <p:nvPicPr>
          <p:cNvPr id="3" name="object 3"/>
          <p:cNvPicPr/>
          <p:nvPr/>
        </p:nvPicPr>
        <p:blipFill>
          <a:blip r:embed="rId2" cstate="print"/>
          <a:stretch>
            <a:fillRect/>
          </a:stretch>
        </p:blipFill>
        <p:spPr>
          <a:xfrm>
            <a:off x="11276076" y="6137147"/>
            <a:ext cx="868679" cy="647700"/>
          </a:xfrm>
          <a:prstGeom prst="rect">
            <a:avLst/>
          </a:prstGeom>
        </p:spPr>
      </p:pic>
      <p:grpSp>
        <p:nvGrpSpPr>
          <p:cNvPr id="4" name="object 4"/>
          <p:cNvGrpSpPr/>
          <p:nvPr/>
        </p:nvGrpSpPr>
        <p:grpSpPr>
          <a:xfrm>
            <a:off x="0" y="0"/>
            <a:ext cx="12192000" cy="6858000"/>
            <a:chOff x="0" y="0"/>
            <a:chExt cx="12192000" cy="6858000"/>
          </a:xfrm>
        </p:grpSpPr>
        <p:pic>
          <p:nvPicPr>
            <p:cNvPr id="5" name="object 5"/>
            <p:cNvPicPr/>
            <p:nvPr/>
          </p:nvPicPr>
          <p:blipFill>
            <a:blip r:embed="rId3" cstate="print"/>
            <a:stretch>
              <a:fillRect/>
            </a:stretch>
          </p:blipFill>
          <p:spPr>
            <a:xfrm>
              <a:off x="0" y="1523"/>
              <a:ext cx="566928" cy="6856476"/>
            </a:xfrm>
            <a:prstGeom prst="rect">
              <a:avLst/>
            </a:prstGeom>
          </p:spPr>
        </p:pic>
        <p:pic>
          <p:nvPicPr>
            <p:cNvPr id="6" name="object 6"/>
            <p:cNvPicPr/>
            <p:nvPr/>
          </p:nvPicPr>
          <p:blipFill>
            <a:blip r:embed="rId4" cstate="print"/>
            <a:stretch>
              <a:fillRect/>
            </a:stretch>
          </p:blipFill>
          <p:spPr>
            <a:xfrm>
              <a:off x="566927" y="0"/>
              <a:ext cx="210312" cy="5440680"/>
            </a:xfrm>
            <a:prstGeom prst="rect">
              <a:avLst/>
            </a:prstGeom>
          </p:spPr>
        </p:pic>
        <p:pic>
          <p:nvPicPr>
            <p:cNvPr id="7" name="object 7"/>
            <p:cNvPicPr/>
            <p:nvPr/>
          </p:nvPicPr>
          <p:blipFill>
            <a:blip r:embed="rId5" cstate="print"/>
            <a:stretch>
              <a:fillRect/>
            </a:stretch>
          </p:blipFill>
          <p:spPr>
            <a:xfrm>
              <a:off x="641604" y="6129528"/>
              <a:ext cx="2593848" cy="664464"/>
            </a:xfrm>
            <a:prstGeom prst="rect">
              <a:avLst/>
            </a:prstGeom>
          </p:spPr>
        </p:pic>
        <p:sp>
          <p:nvSpPr>
            <p:cNvPr id="8" name="object 8"/>
            <p:cNvSpPr/>
            <p:nvPr/>
          </p:nvSpPr>
          <p:spPr>
            <a:xfrm>
              <a:off x="0" y="0"/>
              <a:ext cx="12192000" cy="20320"/>
            </a:xfrm>
            <a:custGeom>
              <a:avLst/>
              <a:gdLst/>
              <a:ahLst/>
              <a:cxnLst/>
              <a:rect l="l" t="t" r="r" b="b"/>
              <a:pathLst>
                <a:path w="12192000" h="20320">
                  <a:moveTo>
                    <a:pt x="12192000" y="0"/>
                  </a:moveTo>
                  <a:lnTo>
                    <a:pt x="12187238" y="0"/>
                  </a:lnTo>
                  <a:lnTo>
                    <a:pt x="4762" y="0"/>
                  </a:lnTo>
                  <a:lnTo>
                    <a:pt x="0" y="0"/>
                  </a:lnTo>
                  <a:lnTo>
                    <a:pt x="0" y="4762"/>
                  </a:lnTo>
                  <a:lnTo>
                    <a:pt x="0" y="11112"/>
                  </a:lnTo>
                  <a:lnTo>
                    <a:pt x="0" y="11430"/>
                  </a:lnTo>
                  <a:lnTo>
                    <a:pt x="0" y="15240"/>
                  </a:lnTo>
                  <a:lnTo>
                    <a:pt x="0" y="20320"/>
                  </a:lnTo>
                  <a:lnTo>
                    <a:pt x="12192000" y="20320"/>
                  </a:lnTo>
                  <a:lnTo>
                    <a:pt x="12192000" y="15875"/>
                  </a:lnTo>
                  <a:lnTo>
                    <a:pt x="12192000" y="15240"/>
                  </a:lnTo>
                  <a:lnTo>
                    <a:pt x="12192000" y="11112"/>
                  </a:lnTo>
                  <a:lnTo>
                    <a:pt x="12192000" y="4762"/>
                  </a:lnTo>
                  <a:lnTo>
                    <a:pt x="12192000" y="0"/>
                  </a:lnTo>
                  <a:close/>
                </a:path>
              </a:pathLst>
            </a:custGeom>
            <a:solidFill>
              <a:srgbClr val="000000"/>
            </a:solidFill>
          </p:spPr>
          <p:txBody>
            <a:bodyPr wrap="square" lIns="0" tIns="0" rIns="0" bIns="0" rtlCol="0"/>
            <a:lstStyle/>
            <a:p>
              <a:endParaRPr/>
            </a:p>
          </p:txBody>
        </p:sp>
      </p:grpSp>
      <p:sp>
        <p:nvSpPr>
          <p:cNvPr id="9" name="object 9"/>
          <p:cNvSpPr txBox="1"/>
          <p:nvPr/>
        </p:nvSpPr>
        <p:spPr>
          <a:xfrm>
            <a:off x="1206626" y="1242898"/>
            <a:ext cx="10147173" cy="4649414"/>
          </a:xfrm>
          <a:prstGeom prst="rect">
            <a:avLst/>
          </a:prstGeom>
        </p:spPr>
        <p:txBody>
          <a:bodyPr vert="horz" wrap="square" lIns="0" tIns="12700" rIns="0" bIns="0" rtlCol="0">
            <a:spAutoFit/>
          </a:bodyPr>
          <a:lstStyle/>
          <a:p>
            <a:pPr marL="12700">
              <a:lnSpc>
                <a:spcPts val="2840"/>
              </a:lnSpc>
              <a:spcBef>
                <a:spcPts val="100"/>
              </a:spcBef>
            </a:pPr>
            <a:r>
              <a:rPr lang="en-US" sz="2000" b="1" dirty="0"/>
              <a:t>Functional Requirements:</a:t>
            </a:r>
            <a:br>
              <a:rPr lang="en-US" sz="2000" dirty="0"/>
            </a:br>
            <a:r>
              <a:rPr lang="en-US" sz="2000" dirty="0"/>
              <a:t> – </a:t>
            </a:r>
            <a:r>
              <a:rPr lang="en-US" sz="2000" b="1" dirty="0"/>
              <a:t>Data Collection:</a:t>
            </a:r>
            <a:r>
              <a:rPr lang="en-US" sz="2000" dirty="0"/>
              <a:t> Crawl and aggregate data from social media platforms (Twitter, Facebook, etc.).</a:t>
            </a:r>
            <a:br>
              <a:rPr lang="en-US" sz="2000" dirty="0"/>
            </a:br>
            <a:r>
              <a:rPr lang="en-US" sz="2000" dirty="0"/>
              <a:t> – </a:t>
            </a:r>
            <a:r>
              <a:rPr lang="en-US" sz="2000" b="1" dirty="0"/>
              <a:t>Preprocessing:</a:t>
            </a:r>
            <a:r>
              <a:rPr lang="en-US" sz="2000" dirty="0"/>
              <a:t> Clean text data and remove noise.</a:t>
            </a:r>
            <a:br>
              <a:rPr lang="en-US" sz="2000" dirty="0"/>
            </a:br>
            <a:r>
              <a:rPr lang="en-US" sz="2000" dirty="0"/>
              <a:t> – </a:t>
            </a:r>
            <a:r>
              <a:rPr lang="en-US" sz="2000" b="1" dirty="0"/>
              <a:t>Feature Extraction:</a:t>
            </a:r>
            <a:r>
              <a:rPr lang="en-US" sz="2000" dirty="0"/>
              <a:t> Use NLP techniques to extract semantic, syntactic, and sentiment features.</a:t>
            </a:r>
            <a:br>
              <a:rPr lang="en-US" sz="2000" dirty="0"/>
            </a:br>
            <a:r>
              <a:rPr lang="en-US" sz="2000" dirty="0"/>
              <a:t> – </a:t>
            </a:r>
            <a:r>
              <a:rPr lang="en-US" sz="2000" b="1" dirty="0"/>
              <a:t>Classification:</a:t>
            </a:r>
            <a:r>
              <a:rPr lang="en-US" sz="2000" dirty="0"/>
              <a:t> Implement machine learning models (e.g., SVM, Random Forest, Deep Learning) to classify news as fake or genuine.</a:t>
            </a:r>
            <a:br>
              <a:rPr lang="en-US" sz="2000" dirty="0"/>
            </a:br>
            <a:r>
              <a:rPr lang="en-US" sz="2000" dirty="0"/>
              <a:t> – </a:t>
            </a:r>
            <a:r>
              <a:rPr lang="en-US" sz="2000" b="1" dirty="0"/>
              <a:t>Visualization &amp; Reporting:</a:t>
            </a:r>
            <a:r>
              <a:rPr lang="en-US" sz="2000" dirty="0"/>
              <a:t> Dashboard to display detection results and trends.</a:t>
            </a:r>
            <a:br>
              <a:rPr lang="en-US" sz="2000" dirty="0"/>
            </a:br>
            <a:r>
              <a:rPr lang="en-US" sz="2000" dirty="0"/>
              <a:t>• </a:t>
            </a:r>
            <a:r>
              <a:rPr lang="en-US" sz="2000" b="1" dirty="0"/>
              <a:t>Non-Functional Requirements:</a:t>
            </a:r>
            <a:br>
              <a:rPr lang="en-US" sz="2000" dirty="0"/>
            </a:br>
            <a:r>
              <a:rPr lang="en-US" sz="2000" dirty="0"/>
              <a:t> – </a:t>
            </a:r>
            <a:r>
              <a:rPr lang="en-US" sz="2000" b="1" dirty="0"/>
              <a:t>Performance:</a:t>
            </a:r>
            <a:r>
              <a:rPr lang="en-US" sz="2000" dirty="0"/>
              <a:t> Real-time or near real-time detection capability.</a:t>
            </a:r>
            <a:br>
              <a:rPr lang="en-US" sz="2000" dirty="0"/>
            </a:br>
            <a:r>
              <a:rPr lang="en-US" sz="2000" dirty="0"/>
              <a:t> – </a:t>
            </a:r>
            <a:r>
              <a:rPr lang="en-US" sz="2000" b="1" dirty="0"/>
              <a:t>Scalability:</a:t>
            </a:r>
            <a:r>
              <a:rPr lang="en-US" sz="2000" dirty="0"/>
              <a:t> System should handle large volumes of social media data.</a:t>
            </a:r>
            <a:br>
              <a:rPr lang="en-US" sz="2000" dirty="0"/>
            </a:br>
            <a:r>
              <a:rPr lang="en-US" sz="2000" dirty="0"/>
              <a:t> – </a:t>
            </a:r>
            <a:r>
              <a:rPr lang="en-US" sz="2000" b="1" dirty="0"/>
              <a:t>Usability:</a:t>
            </a:r>
            <a:r>
              <a:rPr lang="en-US" sz="2000" dirty="0"/>
              <a:t> User-friendly interfaces for both analysts and end users.</a:t>
            </a:r>
            <a:endParaRPr sz="16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7239" y="80554"/>
            <a:ext cx="9662161" cy="979114"/>
          </a:xfrm>
          <a:prstGeom prst="rect">
            <a:avLst/>
          </a:prstGeom>
        </p:spPr>
        <p:txBody>
          <a:bodyPr vert="horz" wrap="square" lIns="0" tIns="421005" rIns="0" bIns="0" rtlCol="0">
            <a:spAutoFit/>
          </a:bodyPr>
          <a:lstStyle/>
          <a:p>
            <a:pPr marL="2512695">
              <a:lnSpc>
                <a:spcPct val="100000"/>
              </a:lnSpc>
              <a:spcBef>
                <a:spcPts val="100"/>
              </a:spcBef>
            </a:pPr>
            <a:r>
              <a:rPr lang="en-IN" dirty="0"/>
              <a:t>Overview of Implementation</a:t>
            </a:r>
            <a:endParaRPr spc="-10" dirty="0"/>
          </a:p>
        </p:txBody>
      </p:sp>
      <p:sp>
        <p:nvSpPr>
          <p:cNvPr id="3" name="object 3"/>
          <p:cNvSpPr txBox="1"/>
          <p:nvPr/>
        </p:nvSpPr>
        <p:spPr>
          <a:xfrm>
            <a:off x="1193800" y="1294765"/>
            <a:ext cx="10845800" cy="3736920"/>
          </a:xfrm>
          <a:prstGeom prst="rect">
            <a:avLst/>
          </a:prstGeom>
        </p:spPr>
        <p:txBody>
          <a:bodyPr vert="horz" wrap="square" lIns="0" tIns="12700" rIns="0" bIns="0" rtlCol="0">
            <a:spAutoFit/>
          </a:bodyPr>
          <a:lstStyle/>
          <a:p>
            <a:pPr marL="25400" algn="l">
              <a:lnSpc>
                <a:spcPct val="100000"/>
              </a:lnSpc>
              <a:spcBef>
                <a:spcPts val="100"/>
              </a:spcBef>
            </a:pPr>
            <a:r>
              <a:rPr lang="en-IN" sz="2200" b="1" dirty="0"/>
              <a:t>System Architecture:</a:t>
            </a:r>
            <a:br>
              <a:rPr lang="en-IN" sz="2200" dirty="0"/>
            </a:br>
            <a:r>
              <a:rPr lang="en-IN" sz="2200" dirty="0"/>
              <a:t> – </a:t>
            </a:r>
            <a:r>
              <a:rPr lang="en-IN" sz="2200" b="1" dirty="0"/>
              <a:t>Data Acquisition Module:</a:t>
            </a:r>
            <a:r>
              <a:rPr lang="en-IN" sz="2200" dirty="0"/>
              <a:t> APIs and web crawlers to collect social media posts.</a:t>
            </a:r>
            <a:br>
              <a:rPr lang="en-IN" sz="2200" dirty="0"/>
            </a:br>
            <a:r>
              <a:rPr lang="en-IN" sz="2200" dirty="0"/>
              <a:t> – </a:t>
            </a:r>
            <a:r>
              <a:rPr lang="en-IN" sz="2200" b="1" dirty="0"/>
              <a:t>Preprocessing Module:</a:t>
            </a:r>
            <a:r>
              <a:rPr lang="en-IN" sz="2200" dirty="0"/>
              <a:t> Text cleaning, tokenization, and normalization.</a:t>
            </a:r>
            <a:br>
              <a:rPr lang="en-IN" sz="2200" dirty="0"/>
            </a:br>
            <a:r>
              <a:rPr lang="en-IN" sz="2200" dirty="0"/>
              <a:t> – </a:t>
            </a:r>
            <a:r>
              <a:rPr lang="en-IN" sz="2200" b="1" dirty="0"/>
              <a:t>Feature Extraction Module:</a:t>
            </a:r>
            <a:br>
              <a:rPr lang="en-IN" sz="2200" dirty="0"/>
            </a:br>
            <a:r>
              <a:rPr lang="en-IN" sz="2200" dirty="0"/>
              <a:t>   • Linguistic features (n-grams, POS tags)</a:t>
            </a:r>
            <a:br>
              <a:rPr lang="en-IN" sz="2200" dirty="0"/>
            </a:br>
            <a:r>
              <a:rPr lang="en-IN" sz="2200" dirty="0"/>
              <a:t>   • Semantic features (word embeddings, sentiment scores)</a:t>
            </a:r>
            <a:br>
              <a:rPr lang="en-IN" sz="2200" dirty="0"/>
            </a:br>
            <a:r>
              <a:rPr lang="en-IN" sz="2200" dirty="0"/>
              <a:t> – </a:t>
            </a:r>
            <a:r>
              <a:rPr lang="en-IN" sz="2200" b="1" dirty="0"/>
              <a:t>Classification Module:</a:t>
            </a:r>
            <a:br>
              <a:rPr lang="en-IN" sz="2200" dirty="0"/>
            </a:br>
            <a:r>
              <a:rPr lang="en-IN" sz="2200" dirty="0"/>
              <a:t>   • Machine Learning models (e.g., Neural Networks, SVM) trained on </a:t>
            </a:r>
            <a:r>
              <a:rPr lang="en-IN" sz="2200" dirty="0" err="1"/>
              <a:t>labeled</a:t>
            </a:r>
            <a:r>
              <a:rPr lang="en-IN" sz="2200" dirty="0"/>
              <a:t> 	datasets.</a:t>
            </a:r>
            <a:br>
              <a:rPr lang="en-IN" sz="2200" dirty="0"/>
            </a:br>
            <a:r>
              <a:rPr lang="en-IN" sz="2200" dirty="0"/>
              <a:t> – </a:t>
            </a:r>
            <a:r>
              <a:rPr lang="en-IN" sz="2200" b="1" dirty="0"/>
              <a:t>Post-Processing Module:</a:t>
            </a:r>
            <a:r>
              <a:rPr lang="en-IN" sz="2200" dirty="0"/>
              <a:t> Aggregation of results and flagging suspicious content.</a:t>
            </a:r>
            <a:br>
              <a:rPr lang="en-IN" sz="2200" dirty="0"/>
            </a:br>
            <a:r>
              <a:rPr lang="en-IN" sz="2200" dirty="0"/>
              <a:t> – </a:t>
            </a:r>
            <a:r>
              <a:rPr lang="en-IN" sz="2200" b="1" dirty="0"/>
              <a:t>User Interface:</a:t>
            </a:r>
            <a:r>
              <a:rPr lang="en-IN" sz="2200" dirty="0"/>
              <a:t> Dashboard for visualization, feedback, and reporting.</a:t>
            </a:r>
            <a:endParaRPr lang="en-IN" sz="2200" b="1" dirty="0">
              <a:latin typeface="Trebuchet MS" panose="020B0603020202020204" pitchFamily="34" charset="0"/>
              <a:cs typeface="Arial MT"/>
            </a:endParaRPr>
          </a:p>
        </p:txBody>
      </p:sp>
      <p:grpSp>
        <p:nvGrpSpPr>
          <p:cNvPr id="4" name="object 4"/>
          <p:cNvGrpSpPr/>
          <p:nvPr/>
        </p:nvGrpSpPr>
        <p:grpSpPr>
          <a:xfrm>
            <a:off x="0" y="0"/>
            <a:ext cx="3235960" cy="6858000"/>
            <a:chOff x="0" y="0"/>
            <a:chExt cx="3235960" cy="6858000"/>
          </a:xfrm>
        </p:grpSpPr>
        <p:pic>
          <p:nvPicPr>
            <p:cNvPr id="5" name="object 5"/>
            <p:cNvPicPr/>
            <p:nvPr/>
          </p:nvPicPr>
          <p:blipFill>
            <a:blip r:embed="rId2" cstate="print"/>
            <a:stretch>
              <a:fillRect/>
            </a:stretch>
          </p:blipFill>
          <p:spPr>
            <a:xfrm>
              <a:off x="0" y="1523"/>
              <a:ext cx="566928" cy="6856476"/>
            </a:xfrm>
            <a:prstGeom prst="rect">
              <a:avLst/>
            </a:prstGeom>
          </p:spPr>
        </p:pic>
        <p:pic>
          <p:nvPicPr>
            <p:cNvPr id="6" name="object 6"/>
            <p:cNvPicPr/>
            <p:nvPr/>
          </p:nvPicPr>
          <p:blipFill>
            <a:blip r:embed="rId3" cstate="print"/>
            <a:stretch>
              <a:fillRect/>
            </a:stretch>
          </p:blipFill>
          <p:spPr>
            <a:xfrm>
              <a:off x="566927" y="0"/>
              <a:ext cx="210312" cy="5440680"/>
            </a:xfrm>
            <a:prstGeom prst="rect">
              <a:avLst/>
            </a:prstGeom>
          </p:spPr>
        </p:pic>
        <p:pic>
          <p:nvPicPr>
            <p:cNvPr id="7" name="object 7"/>
            <p:cNvPicPr/>
            <p:nvPr/>
          </p:nvPicPr>
          <p:blipFill>
            <a:blip r:embed="rId4" cstate="print"/>
            <a:stretch>
              <a:fillRect/>
            </a:stretch>
          </p:blipFill>
          <p:spPr>
            <a:xfrm>
              <a:off x="641604" y="6129528"/>
              <a:ext cx="2593848" cy="664464"/>
            </a:xfrm>
            <a:prstGeom prst="rect">
              <a:avLst/>
            </a:prstGeom>
          </p:spPr>
        </p:pic>
      </p:grpSp>
      <p:pic>
        <p:nvPicPr>
          <p:cNvPr id="8" name="object 8"/>
          <p:cNvPicPr/>
          <p:nvPr/>
        </p:nvPicPr>
        <p:blipFill>
          <a:blip r:embed="rId5" cstate="print"/>
          <a:stretch>
            <a:fillRect/>
          </a:stretch>
        </p:blipFill>
        <p:spPr>
          <a:xfrm>
            <a:off x="11276076" y="6137147"/>
            <a:ext cx="868679" cy="647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21602" rIns="0" bIns="0" rtlCol="0">
            <a:spAutoFit/>
          </a:bodyPr>
          <a:lstStyle/>
          <a:p>
            <a:pPr marL="2639695">
              <a:lnSpc>
                <a:spcPct val="100000"/>
              </a:lnSpc>
              <a:spcBef>
                <a:spcPts val="100"/>
              </a:spcBef>
            </a:pPr>
            <a:r>
              <a:rPr spc="-145" dirty="0"/>
              <a:t>Technologies</a:t>
            </a:r>
            <a:r>
              <a:rPr spc="-240" dirty="0"/>
              <a:t> </a:t>
            </a:r>
            <a:r>
              <a:rPr spc="-20" dirty="0"/>
              <a:t>Used</a:t>
            </a:r>
          </a:p>
        </p:txBody>
      </p:sp>
      <p:grpSp>
        <p:nvGrpSpPr>
          <p:cNvPr id="4" name="object 4"/>
          <p:cNvGrpSpPr/>
          <p:nvPr/>
        </p:nvGrpSpPr>
        <p:grpSpPr>
          <a:xfrm>
            <a:off x="0" y="0"/>
            <a:ext cx="3235960" cy="6858000"/>
            <a:chOff x="0" y="0"/>
            <a:chExt cx="3235960" cy="6858000"/>
          </a:xfrm>
        </p:grpSpPr>
        <p:pic>
          <p:nvPicPr>
            <p:cNvPr id="5" name="object 5"/>
            <p:cNvPicPr/>
            <p:nvPr/>
          </p:nvPicPr>
          <p:blipFill>
            <a:blip r:embed="rId2" cstate="print"/>
            <a:stretch>
              <a:fillRect/>
            </a:stretch>
          </p:blipFill>
          <p:spPr>
            <a:xfrm>
              <a:off x="0" y="1523"/>
              <a:ext cx="566928" cy="6856476"/>
            </a:xfrm>
            <a:prstGeom prst="rect">
              <a:avLst/>
            </a:prstGeom>
          </p:spPr>
        </p:pic>
        <p:pic>
          <p:nvPicPr>
            <p:cNvPr id="6" name="object 6"/>
            <p:cNvPicPr/>
            <p:nvPr/>
          </p:nvPicPr>
          <p:blipFill>
            <a:blip r:embed="rId3" cstate="print"/>
            <a:stretch>
              <a:fillRect/>
            </a:stretch>
          </p:blipFill>
          <p:spPr>
            <a:xfrm>
              <a:off x="566927" y="0"/>
              <a:ext cx="210312" cy="5440680"/>
            </a:xfrm>
            <a:prstGeom prst="rect">
              <a:avLst/>
            </a:prstGeom>
          </p:spPr>
        </p:pic>
        <p:pic>
          <p:nvPicPr>
            <p:cNvPr id="7" name="object 7"/>
            <p:cNvPicPr/>
            <p:nvPr/>
          </p:nvPicPr>
          <p:blipFill>
            <a:blip r:embed="rId4" cstate="print"/>
            <a:stretch>
              <a:fillRect/>
            </a:stretch>
          </p:blipFill>
          <p:spPr>
            <a:xfrm>
              <a:off x="641604" y="6129528"/>
              <a:ext cx="2593848" cy="664464"/>
            </a:xfrm>
            <a:prstGeom prst="rect">
              <a:avLst/>
            </a:prstGeom>
          </p:spPr>
        </p:pic>
      </p:grpSp>
      <p:pic>
        <p:nvPicPr>
          <p:cNvPr id="8" name="object 8"/>
          <p:cNvPicPr/>
          <p:nvPr/>
        </p:nvPicPr>
        <p:blipFill>
          <a:blip r:embed="rId5" cstate="print"/>
          <a:stretch>
            <a:fillRect/>
          </a:stretch>
        </p:blipFill>
        <p:spPr>
          <a:xfrm>
            <a:off x="11276076" y="6137147"/>
            <a:ext cx="868679" cy="647700"/>
          </a:xfrm>
          <a:prstGeom prst="rect">
            <a:avLst/>
          </a:prstGeom>
        </p:spPr>
      </p:pic>
      <p:graphicFrame>
        <p:nvGraphicFramePr>
          <p:cNvPr id="10" name="Table 9">
            <a:extLst>
              <a:ext uri="{FF2B5EF4-FFF2-40B4-BE49-F238E27FC236}">
                <a16:creationId xmlns:a16="http://schemas.microsoft.com/office/drawing/2014/main" id="{6CFB9899-E1E0-75D0-FC52-C47605295DCD}"/>
              </a:ext>
            </a:extLst>
          </p:cNvPr>
          <p:cNvGraphicFramePr>
            <a:graphicFrameLocks noGrp="1"/>
          </p:cNvGraphicFramePr>
          <p:nvPr>
            <p:extLst>
              <p:ext uri="{D42A27DB-BD31-4B8C-83A1-F6EECF244321}">
                <p14:modId xmlns:p14="http://schemas.microsoft.com/office/powerpoint/2010/main" val="3406907032"/>
              </p:ext>
            </p:extLst>
          </p:nvPr>
        </p:nvGraphicFramePr>
        <p:xfrm>
          <a:off x="814388" y="1581785"/>
          <a:ext cx="10572750" cy="3840480"/>
        </p:xfrm>
        <a:graphic>
          <a:graphicData uri="http://schemas.openxmlformats.org/drawingml/2006/table">
            <a:tbl>
              <a:tblPr/>
              <a:tblGrid>
                <a:gridCol w="3524250">
                  <a:extLst>
                    <a:ext uri="{9D8B030D-6E8A-4147-A177-3AD203B41FA5}">
                      <a16:colId xmlns:a16="http://schemas.microsoft.com/office/drawing/2014/main" val="4098954932"/>
                    </a:ext>
                  </a:extLst>
                </a:gridCol>
                <a:gridCol w="3524250">
                  <a:extLst>
                    <a:ext uri="{9D8B030D-6E8A-4147-A177-3AD203B41FA5}">
                      <a16:colId xmlns:a16="http://schemas.microsoft.com/office/drawing/2014/main" val="3401507576"/>
                    </a:ext>
                  </a:extLst>
                </a:gridCol>
                <a:gridCol w="3524250">
                  <a:extLst>
                    <a:ext uri="{9D8B030D-6E8A-4147-A177-3AD203B41FA5}">
                      <a16:colId xmlns:a16="http://schemas.microsoft.com/office/drawing/2014/main" val="1793410607"/>
                    </a:ext>
                  </a:extLst>
                </a:gridCol>
              </a:tblGrid>
              <a:tr h="0">
                <a:tc>
                  <a:txBody>
                    <a:bodyPr/>
                    <a:lstStyle/>
                    <a:p>
                      <a:r>
                        <a:rPr lang="en-IN" b="1"/>
                        <a:t>Component</a:t>
                      </a:r>
                      <a:endParaRPr lang="en-IN"/>
                    </a:p>
                  </a:txBody>
                  <a:tcPr anchor="ctr">
                    <a:lnL>
                      <a:noFill/>
                    </a:lnL>
                    <a:lnR>
                      <a:noFill/>
                    </a:lnR>
                    <a:lnT>
                      <a:noFill/>
                    </a:lnT>
                    <a:lnB>
                      <a:noFill/>
                    </a:lnB>
                    <a:noFill/>
                  </a:tcPr>
                </a:tc>
                <a:tc>
                  <a:txBody>
                    <a:bodyPr/>
                    <a:lstStyle/>
                    <a:p>
                      <a:r>
                        <a:rPr lang="en-IN" b="1"/>
                        <a:t>Technology Used</a:t>
                      </a:r>
                      <a:endParaRPr lang="en-IN"/>
                    </a:p>
                  </a:txBody>
                  <a:tcPr anchor="ctr">
                    <a:lnL>
                      <a:noFill/>
                    </a:lnL>
                    <a:lnR>
                      <a:noFill/>
                    </a:lnR>
                    <a:lnT>
                      <a:noFill/>
                    </a:lnT>
                    <a:lnB>
                      <a:noFill/>
                    </a:lnB>
                    <a:noFill/>
                  </a:tcPr>
                </a:tc>
                <a:tc>
                  <a:txBody>
                    <a:bodyPr/>
                    <a:lstStyle/>
                    <a:p>
                      <a:r>
                        <a:rPr lang="en-IN" b="1"/>
                        <a:t>Purpose</a:t>
                      </a:r>
                      <a:endParaRPr lang="en-IN"/>
                    </a:p>
                  </a:txBody>
                  <a:tcPr anchor="ctr">
                    <a:lnL>
                      <a:noFill/>
                    </a:lnL>
                    <a:lnR>
                      <a:noFill/>
                    </a:lnR>
                    <a:lnT>
                      <a:noFill/>
                    </a:lnT>
                    <a:lnB>
                      <a:noFill/>
                    </a:lnB>
                    <a:noFill/>
                  </a:tcPr>
                </a:tc>
                <a:extLst>
                  <a:ext uri="{0D108BD9-81ED-4DB2-BD59-A6C34878D82A}">
                    <a16:rowId xmlns:a16="http://schemas.microsoft.com/office/drawing/2014/main" val="4137804652"/>
                  </a:ext>
                </a:extLst>
              </a:tr>
              <a:tr h="0">
                <a:tc>
                  <a:txBody>
                    <a:bodyPr/>
                    <a:lstStyle/>
                    <a:p>
                      <a:r>
                        <a:rPr lang="en-IN" b="1"/>
                        <a:t>Backend Framework</a:t>
                      </a:r>
                      <a:endParaRPr lang="en-IN"/>
                    </a:p>
                  </a:txBody>
                  <a:tcPr anchor="ctr">
                    <a:lnL>
                      <a:noFill/>
                    </a:lnL>
                    <a:lnR>
                      <a:noFill/>
                    </a:lnR>
                    <a:lnT>
                      <a:noFill/>
                    </a:lnT>
                    <a:lnB>
                      <a:noFill/>
                    </a:lnB>
                    <a:noFill/>
                  </a:tcPr>
                </a:tc>
                <a:tc>
                  <a:txBody>
                    <a:bodyPr/>
                    <a:lstStyle/>
                    <a:p>
                      <a:r>
                        <a:rPr lang="en-IN"/>
                        <a:t>Django (Python)</a:t>
                      </a:r>
                    </a:p>
                  </a:txBody>
                  <a:tcPr anchor="ctr">
                    <a:lnL>
                      <a:noFill/>
                    </a:lnL>
                    <a:lnR>
                      <a:noFill/>
                    </a:lnR>
                    <a:lnT>
                      <a:noFill/>
                    </a:lnT>
                    <a:lnB>
                      <a:noFill/>
                    </a:lnB>
                    <a:noFill/>
                  </a:tcPr>
                </a:tc>
                <a:tc>
                  <a:txBody>
                    <a:bodyPr/>
                    <a:lstStyle/>
                    <a:p>
                      <a:r>
                        <a:rPr lang="en-US"/>
                        <a:t>Handles business logic, user roles, and rapid backend development</a:t>
                      </a:r>
                    </a:p>
                  </a:txBody>
                  <a:tcPr anchor="ctr">
                    <a:lnL>
                      <a:noFill/>
                    </a:lnL>
                    <a:lnR>
                      <a:noFill/>
                    </a:lnR>
                    <a:lnT>
                      <a:noFill/>
                    </a:lnT>
                    <a:lnB>
                      <a:noFill/>
                    </a:lnB>
                    <a:noFill/>
                  </a:tcPr>
                </a:tc>
                <a:extLst>
                  <a:ext uri="{0D108BD9-81ED-4DB2-BD59-A6C34878D82A}">
                    <a16:rowId xmlns:a16="http://schemas.microsoft.com/office/drawing/2014/main" val="307673610"/>
                  </a:ext>
                </a:extLst>
              </a:tr>
              <a:tr h="0">
                <a:tc>
                  <a:txBody>
                    <a:bodyPr/>
                    <a:lstStyle/>
                    <a:p>
                      <a:r>
                        <a:rPr lang="en-IN" b="1"/>
                        <a:t>Frontend</a:t>
                      </a:r>
                      <a:endParaRPr lang="en-IN"/>
                    </a:p>
                  </a:txBody>
                  <a:tcPr anchor="ctr">
                    <a:lnL>
                      <a:noFill/>
                    </a:lnL>
                    <a:lnR>
                      <a:noFill/>
                    </a:lnR>
                    <a:lnT>
                      <a:noFill/>
                    </a:lnT>
                    <a:lnB>
                      <a:noFill/>
                    </a:lnB>
                    <a:noFill/>
                  </a:tcPr>
                </a:tc>
                <a:tc>
                  <a:txBody>
                    <a:bodyPr/>
                    <a:lstStyle/>
                    <a:p>
                      <a:r>
                        <a:rPr lang="en-IN"/>
                        <a:t>HTML, CSS, JavaScript</a:t>
                      </a:r>
                    </a:p>
                  </a:txBody>
                  <a:tcPr anchor="ctr">
                    <a:lnL>
                      <a:noFill/>
                    </a:lnL>
                    <a:lnR>
                      <a:noFill/>
                    </a:lnR>
                    <a:lnT>
                      <a:noFill/>
                    </a:lnT>
                    <a:lnB>
                      <a:noFill/>
                    </a:lnB>
                    <a:noFill/>
                  </a:tcPr>
                </a:tc>
                <a:tc>
                  <a:txBody>
                    <a:bodyPr/>
                    <a:lstStyle/>
                    <a:p>
                      <a:r>
                        <a:rPr lang="en-US"/>
                        <a:t>Builds a clean and interactive user interface</a:t>
                      </a:r>
                    </a:p>
                  </a:txBody>
                  <a:tcPr anchor="ctr">
                    <a:lnL>
                      <a:noFill/>
                    </a:lnL>
                    <a:lnR>
                      <a:noFill/>
                    </a:lnR>
                    <a:lnT>
                      <a:noFill/>
                    </a:lnT>
                    <a:lnB>
                      <a:noFill/>
                    </a:lnB>
                    <a:noFill/>
                  </a:tcPr>
                </a:tc>
                <a:extLst>
                  <a:ext uri="{0D108BD9-81ED-4DB2-BD59-A6C34878D82A}">
                    <a16:rowId xmlns:a16="http://schemas.microsoft.com/office/drawing/2014/main" val="3526404767"/>
                  </a:ext>
                </a:extLst>
              </a:tr>
              <a:tr h="0">
                <a:tc>
                  <a:txBody>
                    <a:bodyPr/>
                    <a:lstStyle/>
                    <a:p>
                      <a:r>
                        <a:rPr lang="en-IN" b="1"/>
                        <a:t>Database</a:t>
                      </a:r>
                      <a:endParaRPr lang="en-IN"/>
                    </a:p>
                  </a:txBody>
                  <a:tcPr anchor="ctr">
                    <a:lnL>
                      <a:noFill/>
                    </a:lnL>
                    <a:lnR>
                      <a:noFill/>
                    </a:lnR>
                    <a:lnT>
                      <a:noFill/>
                    </a:lnT>
                    <a:lnB>
                      <a:noFill/>
                    </a:lnB>
                    <a:noFill/>
                  </a:tcPr>
                </a:tc>
                <a:tc>
                  <a:txBody>
                    <a:bodyPr/>
                    <a:lstStyle/>
                    <a:p>
                      <a:r>
                        <a:rPr lang="en-IN" dirty="0"/>
                        <a:t>SQLite</a:t>
                      </a:r>
                    </a:p>
                  </a:txBody>
                  <a:tcPr anchor="ctr">
                    <a:lnL>
                      <a:noFill/>
                    </a:lnL>
                    <a:lnR>
                      <a:noFill/>
                    </a:lnR>
                    <a:lnT>
                      <a:noFill/>
                    </a:lnT>
                    <a:lnB>
                      <a:noFill/>
                    </a:lnB>
                    <a:noFill/>
                  </a:tcPr>
                </a:tc>
                <a:tc>
                  <a:txBody>
                    <a:bodyPr/>
                    <a:lstStyle/>
                    <a:p>
                      <a:r>
                        <a:rPr lang="en-IN"/>
                        <a:t>Stores subjects, questions, users, and exam configurations</a:t>
                      </a:r>
                    </a:p>
                  </a:txBody>
                  <a:tcPr anchor="ctr">
                    <a:lnL>
                      <a:noFill/>
                    </a:lnL>
                    <a:lnR>
                      <a:noFill/>
                    </a:lnR>
                    <a:lnT>
                      <a:noFill/>
                    </a:lnT>
                    <a:lnB>
                      <a:noFill/>
                    </a:lnB>
                    <a:noFill/>
                  </a:tcPr>
                </a:tc>
                <a:extLst>
                  <a:ext uri="{0D108BD9-81ED-4DB2-BD59-A6C34878D82A}">
                    <a16:rowId xmlns:a16="http://schemas.microsoft.com/office/drawing/2014/main" val="3611095815"/>
                  </a:ext>
                </a:extLst>
              </a:tr>
              <a:tr h="0">
                <a:tc>
                  <a:txBody>
                    <a:bodyPr/>
                    <a:lstStyle/>
                    <a:p>
                      <a:r>
                        <a:rPr lang="en-IN" b="1"/>
                        <a:t>Logic Algorithm</a:t>
                      </a:r>
                      <a:endParaRPr lang="en-IN"/>
                    </a:p>
                  </a:txBody>
                  <a:tcPr anchor="ctr">
                    <a:lnL>
                      <a:noFill/>
                    </a:lnL>
                    <a:lnR>
                      <a:noFill/>
                    </a:lnR>
                    <a:lnT>
                      <a:noFill/>
                    </a:lnT>
                    <a:lnB>
                      <a:noFill/>
                    </a:lnB>
                    <a:noFill/>
                  </a:tcPr>
                </a:tc>
                <a:tc>
                  <a:txBody>
                    <a:bodyPr/>
                    <a:lstStyle/>
                    <a:p>
                      <a:r>
                        <a:rPr lang="en-IN" dirty="0"/>
                        <a:t>Random Sampling</a:t>
                      </a:r>
                    </a:p>
                  </a:txBody>
                  <a:tcPr anchor="ctr">
                    <a:lnL>
                      <a:noFill/>
                    </a:lnL>
                    <a:lnR>
                      <a:noFill/>
                    </a:lnR>
                    <a:lnT>
                      <a:noFill/>
                    </a:lnT>
                    <a:lnB>
                      <a:noFill/>
                    </a:lnB>
                    <a:noFill/>
                  </a:tcPr>
                </a:tc>
                <a:tc>
                  <a:txBody>
                    <a:bodyPr/>
                    <a:lstStyle/>
                    <a:p>
                      <a:r>
                        <a:rPr lang="en-US" dirty="0"/>
                        <a:t>Smart selection of questions based on difficulty and marks</a:t>
                      </a:r>
                    </a:p>
                  </a:txBody>
                  <a:tcPr anchor="ctr">
                    <a:lnL>
                      <a:noFill/>
                    </a:lnL>
                    <a:lnR>
                      <a:noFill/>
                    </a:lnR>
                    <a:lnT>
                      <a:noFill/>
                    </a:lnT>
                    <a:lnB>
                      <a:noFill/>
                    </a:lnB>
                    <a:noFill/>
                  </a:tcPr>
                </a:tc>
                <a:extLst>
                  <a:ext uri="{0D108BD9-81ED-4DB2-BD59-A6C34878D82A}">
                    <a16:rowId xmlns:a16="http://schemas.microsoft.com/office/drawing/2014/main" val="3986835280"/>
                  </a:ext>
                </a:extLst>
              </a:tr>
              <a:tr h="0">
                <a:tc>
                  <a:txBody>
                    <a:bodyPr/>
                    <a:lstStyle/>
                    <a:p>
                      <a:r>
                        <a:rPr lang="en-IN" b="1"/>
                        <a:t>PDF Generation</a:t>
                      </a:r>
                      <a:endParaRPr lang="en-IN"/>
                    </a:p>
                  </a:txBody>
                  <a:tcPr anchor="ctr">
                    <a:lnL>
                      <a:noFill/>
                    </a:lnL>
                    <a:lnR>
                      <a:noFill/>
                    </a:lnR>
                    <a:lnT>
                      <a:noFill/>
                    </a:lnT>
                    <a:lnB>
                      <a:noFill/>
                    </a:lnB>
                    <a:noFill/>
                  </a:tcPr>
                </a:tc>
                <a:tc>
                  <a:txBody>
                    <a:bodyPr/>
                    <a:lstStyle/>
                    <a:p>
                      <a:r>
                        <a:rPr lang="en-IN"/>
                        <a:t>xhtml2pdf or similar tools</a:t>
                      </a:r>
                    </a:p>
                  </a:txBody>
                  <a:tcPr anchor="ctr">
                    <a:lnL>
                      <a:noFill/>
                    </a:lnL>
                    <a:lnR>
                      <a:noFill/>
                    </a:lnR>
                    <a:lnT>
                      <a:noFill/>
                    </a:lnT>
                    <a:lnB>
                      <a:noFill/>
                    </a:lnB>
                    <a:noFill/>
                  </a:tcPr>
                </a:tc>
                <a:tc>
                  <a:txBody>
                    <a:bodyPr/>
                    <a:lstStyle/>
                    <a:p>
                      <a:r>
                        <a:rPr lang="en-US" dirty="0"/>
                        <a:t>Converts dynamically generated HTML into downloadable PDF question papers</a:t>
                      </a:r>
                    </a:p>
                  </a:txBody>
                  <a:tcPr anchor="ctr">
                    <a:lnL>
                      <a:noFill/>
                    </a:lnL>
                    <a:lnR>
                      <a:noFill/>
                    </a:lnR>
                    <a:lnT>
                      <a:noFill/>
                    </a:lnT>
                    <a:lnB>
                      <a:noFill/>
                    </a:lnB>
                    <a:noFill/>
                  </a:tcPr>
                </a:tc>
                <a:extLst>
                  <a:ext uri="{0D108BD9-81ED-4DB2-BD59-A6C34878D82A}">
                    <a16:rowId xmlns:a16="http://schemas.microsoft.com/office/drawing/2014/main" val="6897963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1530</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Arial</vt:lpstr>
      <vt:lpstr>Arial MT</vt:lpstr>
      <vt:lpstr>Tahoma</vt:lpstr>
      <vt:lpstr>Trebuchet MS</vt:lpstr>
      <vt:lpstr>Office Theme</vt:lpstr>
      <vt:lpstr>Fake News &amp; Misinformation Detection on Social Media using AI &amp; ML</vt:lpstr>
      <vt:lpstr>Why This Topic Matters</vt:lpstr>
      <vt:lpstr>Why This Topic Matters</vt:lpstr>
      <vt:lpstr>Objectives</vt:lpstr>
      <vt:lpstr>Literature Survey</vt:lpstr>
      <vt:lpstr>Outcomes of Literature Survey</vt:lpstr>
      <vt:lpstr>Scope</vt:lpstr>
      <vt:lpstr>Overview of Implementation</vt:lpstr>
      <vt:lpstr>Technologies Used</vt:lpstr>
      <vt:lpstr>Data Set Description </vt:lpstr>
      <vt:lpstr>Timeline</vt:lpstr>
      <vt:lpstr>Expected Outcomes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dc:description/>
  <cp:lastModifiedBy>Prem Nanda</cp:lastModifiedBy>
  <cp:revision>6</cp:revision>
  <dcterms:created xsi:type="dcterms:W3CDTF">2025-02-25T05:51:58Z</dcterms:created>
  <dcterms:modified xsi:type="dcterms:W3CDTF">2025-04-16T09:32:22Z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2025-02-24T00:00:00Z</vt:filetime>
  </property>
  <property fmtid="{D5CDD505-2E9C-101B-9397-08002B2CF9AE}" pid="3" name="Creator">
    <vt:lpwstr>WPS Presentation</vt:lpwstr>
  </property>
  <property fmtid="{D5CDD505-2E9C-101B-9397-08002B2CF9AE}" pid="4" name="LastSaved">
    <vt:filetime>2025-02-25T00:00:00Z</vt:filetime>
  </property>
  <property fmtid="{D5CDD505-2E9C-101B-9397-08002B2CF9AE}" pid="5" name="Producer">
    <vt:lpwstr>macOS Version 14.6.1 (Version Number 23G93) Quartz PDF Context</vt:lpwstr>
  </property>
  <property fmtid="{D5CDD505-2E9C-101B-9397-08002B2CF9AE}" pid="6" name="SourceModified">
    <vt:lpwstr>D:20250224135231+08'22'</vt:lpwstr>
  </property>
</Properties>
</file>