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0027" y="622047"/>
            <a:ext cx="686794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9022" y="3050116"/>
            <a:ext cx="16629955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5255"/>
            <a:chOff x="0" y="0"/>
            <a:chExt cx="18288000" cy="10295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7018" y="0"/>
              <a:ext cx="9790687" cy="102947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2161000"/>
            <a:ext cx="11427460" cy="3949700"/>
          </a:xfrm>
          <a:prstGeom prst="rect"/>
        </p:spPr>
        <p:txBody>
          <a:bodyPr wrap="square" lIns="0" tIns="228600" rIns="0" bIns="0" rtlCol="0" vert="horz">
            <a:spAutoFit/>
          </a:bodyPr>
          <a:lstStyle/>
          <a:p>
            <a:pPr marL="12700" marR="5080">
              <a:lnSpc>
                <a:spcPts val="9750"/>
              </a:lnSpc>
              <a:spcBef>
                <a:spcPts val="1800"/>
              </a:spcBef>
            </a:pPr>
            <a:r>
              <a:rPr dirty="0" sz="9500" spc="-340">
                <a:solidFill>
                  <a:srgbClr val="F7F7F7"/>
                </a:solidFill>
              </a:rPr>
              <a:t>HOTEL </a:t>
            </a:r>
            <a:r>
              <a:rPr dirty="0" sz="9500" spc="-335">
                <a:solidFill>
                  <a:srgbClr val="F7F7F7"/>
                </a:solidFill>
              </a:rPr>
              <a:t> </a:t>
            </a:r>
            <a:r>
              <a:rPr dirty="0" sz="9500" spc="-500">
                <a:solidFill>
                  <a:srgbClr val="F7F7F7"/>
                </a:solidFill>
              </a:rPr>
              <a:t>R</a:t>
            </a:r>
            <a:r>
              <a:rPr dirty="0" sz="9500" spc="-85">
                <a:solidFill>
                  <a:srgbClr val="F7F7F7"/>
                </a:solidFill>
              </a:rPr>
              <a:t>E</a:t>
            </a:r>
            <a:r>
              <a:rPr dirty="0" sz="9500" spc="-165">
                <a:solidFill>
                  <a:srgbClr val="F7F7F7"/>
                </a:solidFill>
              </a:rPr>
              <a:t>C</a:t>
            </a:r>
            <a:r>
              <a:rPr dirty="0" sz="9500" spc="-540">
                <a:solidFill>
                  <a:srgbClr val="F7F7F7"/>
                </a:solidFill>
              </a:rPr>
              <a:t>O</a:t>
            </a:r>
            <a:r>
              <a:rPr dirty="0" sz="9500" spc="-710">
                <a:solidFill>
                  <a:srgbClr val="F7F7F7"/>
                </a:solidFill>
              </a:rPr>
              <a:t>MM</a:t>
            </a:r>
            <a:r>
              <a:rPr dirty="0" sz="9500" spc="-85">
                <a:solidFill>
                  <a:srgbClr val="F7F7F7"/>
                </a:solidFill>
              </a:rPr>
              <a:t>E</a:t>
            </a:r>
            <a:r>
              <a:rPr dirty="0" sz="9500" spc="-450">
                <a:solidFill>
                  <a:srgbClr val="F7F7F7"/>
                </a:solidFill>
              </a:rPr>
              <a:t>N</a:t>
            </a:r>
            <a:r>
              <a:rPr dirty="0" sz="9500" spc="-580">
                <a:solidFill>
                  <a:srgbClr val="F7F7F7"/>
                </a:solidFill>
              </a:rPr>
              <a:t>D</a:t>
            </a:r>
            <a:r>
              <a:rPr dirty="0" sz="9500" spc="-5">
                <a:solidFill>
                  <a:srgbClr val="F7F7F7"/>
                </a:solidFill>
              </a:rPr>
              <a:t>A</a:t>
            </a:r>
            <a:r>
              <a:rPr dirty="0" sz="9500" spc="-275">
                <a:solidFill>
                  <a:srgbClr val="F7F7F7"/>
                </a:solidFill>
              </a:rPr>
              <a:t>T</a:t>
            </a:r>
            <a:r>
              <a:rPr dirty="0" sz="9500" spc="-495">
                <a:solidFill>
                  <a:srgbClr val="F7F7F7"/>
                </a:solidFill>
              </a:rPr>
              <a:t>I</a:t>
            </a:r>
            <a:r>
              <a:rPr dirty="0" sz="9500" spc="-540">
                <a:solidFill>
                  <a:srgbClr val="F7F7F7"/>
                </a:solidFill>
              </a:rPr>
              <a:t>O</a:t>
            </a:r>
            <a:r>
              <a:rPr dirty="0" sz="9500" spc="-260">
                <a:solidFill>
                  <a:srgbClr val="F7F7F7"/>
                </a:solidFill>
              </a:rPr>
              <a:t>N  </a:t>
            </a:r>
            <a:r>
              <a:rPr dirty="0" sz="9500" spc="-245">
                <a:solidFill>
                  <a:srgbClr val="F7F7F7"/>
                </a:solidFill>
              </a:rPr>
              <a:t>SYSTEM</a:t>
            </a:r>
            <a:endParaRPr sz="9500"/>
          </a:p>
        </p:txBody>
      </p:sp>
      <p:sp>
        <p:nvSpPr>
          <p:cNvPr id="6" name="object 6"/>
          <p:cNvSpPr txBox="1"/>
          <p:nvPr/>
        </p:nvSpPr>
        <p:spPr>
          <a:xfrm>
            <a:off x="13344619" y="8196256"/>
            <a:ext cx="4514215" cy="169100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285365">
              <a:lnSpc>
                <a:spcPct val="100000"/>
              </a:lnSpc>
              <a:spcBef>
                <a:spcPts val="575"/>
              </a:spcBef>
            </a:pPr>
            <a:r>
              <a:rPr dirty="0" sz="2200" spc="200" b="1">
                <a:solidFill>
                  <a:srgbClr val="F7F7F7"/>
                </a:solidFill>
                <a:latin typeface="Trebuchet MS"/>
                <a:cs typeface="Trebuchet MS"/>
              </a:rPr>
              <a:t>PRESENTED</a:t>
            </a:r>
            <a:r>
              <a:rPr dirty="0" sz="2200" spc="125" b="1">
                <a:solidFill>
                  <a:srgbClr val="F7F7F7"/>
                </a:solidFill>
                <a:latin typeface="Trebuchet MS"/>
                <a:cs typeface="Trebuchet MS"/>
              </a:rPr>
              <a:t> </a:t>
            </a:r>
            <a:r>
              <a:rPr dirty="0" sz="2200" spc="170" b="1">
                <a:solidFill>
                  <a:srgbClr val="F7F7F7"/>
                </a:solidFill>
                <a:latin typeface="Trebuchet MS"/>
                <a:cs typeface="Trebuchet MS"/>
              </a:rPr>
              <a:t>BY</a:t>
            </a:r>
            <a:endParaRPr sz="22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515"/>
              </a:spcBef>
            </a:pPr>
            <a:r>
              <a:rPr dirty="0" sz="2400" spc="-25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2400" spc="-114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24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2400" spc="-28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229">
                <a:solidFill>
                  <a:srgbClr val="F7F7F7"/>
                </a:solidFill>
                <a:latin typeface="Verdana"/>
                <a:cs typeface="Verdana"/>
              </a:rPr>
              <a:t>j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2400" spc="-28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290">
                <a:solidFill>
                  <a:srgbClr val="F7F7F7"/>
                </a:solidFill>
                <a:latin typeface="Verdana"/>
                <a:cs typeface="Verdana"/>
              </a:rPr>
              <a:t>(</a:t>
            </a:r>
            <a:r>
              <a:rPr dirty="0" sz="2400" spc="-90">
                <a:solidFill>
                  <a:srgbClr val="F7F7F7"/>
                </a:solidFill>
                <a:latin typeface="Verdana"/>
                <a:cs typeface="Verdana"/>
              </a:rPr>
              <a:t>112003139</a:t>
            </a:r>
            <a:r>
              <a:rPr dirty="0" sz="2400" spc="-290">
                <a:solidFill>
                  <a:srgbClr val="F7F7F7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420"/>
              </a:spcBef>
            </a:pPr>
            <a:r>
              <a:rPr dirty="0" sz="2400" spc="-18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dirty="0" sz="2400" spc="-6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225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dirty="0" sz="2400" spc="-28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25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2400" spc="-114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2400" spc="-114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2400" spc="-28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290">
                <a:solidFill>
                  <a:srgbClr val="F7F7F7"/>
                </a:solidFill>
                <a:latin typeface="Verdana"/>
                <a:cs typeface="Verdana"/>
              </a:rPr>
              <a:t>(</a:t>
            </a:r>
            <a:r>
              <a:rPr dirty="0" sz="2400" spc="-90">
                <a:solidFill>
                  <a:srgbClr val="F7F7F7"/>
                </a:solidFill>
                <a:latin typeface="Verdana"/>
                <a:cs typeface="Verdana"/>
              </a:rPr>
              <a:t>112003141</a:t>
            </a:r>
            <a:r>
              <a:rPr dirty="0" sz="2400" spc="-290">
                <a:solidFill>
                  <a:srgbClr val="F7F7F7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420"/>
              </a:spcBef>
            </a:pPr>
            <a:r>
              <a:rPr dirty="0" sz="2400" spc="-195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2400" spc="-114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2400" spc="-85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dirty="0" sz="2400" spc="-28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235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105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dirty="0" sz="2400" spc="-114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2400" spc="-28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290">
                <a:solidFill>
                  <a:srgbClr val="F7F7F7"/>
                </a:solidFill>
                <a:latin typeface="Verdana"/>
                <a:cs typeface="Verdana"/>
              </a:rPr>
              <a:t>(</a:t>
            </a:r>
            <a:r>
              <a:rPr dirty="0" sz="2400" spc="-90">
                <a:solidFill>
                  <a:srgbClr val="F7F7F7"/>
                </a:solidFill>
                <a:latin typeface="Verdana"/>
                <a:cs typeface="Verdana"/>
              </a:rPr>
              <a:t>112003153</a:t>
            </a:r>
            <a:r>
              <a:rPr dirty="0" sz="2400" spc="-290">
                <a:solidFill>
                  <a:srgbClr val="F7F7F7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8579478"/>
            <a:ext cx="8858250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-1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2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1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229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2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21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3400" spc="-1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29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1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1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1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-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229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-330">
                <a:solidFill>
                  <a:srgbClr val="FFFFFF"/>
                </a:solidFill>
                <a:latin typeface="Verdana"/>
                <a:cs typeface="Verdana"/>
              </a:rPr>
              <a:t>gg</a:t>
            </a:r>
            <a:r>
              <a:rPr dirty="0" sz="3400" spc="-1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1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229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400" spc="-2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1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2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29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1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18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3400" spc="-175">
                <a:solidFill>
                  <a:srgbClr val="FFFFFF"/>
                </a:solidFill>
                <a:latin typeface="Verdana"/>
                <a:cs typeface="Verdana"/>
              </a:rPr>
              <a:t>preferences.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7083" y="637805"/>
            <a:ext cx="12973049" cy="90106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0429" y="2360239"/>
            <a:ext cx="152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5334" y="2118938"/>
            <a:ext cx="40335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>
                <a:latin typeface="Trebuchet MS"/>
                <a:cs typeface="Trebuchet MS"/>
              </a:rPr>
              <a:t>F</a:t>
            </a:r>
            <a:r>
              <a:rPr dirty="0" sz="3600" spc="-50">
                <a:latin typeface="Trebuchet MS"/>
                <a:cs typeface="Trebuchet MS"/>
              </a:rPr>
              <a:t>e</a:t>
            </a:r>
            <a:r>
              <a:rPr dirty="0" sz="3600" spc="130">
                <a:latin typeface="Trebuchet MS"/>
                <a:cs typeface="Trebuchet MS"/>
              </a:rPr>
              <a:t>a</a:t>
            </a:r>
            <a:r>
              <a:rPr dirty="0" sz="3600" spc="-50">
                <a:latin typeface="Trebuchet MS"/>
                <a:cs typeface="Trebuchet MS"/>
              </a:rPr>
              <a:t>t</a:t>
            </a:r>
            <a:r>
              <a:rPr dirty="0" sz="3600" spc="15">
                <a:latin typeface="Trebuchet MS"/>
                <a:cs typeface="Trebuchet MS"/>
              </a:rPr>
              <a:t>u</a:t>
            </a:r>
            <a:r>
              <a:rPr dirty="0" sz="3600" spc="-85">
                <a:latin typeface="Trebuchet MS"/>
                <a:cs typeface="Trebuchet MS"/>
              </a:rPr>
              <a:t>r</a:t>
            </a:r>
            <a:r>
              <a:rPr dirty="0" sz="3600" spc="-50">
                <a:latin typeface="Trebuchet MS"/>
                <a:cs typeface="Trebuchet MS"/>
              </a:rPr>
              <a:t>e</a:t>
            </a:r>
            <a:r>
              <a:rPr dirty="0" sz="3600" spc="-235">
                <a:latin typeface="Trebuchet MS"/>
                <a:cs typeface="Trebuchet MS"/>
              </a:rPr>
              <a:t> </a:t>
            </a:r>
            <a:r>
              <a:rPr dirty="0" sz="3600" spc="135">
                <a:latin typeface="Trebuchet MS"/>
                <a:cs typeface="Trebuchet MS"/>
              </a:rPr>
              <a:t>E</a:t>
            </a:r>
            <a:r>
              <a:rPr dirty="0" sz="3600" spc="25">
                <a:latin typeface="Trebuchet MS"/>
                <a:cs typeface="Trebuchet MS"/>
              </a:rPr>
              <a:t>x</a:t>
            </a:r>
            <a:r>
              <a:rPr dirty="0" sz="3600" spc="-50">
                <a:latin typeface="Trebuchet MS"/>
                <a:cs typeface="Trebuchet MS"/>
              </a:rPr>
              <a:t>t</a:t>
            </a:r>
            <a:r>
              <a:rPr dirty="0" sz="3600" spc="-85">
                <a:latin typeface="Trebuchet MS"/>
                <a:cs typeface="Trebuchet MS"/>
              </a:rPr>
              <a:t>r</a:t>
            </a:r>
            <a:r>
              <a:rPr dirty="0" sz="3600" spc="130">
                <a:latin typeface="Trebuchet MS"/>
                <a:cs typeface="Trebuchet MS"/>
              </a:rPr>
              <a:t>a</a:t>
            </a:r>
            <a:r>
              <a:rPr dirty="0" sz="3600" spc="15">
                <a:latin typeface="Trebuchet MS"/>
                <a:cs typeface="Trebuchet MS"/>
              </a:rPr>
              <a:t>c</a:t>
            </a:r>
            <a:r>
              <a:rPr dirty="0" sz="3600" spc="-50">
                <a:latin typeface="Trebuchet MS"/>
                <a:cs typeface="Trebuchet MS"/>
              </a:rPr>
              <a:t>t</a:t>
            </a:r>
            <a:r>
              <a:rPr dirty="0" sz="3600" spc="-45">
                <a:latin typeface="Trebuchet MS"/>
                <a:cs typeface="Trebuchet MS"/>
              </a:rPr>
              <a:t>i</a:t>
            </a:r>
            <a:r>
              <a:rPr dirty="0" sz="3600" spc="-10">
                <a:latin typeface="Trebuchet MS"/>
                <a:cs typeface="Trebuchet MS"/>
              </a:rPr>
              <a:t>o</a:t>
            </a:r>
            <a:r>
              <a:rPr dirty="0" sz="3600" spc="2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7567" y="2799411"/>
            <a:ext cx="13555344" cy="1386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providing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depth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accuracy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filtering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point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Tahoma"/>
                <a:cs typeface="Tahoma"/>
              </a:rPr>
              <a:t>view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user,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have </a:t>
            </a:r>
            <a:r>
              <a:rPr dirty="0" sz="2600" spc="-8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extracted </a:t>
            </a:r>
            <a:r>
              <a:rPr dirty="0" sz="2600" spc="70">
                <a:solidFill>
                  <a:srgbClr val="FFFFFF"/>
                </a:solidFill>
                <a:latin typeface="Tahoma"/>
                <a:cs typeface="Tahoma"/>
              </a:rPr>
              <a:t>some </a:t>
            </a: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600" spc="40">
                <a:solidFill>
                  <a:srgbClr val="FFFFFF"/>
                </a:solidFill>
                <a:latin typeface="Tahoma"/>
                <a:cs typeface="Tahoma"/>
              </a:rPr>
              <a:t>the key features 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which </a:t>
            </a:r>
            <a:r>
              <a:rPr dirty="0" sz="2600" spc="65">
                <a:solidFill>
                  <a:srgbClr val="FFFFFF"/>
                </a:solidFill>
                <a:latin typeface="Tahoma"/>
                <a:cs typeface="Tahoma"/>
              </a:rPr>
              <a:t>most </a:t>
            </a: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users use while </a:t>
            </a:r>
            <a:r>
              <a:rPr dirty="0" sz="2600" spc="40">
                <a:solidFill>
                  <a:srgbClr val="FFFFFF"/>
                </a:solidFill>
                <a:latin typeface="Tahoma"/>
                <a:cs typeface="Tahoma"/>
              </a:rPr>
              <a:t>choosing 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hotel 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themselves.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7116" y="5732417"/>
            <a:ext cx="152399" cy="152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27567" y="5491117"/>
            <a:ext cx="14272260" cy="2253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6890">
              <a:lnSpc>
                <a:spcPct val="100000"/>
              </a:lnSpc>
              <a:spcBef>
                <a:spcPts val="100"/>
              </a:spcBef>
            </a:pPr>
            <a:r>
              <a:rPr dirty="0" sz="3600" spc="254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600" spc="1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600" spc="-4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6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600" spc="9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600" spc="-4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600" spc="2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600" spc="18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6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600" spc="1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600" spc="-5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6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6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600" spc="-1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600" spc="9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600" spc="-5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6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ct val="115399"/>
              </a:lnSpc>
              <a:spcBef>
                <a:spcPts val="2420"/>
              </a:spcBef>
            </a:pP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Next, </a:t>
            </a:r>
            <a:r>
              <a:rPr dirty="0" sz="2600" spc="10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have </a:t>
            </a: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build 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recommendation </a:t>
            </a:r>
            <a:r>
              <a:rPr dirty="0" sz="2600" spc="70">
                <a:solidFill>
                  <a:srgbClr val="FFFFFF"/>
                </a:solidFill>
                <a:latin typeface="Tahoma"/>
                <a:cs typeface="Tahoma"/>
              </a:rPr>
              <a:t>model </a:t>
            </a: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content-based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filtering </a:t>
            </a:r>
            <a:r>
              <a:rPr dirty="0" sz="2600" spc="4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cosine </a:t>
            </a:r>
            <a:r>
              <a:rPr dirty="0" sz="2600" spc="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similarity.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dirty="0" sz="26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take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inputs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dirty="0" sz="26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dirty="0" sz="26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location,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price</a:t>
            </a:r>
            <a:r>
              <a:rPr dirty="0" sz="26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ahoma"/>
                <a:cs typeface="Tahoma"/>
              </a:rPr>
              <a:t>range,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6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Tahoma"/>
                <a:cs typeface="Tahoma"/>
              </a:rPr>
              <a:t>room</a:t>
            </a:r>
            <a:r>
              <a:rPr dirty="0" sz="26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type, </a:t>
            </a:r>
            <a:r>
              <a:rPr dirty="0" sz="2600" spc="-8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recommend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hotels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match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user's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input.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5690" y="6201402"/>
            <a:ext cx="3951486" cy="4085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8874" y="0"/>
            <a:ext cx="2102455" cy="37102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894" y="932965"/>
            <a:ext cx="17411699" cy="83248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77950" y="4831415"/>
            <a:ext cx="10410190" cy="5455920"/>
            <a:chOff x="7877950" y="4831415"/>
            <a:chExt cx="10410190" cy="5455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7950" y="4831415"/>
              <a:ext cx="9382124" cy="48386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32966" y="7452155"/>
              <a:ext cx="3654747" cy="2834652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8783" y="0"/>
            <a:ext cx="1496266" cy="15600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972" y="1618733"/>
            <a:ext cx="162379" cy="16237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75375" y="1362565"/>
            <a:ext cx="6875780" cy="6102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800" spc="55">
                <a:latin typeface="Trebuchet MS"/>
                <a:cs typeface="Trebuchet MS"/>
              </a:rPr>
              <a:t>Developing</a:t>
            </a:r>
            <a:r>
              <a:rPr dirty="0" sz="3800" spc="-260">
                <a:latin typeface="Trebuchet MS"/>
                <a:cs typeface="Trebuchet MS"/>
              </a:rPr>
              <a:t> </a:t>
            </a:r>
            <a:r>
              <a:rPr dirty="0" sz="3800" spc="-15">
                <a:latin typeface="Trebuchet MS"/>
                <a:cs typeface="Trebuchet MS"/>
              </a:rPr>
              <a:t>the</a:t>
            </a:r>
            <a:r>
              <a:rPr dirty="0" sz="3800" spc="-260">
                <a:latin typeface="Trebuchet MS"/>
                <a:cs typeface="Trebuchet MS"/>
              </a:rPr>
              <a:t> </a:t>
            </a:r>
            <a:r>
              <a:rPr dirty="0" sz="3800" spc="65">
                <a:latin typeface="Trebuchet MS"/>
                <a:cs typeface="Trebuchet MS"/>
              </a:rPr>
              <a:t>User</a:t>
            </a:r>
            <a:r>
              <a:rPr dirty="0" sz="3800" spc="-260">
                <a:latin typeface="Trebuchet MS"/>
                <a:cs typeface="Trebuchet MS"/>
              </a:rPr>
              <a:t> </a:t>
            </a:r>
            <a:r>
              <a:rPr dirty="0" sz="3800" spc="65">
                <a:latin typeface="Trebuchet MS"/>
                <a:cs typeface="Trebuchet MS"/>
              </a:rPr>
              <a:t>Interface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2067654"/>
            <a:ext cx="8375015" cy="2532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850" spc="1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dirty="0" sz="28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dirty="0" sz="28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dirty="0" sz="28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50" spc="55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r>
              <a:rPr dirty="0" sz="28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Tahoma"/>
                <a:cs typeface="Tahoma"/>
              </a:rPr>
              <a:t>technologies</a:t>
            </a:r>
            <a:r>
              <a:rPr dirty="0" sz="28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50" spc="75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dirty="0" sz="28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Tahoma"/>
                <a:cs typeface="Tahoma"/>
              </a:rPr>
              <a:t>HTML, </a:t>
            </a:r>
            <a:r>
              <a:rPr dirty="0" sz="2850" spc="-8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50" spc="20">
                <a:solidFill>
                  <a:srgbClr val="FFFFFF"/>
                </a:solidFill>
                <a:latin typeface="Tahoma"/>
                <a:cs typeface="Tahoma"/>
              </a:rPr>
              <a:t>CSS, </a:t>
            </a:r>
            <a:r>
              <a:rPr dirty="0" sz="2850" spc="4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850" spc="85">
                <a:solidFill>
                  <a:srgbClr val="FFFFFF"/>
                </a:solidFill>
                <a:latin typeface="Tahoma"/>
                <a:cs typeface="Tahoma"/>
              </a:rPr>
              <a:t>Flask </a:t>
            </a:r>
            <a:r>
              <a:rPr dirty="0" sz="2850" spc="4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850" spc="50">
                <a:solidFill>
                  <a:srgbClr val="FFFFFF"/>
                </a:solidFill>
                <a:latin typeface="Tahoma"/>
                <a:cs typeface="Tahoma"/>
              </a:rPr>
              <a:t>create </a:t>
            </a:r>
            <a:r>
              <a:rPr dirty="0" sz="2850" spc="25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2850" spc="50">
                <a:solidFill>
                  <a:srgbClr val="FFFFFF"/>
                </a:solidFill>
                <a:latin typeface="Tahoma"/>
                <a:cs typeface="Tahoma"/>
              </a:rPr>
              <a:t>user </a:t>
            </a:r>
            <a:r>
              <a:rPr dirty="0" sz="2850" spc="45">
                <a:solidFill>
                  <a:srgbClr val="FFFFFF"/>
                </a:solidFill>
                <a:latin typeface="Tahoma"/>
                <a:cs typeface="Tahoma"/>
              </a:rPr>
              <a:t>interface </a:t>
            </a:r>
            <a:r>
              <a:rPr dirty="0" sz="2850" spc="3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dirty="0" sz="285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Tahoma"/>
                <a:cs typeface="Tahoma"/>
              </a:rPr>
              <a:t>connects </a:t>
            </a:r>
            <a:r>
              <a:rPr dirty="0" sz="2850" spc="4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850" spc="40">
                <a:solidFill>
                  <a:srgbClr val="FFFFFF"/>
                </a:solidFill>
                <a:latin typeface="Tahoma"/>
                <a:cs typeface="Tahoma"/>
              </a:rPr>
              <a:t>the server side. </a:t>
            </a:r>
            <a:r>
              <a:rPr dirty="0" sz="2850" spc="1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850" spc="50">
                <a:solidFill>
                  <a:srgbClr val="FFFFFF"/>
                </a:solidFill>
                <a:latin typeface="Tahoma"/>
                <a:cs typeface="Tahoma"/>
              </a:rPr>
              <a:t>user </a:t>
            </a:r>
            <a:r>
              <a:rPr dirty="0" sz="2850" spc="45">
                <a:solidFill>
                  <a:srgbClr val="FFFFFF"/>
                </a:solidFill>
                <a:latin typeface="Tahoma"/>
                <a:cs typeface="Tahoma"/>
              </a:rPr>
              <a:t>interface </a:t>
            </a:r>
            <a:r>
              <a:rPr dirty="0" sz="285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Tahoma"/>
                <a:cs typeface="Tahoma"/>
              </a:rPr>
              <a:t>should </a:t>
            </a:r>
            <a:r>
              <a:rPr dirty="0" sz="2850" spc="75">
                <a:solidFill>
                  <a:srgbClr val="FFFFFF"/>
                </a:solidFill>
                <a:latin typeface="Tahoma"/>
                <a:cs typeface="Tahoma"/>
              </a:rPr>
              <a:t>allow </a:t>
            </a:r>
            <a:r>
              <a:rPr dirty="0" sz="2850" spc="65">
                <a:solidFill>
                  <a:srgbClr val="FFFFFF"/>
                </a:solidFill>
                <a:latin typeface="Tahoma"/>
                <a:cs typeface="Tahoma"/>
              </a:rPr>
              <a:t>users </a:t>
            </a:r>
            <a:r>
              <a:rPr dirty="0" sz="2850" spc="4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850" spc="40">
                <a:solidFill>
                  <a:srgbClr val="FFFFFF"/>
                </a:solidFill>
                <a:latin typeface="Tahoma"/>
                <a:cs typeface="Tahoma"/>
              </a:rPr>
              <a:t>enter their </a:t>
            </a:r>
            <a:r>
              <a:rPr dirty="0" sz="2850" spc="50">
                <a:solidFill>
                  <a:srgbClr val="FFFFFF"/>
                </a:solidFill>
                <a:latin typeface="Tahoma"/>
                <a:cs typeface="Tahoma"/>
              </a:rPr>
              <a:t>preferences </a:t>
            </a:r>
            <a:r>
              <a:rPr dirty="0" sz="2850" spc="4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85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Tahoma"/>
                <a:cs typeface="Tahoma"/>
              </a:rPr>
              <a:t>display</a:t>
            </a:r>
            <a:r>
              <a:rPr dirty="0" sz="28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50" spc="4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8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Tahoma"/>
                <a:cs typeface="Tahoma"/>
              </a:rPr>
              <a:t>recommended</a:t>
            </a:r>
            <a:r>
              <a:rPr dirty="0" sz="285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50" spc="40">
                <a:solidFill>
                  <a:srgbClr val="FFFFFF"/>
                </a:solidFill>
                <a:latin typeface="Tahoma"/>
                <a:cs typeface="Tahoma"/>
              </a:rPr>
              <a:t>hotels.</a:t>
            </a:r>
            <a:endParaRPr sz="2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1726" y="1337694"/>
            <a:ext cx="5686424" cy="76104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148" y="2010304"/>
            <a:ext cx="11163299" cy="62674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5562" y="1653668"/>
            <a:ext cx="13506450" cy="7134225"/>
            <a:chOff x="2465562" y="1653668"/>
            <a:chExt cx="13506450" cy="7134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5562" y="1653668"/>
              <a:ext cx="13354049" cy="69818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7962" y="1806068"/>
              <a:ext cx="13354049" cy="6981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812" y="1231476"/>
            <a:ext cx="16097249" cy="78200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503" y="0"/>
            <a:ext cx="18296890" cy="10295890"/>
            <a:chOff x="-8503" y="0"/>
            <a:chExt cx="18296890" cy="10295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1330" y="2450518"/>
              <a:ext cx="15220949" cy="53816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78122" y="5877186"/>
              <a:ext cx="4009845" cy="44096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503" y="0"/>
              <a:ext cx="2687738" cy="3166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7126" y="4337082"/>
            <a:ext cx="7514590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0" spc="85">
                <a:latin typeface="Trebuchet MS"/>
                <a:cs typeface="Trebuchet MS"/>
              </a:rPr>
              <a:t>Thank</a:t>
            </a:r>
            <a:r>
              <a:rPr dirty="0" sz="10000" spc="-725">
                <a:latin typeface="Trebuchet MS"/>
                <a:cs typeface="Trebuchet MS"/>
              </a:rPr>
              <a:t> </a:t>
            </a:r>
            <a:r>
              <a:rPr dirty="0" sz="10000" spc="-225">
                <a:latin typeface="Trebuchet MS"/>
                <a:cs typeface="Trebuchet MS"/>
              </a:rPr>
              <a:t>You...</a:t>
            </a:r>
            <a:endParaRPr sz="10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7128" y="5202707"/>
            <a:ext cx="4770623" cy="50840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099" y="0"/>
            <a:ext cx="3166057" cy="4575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83971" y="5202706"/>
            <a:ext cx="4403926" cy="5084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531" y="3282538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531" y="4654138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531" y="6482938"/>
            <a:ext cx="114300" cy="1142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0540" marR="5080" indent="15875">
              <a:lnSpc>
                <a:spcPct val="115399"/>
              </a:lnSpc>
              <a:spcBef>
                <a:spcPts val="100"/>
              </a:spcBef>
            </a:pPr>
            <a:r>
              <a:rPr dirty="0" spc="-114"/>
              <a:t>A</a:t>
            </a:r>
            <a:r>
              <a:rPr dirty="0" spc="-300"/>
              <a:t> </a:t>
            </a:r>
            <a:r>
              <a:rPr dirty="0" spc="-110"/>
              <a:t>hotel</a:t>
            </a:r>
            <a:r>
              <a:rPr dirty="0" spc="-300"/>
              <a:t> </a:t>
            </a:r>
            <a:r>
              <a:rPr dirty="0" spc="-150"/>
              <a:t>recommendation</a:t>
            </a:r>
            <a:r>
              <a:rPr dirty="0" spc="-300"/>
              <a:t> </a:t>
            </a:r>
            <a:r>
              <a:rPr dirty="0" spc="-160"/>
              <a:t>system</a:t>
            </a:r>
            <a:r>
              <a:rPr dirty="0" spc="-300"/>
              <a:t> </a:t>
            </a:r>
            <a:r>
              <a:rPr dirty="0" spc="-80"/>
              <a:t>is</a:t>
            </a:r>
            <a:r>
              <a:rPr dirty="0" spc="-300"/>
              <a:t> </a:t>
            </a:r>
            <a:r>
              <a:rPr dirty="0" spc="-175"/>
              <a:t>a</a:t>
            </a:r>
            <a:r>
              <a:rPr dirty="0" spc="-300"/>
              <a:t> </a:t>
            </a:r>
            <a:r>
              <a:rPr dirty="0" spc="-155"/>
              <a:t>type</a:t>
            </a:r>
            <a:r>
              <a:rPr dirty="0" spc="-300"/>
              <a:t> </a:t>
            </a:r>
            <a:r>
              <a:rPr dirty="0" spc="-100"/>
              <a:t>of</a:t>
            </a:r>
            <a:r>
              <a:rPr dirty="0" spc="-300"/>
              <a:t> </a:t>
            </a:r>
            <a:r>
              <a:rPr dirty="0" spc="-125"/>
              <a:t>web</a:t>
            </a:r>
            <a:r>
              <a:rPr dirty="0" spc="-300"/>
              <a:t> </a:t>
            </a:r>
            <a:r>
              <a:rPr dirty="0" spc="-110"/>
              <a:t>application</a:t>
            </a:r>
            <a:r>
              <a:rPr dirty="0" spc="-300"/>
              <a:t> </a:t>
            </a:r>
            <a:r>
              <a:rPr dirty="0" spc="-150"/>
              <a:t>that</a:t>
            </a:r>
            <a:r>
              <a:rPr dirty="0" spc="-300"/>
              <a:t> </a:t>
            </a:r>
            <a:r>
              <a:rPr dirty="0" spc="-105"/>
              <a:t>utilizes</a:t>
            </a:r>
            <a:r>
              <a:rPr dirty="0" spc="-300"/>
              <a:t> </a:t>
            </a:r>
            <a:r>
              <a:rPr dirty="0" spc="-145"/>
              <a:t>algorithms</a:t>
            </a:r>
            <a:r>
              <a:rPr dirty="0" spc="-300"/>
              <a:t> </a:t>
            </a:r>
            <a:r>
              <a:rPr dirty="0" spc="-155"/>
              <a:t>and</a:t>
            </a:r>
            <a:r>
              <a:rPr dirty="0" spc="-300"/>
              <a:t> </a:t>
            </a:r>
            <a:r>
              <a:rPr dirty="0" spc="-140"/>
              <a:t>user</a:t>
            </a:r>
            <a:r>
              <a:rPr dirty="0" spc="-300"/>
              <a:t> </a:t>
            </a:r>
            <a:r>
              <a:rPr dirty="0" spc="-150"/>
              <a:t>data</a:t>
            </a:r>
            <a:r>
              <a:rPr dirty="0" spc="-300"/>
              <a:t> </a:t>
            </a:r>
            <a:r>
              <a:rPr dirty="0" spc="-120"/>
              <a:t>to</a:t>
            </a:r>
            <a:r>
              <a:rPr dirty="0" spc="-300"/>
              <a:t> </a:t>
            </a:r>
            <a:r>
              <a:rPr dirty="0" spc="-160"/>
              <a:t>suggest </a:t>
            </a:r>
            <a:r>
              <a:rPr dirty="0" spc="-900"/>
              <a:t> </a:t>
            </a:r>
            <a:r>
              <a:rPr dirty="0" spc="-110"/>
              <a:t>hotels</a:t>
            </a:r>
            <a:r>
              <a:rPr dirty="0" spc="-305"/>
              <a:t> </a:t>
            </a:r>
            <a:r>
              <a:rPr dirty="0" spc="-120"/>
              <a:t>to</a:t>
            </a:r>
            <a:r>
              <a:rPr dirty="0" spc="-305"/>
              <a:t> </a:t>
            </a:r>
            <a:r>
              <a:rPr dirty="0" spc="-130"/>
              <a:t>users</a:t>
            </a:r>
            <a:r>
              <a:rPr dirty="0" spc="-305"/>
              <a:t> </a:t>
            </a:r>
            <a:r>
              <a:rPr dirty="0" spc="-130"/>
              <a:t>based</a:t>
            </a:r>
            <a:r>
              <a:rPr dirty="0" spc="-305"/>
              <a:t> </a:t>
            </a:r>
            <a:r>
              <a:rPr dirty="0" spc="-150"/>
              <a:t>on</a:t>
            </a:r>
            <a:r>
              <a:rPr dirty="0" spc="-305"/>
              <a:t> </a:t>
            </a:r>
            <a:r>
              <a:rPr dirty="0" spc="-130"/>
              <a:t>their</a:t>
            </a:r>
            <a:r>
              <a:rPr dirty="0" spc="-305"/>
              <a:t> </a:t>
            </a:r>
            <a:r>
              <a:rPr dirty="0" spc="-135"/>
              <a:t>preferences,</a:t>
            </a:r>
            <a:r>
              <a:rPr dirty="0" spc="-305"/>
              <a:t> </a:t>
            </a:r>
            <a:r>
              <a:rPr dirty="0" spc="-165"/>
              <a:t>budget,</a:t>
            </a:r>
            <a:r>
              <a:rPr dirty="0" spc="-300"/>
              <a:t> </a:t>
            </a:r>
            <a:r>
              <a:rPr dirty="0" spc="-155"/>
              <a:t>and</a:t>
            </a:r>
            <a:r>
              <a:rPr dirty="0" spc="-305"/>
              <a:t> </a:t>
            </a:r>
            <a:r>
              <a:rPr dirty="0" spc="-140"/>
              <a:t>other</a:t>
            </a:r>
            <a:r>
              <a:rPr dirty="0" spc="-305"/>
              <a:t> </a:t>
            </a:r>
            <a:r>
              <a:rPr dirty="0" spc="-135"/>
              <a:t>factors.</a:t>
            </a:r>
          </a:p>
          <a:p>
            <a:pPr marL="497840">
              <a:lnSpc>
                <a:spcPct val="100000"/>
              </a:lnSpc>
              <a:spcBef>
                <a:spcPts val="10"/>
              </a:spcBef>
            </a:pPr>
            <a:endParaRPr sz="2950"/>
          </a:p>
          <a:p>
            <a:pPr marL="526415" marR="437515">
              <a:lnSpc>
                <a:spcPct val="115399"/>
              </a:lnSpc>
            </a:pPr>
            <a:r>
              <a:rPr dirty="0" spc="-140"/>
              <a:t>The </a:t>
            </a:r>
            <a:r>
              <a:rPr dirty="0" spc="-160"/>
              <a:t>system </a:t>
            </a:r>
            <a:r>
              <a:rPr dirty="0" spc="-229"/>
              <a:t>may </a:t>
            </a:r>
            <a:r>
              <a:rPr dirty="0" spc="-120"/>
              <a:t>be </a:t>
            </a:r>
            <a:r>
              <a:rPr dirty="0" spc="-130"/>
              <a:t>used </a:t>
            </a:r>
            <a:r>
              <a:rPr dirty="0" spc="-180"/>
              <a:t>by </a:t>
            </a:r>
            <a:r>
              <a:rPr dirty="0" spc="-140"/>
              <a:t>travelers </a:t>
            </a:r>
            <a:r>
              <a:rPr dirty="0" spc="-120"/>
              <a:t>to </a:t>
            </a:r>
            <a:r>
              <a:rPr dirty="0" spc="-110"/>
              <a:t>find </a:t>
            </a:r>
            <a:r>
              <a:rPr dirty="0" spc="-140"/>
              <a:t>the </a:t>
            </a:r>
            <a:r>
              <a:rPr dirty="0" spc="-114"/>
              <a:t>best </a:t>
            </a:r>
            <a:r>
              <a:rPr dirty="0" spc="-110"/>
              <a:t>hotels </a:t>
            </a:r>
            <a:r>
              <a:rPr dirty="0" spc="-120"/>
              <a:t>for </a:t>
            </a:r>
            <a:r>
              <a:rPr dirty="0" spc="-130"/>
              <a:t>their </a:t>
            </a:r>
            <a:r>
              <a:rPr dirty="0" spc="-150"/>
              <a:t>needs, </a:t>
            </a:r>
            <a:r>
              <a:rPr dirty="0" spc="-135"/>
              <a:t>as </a:t>
            </a:r>
            <a:r>
              <a:rPr dirty="0" spc="-70"/>
              <a:t>well </a:t>
            </a:r>
            <a:r>
              <a:rPr dirty="0" spc="-135"/>
              <a:t>as </a:t>
            </a:r>
            <a:r>
              <a:rPr dirty="0" spc="-180"/>
              <a:t>by </a:t>
            </a:r>
            <a:r>
              <a:rPr dirty="0" spc="-110"/>
              <a:t>hotels </a:t>
            </a:r>
            <a:r>
              <a:rPr dirty="0" spc="-120"/>
              <a:t>to </a:t>
            </a:r>
            <a:r>
              <a:rPr dirty="0" spc="-114"/>
              <a:t> </a:t>
            </a:r>
            <a:r>
              <a:rPr dirty="0" spc="-160"/>
              <a:t>recommend</a:t>
            </a:r>
            <a:r>
              <a:rPr dirty="0" spc="-300"/>
              <a:t> </a:t>
            </a:r>
            <a:r>
              <a:rPr dirty="0" spc="-125"/>
              <a:t>properties</a:t>
            </a:r>
            <a:r>
              <a:rPr dirty="0" spc="-295"/>
              <a:t> </a:t>
            </a:r>
            <a:r>
              <a:rPr dirty="0" spc="-120"/>
              <a:t>to</a:t>
            </a:r>
            <a:r>
              <a:rPr dirty="0" spc="-295"/>
              <a:t> </a:t>
            </a:r>
            <a:r>
              <a:rPr dirty="0" spc="-114"/>
              <a:t>potential</a:t>
            </a:r>
            <a:r>
              <a:rPr dirty="0" spc="-295"/>
              <a:t> </a:t>
            </a:r>
            <a:r>
              <a:rPr dirty="0" spc="-160"/>
              <a:t>guests.</a:t>
            </a:r>
            <a:r>
              <a:rPr dirty="0" spc="-295"/>
              <a:t> </a:t>
            </a:r>
            <a:r>
              <a:rPr dirty="0" spc="-100"/>
              <a:t>Hotel</a:t>
            </a:r>
            <a:r>
              <a:rPr dirty="0" spc="-295"/>
              <a:t> </a:t>
            </a:r>
            <a:r>
              <a:rPr dirty="0" spc="-150"/>
              <a:t>recommendation</a:t>
            </a:r>
            <a:r>
              <a:rPr dirty="0" spc="-295"/>
              <a:t> </a:t>
            </a:r>
            <a:r>
              <a:rPr dirty="0" spc="-150"/>
              <a:t>systems</a:t>
            </a:r>
            <a:r>
              <a:rPr dirty="0" spc="-295"/>
              <a:t> </a:t>
            </a:r>
            <a:r>
              <a:rPr dirty="0" spc="-150"/>
              <a:t>work</a:t>
            </a:r>
            <a:r>
              <a:rPr dirty="0" spc="-295"/>
              <a:t> </a:t>
            </a:r>
            <a:r>
              <a:rPr dirty="0" spc="-180"/>
              <a:t>by</a:t>
            </a:r>
            <a:r>
              <a:rPr dirty="0" spc="-295"/>
              <a:t> </a:t>
            </a:r>
            <a:r>
              <a:rPr dirty="0" spc="-170"/>
              <a:t>gathering</a:t>
            </a:r>
            <a:r>
              <a:rPr dirty="0" spc="-295"/>
              <a:t> </a:t>
            </a:r>
            <a:r>
              <a:rPr dirty="0" spc="-140"/>
              <a:t>information </a:t>
            </a:r>
            <a:r>
              <a:rPr dirty="0" spc="-900"/>
              <a:t> </a:t>
            </a:r>
            <a:r>
              <a:rPr dirty="0" spc="-145"/>
              <a:t>about</a:t>
            </a:r>
            <a:r>
              <a:rPr dirty="0" spc="-305"/>
              <a:t> </a:t>
            </a:r>
            <a:r>
              <a:rPr dirty="0" spc="-175"/>
              <a:t>a</a:t>
            </a:r>
            <a:r>
              <a:rPr dirty="0" spc="-305"/>
              <a:t> </a:t>
            </a:r>
            <a:r>
              <a:rPr dirty="0" spc="-120"/>
              <a:t>user's</a:t>
            </a:r>
            <a:r>
              <a:rPr dirty="0" spc="-300"/>
              <a:t> </a:t>
            </a:r>
            <a:r>
              <a:rPr dirty="0" spc="-125"/>
              <a:t>preferences</a:t>
            </a:r>
            <a:r>
              <a:rPr dirty="0" spc="-305"/>
              <a:t> </a:t>
            </a:r>
            <a:r>
              <a:rPr dirty="0" spc="-155"/>
              <a:t>and</a:t>
            </a:r>
            <a:r>
              <a:rPr dirty="0" spc="-300"/>
              <a:t> </a:t>
            </a:r>
            <a:r>
              <a:rPr dirty="0" spc="-150"/>
              <a:t>requirements,</a:t>
            </a:r>
            <a:r>
              <a:rPr dirty="0" spc="-305"/>
              <a:t> </a:t>
            </a:r>
            <a:r>
              <a:rPr dirty="0" spc="-125"/>
              <a:t>such</a:t>
            </a:r>
            <a:r>
              <a:rPr dirty="0" spc="-300"/>
              <a:t> </a:t>
            </a:r>
            <a:r>
              <a:rPr dirty="0" spc="-135"/>
              <a:t>as</a:t>
            </a:r>
            <a:r>
              <a:rPr dirty="0" spc="-305"/>
              <a:t> </a:t>
            </a:r>
            <a:r>
              <a:rPr dirty="0" spc="-140"/>
              <a:t>the</a:t>
            </a:r>
            <a:r>
              <a:rPr dirty="0" spc="-300"/>
              <a:t> </a:t>
            </a:r>
            <a:r>
              <a:rPr dirty="0" spc="-114"/>
              <a:t>desired</a:t>
            </a:r>
            <a:r>
              <a:rPr dirty="0" spc="-305"/>
              <a:t> </a:t>
            </a:r>
            <a:r>
              <a:rPr dirty="0" spc="-125"/>
              <a:t>location,</a:t>
            </a:r>
            <a:r>
              <a:rPr dirty="0" spc="-300"/>
              <a:t> </a:t>
            </a:r>
            <a:r>
              <a:rPr dirty="0" spc="-165"/>
              <a:t>budget,</a:t>
            </a:r>
            <a:r>
              <a:rPr dirty="0" spc="-305"/>
              <a:t> </a:t>
            </a:r>
            <a:r>
              <a:rPr dirty="0" spc="-170"/>
              <a:t>room</a:t>
            </a:r>
            <a:r>
              <a:rPr dirty="0" spc="-300"/>
              <a:t> </a:t>
            </a:r>
            <a:r>
              <a:rPr dirty="0" spc="-155"/>
              <a:t>type</a:t>
            </a:r>
            <a:r>
              <a:rPr dirty="0" spc="-305"/>
              <a:t> </a:t>
            </a:r>
            <a:r>
              <a:rPr dirty="0" spc="-135"/>
              <a:t>etc.</a:t>
            </a:r>
          </a:p>
          <a:p>
            <a:pPr marL="497840">
              <a:lnSpc>
                <a:spcPct val="100000"/>
              </a:lnSpc>
              <a:spcBef>
                <a:spcPts val="15"/>
              </a:spcBef>
            </a:pPr>
            <a:endParaRPr sz="2950"/>
          </a:p>
          <a:p>
            <a:pPr marL="526415" marR="81280">
              <a:lnSpc>
                <a:spcPct val="115399"/>
              </a:lnSpc>
            </a:pPr>
            <a:r>
              <a:rPr dirty="0" spc="-114"/>
              <a:t>This</a:t>
            </a:r>
            <a:r>
              <a:rPr dirty="0" spc="-305"/>
              <a:t> </a:t>
            </a:r>
            <a:r>
              <a:rPr dirty="0" spc="-150"/>
              <a:t>data</a:t>
            </a:r>
            <a:r>
              <a:rPr dirty="0" spc="-300"/>
              <a:t> </a:t>
            </a:r>
            <a:r>
              <a:rPr dirty="0" spc="-80"/>
              <a:t>is</a:t>
            </a:r>
            <a:r>
              <a:rPr dirty="0" spc="-300"/>
              <a:t> </a:t>
            </a:r>
            <a:r>
              <a:rPr dirty="0" spc="-150"/>
              <a:t>then</a:t>
            </a:r>
            <a:r>
              <a:rPr dirty="0" spc="-305"/>
              <a:t> </a:t>
            </a:r>
            <a:r>
              <a:rPr dirty="0" spc="-130"/>
              <a:t>used</a:t>
            </a:r>
            <a:r>
              <a:rPr dirty="0" spc="-300"/>
              <a:t> </a:t>
            </a:r>
            <a:r>
              <a:rPr dirty="0" spc="-120"/>
              <a:t>to</a:t>
            </a:r>
            <a:r>
              <a:rPr dirty="0" spc="-305"/>
              <a:t> </a:t>
            </a:r>
            <a:r>
              <a:rPr dirty="0" spc="-130"/>
              <a:t>search</a:t>
            </a:r>
            <a:r>
              <a:rPr dirty="0" spc="-300"/>
              <a:t> </a:t>
            </a:r>
            <a:r>
              <a:rPr dirty="0" spc="-120"/>
              <a:t>for</a:t>
            </a:r>
            <a:r>
              <a:rPr dirty="0" spc="-300"/>
              <a:t> </a:t>
            </a:r>
            <a:r>
              <a:rPr dirty="0" spc="-175"/>
              <a:t>a</a:t>
            </a:r>
            <a:r>
              <a:rPr dirty="0" spc="-305"/>
              <a:t> </a:t>
            </a:r>
            <a:r>
              <a:rPr dirty="0" spc="-130"/>
              <a:t>hotels,</a:t>
            </a:r>
            <a:r>
              <a:rPr dirty="0" spc="-300"/>
              <a:t> </a:t>
            </a:r>
            <a:r>
              <a:rPr dirty="0" spc="-155"/>
              <a:t>and</a:t>
            </a:r>
            <a:r>
              <a:rPr dirty="0" spc="-300"/>
              <a:t> </a:t>
            </a:r>
            <a:r>
              <a:rPr dirty="0" spc="-140"/>
              <a:t>the</a:t>
            </a:r>
            <a:r>
              <a:rPr dirty="0" spc="-305"/>
              <a:t> </a:t>
            </a:r>
            <a:r>
              <a:rPr dirty="0" spc="-160"/>
              <a:t>system</a:t>
            </a:r>
            <a:r>
              <a:rPr dirty="0" spc="-300"/>
              <a:t> </a:t>
            </a:r>
            <a:r>
              <a:rPr dirty="0" spc="-150"/>
              <a:t>suggests</a:t>
            </a:r>
            <a:r>
              <a:rPr dirty="0" spc="-300"/>
              <a:t> </a:t>
            </a:r>
            <a:r>
              <a:rPr dirty="0" spc="-140"/>
              <a:t>the</a:t>
            </a:r>
            <a:r>
              <a:rPr dirty="0" spc="-305"/>
              <a:t> </a:t>
            </a:r>
            <a:r>
              <a:rPr dirty="0" spc="-150"/>
              <a:t>most</a:t>
            </a:r>
            <a:r>
              <a:rPr dirty="0" spc="-300"/>
              <a:t> </a:t>
            </a:r>
            <a:r>
              <a:rPr dirty="0" spc="-145"/>
              <a:t>relevant</a:t>
            </a:r>
            <a:r>
              <a:rPr dirty="0" spc="-300"/>
              <a:t> </a:t>
            </a:r>
            <a:r>
              <a:rPr dirty="0" spc="-155"/>
              <a:t>and</a:t>
            </a:r>
            <a:r>
              <a:rPr dirty="0" spc="-305"/>
              <a:t> </a:t>
            </a:r>
            <a:r>
              <a:rPr dirty="0" spc="-110"/>
              <a:t>suitable</a:t>
            </a:r>
            <a:r>
              <a:rPr dirty="0" spc="-300"/>
              <a:t> </a:t>
            </a:r>
            <a:r>
              <a:rPr dirty="0" spc="-120"/>
              <a:t>options </a:t>
            </a:r>
            <a:r>
              <a:rPr dirty="0" spc="-900"/>
              <a:t> </a:t>
            </a:r>
            <a:r>
              <a:rPr dirty="0" spc="-120"/>
              <a:t>to</a:t>
            </a:r>
            <a:r>
              <a:rPr dirty="0" spc="-310"/>
              <a:t> </a:t>
            </a:r>
            <a:r>
              <a:rPr dirty="0" spc="-140"/>
              <a:t>the</a:t>
            </a:r>
            <a:r>
              <a:rPr dirty="0" spc="-305"/>
              <a:t> </a:t>
            </a:r>
            <a:r>
              <a:rPr dirty="0" spc="-160"/>
              <a:t>user.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10977" y="641414"/>
            <a:ext cx="48660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9"/>
              <a:t>INTRODUCTION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8" y="276"/>
            <a:ext cx="4082303" cy="27896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239" y="2546033"/>
            <a:ext cx="114300" cy="114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P</a:t>
            </a:r>
            <a:r>
              <a:rPr dirty="0" spc="-270"/>
              <a:t>R</a:t>
            </a:r>
            <a:r>
              <a:rPr dirty="0" spc="-290"/>
              <a:t>O</a:t>
            </a:r>
            <a:r>
              <a:rPr dirty="0" spc="285"/>
              <a:t>J</a:t>
            </a:r>
            <a:r>
              <a:rPr dirty="0" spc="-50"/>
              <a:t>E</a:t>
            </a:r>
            <a:r>
              <a:rPr dirty="0" spc="-90"/>
              <a:t>C</a:t>
            </a:r>
            <a:r>
              <a:rPr dirty="0" spc="-145"/>
              <a:t>T</a:t>
            </a:r>
            <a:r>
              <a:rPr dirty="0" spc="-290"/>
              <a:t> </a:t>
            </a:r>
            <a:r>
              <a:rPr dirty="0" spc="-290"/>
              <a:t>O</a:t>
            </a:r>
            <a:r>
              <a:rPr dirty="0" spc="-105"/>
              <a:t>B</a:t>
            </a:r>
            <a:r>
              <a:rPr dirty="0" spc="285"/>
              <a:t>J</a:t>
            </a:r>
            <a:r>
              <a:rPr dirty="0" spc="-50"/>
              <a:t>E</a:t>
            </a:r>
            <a:r>
              <a:rPr dirty="0" spc="-90"/>
              <a:t>C</a:t>
            </a:r>
            <a:r>
              <a:rPr dirty="0" spc="-150"/>
              <a:t>T</a:t>
            </a:r>
            <a:r>
              <a:rPr dirty="0" spc="-265"/>
              <a:t>I</a:t>
            </a:r>
            <a:r>
              <a:rPr dirty="0" spc="-130"/>
              <a:t>V</a:t>
            </a:r>
            <a:r>
              <a:rPr dirty="0" spc="-50"/>
              <a:t>E</a:t>
            </a:r>
            <a:r>
              <a:rPr dirty="0" spc="-5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0839" y="2313611"/>
            <a:ext cx="16022319" cy="68072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651510">
              <a:lnSpc>
                <a:spcPct val="100000"/>
              </a:lnSpc>
              <a:spcBef>
                <a:spcPts val="580"/>
              </a:spcBef>
            </a:pPr>
            <a:r>
              <a:rPr dirty="0" sz="2600" spc="-14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600" spc="-16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600" spc="-6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600" spc="-8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600" spc="-14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600" spc="-114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600" spc="-8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-1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600" spc="-12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600" spc="-3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600" spc="-9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600" spc="-14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600" spc="-16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600" spc="-9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-8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600" spc="-1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3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600" spc="-8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600" spc="-9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600" spc="-5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600" spc="-3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600" spc="-65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2600" spc="-8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600" spc="-3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600" spc="-9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600" spc="-5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600" spc="-14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600" spc="-114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2600">
              <a:latin typeface="Tahoma"/>
              <a:cs typeface="Tahoma"/>
            </a:endParaRPr>
          </a:p>
          <a:p>
            <a:pPr marL="12700" marR="285750">
              <a:lnSpc>
                <a:spcPct val="115399"/>
              </a:lnSpc>
            </a:pPr>
            <a:r>
              <a:rPr dirty="0" sz="2600" spc="-14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600" spc="-170">
                <a:solidFill>
                  <a:srgbClr val="FFFFFF"/>
                </a:solidFill>
                <a:latin typeface="Verdana"/>
                <a:cs typeface="Verdana"/>
              </a:rPr>
              <a:t>primary </a:t>
            </a:r>
            <a:r>
              <a:rPr dirty="0" sz="2600" spc="-140">
                <a:solidFill>
                  <a:srgbClr val="FFFFFF"/>
                </a:solidFill>
                <a:latin typeface="Verdana"/>
                <a:cs typeface="Verdana"/>
              </a:rPr>
              <a:t>objective </a:t>
            </a:r>
            <a:r>
              <a:rPr dirty="0" sz="2600" spc="-10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600" spc="-17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600" spc="-110">
                <a:solidFill>
                  <a:srgbClr val="FFFFFF"/>
                </a:solidFill>
                <a:latin typeface="Verdana"/>
                <a:cs typeface="Verdana"/>
              </a:rPr>
              <a:t>hotel </a:t>
            </a:r>
            <a:r>
              <a:rPr dirty="0" sz="2600" spc="-150">
                <a:solidFill>
                  <a:srgbClr val="FFFFFF"/>
                </a:solidFill>
                <a:latin typeface="Verdana"/>
                <a:cs typeface="Verdana"/>
              </a:rPr>
              <a:t>recommendation </a:t>
            </a:r>
            <a:r>
              <a:rPr dirty="0" sz="2600" spc="-16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dirty="0" sz="2600" spc="-8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600" spc="-12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600" spc="-140">
                <a:solidFill>
                  <a:srgbClr val="FFFFFF"/>
                </a:solidFill>
                <a:latin typeface="Verdana"/>
                <a:cs typeface="Verdana"/>
              </a:rPr>
              <a:t>provide </a:t>
            </a:r>
            <a:r>
              <a:rPr dirty="0" sz="2600" spc="-125">
                <a:solidFill>
                  <a:srgbClr val="FFFFFF"/>
                </a:solidFill>
                <a:latin typeface="Verdana"/>
                <a:cs typeface="Verdana"/>
              </a:rPr>
              <a:t>personalized </a:t>
            </a:r>
            <a:r>
              <a:rPr dirty="0" sz="2600" spc="-145">
                <a:solidFill>
                  <a:srgbClr val="FFFFFF"/>
                </a:solidFill>
                <a:latin typeface="Verdana"/>
                <a:cs typeface="Verdana"/>
              </a:rPr>
              <a:t>recommendations </a:t>
            </a:r>
            <a:r>
              <a:rPr dirty="0" sz="2600" spc="-12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600" spc="-9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5">
                <a:solidFill>
                  <a:srgbClr val="FFFFFF"/>
                </a:solidFill>
                <a:latin typeface="Verdana"/>
                <a:cs typeface="Verdana"/>
              </a:rPr>
              <a:t>customers</a:t>
            </a:r>
            <a:r>
              <a:rPr dirty="0" sz="26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5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6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60">
                <a:solidFill>
                  <a:srgbClr val="FFFFFF"/>
                </a:solidFill>
                <a:latin typeface="Verdana"/>
                <a:cs typeface="Verdana"/>
              </a:rPr>
              <a:t>match</a:t>
            </a:r>
            <a:r>
              <a:rPr dirty="0" sz="26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26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5">
                <a:solidFill>
                  <a:srgbClr val="FFFFFF"/>
                </a:solidFill>
                <a:latin typeface="Verdana"/>
                <a:cs typeface="Verdana"/>
              </a:rPr>
              <a:t>preferences,</a:t>
            </a:r>
            <a:r>
              <a:rPr dirty="0" sz="26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5">
                <a:solidFill>
                  <a:srgbClr val="FFFFFF"/>
                </a:solidFill>
                <a:latin typeface="Verdana"/>
                <a:cs typeface="Verdana"/>
              </a:rPr>
              <a:t>interests,</a:t>
            </a:r>
            <a:r>
              <a:rPr dirty="0" sz="26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6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65">
                <a:solidFill>
                  <a:srgbClr val="FFFFFF"/>
                </a:solidFill>
                <a:latin typeface="Verdana"/>
                <a:cs typeface="Verdana"/>
              </a:rPr>
              <a:t>budget,</a:t>
            </a:r>
            <a:r>
              <a:rPr dirty="0" sz="26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5">
                <a:solidFill>
                  <a:srgbClr val="FFFFFF"/>
                </a:solidFill>
                <a:latin typeface="Verdana"/>
                <a:cs typeface="Verdana"/>
              </a:rPr>
              <a:t>leading</a:t>
            </a:r>
            <a:r>
              <a:rPr dirty="0" sz="26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6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5">
                <a:solidFill>
                  <a:srgbClr val="FFFFFF"/>
                </a:solidFill>
                <a:latin typeface="Verdana"/>
                <a:cs typeface="Verdana"/>
              </a:rPr>
              <a:t>increased</a:t>
            </a:r>
            <a:r>
              <a:rPr dirty="0" sz="26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4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dirty="0" sz="26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5">
                <a:solidFill>
                  <a:srgbClr val="FFFFFF"/>
                </a:solidFill>
                <a:latin typeface="Verdana"/>
                <a:cs typeface="Verdana"/>
              </a:rPr>
              <a:t>satisfaction.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Verdana"/>
              <a:cs typeface="Verdana"/>
            </a:endParaRPr>
          </a:p>
          <a:p>
            <a:pPr marL="543560" indent="-220345">
              <a:lnSpc>
                <a:spcPct val="100000"/>
              </a:lnSpc>
              <a:buChar char="•"/>
              <a:tabLst>
                <a:tab pos="544195" algn="l"/>
              </a:tabLst>
            </a:pPr>
            <a:r>
              <a:rPr dirty="0" sz="2600" spc="-14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600" spc="-12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600" spc="-3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600" spc="-8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600" spc="-9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-8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600" spc="-3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600" spc="-8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-1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110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600" spc="-14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600" spc="-9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600" spc="-9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600" spc="-1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15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600" spc="-35" b="1">
                <a:solidFill>
                  <a:srgbClr val="FFFFFF"/>
                </a:solidFill>
                <a:latin typeface="Tahoma"/>
                <a:cs typeface="Tahoma"/>
              </a:rPr>
              <a:t>cc</a:t>
            </a:r>
            <a:r>
              <a:rPr dirty="0" sz="2600" spc="-12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600" spc="-6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600" spc="-8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600" spc="-12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600" spc="-3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600" spc="-110" b="1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2600"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</a:pP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600" spc="-110">
                <a:solidFill>
                  <a:srgbClr val="FFFFFF"/>
                </a:solidFill>
                <a:latin typeface="Verdana"/>
                <a:cs typeface="Verdana"/>
              </a:rPr>
              <a:t>hotel </a:t>
            </a:r>
            <a:r>
              <a:rPr dirty="0" sz="2600" spc="-150">
                <a:solidFill>
                  <a:srgbClr val="FFFFFF"/>
                </a:solidFill>
                <a:latin typeface="Verdana"/>
                <a:cs typeface="Verdana"/>
              </a:rPr>
              <a:t>recommendation </a:t>
            </a:r>
            <a:r>
              <a:rPr dirty="0" sz="2600" spc="-16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dirty="0" sz="2600" spc="-150">
                <a:solidFill>
                  <a:srgbClr val="FFFFFF"/>
                </a:solidFill>
                <a:latin typeface="Verdana"/>
                <a:cs typeface="Verdana"/>
              </a:rPr>
              <a:t>aims </a:t>
            </a:r>
            <a:r>
              <a:rPr dirty="0" sz="2600" spc="-12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600" spc="-125">
                <a:solidFill>
                  <a:srgbClr val="FFFFFF"/>
                </a:solidFill>
                <a:latin typeface="Verdana"/>
                <a:cs typeface="Verdana"/>
              </a:rPr>
              <a:t>increase </a:t>
            </a:r>
            <a:r>
              <a:rPr dirty="0" sz="2600" spc="-110">
                <a:solidFill>
                  <a:srgbClr val="FFFFFF"/>
                </a:solidFill>
                <a:latin typeface="Verdana"/>
                <a:cs typeface="Verdana"/>
              </a:rPr>
              <a:t>hotel 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occupancy </a:t>
            </a:r>
            <a:r>
              <a:rPr dirty="0" sz="2600" spc="-18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2600" spc="-160">
                <a:solidFill>
                  <a:srgbClr val="FFFFFF"/>
                </a:solidFill>
                <a:latin typeface="Verdana"/>
                <a:cs typeface="Verdana"/>
              </a:rPr>
              <a:t>recommending </a:t>
            </a:r>
            <a:r>
              <a:rPr dirty="0" sz="2600" spc="-110">
                <a:solidFill>
                  <a:srgbClr val="FFFFFF"/>
                </a:solidFill>
                <a:latin typeface="Verdana"/>
                <a:cs typeface="Verdana"/>
              </a:rPr>
              <a:t>suitable </a:t>
            </a:r>
            <a:r>
              <a:rPr dirty="0" sz="2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40">
                <a:solidFill>
                  <a:srgbClr val="FFFFFF"/>
                </a:solidFill>
                <a:latin typeface="Verdana"/>
                <a:cs typeface="Verdana"/>
              </a:rPr>
              <a:t>accommodations</a:t>
            </a:r>
            <a:r>
              <a:rPr dirty="0" sz="2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6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5">
                <a:solidFill>
                  <a:srgbClr val="FFFFFF"/>
                </a:solidFill>
                <a:latin typeface="Verdana"/>
                <a:cs typeface="Verdana"/>
              </a:rPr>
              <a:t>customers</a:t>
            </a:r>
            <a:r>
              <a:rPr dirty="0" sz="2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5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6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60">
                <a:solidFill>
                  <a:srgbClr val="FFFFFF"/>
                </a:solidFill>
                <a:latin typeface="Verdana"/>
                <a:cs typeface="Verdana"/>
              </a:rPr>
              <a:t>meet</a:t>
            </a:r>
            <a:r>
              <a:rPr dirty="0" sz="2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26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50">
                <a:solidFill>
                  <a:srgbClr val="FFFFFF"/>
                </a:solidFill>
                <a:latin typeface="Verdana"/>
                <a:cs typeface="Verdana"/>
              </a:rPr>
              <a:t>requirements,</a:t>
            </a:r>
            <a:r>
              <a:rPr dirty="0" sz="2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5">
                <a:solidFill>
                  <a:srgbClr val="FFFFFF"/>
                </a:solidFill>
                <a:latin typeface="Verdana"/>
                <a:cs typeface="Verdana"/>
              </a:rPr>
              <a:t>ultimately</a:t>
            </a:r>
            <a:r>
              <a:rPr dirty="0" sz="26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5">
                <a:solidFill>
                  <a:srgbClr val="FFFFFF"/>
                </a:solidFill>
                <a:latin typeface="Verdana"/>
                <a:cs typeface="Verdana"/>
              </a:rPr>
              <a:t>leading</a:t>
            </a:r>
            <a:r>
              <a:rPr dirty="0" sz="2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6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5">
                <a:solidFill>
                  <a:srgbClr val="FFFFFF"/>
                </a:solidFill>
                <a:latin typeface="Verdana"/>
                <a:cs typeface="Verdana"/>
              </a:rPr>
              <a:t>increased</a:t>
            </a:r>
            <a:r>
              <a:rPr dirty="0" sz="2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65">
                <a:solidFill>
                  <a:srgbClr val="FFFFFF"/>
                </a:solidFill>
                <a:latin typeface="Verdana"/>
                <a:cs typeface="Verdana"/>
              </a:rPr>
              <a:t>revenue</a:t>
            </a:r>
            <a:r>
              <a:rPr dirty="0" sz="26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4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600" spc="-9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5">
                <a:solidFill>
                  <a:srgbClr val="FFFFFF"/>
                </a:solidFill>
                <a:latin typeface="Verdana"/>
                <a:cs typeface="Verdana"/>
              </a:rPr>
              <a:t>hotel.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Verdana"/>
              <a:cs typeface="Verdana"/>
            </a:endParaRPr>
          </a:p>
          <a:p>
            <a:pPr marL="543560" indent="-220345">
              <a:lnSpc>
                <a:spcPct val="100000"/>
              </a:lnSpc>
              <a:buChar char="•"/>
              <a:tabLst>
                <a:tab pos="544195" algn="l"/>
              </a:tabLst>
            </a:pPr>
            <a:r>
              <a:rPr dirty="0" sz="2600" spc="-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-120" b="1">
                <a:solidFill>
                  <a:srgbClr val="FFFFFF"/>
                </a:solidFill>
                <a:latin typeface="Tahoma"/>
                <a:cs typeface="Tahoma"/>
              </a:rPr>
              <a:t>nh</a:t>
            </a:r>
            <a:r>
              <a:rPr dirty="0" sz="2600" spc="-8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600" spc="-12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600" spc="-3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600" spc="-8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-1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600" spc="-12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600" spc="-3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600" spc="-9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600" spc="-14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600" spc="-16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600" spc="-9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-8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600" spc="-1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-125" b="1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dirty="0" sz="2600" spc="-6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600" spc="-9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-8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600" spc="-5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600" spc="-9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-12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600" spc="-3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600" spc="-8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2600">
              <a:latin typeface="Tahoma"/>
              <a:cs typeface="Tahoma"/>
            </a:endParaRPr>
          </a:p>
          <a:p>
            <a:pPr marL="12700" marR="559435">
              <a:lnSpc>
                <a:spcPct val="115399"/>
              </a:lnSpc>
            </a:pPr>
            <a:r>
              <a:rPr dirty="0" sz="2600" spc="-17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6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50">
                <a:solidFill>
                  <a:srgbClr val="FFFFFF"/>
                </a:solidFill>
                <a:latin typeface="Verdana"/>
                <a:cs typeface="Verdana"/>
              </a:rPr>
              <a:t>providing</a:t>
            </a:r>
            <a:r>
              <a:rPr dirty="0" sz="26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5">
                <a:solidFill>
                  <a:srgbClr val="FFFFFF"/>
                </a:solidFill>
                <a:latin typeface="Verdana"/>
                <a:cs typeface="Verdana"/>
              </a:rPr>
              <a:t>personalized</a:t>
            </a:r>
            <a:r>
              <a:rPr dirty="0" sz="26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55">
                <a:solidFill>
                  <a:srgbClr val="FFFFFF"/>
                </a:solidFill>
                <a:latin typeface="Verdana"/>
                <a:cs typeface="Verdana"/>
              </a:rPr>
              <a:t>recommendations,</a:t>
            </a:r>
            <a:r>
              <a:rPr dirty="0" sz="26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10">
                <a:solidFill>
                  <a:srgbClr val="FFFFFF"/>
                </a:solidFill>
                <a:latin typeface="Verdana"/>
                <a:cs typeface="Verdana"/>
              </a:rPr>
              <a:t>hotel</a:t>
            </a:r>
            <a:r>
              <a:rPr dirty="0" sz="26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50">
                <a:solidFill>
                  <a:srgbClr val="FFFFFF"/>
                </a:solidFill>
                <a:latin typeface="Verdana"/>
                <a:cs typeface="Verdana"/>
              </a:rPr>
              <a:t>recommendation</a:t>
            </a:r>
            <a:r>
              <a:rPr dirty="0" sz="26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5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dirty="0" sz="26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6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45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dirty="0" sz="26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4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40">
                <a:solidFill>
                  <a:srgbClr val="FFFFFF"/>
                </a:solidFill>
                <a:latin typeface="Verdana"/>
                <a:cs typeface="Verdana"/>
              </a:rPr>
              <a:t>customer </a:t>
            </a:r>
            <a:r>
              <a:rPr dirty="0" sz="2600" spc="-9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experience</a:t>
            </a:r>
            <a:r>
              <a:rPr dirty="0" sz="26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6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85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dirty="0" sz="2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26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5">
                <a:solidFill>
                  <a:srgbClr val="FFFFFF"/>
                </a:solidFill>
                <a:latin typeface="Verdana"/>
                <a:cs typeface="Verdana"/>
              </a:rPr>
              <a:t>easier</a:t>
            </a:r>
            <a:r>
              <a:rPr dirty="0" sz="2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6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5">
                <a:solidFill>
                  <a:srgbClr val="FFFFFF"/>
                </a:solidFill>
                <a:latin typeface="Verdana"/>
                <a:cs typeface="Verdana"/>
              </a:rPr>
              <a:t>customers</a:t>
            </a:r>
            <a:r>
              <a:rPr dirty="0" sz="2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6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1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dirty="0" sz="2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4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55">
                <a:solidFill>
                  <a:srgbClr val="FFFFFF"/>
                </a:solidFill>
                <a:latin typeface="Verdana"/>
                <a:cs typeface="Verdana"/>
              </a:rPr>
              <a:t>right</a:t>
            </a:r>
            <a:r>
              <a:rPr dirty="0" sz="2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10">
                <a:solidFill>
                  <a:srgbClr val="FFFFFF"/>
                </a:solidFill>
                <a:latin typeface="Verdana"/>
                <a:cs typeface="Verdana"/>
              </a:rPr>
              <a:t>hotel</a:t>
            </a:r>
            <a:r>
              <a:rPr dirty="0" sz="26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26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50">
                <a:solidFill>
                  <a:srgbClr val="FFFFFF"/>
                </a:solidFill>
                <a:latin typeface="Verdana"/>
                <a:cs typeface="Verdana"/>
              </a:rPr>
              <a:t>needs,</a:t>
            </a:r>
            <a:r>
              <a:rPr dirty="0" sz="2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5">
                <a:solidFill>
                  <a:srgbClr val="FFFFFF"/>
                </a:solidFill>
                <a:latin typeface="Verdana"/>
                <a:cs typeface="Verdana"/>
              </a:rPr>
              <a:t>leading</a:t>
            </a:r>
            <a:r>
              <a:rPr dirty="0" sz="26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5">
                <a:solidFill>
                  <a:srgbClr val="FFFFFF"/>
                </a:solidFill>
                <a:latin typeface="Verdana"/>
                <a:cs typeface="Verdana"/>
              </a:rPr>
              <a:t>increased </a:t>
            </a:r>
            <a:r>
              <a:rPr dirty="0" sz="26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4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dirty="0" sz="26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50">
                <a:solidFill>
                  <a:srgbClr val="FFFFFF"/>
                </a:solidFill>
                <a:latin typeface="Verdana"/>
                <a:cs typeface="Verdana"/>
              </a:rPr>
              <a:t>loyalty.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6366" y="6486666"/>
            <a:ext cx="4021342" cy="3800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8921" y="0"/>
            <a:ext cx="2873266" cy="5955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329" y="0"/>
            <a:ext cx="10491470" cy="9643745"/>
            <a:chOff x="-8329" y="0"/>
            <a:chExt cx="10491470" cy="9643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484" y="1703483"/>
              <a:ext cx="9915524" cy="7934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329" y="0"/>
              <a:ext cx="2563235" cy="253240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990028" y="3083328"/>
            <a:ext cx="6635750" cy="4182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0"/>
              </a:spcBef>
              <a:buChar char="•"/>
              <a:tabLst>
                <a:tab pos="267335" algn="l"/>
              </a:tabLst>
            </a:pPr>
            <a:r>
              <a:rPr dirty="0" sz="3000" spc="-18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000" spc="-9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-10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000" spc="-9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000" spc="-1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5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000" spc="-16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000" b="1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dirty="0" sz="3000" spc="-10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-3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000" spc="-10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000" spc="-5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000" spc="-16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000" spc="-13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Tahoma"/>
              <a:cs typeface="Tahoma"/>
            </a:endParaRPr>
          </a:p>
          <a:p>
            <a:pPr algn="just" marL="12700" marR="5080">
              <a:lnSpc>
                <a:spcPct val="115700"/>
              </a:lnSpc>
              <a:spcBef>
                <a:spcPts val="5"/>
              </a:spcBef>
            </a:pPr>
            <a:r>
              <a:rPr dirty="0" sz="2550" spc="-85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dirty="0" sz="255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8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55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0">
                <a:solidFill>
                  <a:srgbClr val="FFFFFF"/>
                </a:solidFill>
                <a:latin typeface="Verdana"/>
                <a:cs typeface="Verdana"/>
              </a:rPr>
              <a:t>all,</a:t>
            </a:r>
            <a:r>
              <a:rPr dirty="0" sz="255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1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255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65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255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5">
                <a:solidFill>
                  <a:srgbClr val="FFFFFF"/>
                </a:solidFill>
                <a:latin typeface="Verdana"/>
                <a:cs typeface="Verdana"/>
              </a:rPr>
              <a:t>scraped</a:t>
            </a:r>
            <a:r>
              <a:rPr dirty="0" sz="255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3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55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10">
                <a:solidFill>
                  <a:srgbClr val="FFFFFF"/>
                </a:solidFill>
                <a:latin typeface="Verdana"/>
                <a:cs typeface="Verdana"/>
              </a:rPr>
              <a:t>Airbnb website. </a:t>
            </a:r>
            <a:r>
              <a:rPr dirty="0" sz="2550" spc="-9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2550" spc="-13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dirty="0" sz="2550" spc="-11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dirty="0" sz="2550" spc="-165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dirty="0" sz="2550" spc="-11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dirty="0" sz="2550" spc="-105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dirty="0" sz="255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20">
                <a:solidFill>
                  <a:srgbClr val="FFFFFF"/>
                </a:solidFill>
                <a:latin typeface="Verdana"/>
                <a:cs typeface="Verdana"/>
              </a:rPr>
              <a:t>scraping </a:t>
            </a:r>
            <a:r>
              <a:rPr dirty="0" sz="2550" spc="-105">
                <a:solidFill>
                  <a:srgbClr val="FFFFFF"/>
                </a:solidFill>
                <a:latin typeface="Verdana"/>
                <a:cs typeface="Verdana"/>
              </a:rPr>
              <a:t>techniques </a:t>
            </a:r>
            <a:r>
              <a:rPr dirty="0" sz="2550" spc="-8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dirty="0" sz="2550" spc="-95">
                <a:solidFill>
                  <a:srgbClr val="FFFFFF"/>
                </a:solidFill>
                <a:latin typeface="Verdana"/>
                <a:cs typeface="Verdana"/>
              </a:rPr>
              <a:t>Beautiful </a:t>
            </a:r>
            <a:r>
              <a:rPr dirty="0" sz="2550" spc="-150">
                <a:solidFill>
                  <a:srgbClr val="FFFFFF"/>
                </a:solidFill>
                <a:latin typeface="Verdana"/>
                <a:cs typeface="Verdana"/>
              </a:rPr>
              <a:t>Soup 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550" spc="-8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Selenium </a:t>
            </a:r>
            <a:r>
              <a:rPr dirty="0" sz="2550" spc="-10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550" spc="-125">
                <a:solidFill>
                  <a:srgbClr val="FFFFFF"/>
                </a:solidFill>
                <a:latin typeface="Verdana"/>
                <a:cs typeface="Verdana"/>
              </a:rPr>
              <a:t>extract </a:t>
            </a:r>
            <a:r>
              <a:rPr dirty="0" sz="2550" spc="-120">
                <a:solidFill>
                  <a:srgbClr val="FFFFFF"/>
                </a:solidFill>
                <a:latin typeface="Verdana"/>
                <a:cs typeface="Verdana"/>
              </a:rPr>
              <a:t>the necessary </a:t>
            </a:r>
            <a:r>
              <a:rPr dirty="0" sz="2550" spc="-13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5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14">
                <a:solidFill>
                  <a:srgbClr val="FFFFFF"/>
                </a:solidFill>
                <a:latin typeface="Verdana"/>
                <a:cs typeface="Verdana"/>
              </a:rPr>
              <a:t>features 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dirty="0" sz="2550" spc="-110">
                <a:solidFill>
                  <a:srgbClr val="FFFFFF"/>
                </a:solidFill>
                <a:latin typeface="Verdana"/>
                <a:cs typeface="Verdana"/>
              </a:rPr>
              <a:t>Airbnb website. </a:t>
            </a:r>
            <a:r>
              <a:rPr dirty="0" sz="2550" spc="-17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dirty="0" sz="2550" spc="-165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dirty="0" sz="2550" spc="-13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dirty="0" sz="2550" spc="-8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8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550" spc="-130">
                <a:solidFill>
                  <a:srgbClr val="FFFFFF"/>
                </a:solidFill>
                <a:latin typeface="Verdana"/>
                <a:cs typeface="Verdana"/>
              </a:rPr>
              <a:t>some 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famous </a:t>
            </a:r>
            <a:r>
              <a:rPr dirty="0" sz="2550" spc="-105">
                <a:solidFill>
                  <a:srgbClr val="FFFFFF"/>
                </a:solidFill>
                <a:latin typeface="Verdana"/>
                <a:cs typeface="Verdana"/>
              </a:rPr>
              <a:t>city </a:t>
            </a:r>
            <a:r>
              <a:rPr dirty="0" sz="2550" spc="-90">
                <a:solidFill>
                  <a:srgbClr val="FFFFFF"/>
                </a:solidFill>
                <a:latin typeface="Verdana"/>
                <a:cs typeface="Verdana"/>
              </a:rPr>
              <a:t>hotels </a:t>
            </a:r>
            <a:r>
              <a:rPr dirty="0" sz="2550" spc="-55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around </a:t>
            </a:r>
            <a:r>
              <a:rPr dirty="0" sz="2550" spc="-12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550" spc="-114">
                <a:solidFill>
                  <a:srgbClr val="FFFFFF"/>
                </a:solidFill>
                <a:latin typeface="Verdana"/>
                <a:cs typeface="Verdana"/>
              </a:rPr>
              <a:t> world.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00598" y="225487"/>
            <a:ext cx="553720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S</a:t>
            </a:r>
            <a:r>
              <a:rPr dirty="0" spc="-150"/>
              <a:t>T</a:t>
            </a:r>
            <a:r>
              <a:rPr dirty="0" spc="-50"/>
              <a:t>E</a:t>
            </a:r>
            <a:r>
              <a:rPr dirty="0" spc="-15"/>
              <a:t>P</a:t>
            </a:r>
            <a:r>
              <a:rPr dirty="0" spc="-50"/>
              <a:t>S</a:t>
            </a:r>
            <a:r>
              <a:rPr dirty="0" spc="-290"/>
              <a:t> </a:t>
            </a:r>
            <a:r>
              <a:rPr dirty="0" spc="10"/>
              <a:t>F</a:t>
            </a:r>
            <a:r>
              <a:rPr dirty="0" spc="-290"/>
              <a:t>O</a:t>
            </a:r>
            <a:r>
              <a:rPr dirty="0" spc="-220"/>
              <a:t>LL</a:t>
            </a:r>
            <a:r>
              <a:rPr dirty="0" spc="-290"/>
              <a:t>O</a:t>
            </a:r>
            <a:r>
              <a:rPr dirty="0" spc="-280"/>
              <a:t>W</a:t>
            </a:r>
            <a:r>
              <a:rPr dirty="0" spc="-50"/>
              <a:t>E</a:t>
            </a:r>
            <a:r>
              <a:rPr dirty="0" spc="-305"/>
              <a:t>D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83616" y="5477838"/>
            <a:ext cx="4104378" cy="48089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184" y="2199376"/>
            <a:ext cx="17421224" cy="27908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28464" y="5456015"/>
            <a:ext cx="17059275" cy="4831080"/>
            <a:chOff x="1228464" y="5456015"/>
            <a:chExt cx="17059275" cy="48310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464" y="5456015"/>
              <a:ext cx="15782924" cy="38004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49712" y="8852311"/>
              <a:ext cx="3237905" cy="143463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78995" y="683634"/>
            <a:ext cx="31426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0"/>
              <a:t>C</a:t>
            </a:r>
            <a:r>
              <a:rPr dirty="0" sz="3600" spc="-195"/>
              <a:t>o</a:t>
            </a:r>
            <a:r>
              <a:rPr dirty="0" sz="3600"/>
              <a:t>ll</a:t>
            </a:r>
            <a:r>
              <a:rPr dirty="0" sz="3600" spc="-114"/>
              <a:t>e</a:t>
            </a:r>
            <a:r>
              <a:rPr dirty="0" sz="3600" spc="-40"/>
              <a:t>c</a:t>
            </a:r>
            <a:r>
              <a:rPr dirty="0" sz="3600" spc="-120"/>
              <a:t>t</a:t>
            </a:r>
            <a:r>
              <a:rPr dirty="0" sz="3600" spc="-114"/>
              <a:t>e</a:t>
            </a:r>
            <a:r>
              <a:rPr dirty="0" sz="3600" spc="-80"/>
              <a:t>d</a:t>
            </a:r>
            <a:r>
              <a:rPr dirty="0" sz="3600" spc="-210"/>
              <a:t> </a:t>
            </a:r>
            <a:r>
              <a:rPr dirty="0" sz="3600" spc="-80"/>
              <a:t>d</a:t>
            </a:r>
            <a:r>
              <a:rPr dirty="0" sz="3600" spc="-110"/>
              <a:t>a</a:t>
            </a:r>
            <a:r>
              <a:rPr dirty="0" sz="3600" spc="-120"/>
              <a:t>t</a:t>
            </a:r>
            <a:r>
              <a:rPr dirty="0" sz="3600" spc="-110"/>
              <a:t>a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8903" y="0"/>
            <a:ext cx="2776367" cy="2030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405" y="339283"/>
            <a:ext cx="9810749" cy="96107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361795" y="3949052"/>
            <a:ext cx="6325870" cy="414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Once </a:t>
            </a: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got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600" spc="10">
                <a:solidFill>
                  <a:srgbClr val="FFFFFF"/>
                </a:solidFill>
                <a:latin typeface="Tahoma"/>
                <a:cs typeface="Tahoma"/>
              </a:rPr>
              <a:t>data, </a:t>
            </a: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we cleaned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6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600" spc="1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600" spc="8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600" spc="10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7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600" spc="-8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4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600" spc="10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600" spc="1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600" spc="10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600" spc="6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10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8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600" spc="-25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600" spc="-50">
                <a:solidFill>
                  <a:srgbClr val="FFFFFF"/>
                </a:solidFill>
                <a:latin typeface="Tahoma"/>
                <a:cs typeface="Tahoma"/>
              </a:rPr>
              <a:t>g  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duplicates, 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removing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punctuation,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handling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clitics,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scaling.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ahoma"/>
              <a:cs typeface="Tahoma"/>
            </a:endParaRPr>
          </a:p>
          <a:p>
            <a:pPr marL="12700" marR="326390">
              <a:lnSpc>
                <a:spcPct val="115399"/>
              </a:lnSpc>
            </a:pP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Next,</a:t>
            </a:r>
            <a:r>
              <a:rPr dirty="0" sz="26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did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6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26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preprocessing. </a:t>
            </a:r>
            <a:r>
              <a:rPr dirty="0" sz="2600" spc="-7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This involved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standardizing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600" spc="10">
                <a:solidFill>
                  <a:srgbClr val="FFFFFF"/>
                </a:solidFill>
                <a:latin typeface="Tahoma"/>
                <a:cs typeface="Tahoma"/>
              </a:rPr>
              <a:t>data,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handling 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missing </a:t>
            </a: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values,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and encoding </a:t>
            </a:r>
            <a:r>
              <a:rPr dirty="0" sz="2600" spc="40">
                <a:solidFill>
                  <a:srgbClr val="FFFFFF"/>
                </a:solidFill>
                <a:latin typeface="Tahoma"/>
                <a:cs typeface="Tahoma"/>
              </a:rPr>
              <a:t> categorical</a:t>
            </a:r>
            <a:r>
              <a:rPr dirty="0" sz="26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variables.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2510" y="2721760"/>
            <a:ext cx="152399" cy="1523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87416" y="2390925"/>
            <a:ext cx="4055110" cy="13017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  <a:tabLst>
                <a:tab pos="3231515" algn="l"/>
              </a:tabLst>
            </a:pPr>
            <a:r>
              <a:rPr dirty="0" sz="3600" spc="195">
                <a:latin typeface="Trebuchet MS"/>
                <a:cs typeface="Trebuchet MS"/>
              </a:rPr>
              <a:t>D</a:t>
            </a:r>
            <a:r>
              <a:rPr dirty="0" sz="3600" spc="130">
                <a:latin typeface="Trebuchet MS"/>
                <a:cs typeface="Trebuchet MS"/>
              </a:rPr>
              <a:t>a</a:t>
            </a:r>
            <a:r>
              <a:rPr dirty="0" sz="3600" spc="-50">
                <a:latin typeface="Trebuchet MS"/>
                <a:cs typeface="Trebuchet MS"/>
              </a:rPr>
              <a:t>t</a:t>
            </a:r>
            <a:r>
              <a:rPr dirty="0" sz="3600" spc="130">
                <a:latin typeface="Trebuchet MS"/>
                <a:cs typeface="Trebuchet MS"/>
              </a:rPr>
              <a:t>a</a:t>
            </a:r>
            <a:r>
              <a:rPr dirty="0" sz="3600" spc="-235">
                <a:latin typeface="Trebuchet MS"/>
                <a:cs typeface="Trebuchet MS"/>
              </a:rPr>
              <a:t> </a:t>
            </a:r>
            <a:r>
              <a:rPr dirty="0" sz="3600" spc="140">
                <a:latin typeface="Trebuchet MS"/>
                <a:cs typeface="Trebuchet MS"/>
              </a:rPr>
              <a:t>C</a:t>
            </a:r>
            <a:r>
              <a:rPr dirty="0" sz="3600" spc="25">
                <a:latin typeface="Trebuchet MS"/>
                <a:cs typeface="Trebuchet MS"/>
              </a:rPr>
              <a:t>l</a:t>
            </a:r>
            <a:r>
              <a:rPr dirty="0" sz="3600" spc="-50">
                <a:latin typeface="Trebuchet MS"/>
                <a:cs typeface="Trebuchet MS"/>
              </a:rPr>
              <a:t>e</a:t>
            </a:r>
            <a:r>
              <a:rPr dirty="0" sz="3600" spc="130">
                <a:latin typeface="Trebuchet MS"/>
                <a:cs typeface="Trebuchet MS"/>
              </a:rPr>
              <a:t>a</a:t>
            </a:r>
            <a:r>
              <a:rPr dirty="0" sz="3600" spc="20">
                <a:latin typeface="Trebuchet MS"/>
                <a:cs typeface="Trebuchet MS"/>
              </a:rPr>
              <a:t>n</a:t>
            </a:r>
            <a:r>
              <a:rPr dirty="0" sz="3600" spc="-45">
                <a:latin typeface="Trebuchet MS"/>
                <a:cs typeface="Trebuchet MS"/>
              </a:rPr>
              <a:t>i</a:t>
            </a:r>
            <a:r>
              <a:rPr dirty="0" sz="3600" spc="20">
                <a:latin typeface="Trebuchet MS"/>
                <a:cs typeface="Trebuchet MS"/>
              </a:rPr>
              <a:t>n</a:t>
            </a:r>
            <a:r>
              <a:rPr dirty="0" sz="3600" spc="180">
                <a:latin typeface="Trebuchet MS"/>
                <a:cs typeface="Trebuchet MS"/>
              </a:rPr>
              <a:t>g</a:t>
            </a:r>
            <a:r>
              <a:rPr dirty="0" sz="3600">
                <a:latin typeface="Trebuchet MS"/>
                <a:cs typeface="Trebuchet MS"/>
              </a:rPr>
              <a:t>	</a:t>
            </a:r>
            <a:r>
              <a:rPr dirty="0" sz="3600" spc="130">
                <a:latin typeface="Trebuchet MS"/>
                <a:cs typeface="Trebuchet MS"/>
              </a:rPr>
              <a:t>a</a:t>
            </a:r>
            <a:r>
              <a:rPr dirty="0" sz="3600" spc="20">
                <a:latin typeface="Trebuchet MS"/>
                <a:cs typeface="Trebuchet MS"/>
              </a:rPr>
              <a:t>n</a:t>
            </a:r>
            <a:r>
              <a:rPr dirty="0" sz="3600" spc="65">
                <a:latin typeface="Trebuchet MS"/>
                <a:cs typeface="Trebuchet MS"/>
              </a:rPr>
              <a:t>d  </a:t>
            </a:r>
            <a:r>
              <a:rPr dirty="0" sz="3600" spc="55">
                <a:latin typeface="Trebuchet MS"/>
                <a:cs typeface="Trebuchet MS"/>
              </a:rPr>
              <a:t>Preprocessing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29854" y="6171922"/>
            <a:ext cx="3757926" cy="41150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552353" cy="22210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1461" y="399967"/>
            <a:ext cx="15586075" cy="9886950"/>
            <a:chOff x="2701461" y="399967"/>
            <a:chExt cx="15586075" cy="9886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1461" y="399967"/>
              <a:ext cx="12887324" cy="94868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27600" y="7373206"/>
              <a:ext cx="4559838" cy="2913647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8386" y="0"/>
            <a:ext cx="1718979" cy="23632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2762" y="545307"/>
            <a:ext cx="7286624" cy="92011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272025" y="3592190"/>
            <a:ext cx="4583430" cy="2997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10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dirty="0" sz="2800" spc="45">
                <a:solidFill>
                  <a:srgbClr val="FFFFFF"/>
                </a:solidFill>
                <a:latin typeface="Tahoma"/>
                <a:cs typeface="Tahoma"/>
              </a:rPr>
              <a:t>performed </a:t>
            </a:r>
            <a:r>
              <a:rPr dirty="0" sz="2800" spc="40">
                <a:solidFill>
                  <a:srgbClr val="FFFFFF"/>
                </a:solidFill>
                <a:latin typeface="Tahoma"/>
                <a:cs typeface="Tahoma"/>
              </a:rPr>
              <a:t>exploratory </a:t>
            </a:r>
            <a:r>
              <a:rPr dirty="0" sz="28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280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dirty="0" sz="280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80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ahoma"/>
                <a:cs typeface="Tahoma"/>
              </a:rPr>
              <a:t>visualize</a:t>
            </a:r>
            <a:r>
              <a:rPr dirty="0" sz="28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800" spc="-8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80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800" spc="4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800" spc="2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8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800" spc="10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800" spc="6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800" spc="2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800" spc="-7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28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80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800" spc="1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800" spc="6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800" spc="4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800" spc="2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800" spc="11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8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2800" spc="1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80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800" spc="7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800" spc="2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800" spc="11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8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800" spc="30">
                <a:solidFill>
                  <a:srgbClr val="FFFFFF"/>
                </a:solidFill>
                <a:latin typeface="Tahoma"/>
                <a:cs typeface="Tahoma"/>
              </a:rPr>
              <a:t>o  </a:t>
            </a:r>
            <a:r>
              <a:rPr dirty="0" sz="2800" spc="7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2800" spc="5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800" spc="45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dirty="0" sz="2800" spc="5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800" spc="1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8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dirty="0" sz="2800" spc="7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800" spc="5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800" spc="1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800" spc="10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800" spc="4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80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800" spc="2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800" spc="7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8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800" spc="2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800" spc="6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8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800" spc="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800" spc="4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800" spc="15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dirty="0" sz="2800" spc="50">
                <a:solidFill>
                  <a:srgbClr val="FFFFFF"/>
                </a:solidFill>
                <a:latin typeface="Tahoma"/>
                <a:cs typeface="Tahoma"/>
              </a:rPr>
              <a:t>distribution </a:t>
            </a:r>
            <a:r>
              <a:rPr dirty="0" sz="2800" spc="40">
                <a:solidFill>
                  <a:srgbClr val="FFFFFF"/>
                </a:solidFill>
                <a:latin typeface="Tahoma"/>
                <a:cs typeface="Tahoma"/>
              </a:rPr>
              <a:t>and identify </a:t>
            </a:r>
            <a:r>
              <a:rPr dirty="0" sz="28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Tahoma"/>
                <a:cs typeface="Tahoma"/>
              </a:rPr>
              <a:t>patterns.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4494" y="5677940"/>
            <a:ext cx="4642568" cy="46087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8854" y="0"/>
            <a:ext cx="1802558" cy="18789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94492" y="2472820"/>
            <a:ext cx="152399" cy="1523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49398" y="2141986"/>
            <a:ext cx="3662045" cy="13017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3600" spc="135">
                <a:latin typeface="Trebuchet MS"/>
                <a:cs typeface="Trebuchet MS"/>
              </a:rPr>
              <a:t>E</a:t>
            </a:r>
            <a:r>
              <a:rPr dirty="0" sz="3600" spc="25">
                <a:latin typeface="Trebuchet MS"/>
                <a:cs typeface="Trebuchet MS"/>
              </a:rPr>
              <a:t>x</a:t>
            </a:r>
            <a:r>
              <a:rPr dirty="0" sz="3600" spc="90">
                <a:latin typeface="Trebuchet MS"/>
                <a:cs typeface="Trebuchet MS"/>
              </a:rPr>
              <a:t>p</a:t>
            </a:r>
            <a:r>
              <a:rPr dirty="0" sz="3600" spc="25">
                <a:latin typeface="Trebuchet MS"/>
                <a:cs typeface="Trebuchet MS"/>
              </a:rPr>
              <a:t>l</a:t>
            </a:r>
            <a:r>
              <a:rPr dirty="0" sz="3600" spc="-10">
                <a:latin typeface="Trebuchet MS"/>
                <a:cs typeface="Trebuchet MS"/>
              </a:rPr>
              <a:t>o</a:t>
            </a:r>
            <a:r>
              <a:rPr dirty="0" sz="3600" spc="-85">
                <a:latin typeface="Trebuchet MS"/>
                <a:cs typeface="Trebuchet MS"/>
              </a:rPr>
              <a:t>r</a:t>
            </a:r>
            <a:r>
              <a:rPr dirty="0" sz="3600" spc="130">
                <a:latin typeface="Trebuchet MS"/>
                <a:cs typeface="Trebuchet MS"/>
              </a:rPr>
              <a:t>a</a:t>
            </a:r>
            <a:r>
              <a:rPr dirty="0" sz="3600" spc="-50">
                <a:latin typeface="Trebuchet MS"/>
                <a:cs typeface="Trebuchet MS"/>
              </a:rPr>
              <a:t>t</a:t>
            </a:r>
            <a:r>
              <a:rPr dirty="0" sz="3600" spc="-10">
                <a:latin typeface="Trebuchet MS"/>
                <a:cs typeface="Trebuchet MS"/>
              </a:rPr>
              <a:t>o</a:t>
            </a:r>
            <a:r>
              <a:rPr dirty="0" sz="3600" spc="-85">
                <a:latin typeface="Trebuchet MS"/>
                <a:cs typeface="Trebuchet MS"/>
              </a:rPr>
              <a:t>r</a:t>
            </a:r>
            <a:r>
              <a:rPr dirty="0" sz="3600">
                <a:latin typeface="Trebuchet MS"/>
                <a:cs typeface="Trebuchet MS"/>
              </a:rPr>
              <a:t>y</a:t>
            </a:r>
            <a:r>
              <a:rPr dirty="0" sz="3600" spc="-235">
                <a:latin typeface="Trebuchet MS"/>
                <a:cs typeface="Trebuchet MS"/>
              </a:rPr>
              <a:t> </a:t>
            </a:r>
            <a:r>
              <a:rPr dirty="0" sz="3600" spc="195">
                <a:latin typeface="Trebuchet MS"/>
                <a:cs typeface="Trebuchet MS"/>
              </a:rPr>
              <a:t>D</a:t>
            </a:r>
            <a:r>
              <a:rPr dirty="0" sz="3600" spc="130">
                <a:latin typeface="Trebuchet MS"/>
                <a:cs typeface="Trebuchet MS"/>
              </a:rPr>
              <a:t>a</a:t>
            </a:r>
            <a:r>
              <a:rPr dirty="0" sz="3600" spc="-50">
                <a:latin typeface="Trebuchet MS"/>
                <a:cs typeface="Trebuchet MS"/>
              </a:rPr>
              <a:t>t</a:t>
            </a:r>
            <a:r>
              <a:rPr dirty="0" sz="3600" spc="90">
                <a:latin typeface="Trebuchet MS"/>
                <a:cs typeface="Trebuchet MS"/>
              </a:rPr>
              <a:t>a  </a:t>
            </a:r>
            <a:r>
              <a:rPr dirty="0" sz="3600" spc="105">
                <a:latin typeface="Trebuchet MS"/>
                <a:cs typeface="Trebuchet MS"/>
              </a:rPr>
              <a:t>Analysis</a:t>
            </a:r>
            <a:r>
              <a:rPr dirty="0" sz="3600" spc="-254">
                <a:latin typeface="Trebuchet MS"/>
                <a:cs typeface="Trebuchet MS"/>
              </a:rPr>
              <a:t> </a:t>
            </a:r>
            <a:r>
              <a:rPr dirty="0" sz="3600" spc="25">
                <a:latin typeface="Trebuchet MS"/>
                <a:cs typeface="Trebuchet MS"/>
              </a:rPr>
              <a:t>(EDA):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8414" y="637174"/>
            <a:ext cx="8753474" cy="5153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2934" y="6501948"/>
            <a:ext cx="3654178" cy="378469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8859" y="0"/>
            <a:ext cx="8629015" cy="9741535"/>
            <a:chOff x="-8859" y="0"/>
            <a:chExt cx="8629015" cy="974153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859" y="0"/>
              <a:ext cx="2522653" cy="41709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003" y="3608010"/>
              <a:ext cx="7762874" cy="61245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Vinayak Sonawane</dc:creator>
  <cp:keywords>DAFiVEDD-Lg,BAFCn0ZqihQ</cp:keywords>
  <dc:title>Project Proposal Business Presentation in Dark Blue Pink Abstract Tech Style</dc:title>
  <dcterms:created xsi:type="dcterms:W3CDTF">2023-05-09T10:26:47Z</dcterms:created>
  <dcterms:modified xsi:type="dcterms:W3CDTF">2023-05-09T10:26:47Z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2023-05-09T00:00:00Z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2023-05-09T00:00:00Z</vt:filetime>
  </property>
</Properties>
</file>