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56" r:id="rId3"/>
    <p:sldId id="555" r:id="rId4"/>
    <p:sldId id="515" r:id="rId5"/>
    <p:sldId id="525" r:id="rId6"/>
    <p:sldId id="542" r:id="rId7"/>
    <p:sldId id="543" r:id="rId8"/>
    <p:sldId id="544" r:id="rId9"/>
    <p:sldId id="545" r:id="rId10"/>
    <p:sldId id="550" r:id="rId11"/>
    <p:sldId id="350" r:id="rId12"/>
    <p:sldId id="352" r:id="rId13"/>
    <p:sldId id="356" r:id="rId14"/>
    <p:sldId id="369" r:id="rId15"/>
    <p:sldId id="358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 dirty="0">
                <a:latin typeface="Century Schoolbook" panose="02040604050505020304" pitchFamily="18" charset="0"/>
              </a:rPr>
              <a:t>Lecture 10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5" y="2273522"/>
            <a:ext cx="9220200" cy="1760415"/>
          </a:xfrm>
        </p:spPr>
        <p:txBody>
          <a:bodyPr/>
          <a:lstStyle/>
          <a:p>
            <a:pPr algn="ctr"/>
            <a:br>
              <a:rPr lang="en-US" sz="4000" dirty="0"/>
            </a:br>
            <a:r>
              <a:rPr lang="en-US" sz="4000" b="1" dirty="0">
                <a:solidFill>
                  <a:srgbClr val="0070C0"/>
                </a:solidFill>
              </a:rPr>
              <a:t>Map-Reduce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23444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15" y="2506460"/>
            <a:ext cx="10745395" cy="184508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Google had to Invent Map-Reduce?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3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953014" y="826532"/>
            <a:ext cx="3648881" cy="58046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63552" y="826532"/>
            <a:ext cx="3801411" cy="5804699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472473" y="2091683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92073" y="1101083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Documents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929673" y="5520683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Results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29673" y="2396483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Representation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923824" y="2396483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Representation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01074" y="3310884"/>
            <a:ext cx="2018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458687" y="3310884"/>
            <a:ext cx="23742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29673" y="4225283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Ranking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767873" y="3082283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762024" y="3082283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076224" y="3996683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762024" y="3691883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788512" y="1786883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730273" y="1863083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606073" y="4606283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3767873" y="4911083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472473" y="2091683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767873" y="3615683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4301275" y="3653785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825275" y="2091684"/>
            <a:ext cx="739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099788" y="2091684"/>
            <a:ext cx="718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online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14245" y="97410"/>
            <a:ext cx="9144000" cy="5519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Search Engine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93132" y="6461954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Source: Jimmy Lin</a:t>
            </a:r>
          </a:p>
        </p:txBody>
      </p:sp>
      <p:sp>
        <p:nvSpPr>
          <p:cNvPr id="27" name="Oval 26"/>
          <p:cNvSpPr/>
          <p:nvPr/>
        </p:nvSpPr>
        <p:spPr>
          <a:xfrm>
            <a:off x="3048545" y="1101083"/>
            <a:ext cx="1557528" cy="50371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query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3431" y="3029498"/>
            <a:ext cx="184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Retrieval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37157" y="3105917"/>
            <a:ext cx="182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Indexing </a:t>
            </a:r>
          </a:p>
        </p:txBody>
      </p:sp>
    </p:spTree>
    <p:extLst>
      <p:ext uri="{BB962C8B-B14F-4D97-AF65-F5344CB8AC3E}">
        <p14:creationId xmlns:p14="http://schemas.microsoft.com/office/powerpoint/2010/main" val="320472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379209" y="309349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6644641" y="2329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6644641" y="2710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6644641" y="309349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6644641" y="3853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6644641" y="3472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6644641" y="4234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6644641" y="1950487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6644641" y="4615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6644641" y="4996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6652580" y="5377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5907247" y="1947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5907247" y="2328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5907247" y="2709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5907247" y="4233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5907247" y="3471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5907247" y="3852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5907247" y="3090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5907247" y="4614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4599939" y="1950487"/>
            <a:ext cx="1150939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4599939" y="2329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4599939" y="2710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4599939" y="3092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4599939" y="3472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4599939" y="3853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4599939" y="4234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4599939" y="4615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5750878" y="2099920"/>
            <a:ext cx="156369" cy="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181362" y="2099920"/>
            <a:ext cx="177181" cy="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5750878" y="2479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181362" y="2479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5750878" y="2860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181362" y="2860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5750878" y="3242920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181362" y="3242920"/>
            <a:ext cx="177181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5750878" y="3622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181362" y="3622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5750878" y="4003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181362" y="4003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5750878" y="4384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181362" y="4384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5750878" y="4765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181362" y="4765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5907247" y="4995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4599939" y="4996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5750878" y="5146921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181362" y="5146921"/>
            <a:ext cx="17718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5907247" y="537631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4607877" y="537790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5758816" y="5527921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181362" y="5527921"/>
            <a:ext cx="18511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358543" y="2329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358543" y="2710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358543" y="309349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358543" y="3853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358543" y="3472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358543" y="4234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358543" y="1950487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358543" y="4615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101841" y="309349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358543" y="4996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366481" y="537790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6928804" y="3243507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48" name="Group 16"/>
          <p:cNvGrpSpPr/>
          <p:nvPr/>
        </p:nvGrpSpPr>
        <p:grpSpPr>
          <a:xfrm>
            <a:off x="907666" y="1073380"/>
            <a:ext cx="1940813" cy="490954"/>
            <a:chOff x="762000" y="1905000"/>
            <a:chExt cx="1940812" cy="490954"/>
          </a:xfrm>
        </p:grpSpPr>
        <p:sp>
          <p:nvSpPr>
            <p:cNvPr id="151" name="TextBox 150"/>
            <p:cNvSpPr txBox="1"/>
            <p:nvPr/>
          </p:nvSpPr>
          <p:spPr>
            <a:xfrm>
              <a:off x="838200" y="2057400"/>
              <a:ext cx="18646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one fish, two fish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1</a:t>
              </a:r>
            </a:p>
          </p:txBody>
        </p:sp>
      </p:grpSp>
      <p:grpSp>
        <p:nvGrpSpPr>
          <p:cNvPr id="168" name="Group 32"/>
          <p:cNvGrpSpPr/>
          <p:nvPr/>
        </p:nvGrpSpPr>
        <p:grpSpPr>
          <a:xfrm>
            <a:off x="906980" y="1892171"/>
            <a:ext cx="1963255" cy="490954"/>
            <a:chOff x="762000" y="1905000"/>
            <a:chExt cx="1963255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red fish, blue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2</a:t>
              </a:r>
            </a:p>
          </p:txBody>
        </p:sp>
      </p:grpSp>
      <p:grpSp>
        <p:nvGrpSpPr>
          <p:cNvPr id="171" name="Group 44"/>
          <p:cNvGrpSpPr/>
          <p:nvPr/>
        </p:nvGrpSpPr>
        <p:grpSpPr>
          <a:xfrm>
            <a:off x="984647" y="2750074"/>
            <a:ext cx="1528842" cy="490954"/>
            <a:chOff x="762000" y="1905000"/>
            <a:chExt cx="1528842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cat in the hat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3</a:t>
              </a:r>
            </a:p>
          </p:txBody>
        </p:sp>
      </p:grpSp>
      <p:grpSp>
        <p:nvGrpSpPr>
          <p:cNvPr id="174" name="Group 44"/>
          <p:cNvGrpSpPr/>
          <p:nvPr/>
        </p:nvGrpSpPr>
        <p:grpSpPr>
          <a:xfrm>
            <a:off x="936799" y="3499510"/>
            <a:ext cx="2255002" cy="490954"/>
            <a:chOff x="762000" y="1905000"/>
            <a:chExt cx="2255003" cy="490954"/>
          </a:xfrm>
        </p:grpSpPr>
        <p:sp>
          <p:nvSpPr>
            <p:cNvPr id="175" name="TextBox 174"/>
            <p:cNvSpPr txBox="1"/>
            <p:nvPr/>
          </p:nvSpPr>
          <p:spPr>
            <a:xfrm>
              <a:off x="838200" y="2057400"/>
              <a:ext cx="21788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green eggs and ham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4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457200" y="83077"/>
            <a:ext cx="2872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Creating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5143" y="77169"/>
            <a:ext cx="5064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Inverted Index Structure </a:t>
            </a:r>
          </a:p>
        </p:txBody>
      </p:sp>
    </p:spTree>
    <p:extLst>
      <p:ext uri="{BB962C8B-B14F-4D97-AF65-F5344CB8AC3E}">
        <p14:creationId xmlns:p14="http://schemas.microsoft.com/office/powerpoint/2010/main" val="16958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6"/>
          <p:cNvGrpSpPr/>
          <p:nvPr/>
        </p:nvGrpSpPr>
        <p:grpSpPr>
          <a:xfrm>
            <a:off x="907666" y="1073380"/>
            <a:ext cx="1940813" cy="490954"/>
            <a:chOff x="762000" y="1905000"/>
            <a:chExt cx="1940812" cy="490954"/>
          </a:xfrm>
        </p:grpSpPr>
        <p:sp>
          <p:nvSpPr>
            <p:cNvPr id="151" name="TextBox 150"/>
            <p:cNvSpPr txBox="1"/>
            <p:nvPr/>
          </p:nvSpPr>
          <p:spPr>
            <a:xfrm>
              <a:off x="838200" y="2057400"/>
              <a:ext cx="18646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one fish, two fish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1</a:t>
              </a:r>
            </a:p>
          </p:txBody>
        </p:sp>
      </p:grpSp>
      <p:grpSp>
        <p:nvGrpSpPr>
          <p:cNvPr id="168" name="Group 32"/>
          <p:cNvGrpSpPr/>
          <p:nvPr/>
        </p:nvGrpSpPr>
        <p:grpSpPr>
          <a:xfrm>
            <a:off x="906980" y="1892171"/>
            <a:ext cx="1963255" cy="490954"/>
            <a:chOff x="762000" y="1905000"/>
            <a:chExt cx="1963255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red fish, blue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2</a:t>
              </a:r>
            </a:p>
          </p:txBody>
        </p:sp>
      </p:grpSp>
      <p:grpSp>
        <p:nvGrpSpPr>
          <p:cNvPr id="171" name="Group 44"/>
          <p:cNvGrpSpPr/>
          <p:nvPr/>
        </p:nvGrpSpPr>
        <p:grpSpPr>
          <a:xfrm>
            <a:off x="984647" y="2750074"/>
            <a:ext cx="1528842" cy="490954"/>
            <a:chOff x="762000" y="1905000"/>
            <a:chExt cx="1528842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cat in the hat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3</a:t>
              </a:r>
            </a:p>
          </p:txBody>
        </p:sp>
      </p:grpSp>
      <p:grpSp>
        <p:nvGrpSpPr>
          <p:cNvPr id="174" name="Group 44"/>
          <p:cNvGrpSpPr/>
          <p:nvPr/>
        </p:nvGrpSpPr>
        <p:grpSpPr>
          <a:xfrm>
            <a:off x="936799" y="3499510"/>
            <a:ext cx="2255002" cy="490954"/>
            <a:chOff x="762000" y="1905000"/>
            <a:chExt cx="2255003" cy="490954"/>
          </a:xfrm>
        </p:grpSpPr>
        <p:sp>
          <p:nvSpPr>
            <p:cNvPr id="175" name="TextBox 174"/>
            <p:cNvSpPr txBox="1"/>
            <p:nvPr/>
          </p:nvSpPr>
          <p:spPr>
            <a:xfrm>
              <a:off x="838200" y="2057400"/>
              <a:ext cx="21788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green eggs and ham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Doc 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4721" y="126650"/>
            <a:ext cx="8121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Inverted Index Structure (with positions) </a:t>
            </a:r>
          </a:p>
        </p:txBody>
      </p:sp>
      <p:sp>
        <p:nvSpPr>
          <p:cNvPr id="95" name="Rectangle 19"/>
          <p:cNvSpPr>
            <a:spLocks noChangeArrowheads="1"/>
          </p:cNvSpPr>
          <p:nvPr/>
        </p:nvSpPr>
        <p:spPr bwMode="auto">
          <a:xfrm>
            <a:off x="8587247" y="2357877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[2,4]</a:t>
            </a: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7563119" y="1214877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[3]</a:t>
            </a:r>
          </a:p>
        </p:txBody>
      </p:sp>
      <p:sp>
        <p:nvSpPr>
          <p:cNvPr id="97" name="Rectangle 19"/>
          <p:cNvSpPr>
            <a:spLocks noChangeArrowheads="1"/>
          </p:cNvSpPr>
          <p:nvPr/>
        </p:nvSpPr>
        <p:spPr bwMode="auto">
          <a:xfrm>
            <a:off x="7563119" y="2357877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[2,4]</a:t>
            </a:r>
          </a:p>
        </p:txBody>
      </p:sp>
      <p:sp>
        <p:nvSpPr>
          <p:cNvPr id="98" name="Rectangle 19"/>
          <p:cNvSpPr>
            <a:spLocks noChangeArrowheads="1"/>
          </p:cNvSpPr>
          <p:nvPr/>
        </p:nvSpPr>
        <p:spPr bwMode="auto">
          <a:xfrm>
            <a:off x="7563119" y="1973829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[2]</a:t>
            </a:r>
          </a:p>
        </p:txBody>
      </p:sp>
      <p:sp>
        <p:nvSpPr>
          <p:cNvPr id="99" name="Rectangle 19"/>
          <p:cNvSpPr>
            <a:spLocks noChangeArrowheads="1"/>
          </p:cNvSpPr>
          <p:nvPr/>
        </p:nvSpPr>
        <p:spPr bwMode="auto">
          <a:xfrm>
            <a:off x="7563119" y="1589781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[1]</a:t>
            </a: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7563119" y="2732781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[1]</a:t>
            </a:r>
          </a:p>
        </p:txBody>
      </p:sp>
      <p:sp>
        <p:nvSpPr>
          <p:cNvPr id="101" name="Rectangle 19"/>
          <p:cNvSpPr>
            <a:spLocks noChangeArrowheads="1"/>
          </p:cNvSpPr>
          <p:nvPr/>
        </p:nvSpPr>
        <p:spPr bwMode="auto">
          <a:xfrm>
            <a:off x="7563119" y="3116829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[3]</a:t>
            </a:r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7563119" y="3500877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[2]</a:t>
            </a:r>
          </a:p>
        </p:txBody>
      </p:sp>
      <p:sp>
        <p:nvSpPr>
          <p:cNvPr id="119" name="Rectangle 19"/>
          <p:cNvSpPr>
            <a:spLocks noChangeArrowheads="1"/>
          </p:cNvSpPr>
          <p:nvPr/>
        </p:nvSpPr>
        <p:spPr bwMode="auto">
          <a:xfrm>
            <a:off x="7563119" y="3875781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[1]</a:t>
            </a:r>
          </a:p>
        </p:txBody>
      </p:sp>
      <p:sp>
        <p:nvSpPr>
          <p:cNvPr id="120" name="Rectangle 19"/>
          <p:cNvSpPr>
            <a:spLocks noChangeArrowheads="1"/>
          </p:cNvSpPr>
          <p:nvPr/>
        </p:nvSpPr>
        <p:spPr bwMode="auto">
          <a:xfrm>
            <a:off x="7563119" y="4259829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[1]</a:t>
            </a:r>
          </a:p>
        </p:txBody>
      </p:sp>
      <p:sp>
        <p:nvSpPr>
          <p:cNvPr id="121" name="Rectangle 19"/>
          <p:cNvSpPr>
            <a:spLocks noChangeArrowheads="1"/>
          </p:cNvSpPr>
          <p:nvPr/>
        </p:nvSpPr>
        <p:spPr bwMode="auto">
          <a:xfrm>
            <a:off x="7563119" y="4643877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[3]</a:t>
            </a:r>
          </a:p>
        </p:txBody>
      </p:sp>
      <p:sp>
        <p:nvSpPr>
          <p:cNvPr id="122" name="Rectangle 7"/>
          <p:cNvSpPr>
            <a:spLocks noChangeArrowheads="1"/>
          </p:cNvSpPr>
          <p:nvPr/>
        </p:nvSpPr>
        <p:spPr bwMode="auto">
          <a:xfrm>
            <a:off x="8303783" y="235572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23" name="Rectangle 6"/>
          <p:cNvSpPr>
            <a:spLocks noChangeArrowheads="1"/>
          </p:cNvSpPr>
          <p:nvPr/>
        </p:nvSpPr>
        <p:spPr bwMode="auto">
          <a:xfrm>
            <a:off x="7276607" y="1592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24" name="Rectangle 7"/>
          <p:cNvSpPr>
            <a:spLocks noChangeArrowheads="1"/>
          </p:cNvSpPr>
          <p:nvPr/>
        </p:nvSpPr>
        <p:spPr bwMode="auto">
          <a:xfrm>
            <a:off x="7276607" y="1973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25" name="Rectangle 8"/>
          <p:cNvSpPr>
            <a:spLocks noChangeArrowheads="1"/>
          </p:cNvSpPr>
          <p:nvPr/>
        </p:nvSpPr>
        <p:spPr bwMode="auto">
          <a:xfrm>
            <a:off x="7276607" y="235572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26" name="Rectangle 10"/>
          <p:cNvSpPr>
            <a:spLocks noChangeArrowheads="1"/>
          </p:cNvSpPr>
          <p:nvPr/>
        </p:nvSpPr>
        <p:spPr bwMode="auto">
          <a:xfrm>
            <a:off x="7276607" y="3116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27" name="Rectangle 16"/>
          <p:cNvSpPr>
            <a:spLocks noChangeArrowheads="1"/>
          </p:cNvSpPr>
          <p:nvPr/>
        </p:nvSpPr>
        <p:spPr bwMode="auto">
          <a:xfrm>
            <a:off x="7276607" y="2735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28" name="Rectangle 18"/>
          <p:cNvSpPr>
            <a:spLocks noChangeArrowheads="1"/>
          </p:cNvSpPr>
          <p:nvPr/>
        </p:nvSpPr>
        <p:spPr bwMode="auto">
          <a:xfrm>
            <a:off x="7276607" y="3497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29" name="Rectangle 19"/>
          <p:cNvSpPr>
            <a:spLocks noChangeArrowheads="1"/>
          </p:cNvSpPr>
          <p:nvPr/>
        </p:nvSpPr>
        <p:spPr bwMode="auto">
          <a:xfrm>
            <a:off x="7276607" y="1212718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7276607" y="3878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1" name="Rectangle 34"/>
          <p:cNvSpPr>
            <a:spLocks noChangeArrowheads="1"/>
          </p:cNvSpPr>
          <p:nvPr/>
        </p:nvSpPr>
        <p:spPr bwMode="auto">
          <a:xfrm>
            <a:off x="7276607" y="4259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2" name="Rectangle 34"/>
          <p:cNvSpPr>
            <a:spLocks noChangeArrowheads="1"/>
          </p:cNvSpPr>
          <p:nvPr/>
        </p:nvSpPr>
        <p:spPr bwMode="auto">
          <a:xfrm>
            <a:off x="7284545" y="4640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3" name="Rectangle 85"/>
          <p:cNvSpPr>
            <a:spLocks noChangeArrowheads="1"/>
          </p:cNvSpPr>
          <p:nvPr/>
        </p:nvSpPr>
        <p:spPr bwMode="black">
          <a:xfrm>
            <a:off x="6539213" y="120954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4" name="Rectangle 86"/>
          <p:cNvSpPr>
            <a:spLocks noChangeArrowheads="1"/>
          </p:cNvSpPr>
          <p:nvPr/>
        </p:nvSpPr>
        <p:spPr bwMode="black">
          <a:xfrm>
            <a:off x="6539213" y="159054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5" name="Rectangle 87"/>
          <p:cNvSpPr>
            <a:spLocks noChangeArrowheads="1"/>
          </p:cNvSpPr>
          <p:nvPr/>
        </p:nvSpPr>
        <p:spPr bwMode="black">
          <a:xfrm>
            <a:off x="6539213" y="197154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6" name="Rectangle 88"/>
          <p:cNvSpPr>
            <a:spLocks noChangeArrowheads="1"/>
          </p:cNvSpPr>
          <p:nvPr/>
        </p:nvSpPr>
        <p:spPr bwMode="black">
          <a:xfrm>
            <a:off x="6539213" y="349554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41" name="Rectangle 89"/>
          <p:cNvSpPr>
            <a:spLocks noChangeArrowheads="1"/>
          </p:cNvSpPr>
          <p:nvPr/>
        </p:nvSpPr>
        <p:spPr bwMode="black">
          <a:xfrm>
            <a:off x="6539213" y="273354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47" name="Rectangle 90"/>
          <p:cNvSpPr>
            <a:spLocks noChangeArrowheads="1"/>
          </p:cNvSpPr>
          <p:nvPr/>
        </p:nvSpPr>
        <p:spPr bwMode="black">
          <a:xfrm>
            <a:off x="6539213" y="311454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49" name="Rectangle 91"/>
          <p:cNvSpPr>
            <a:spLocks noChangeArrowheads="1"/>
          </p:cNvSpPr>
          <p:nvPr/>
        </p:nvSpPr>
        <p:spPr bwMode="black">
          <a:xfrm>
            <a:off x="6539213" y="235254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black">
          <a:xfrm>
            <a:off x="6539213" y="387654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52" name="Rectangle 19"/>
          <p:cNvSpPr>
            <a:spLocks noChangeArrowheads="1"/>
          </p:cNvSpPr>
          <p:nvPr/>
        </p:nvSpPr>
        <p:spPr bwMode="auto">
          <a:xfrm>
            <a:off x="5231904" y="1212718"/>
            <a:ext cx="1150939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blue</a:t>
            </a:r>
          </a:p>
        </p:txBody>
      </p:sp>
      <p:sp>
        <p:nvSpPr>
          <p:cNvPr id="153" name="Rectangle 19"/>
          <p:cNvSpPr>
            <a:spLocks noChangeArrowheads="1"/>
          </p:cNvSpPr>
          <p:nvPr/>
        </p:nvSpPr>
        <p:spPr bwMode="auto">
          <a:xfrm>
            <a:off x="5231904" y="159213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cat</a:t>
            </a:r>
          </a:p>
        </p:txBody>
      </p:sp>
      <p:sp>
        <p:nvSpPr>
          <p:cNvPr id="155" name="Rectangle 19"/>
          <p:cNvSpPr>
            <a:spLocks noChangeArrowheads="1"/>
          </p:cNvSpPr>
          <p:nvPr/>
        </p:nvSpPr>
        <p:spPr bwMode="auto">
          <a:xfrm>
            <a:off x="5231904" y="197313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egg</a:t>
            </a:r>
          </a:p>
        </p:txBody>
      </p:sp>
      <p:sp>
        <p:nvSpPr>
          <p:cNvPr id="156" name="Rectangle 19"/>
          <p:cNvSpPr>
            <a:spLocks noChangeArrowheads="1"/>
          </p:cNvSpPr>
          <p:nvPr/>
        </p:nvSpPr>
        <p:spPr bwMode="auto">
          <a:xfrm>
            <a:off x="5231904" y="235513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</a:t>
            </a:r>
          </a:p>
        </p:txBody>
      </p:sp>
      <p:sp>
        <p:nvSpPr>
          <p:cNvPr id="177" name="Rectangle 19"/>
          <p:cNvSpPr>
            <a:spLocks noChangeArrowheads="1"/>
          </p:cNvSpPr>
          <p:nvPr/>
        </p:nvSpPr>
        <p:spPr bwMode="auto">
          <a:xfrm>
            <a:off x="5231904" y="273513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green</a:t>
            </a:r>
          </a:p>
        </p:txBody>
      </p:sp>
      <p:sp>
        <p:nvSpPr>
          <p:cNvPr id="178" name="Rectangle 19"/>
          <p:cNvSpPr>
            <a:spLocks noChangeArrowheads="1"/>
          </p:cNvSpPr>
          <p:nvPr/>
        </p:nvSpPr>
        <p:spPr bwMode="auto">
          <a:xfrm>
            <a:off x="5231904" y="311613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ham</a:t>
            </a: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5231904" y="349713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hat</a:t>
            </a:r>
          </a:p>
        </p:txBody>
      </p:sp>
      <p:sp>
        <p:nvSpPr>
          <p:cNvPr id="190" name="Rectangle 19"/>
          <p:cNvSpPr>
            <a:spLocks noChangeArrowheads="1"/>
          </p:cNvSpPr>
          <p:nvPr/>
        </p:nvSpPr>
        <p:spPr bwMode="auto">
          <a:xfrm>
            <a:off x="5231904" y="387813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one</a:t>
            </a:r>
          </a:p>
        </p:txBody>
      </p:sp>
      <p:cxnSp>
        <p:nvCxnSpPr>
          <p:cNvPr id="191" name="Straight Arrow Connector 227"/>
          <p:cNvCxnSpPr>
            <a:cxnSpLocks noChangeShapeType="1"/>
            <a:stCxn id="152" idx="3"/>
            <a:endCxn id="133" idx="1"/>
          </p:cNvCxnSpPr>
          <p:nvPr/>
        </p:nvCxnSpPr>
        <p:spPr bwMode="auto">
          <a:xfrm flipV="1">
            <a:off x="6382843" y="1362150"/>
            <a:ext cx="156370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2" name="Straight Arrow Connector 228"/>
          <p:cNvCxnSpPr>
            <a:cxnSpLocks noChangeShapeType="1"/>
            <a:stCxn id="133" idx="3"/>
            <a:endCxn id="223" idx="1"/>
          </p:cNvCxnSpPr>
          <p:nvPr/>
        </p:nvCxnSpPr>
        <p:spPr bwMode="auto">
          <a:xfrm>
            <a:off x="6813328" y="1362150"/>
            <a:ext cx="177180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3" name="Straight Arrow Connector 231"/>
          <p:cNvCxnSpPr>
            <a:cxnSpLocks noChangeShapeType="1"/>
            <a:stCxn id="153" idx="3"/>
            <a:endCxn id="134" idx="1"/>
          </p:cNvCxnSpPr>
          <p:nvPr/>
        </p:nvCxnSpPr>
        <p:spPr bwMode="auto">
          <a:xfrm>
            <a:off x="6382843" y="1742151"/>
            <a:ext cx="15637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5" name="Straight Arrow Connector 232"/>
          <p:cNvCxnSpPr>
            <a:cxnSpLocks noChangeShapeType="1"/>
            <a:stCxn id="134" idx="3"/>
            <a:endCxn id="217" idx="1"/>
          </p:cNvCxnSpPr>
          <p:nvPr/>
        </p:nvCxnSpPr>
        <p:spPr bwMode="auto">
          <a:xfrm flipV="1">
            <a:off x="6813328" y="1742151"/>
            <a:ext cx="17718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6" name="Straight Arrow Connector 233"/>
          <p:cNvCxnSpPr>
            <a:cxnSpLocks noChangeShapeType="1"/>
            <a:stCxn id="155" idx="3"/>
            <a:endCxn id="135" idx="1"/>
          </p:cNvCxnSpPr>
          <p:nvPr/>
        </p:nvCxnSpPr>
        <p:spPr bwMode="auto">
          <a:xfrm>
            <a:off x="6382843" y="2123151"/>
            <a:ext cx="15637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7" name="Straight Arrow Connector 234"/>
          <p:cNvCxnSpPr>
            <a:cxnSpLocks noChangeShapeType="1"/>
            <a:stCxn id="135" idx="3"/>
            <a:endCxn id="218" idx="1"/>
          </p:cNvCxnSpPr>
          <p:nvPr/>
        </p:nvCxnSpPr>
        <p:spPr bwMode="auto">
          <a:xfrm flipV="1">
            <a:off x="6813328" y="2123151"/>
            <a:ext cx="17718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9" name="Straight Arrow Connector 235"/>
          <p:cNvCxnSpPr>
            <a:cxnSpLocks noChangeShapeType="1"/>
            <a:stCxn id="156" idx="3"/>
            <a:endCxn id="149" idx="1"/>
          </p:cNvCxnSpPr>
          <p:nvPr/>
        </p:nvCxnSpPr>
        <p:spPr bwMode="auto">
          <a:xfrm flipV="1">
            <a:off x="6382843" y="2505150"/>
            <a:ext cx="156370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0" name="Straight Arrow Connector 236"/>
          <p:cNvCxnSpPr>
            <a:cxnSpLocks noChangeShapeType="1"/>
            <a:stCxn id="149" idx="3"/>
            <a:endCxn id="219" idx="1"/>
          </p:cNvCxnSpPr>
          <p:nvPr/>
        </p:nvCxnSpPr>
        <p:spPr bwMode="auto">
          <a:xfrm>
            <a:off x="6813328" y="2505150"/>
            <a:ext cx="177180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1" name="Straight Arrow Connector 237"/>
          <p:cNvCxnSpPr>
            <a:cxnSpLocks noChangeShapeType="1"/>
            <a:stCxn id="177" idx="3"/>
            <a:endCxn id="141" idx="1"/>
          </p:cNvCxnSpPr>
          <p:nvPr/>
        </p:nvCxnSpPr>
        <p:spPr bwMode="auto">
          <a:xfrm>
            <a:off x="6382843" y="2885151"/>
            <a:ext cx="15637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2" name="Straight Arrow Connector 238"/>
          <p:cNvCxnSpPr>
            <a:cxnSpLocks noChangeShapeType="1"/>
            <a:stCxn id="141" idx="3"/>
            <a:endCxn id="221" idx="1"/>
          </p:cNvCxnSpPr>
          <p:nvPr/>
        </p:nvCxnSpPr>
        <p:spPr bwMode="auto">
          <a:xfrm flipV="1">
            <a:off x="6813328" y="2885151"/>
            <a:ext cx="17718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3" name="Straight Arrow Connector 239"/>
          <p:cNvCxnSpPr>
            <a:cxnSpLocks noChangeShapeType="1"/>
            <a:stCxn id="178" idx="3"/>
            <a:endCxn id="147" idx="1"/>
          </p:cNvCxnSpPr>
          <p:nvPr/>
        </p:nvCxnSpPr>
        <p:spPr bwMode="auto">
          <a:xfrm>
            <a:off x="6382843" y="3266151"/>
            <a:ext cx="15637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4" name="Straight Arrow Connector 240"/>
          <p:cNvCxnSpPr>
            <a:cxnSpLocks noChangeShapeType="1"/>
            <a:stCxn id="147" idx="3"/>
            <a:endCxn id="220" idx="1"/>
          </p:cNvCxnSpPr>
          <p:nvPr/>
        </p:nvCxnSpPr>
        <p:spPr bwMode="auto">
          <a:xfrm flipV="1">
            <a:off x="6813328" y="3266151"/>
            <a:ext cx="17718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5" name="Straight Arrow Connector 241"/>
          <p:cNvCxnSpPr>
            <a:cxnSpLocks noChangeShapeType="1"/>
            <a:stCxn id="179" idx="3"/>
            <a:endCxn id="136" idx="1"/>
          </p:cNvCxnSpPr>
          <p:nvPr/>
        </p:nvCxnSpPr>
        <p:spPr bwMode="auto">
          <a:xfrm>
            <a:off x="6382843" y="3647151"/>
            <a:ext cx="15637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6" name="Straight Arrow Connector 242"/>
          <p:cNvCxnSpPr>
            <a:cxnSpLocks noChangeShapeType="1"/>
            <a:stCxn id="136" idx="3"/>
            <a:endCxn id="222" idx="1"/>
          </p:cNvCxnSpPr>
          <p:nvPr/>
        </p:nvCxnSpPr>
        <p:spPr bwMode="auto">
          <a:xfrm flipV="1">
            <a:off x="6813328" y="3647151"/>
            <a:ext cx="17718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7" name="Straight Arrow Connector 243"/>
          <p:cNvCxnSpPr>
            <a:cxnSpLocks noChangeShapeType="1"/>
            <a:stCxn id="190" idx="3"/>
            <a:endCxn id="150" idx="1"/>
          </p:cNvCxnSpPr>
          <p:nvPr/>
        </p:nvCxnSpPr>
        <p:spPr bwMode="auto">
          <a:xfrm>
            <a:off x="6382843" y="4028151"/>
            <a:ext cx="15637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8" name="Straight Arrow Connector 244"/>
          <p:cNvCxnSpPr>
            <a:cxnSpLocks noChangeShapeType="1"/>
            <a:stCxn id="150" idx="3"/>
            <a:endCxn id="224" idx="1"/>
          </p:cNvCxnSpPr>
          <p:nvPr/>
        </p:nvCxnSpPr>
        <p:spPr bwMode="auto">
          <a:xfrm flipV="1">
            <a:off x="6813328" y="4028151"/>
            <a:ext cx="17718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9" name="Rectangle 92"/>
          <p:cNvSpPr>
            <a:spLocks noChangeArrowheads="1"/>
          </p:cNvSpPr>
          <p:nvPr/>
        </p:nvSpPr>
        <p:spPr bwMode="black">
          <a:xfrm>
            <a:off x="6539213" y="425754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210" name="Rectangle 19"/>
          <p:cNvSpPr>
            <a:spLocks noChangeArrowheads="1"/>
          </p:cNvSpPr>
          <p:nvPr/>
        </p:nvSpPr>
        <p:spPr bwMode="auto">
          <a:xfrm>
            <a:off x="5231904" y="425913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</a:t>
            </a:r>
          </a:p>
        </p:txBody>
      </p:sp>
      <p:cxnSp>
        <p:nvCxnSpPr>
          <p:cNvPr id="211" name="Straight Arrow Connector 243"/>
          <p:cNvCxnSpPr>
            <a:cxnSpLocks noChangeShapeType="1"/>
            <a:stCxn id="210" idx="3"/>
            <a:endCxn id="209" idx="1"/>
          </p:cNvCxnSpPr>
          <p:nvPr/>
        </p:nvCxnSpPr>
        <p:spPr bwMode="auto">
          <a:xfrm>
            <a:off x="6382843" y="4409151"/>
            <a:ext cx="15637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2" name="Straight Arrow Connector 244"/>
          <p:cNvCxnSpPr>
            <a:cxnSpLocks noChangeShapeType="1"/>
            <a:stCxn id="209" idx="3"/>
            <a:endCxn id="226" idx="1"/>
          </p:cNvCxnSpPr>
          <p:nvPr/>
        </p:nvCxnSpPr>
        <p:spPr bwMode="auto">
          <a:xfrm flipV="1">
            <a:off x="6813328" y="4409151"/>
            <a:ext cx="177180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13" name="Rectangle 92"/>
          <p:cNvSpPr>
            <a:spLocks noChangeArrowheads="1"/>
          </p:cNvSpPr>
          <p:nvPr/>
        </p:nvSpPr>
        <p:spPr bwMode="black">
          <a:xfrm>
            <a:off x="6539213" y="4638543"/>
            <a:ext cx="274115" cy="3052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1" rIns="90488" bIns="4445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214" name="Rectangle 19"/>
          <p:cNvSpPr>
            <a:spLocks noChangeArrowheads="1"/>
          </p:cNvSpPr>
          <p:nvPr/>
        </p:nvSpPr>
        <p:spPr bwMode="auto">
          <a:xfrm>
            <a:off x="5239843" y="4640132"/>
            <a:ext cx="1150939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two</a:t>
            </a:r>
          </a:p>
        </p:txBody>
      </p:sp>
      <p:cxnSp>
        <p:nvCxnSpPr>
          <p:cNvPr id="215" name="Straight Arrow Connector 243"/>
          <p:cNvCxnSpPr>
            <a:cxnSpLocks noChangeShapeType="1"/>
            <a:stCxn id="214" idx="3"/>
            <a:endCxn id="213" idx="1"/>
          </p:cNvCxnSpPr>
          <p:nvPr/>
        </p:nvCxnSpPr>
        <p:spPr bwMode="auto">
          <a:xfrm>
            <a:off x="6390782" y="4790151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6" name="Straight Arrow Connector 244"/>
          <p:cNvCxnSpPr>
            <a:cxnSpLocks noChangeShapeType="1"/>
            <a:stCxn id="213" idx="3"/>
            <a:endCxn id="227" idx="1"/>
          </p:cNvCxnSpPr>
          <p:nvPr/>
        </p:nvCxnSpPr>
        <p:spPr bwMode="auto">
          <a:xfrm flipV="1">
            <a:off x="6813328" y="4790151"/>
            <a:ext cx="18511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6990508" y="1592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218" name="Rectangle 7"/>
          <p:cNvSpPr>
            <a:spLocks noChangeArrowheads="1"/>
          </p:cNvSpPr>
          <p:nvPr/>
        </p:nvSpPr>
        <p:spPr bwMode="auto">
          <a:xfrm>
            <a:off x="6990508" y="1973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4</a:t>
            </a:r>
          </a:p>
        </p:txBody>
      </p:sp>
      <p:sp>
        <p:nvSpPr>
          <p:cNvPr id="219" name="Rectangle 8"/>
          <p:cNvSpPr>
            <a:spLocks noChangeArrowheads="1"/>
          </p:cNvSpPr>
          <p:nvPr/>
        </p:nvSpPr>
        <p:spPr bwMode="auto">
          <a:xfrm>
            <a:off x="6990508" y="235572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220" name="Rectangle 10"/>
          <p:cNvSpPr>
            <a:spLocks noChangeArrowheads="1"/>
          </p:cNvSpPr>
          <p:nvPr/>
        </p:nvSpPr>
        <p:spPr bwMode="auto">
          <a:xfrm>
            <a:off x="6990508" y="3116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4</a:t>
            </a:r>
          </a:p>
        </p:txBody>
      </p:sp>
      <p:sp>
        <p:nvSpPr>
          <p:cNvPr id="221" name="Rectangle 16"/>
          <p:cNvSpPr>
            <a:spLocks noChangeArrowheads="1"/>
          </p:cNvSpPr>
          <p:nvPr/>
        </p:nvSpPr>
        <p:spPr bwMode="auto">
          <a:xfrm>
            <a:off x="6990508" y="2735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4</a:t>
            </a:r>
          </a:p>
        </p:txBody>
      </p:sp>
      <p:sp>
        <p:nvSpPr>
          <p:cNvPr id="222" name="Rectangle 18"/>
          <p:cNvSpPr>
            <a:spLocks noChangeArrowheads="1"/>
          </p:cNvSpPr>
          <p:nvPr/>
        </p:nvSpPr>
        <p:spPr bwMode="auto">
          <a:xfrm>
            <a:off x="6990508" y="3497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223" name="Rectangle 19"/>
          <p:cNvSpPr>
            <a:spLocks noChangeArrowheads="1"/>
          </p:cNvSpPr>
          <p:nvPr/>
        </p:nvSpPr>
        <p:spPr bwMode="auto">
          <a:xfrm>
            <a:off x="6990508" y="1212718"/>
            <a:ext cx="284163" cy="300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6990508" y="3878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225" name="Rectangle 7"/>
          <p:cNvSpPr>
            <a:spLocks noChangeArrowheads="1"/>
          </p:cNvSpPr>
          <p:nvPr/>
        </p:nvSpPr>
        <p:spPr bwMode="auto">
          <a:xfrm>
            <a:off x="8029463" y="235572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226" name="Rectangle 34"/>
          <p:cNvSpPr>
            <a:spLocks noChangeArrowheads="1"/>
          </p:cNvSpPr>
          <p:nvPr/>
        </p:nvSpPr>
        <p:spPr bwMode="auto">
          <a:xfrm>
            <a:off x="6990508" y="4259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227" name="Rectangle 34"/>
          <p:cNvSpPr>
            <a:spLocks noChangeArrowheads="1"/>
          </p:cNvSpPr>
          <p:nvPr/>
        </p:nvSpPr>
        <p:spPr bwMode="auto">
          <a:xfrm>
            <a:off x="6998447" y="4640132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1" rIns="90488" bIns="4445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cxnSp>
        <p:nvCxnSpPr>
          <p:cNvPr id="228" name="Straight Arrow Connector 236"/>
          <p:cNvCxnSpPr>
            <a:cxnSpLocks noChangeShapeType="1"/>
          </p:cNvCxnSpPr>
          <p:nvPr/>
        </p:nvCxnSpPr>
        <p:spPr bwMode="auto">
          <a:xfrm>
            <a:off x="7855727" y="2505738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794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41" grpId="0" animBg="1"/>
      <p:bldP spid="147" grpId="0" animBg="1"/>
      <p:bldP spid="149" grpId="0" animBg="1"/>
      <p:bldP spid="150" grpId="0" animBg="1"/>
      <p:bldP spid="152" grpId="0" animBg="1"/>
      <p:bldP spid="153" grpId="0" animBg="1"/>
      <p:bldP spid="155" grpId="0" animBg="1"/>
      <p:bldP spid="156" grpId="0" animBg="1"/>
      <p:bldP spid="177" grpId="0" animBg="1"/>
      <p:bldP spid="178" grpId="0" animBg="1"/>
      <p:bldP spid="179" grpId="0" animBg="1"/>
      <p:bldP spid="190" grpId="0" animBg="1"/>
      <p:bldP spid="209" grpId="0" animBg="1"/>
      <p:bldP spid="210" grpId="0" animBg="1"/>
      <p:bldP spid="213" grpId="0" animBg="1"/>
      <p:bldP spid="214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8971" y="215205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MapReduce: Index Construction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3671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 over all documents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0005" y="1828801"/>
            <a:ext cx="7241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Emit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term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as key, (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docid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) as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value</a:t>
            </a:r>
          </a:p>
          <a:p>
            <a:pPr marL="342891" marR="0" lvl="0" indent="-34289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Emit other information as necessary (e.g., term position)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3629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Sort/shuffle: group postings by term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470943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Reduce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50904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marR="0" lvl="0" indent="-34289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Gather and sort the postings (by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docid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)</a:t>
            </a:r>
          </a:p>
          <a:p>
            <a:pPr marL="342891" marR="0" lvl="0" indent="-34289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Write postings to disk</a:t>
            </a:r>
          </a:p>
        </p:txBody>
      </p:sp>
    </p:spTree>
    <p:extLst>
      <p:ext uri="{BB962C8B-B14F-4D97-AF65-F5344CB8AC3E}">
        <p14:creationId xmlns:p14="http://schemas.microsoft.com/office/powerpoint/2010/main" val="10685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ltGray">
          <a:xfrm>
            <a:off x="6865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6865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6865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9339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9339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5257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59436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5257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8610600" y="5833647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5257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5257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8610600" y="4995447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8610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4267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4267200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4267200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3982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7117" y="1947447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one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3982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7117" y="2404647"/>
            <a:ext cx="508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two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982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7118" y="286184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3068518" y="1261644"/>
            <a:ext cx="1509541" cy="460177"/>
            <a:chOff x="762000" y="1905000"/>
            <a:chExt cx="1509541" cy="460178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057400"/>
              <a:ext cx="143334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one fish, two fish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5966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Doc 1</a:t>
              </a:r>
            </a:p>
          </p:txBody>
        </p:sp>
      </p:grpSp>
      <p:sp>
        <p:nvSpPr>
          <p:cNvPr id="24" name="Rectangle 23"/>
          <p:cNvSpPr/>
          <p:nvPr/>
        </p:nvSpPr>
        <p:spPr bwMode="ltGray">
          <a:xfrm>
            <a:off x="6560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4892" y="1947447"/>
            <a:ext cx="4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6560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74891" y="240464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blue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6560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4891" y="286184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</a:t>
            </a:r>
          </a:p>
        </p:txBody>
      </p:sp>
      <p:grpSp>
        <p:nvGrpSpPr>
          <p:cNvPr id="5" name="Group 32"/>
          <p:cNvGrpSpPr/>
          <p:nvPr/>
        </p:nvGrpSpPr>
        <p:grpSpPr>
          <a:xfrm>
            <a:off x="5646293" y="1261644"/>
            <a:ext cx="1513645" cy="460177"/>
            <a:chOff x="762000" y="1905000"/>
            <a:chExt cx="1513645" cy="460178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057400"/>
              <a:ext cx="143744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red fish, blue fish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1905000"/>
              <a:ext cx="5966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Doc 2</a:t>
              </a:r>
            </a:p>
          </p:txBody>
        </p:sp>
      </p:grpSp>
      <p:sp>
        <p:nvSpPr>
          <p:cNvPr id="36" name="Rectangle 35"/>
          <p:cNvSpPr/>
          <p:nvPr/>
        </p:nvSpPr>
        <p:spPr bwMode="ltGray">
          <a:xfrm>
            <a:off x="9034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49104" y="1947447"/>
            <a:ext cx="43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cat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9034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49104" y="2404647"/>
            <a:ext cx="456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hat</a:t>
            </a:r>
          </a:p>
        </p:txBody>
      </p:sp>
      <p:grpSp>
        <p:nvGrpSpPr>
          <p:cNvPr id="6" name="Group 44"/>
          <p:cNvGrpSpPr/>
          <p:nvPr/>
        </p:nvGrpSpPr>
        <p:grpSpPr>
          <a:xfrm>
            <a:off x="8120505" y="1261644"/>
            <a:ext cx="1222668" cy="460177"/>
            <a:chOff x="762000" y="1905000"/>
            <a:chExt cx="1222669" cy="460178"/>
          </a:xfrm>
        </p:grpSpPr>
        <p:sp>
          <p:nvSpPr>
            <p:cNvPr id="46" name="TextBox 45"/>
            <p:cNvSpPr txBox="1"/>
            <p:nvPr/>
          </p:nvSpPr>
          <p:spPr>
            <a:xfrm>
              <a:off x="838200" y="2057400"/>
              <a:ext cx="1146469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cat in the hat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1905000"/>
              <a:ext cx="5966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"/>
                  <a:ea typeface="+mn-ea"/>
                  <a:cs typeface="Gill Sans"/>
                </a:rPr>
                <a:t>Doc 3</a:t>
              </a:r>
            </a:p>
          </p:txBody>
        </p:sp>
      </p:grpSp>
      <p:sp>
        <p:nvSpPr>
          <p:cNvPr id="48" name="Rectangle 47"/>
          <p:cNvSpPr/>
          <p:nvPr/>
        </p:nvSpPr>
        <p:spPr bwMode="ltGray">
          <a:xfrm>
            <a:off x="4953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67200" y="514784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fish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5638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4953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605047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one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8305800" y="5833647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1" y="5799894"/>
            <a:ext cx="508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two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4953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67201" y="6062247"/>
            <a:ext cx="4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4953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7200" y="4690647"/>
            <a:ext cx="43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cat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8305800" y="4995447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0" y="496169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blue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8305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0" y="5376447"/>
            <a:ext cx="456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hat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362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Shuffle and Sort: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52602" y="2286002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52600" y="5029202"/>
            <a:ext cx="1413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Reduce</a:t>
            </a: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719403" y="211723"/>
            <a:ext cx="10449340" cy="62647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Inverted Index: Basic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MapReduce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82106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10" grpId="0" animBg="1"/>
      <p:bldP spid="13" grpId="0" animBg="1"/>
      <p:bldP spid="16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42865" y="259391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7571" y="1263270"/>
            <a:ext cx="502142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class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Mapper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map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docid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, doc)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counts = new HashMap()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for (term in tokenize(doc))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      counts(term) +=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for ((term,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 in counts)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   emit(term,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docid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58232" y="2295483"/>
            <a:ext cx="35653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class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Reducer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reduce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(term, postings: list[(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docid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)])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p = new List()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for ((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docid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 in postings)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p.append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((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docid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tf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p.sort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  emit(term, 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/>
                <a:ea typeface="+mn-ea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7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973018-E728-47B0-9629-E2F6059C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6255"/>
            <a:ext cx="10515600" cy="731838"/>
          </a:xfrm>
        </p:spPr>
        <p:txBody>
          <a:bodyPr/>
          <a:lstStyle/>
          <a:p>
            <a:pPr algn="ctr"/>
            <a:r>
              <a:rPr lang="en-IN" b="1" dirty="0"/>
              <a:t>What I am Going to Tell You Today</a:t>
            </a:r>
          </a:p>
        </p:txBody>
      </p:sp>
    </p:spTree>
    <p:extLst>
      <p:ext uri="{BB962C8B-B14F-4D97-AF65-F5344CB8AC3E}">
        <p14:creationId xmlns:p14="http://schemas.microsoft.com/office/powerpoint/2010/main" val="109408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1036-3116-4EB0-9478-1401E353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076393"/>
            <a:ext cx="10515600" cy="47052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Quick Recap of Map-reduce programming model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Map-reduce Algorithm Design </a:t>
            </a:r>
          </a:p>
          <a:p>
            <a:endParaRPr lang="en-IN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The problem for which google invented map-reduce</a:t>
            </a:r>
          </a:p>
          <a:p>
            <a:pPr marL="971550" lvl="1" indent="-514350">
              <a:buFont typeface="+mj-lt"/>
              <a:buAutoNum type="alphaLcParenR"/>
            </a:pPr>
            <a:endParaRPr lang="en-IN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Map-reduce algorithm for database table join </a:t>
            </a:r>
          </a:p>
          <a:p>
            <a:pPr marL="971550" lvl="1" indent="-514350">
              <a:buFont typeface="+mj-lt"/>
              <a:buAutoNum type="alphaLcParenR"/>
            </a:pPr>
            <a:endParaRPr lang="en-IN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Bad map-reduce program: An interesting case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45552-0F80-4BA6-BE21-0B9BD60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012" y="4536036"/>
            <a:ext cx="1164010" cy="11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0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4077-7660-4848-A448-76BCF8D9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64" y="2767908"/>
            <a:ext cx="10878671" cy="1322183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Recap: Map-reduce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17926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80" y="198121"/>
            <a:ext cx="9875520" cy="533401"/>
          </a:xfrm>
        </p:spPr>
        <p:txBody>
          <a:bodyPr>
            <a:noAutofit/>
          </a:bodyPr>
          <a:lstStyle/>
          <a:p>
            <a:r>
              <a:rPr lang="en-US" sz="3600" dirty="0"/>
              <a:t>Map-reduce System: Inside Look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72614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02341" y="1283732"/>
          <a:ext cx="220979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2338" y="2167652"/>
              <a:ext cx="220980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393919"/>
                  </p:ext>
                </p:extLst>
              </p:nvPr>
            </p:nvGraphicFramePr>
            <p:xfrm>
              <a:off x="802338" y="2167652"/>
              <a:ext cx="220980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316" r="-196774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167" t="-1316" r="-103333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167" t="-1316" r="-3333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878542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function</a:t>
            </a:r>
          </a:p>
        </p:txBody>
      </p:sp>
      <p:sp>
        <p:nvSpPr>
          <p:cNvPr id="10" name="Oval 9"/>
          <p:cNvSpPr/>
          <p:nvPr/>
        </p:nvSpPr>
        <p:spPr>
          <a:xfrm>
            <a:off x="9547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13" name="Straight Arrow Connector 12"/>
          <p:cNvCxnSpPr>
            <a:stCxn id="10" idx="4"/>
          </p:cNvCxnSpPr>
          <p:nvPr/>
        </p:nvCxnSpPr>
        <p:spPr>
          <a:xfrm>
            <a:off x="11071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071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7167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>
            <a:off x="18691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691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4787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>
          <a:xfrm>
            <a:off x="26311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311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4554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3621741" y="1283732"/>
          <a:ext cx="220979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217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7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5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244890"/>
                  </p:ext>
                </p:extLst>
              </p:nvPr>
            </p:nvGraphicFramePr>
            <p:xfrm>
              <a:off x="36217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190" r="-19596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042" t="-1190" r="-1042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190" r="-3333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Rounded Rectangle 35"/>
          <p:cNvSpPr/>
          <p:nvPr/>
        </p:nvSpPr>
        <p:spPr>
          <a:xfrm>
            <a:off x="3697942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function</a:t>
            </a:r>
          </a:p>
        </p:txBody>
      </p:sp>
      <p:sp>
        <p:nvSpPr>
          <p:cNvPr id="37" name="Oval 36"/>
          <p:cNvSpPr/>
          <p:nvPr/>
        </p:nvSpPr>
        <p:spPr>
          <a:xfrm>
            <a:off x="37741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39265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265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361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>
            <a:off x="46885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885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981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44" name="Straight Arrow Connector 43"/>
          <p:cNvCxnSpPr>
            <a:stCxn id="43" idx="4"/>
          </p:cNvCxnSpPr>
          <p:nvPr/>
        </p:nvCxnSpPr>
        <p:spPr>
          <a:xfrm>
            <a:off x="54505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505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6494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6441141" y="1283732"/>
          <a:ext cx="220979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411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7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5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5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32587"/>
                  </p:ext>
                </p:extLst>
              </p:nvPr>
            </p:nvGraphicFramePr>
            <p:xfrm>
              <a:off x="64411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6" t="-1190" r="-196774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167" t="-1190" r="-10333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167" t="-1190" r="-3333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ounded Rectangle 48"/>
          <p:cNvSpPr/>
          <p:nvPr/>
        </p:nvSpPr>
        <p:spPr>
          <a:xfrm>
            <a:off x="6517342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function</a:t>
            </a:r>
          </a:p>
        </p:txBody>
      </p:sp>
      <p:sp>
        <p:nvSpPr>
          <p:cNvPr id="50" name="Oval 49"/>
          <p:cNvSpPr/>
          <p:nvPr/>
        </p:nvSpPr>
        <p:spPr>
          <a:xfrm>
            <a:off x="65935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67459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459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3555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>
          <a:xfrm>
            <a:off x="75079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079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175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57" name="Straight Arrow Connector 56"/>
          <p:cNvCxnSpPr>
            <a:stCxn id="56" idx="4"/>
          </p:cNvCxnSpPr>
          <p:nvPr/>
        </p:nvCxnSpPr>
        <p:spPr>
          <a:xfrm>
            <a:off x="82699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699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234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5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14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16833"/>
                  </p:ext>
                </p:extLst>
              </p:nvPr>
            </p:nvGraphicFramePr>
            <p:xfrm>
              <a:off x="8785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5" t="-96429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12" t="-96429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Oval 60"/>
          <p:cNvSpPr/>
          <p:nvPr/>
        </p:nvSpPr>
        <p:spPr>
          <a:xfrm>
            <a:off x="145003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>
          <a:xfrm>
            <a:off x="160243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60243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24074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65" name="Straight Arrow Connector 64"/>
          <p:cNvCxnSpPr>
            <a:stCxn id="64" idx="4"/>
          </p:cNvCxnSpPr>
          <p:nvPr/>
        </p:nvCxnSpPr>
        <p:spPr>
          <a:xfrm>
            <a:off x="339314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9314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878540" y="5474732"/>
          <a:ext cx="34290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22194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2981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14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949230"/>
                  </p:ext>
                </p:extLst>
              </p:nvPr>
            </p:nvGraphicFramePr>
            <p:xfrm>
              <a:off x="52981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5" t="-96429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712" t="-96429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Oval 69"/>
          <p:cNvSpPr/>
          <p:nvPr/>
        </p:nvSpPr>
        <p:spPr>
          <a:xfrm>
            <a:off x="586963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71" name="Straight Arrow Connector 70"/>
          <p:cNvCxnSpPr>
            <a:stCxn id="70" idx="4"/>
          </p:cNvCxnSpPr>
          <p:nvPr/>
        </p:nvCxnSpPr>
        <p:spPr>
          <a:xfrm>
            <a:off x="602203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2203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66034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74" name="Straight Arrow Connector 73"/>
          <p:cNvCxnSpPr>
            <a:stCxn id="73" idx="4"/>
          </p:cNvCxnSpPr>
          <p:nvPr/>
        </p:nvCxnSpPr>
        <p:spPr>
          <a:xfrm>
            <a:off x="781274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1274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298140" y="5474732"/>
          <a:ext cx="34290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1" name="Straight Arrow Connector 2050"/>
          <p:cNvCxnSpPr>
            <a:stCxn id="7" idx="2"/>
            <a:endCxn id="68" idx="0"/>
          </p:cNvCxnSpPr>
          <p:nvPr/>
        </p:nvCxnSpPr>
        <p:spPr>
          <a:xfrm>
            <a:off x="1907240" y="3188732"/>
            <a:ext cx="510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>
            <a:stCxn id="33" idx="2"/>
            <a:endCxn id="68" idx="0"/>
          </p:cNvCxnSpPr>
          <p:nvPr/>
        </p:nvCxnSpPr>
        <p:spPr>
          <a:xfrm>
            <a:off x="4726640" y="3188732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46" idx="2"/>
            <a:endCxn id="68" idx="0"/>
          </p:cNvCxnSpPr>
          <p:nvPr/>
        </p:nvCxnSpPr>
        <p:spPr>
          <a:xfrm flipH="1">
            <a:off x="7012640" y="3188732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endCxn id="25" idx="0"/>
          </p:cNvCxnSpPr>
          <p:nvPr/>
        </p:nvCxnSpPr>
        <p:spPr>
          <a:xfrm>
            <a:off x="2021541" y="3188732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33" idx="2"/>
            <a:endCxn id="25" idx="0"/>
          </p:cNvCxnSpPr>
          <p:nvPr/>
        </p:nvCxnSpPr>
        <p:spPr>
          <a:xfrm flipH="1">
            <a:off x="2593040" y="3188732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46" idx="2"/>
            <a:endCxn id="25" idx="0"/>
          </p:cNvCxnSpPr>
          <p:nvPr/>
        </p:nvCxnSpPr>
        <p:spPr>
          <a:xfrm flipH="1">
            <a:off x="2593040" y="3188732"/>
            <a:ext cx="495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1905000" y="838201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task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7411" y="80449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task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80306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task 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916131" y="594360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 task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47162" y="594216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 task 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984877" y="1752153"/>
            <a:ext cx="2675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phase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F0AA73-7751-40D1-8777-38BB7AB83E06}"/>
              </a:ext>
            </a:extLst>
          </p:cNvPr>
          <p:cNvSpPr/>
          <p:nvPr/>
        </p:nvSpPr>
        <p:spPr>
          <a:xfrm>
            <a:off x="9050317" y="4868115"/>
            <a:ext cx="26759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prstClr val="black"/>
                </a:solidFill>
                <a:latin typeface="Arial"/>
              </a:rPr>
              <a:t>reduce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phase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680383-BF42-45B5-B3E7-2F69D03A3640}"/>
              </a:ext>
            </a:extLst>
          </p:cNvPr>
          <p:cNvSpPr/>
          <p:nvPr/>
        </p:nvSpPr>
        <p:spPr>
          <a:xfrm>
            <a:off x="9005492" y="3429000"/>
            <a:ext cx="2881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prstClr val="black"/>
                </a:solidFill>
                <a:latin typeface="Arial"/>
              </a:rPr>
              <a:t>shuffling through network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53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7" grpId="0" animBg="1"/>
      <p:bldP spid="30" grpId="0" animBg="1"/>
      <p:bldP spid="33" grpId="0" animBg="1"/>
      <p:bldP spid="36" grpId="0" animBg="1"/>
      <p:bldP spid="37" grpId="0" animBg="1"/>
      <p:bldP spid="40" grpId="0" animBg="1"/>
      <p:bldP spid="43" grpId="0" animBg="1"/>
      <p:bldP spid="46" grpId="0" animBg="1"/>
      <p:bldP spid="49" grpId="0" animBg="1"/>
      <p:bldP spid="50" grpId="0" animBg="1"/>
      <p:bldP spid="53" grpId="0" animBg="1"/>
      <p:bldP spid="56" grpId="0" animBg="1"/>
      <p:bldP spid="25" grpId="0" animBg="1"/>
      <p:bldP spid="61" grpId="0" animBg="1"/>
      <p:bldP spid="64" grpId="0" animBg="1"/>
      <p:bldP spid="68" grpId="0" animBg="1"/>
      <p:bldP spid="70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637"/>
            <a:ext cx="10515600" cy="732155"/>
          </a:xfrm>
        </p:spPr>
        <p:txBody>
          <a:bodyPr/>
          <a:lstStyle/>
          <a:p>
            <a:r>
              <a:rPr lang="en-IN" sz="3733" b="1" dirty="0" err="1"/>
              <a:t>Mapreduce</a:t>
            </a:r>
            <a:r>
              <a:rPr lang="en-IN" sz="3733" b="1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66"/>
            <a:ext cx="10515600" cy="4860199"/>
          </a:xfrm>
        </p:spPr>
        <p:txBody>
          <a:bodyPr/>
          <a:lstStyle/>
          <a:p>
            <a:r>
              <a:rPr lang="en-IN" sz="3200" dirty="0">
                <a:solidFill>
                  <a:srgbClr val="00B050"/>
                </a:solidFill>
              </a:rPr>
              <a:t>map</a:t>
            </a:r>
            <a:r>
              <a:rPr lang="en-IN" sz="3200" dirty="0"/>
              <a:t> function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K1 -&gt; input key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V1 -&gt; input value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K2 -&gt; output key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V2 -&gt; output value</a:t>
            </a:r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99457" y="2084852"/>
            <a:ext cx="4540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5A51C"/>
                </a:solidFill>
              </a:rPr>
              <a:t>map: (K1, V1) → list(K2, V2)</a:t>
            </a:r>
          </a:p>
        </p:txBody>
      </p:sp>
    </p:spTree>
    <p:extLst>
      <p:ext uri="{BB962C8B-B14F-4D97-AF65-F5344CB8AC3E}">
        <p14:creationId xmlns:p14="http://schemas.microsoft.com/office/powerpoint/2010/main" val="273341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637"/>
            <a:ext cx="10515600" cy="732155"/>
          </a:xfrm>
        </p:spPr>
        <p:txBody>
          <a:bodyPr/>
          <a:lstStyle/>
          <a:p>
            <a:r>
              <a:rPr lang="en-IN" sz="3733" b="1" dirty="0" err="1"/>
              <a:t>Mapreduce</a:t>
            </a:r>
            <a:r>
              <a:rPr lang="en-IN" sz="3733" b="1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66"/>
            <a:ext cx="10515600" cy="4860199"/>
          </a:xfrm>
        </p:spPr>
        <p:txBody>
          <a:bodyPr/>
          <a:lstStyle/>
          <a:p>
            <a:r>
              <a:rPr lang="en-IN" sz="3200" dirty="0">
                <a:solidFill>
                  <a:srgbClr val="00B050"/>
                </a:solidFill>
              </a:rPr>
              <a:t>reduce</a:t>
            </a:r>
            <a:r>
              <a:rPr lang="en-IN" sz="3200" dirty="0"/>
              <a:t> function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K2 -&gt; input key</a:t>
            </a:r>
          </a:p>
          <a:p>
            <a:pPr lvl="1"/>
            <a:r>
              <a:rPr lang="en-IN" dirty="0"/>
              <a:t>list(V2) -&gt; list of values associated with a key K2</a:t>
            </a:r>
          </a:p>
          <a:p>
            <a:pPr lvl="1"/>
            <a:r>
              <a:rPr lang="en-IN" dirty="0"/>
              <a:t>K3 -&gt; output key</a:t>
            </a:r>
          </a:p>
          <a:p>
            <a:pPr lvl="1"/>
            <a:r>
              <a:rPr lang="en-IN" dirty="0"/>
              <a:t>V3 -&gt; output value</a:t>
            </a:r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99456" y="2084852"/>
            <a:ext cx="570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5A51C"/>
                </a:solidFill>
              </a:rPr>
              <a:t>reduce: (K2, list(V2)) → list(K3, V3)</a:t>
            </a:r>
          </a:p>
        </p:txBody>
      </p:sp>
    </p:spTree>
    <p:extLst>
      <p:ext uri="{BB962C8B-B14F-4D97-AF65-F5344CB8AC3E}">
        <p14:creationId xmlns:p14="http://schemas.microsoft.com/office/powerpoint/2010/main" val="411769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637"/>
            <a:ext cx="10515600" cy="732155"/>
          </a:xfrm>
        </p:spPr>
        <p:txBody>
          <a:bodyPr/>
          <a:lstStyle/>
          <a:p>
            <a:r>
              <a:rPr lang="en-IN" sz="3733" b="1" dirty="0" err="1"/>
              <a:t>Mapreduce</a:t>
            </a:r>
            <a:r>
              <a:rPr lang="en-IN" sz="3733" b="1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66"/>
            <a:ext cx="10515600" cy="4860199"/>
          </a:xfrm>
        </p:spPr>
        <p:txBody>
          <a:bodyPr/>
          <a:lstStyle/>
          <a:p>
            <a:r>
              <a:rPr lang="en-IN" sz="3200" dirty="0">
                <a:solidFill>
                  <a:srgbClr val="00B050"/>
                </a:solidFill>
              </a:rPr>
              <a:t>combiner</a:t>
            </a:r>
            <a:r>
              <a:rPr lang="en-IN" sz="3200" dirty="0"/>
              <a:t> function</a:t>
            </a:r>
          </a:p>
          <a:p>
            <a:pPr lvl="1"/>
            <a:r>
              <a:rPr lang="en-IN" sz="3200" dirty="0"/>
              <a:t>It has the same form as the reduce function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K2 -&gt; input key</a:t>
            </a:r>
          </a:p>
          <a:p>
            <a:pPr lvl="1"/>
            <a:r>
              <a:rPr lang="en-IN" dirty="0"/>
              <a:t>list(V2) -&gt; list of values associated with a key K2</a:t>
            </a:r>
          </a:p>
          <a:p>
            <a:pPr lvl="1"/>
            <a:r>
              <a:rPr lang="en-IN" dirty="0"/>
              <a:t>K3 -&gt; output key</a:t>
            </a:r>
          </a:p>
          <a:p>
            <a:pPr lvl="1"/>
            <a:r>
              <a:rPr lang="en-IN" dirty="0"/>
              <a:t>V3 -&gt; output value</a:t>
            </a:r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68" y="2634589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55A51C"/>
                </a:solidFill>
              </a:rPr>
              <a:t>combiner: (K2, list(V2)) → list(K3, V3)</a:t>
            </a:r>
          </a:p>
        </p:txBody>
      </p:sp>
    </p:spTree>
    <p:extLst>
      <p:ext uri="{BB962C8B-B14F-4D97-AF65-F5344CB8AC3E}">
        <p14:creationId xmlns:p14="http://schemas.microsoft.com/office/powerpoint/2010/main" val="323573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637"/>
            <a:ext cx="10515600" cy="732155"/>
          </a:xfrm>
        </p:spPr>
        <p:txBody>
          <a:bodyPr/>
          <a:lstStyle/>
          <a:p>
            <a:r>
              <a:rPr lang="en-IN" sz="3733" b="1" dirty="0" err="1"/>
              <a:t>Mapreduce</a:t>
            </a:r>
            <a:r>
              <a:rPr lang="en-IN" sz="3733" b="1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66"/>
            <a:ext cx="10515600" cy="4860199"/>
          </a:xfrm>
        </p:spPr>
        <p:txBody>
          <a:bodyPr/>
          <a:lstStyle/>
          <a:p>
            <a:r>
              <a:rPr lang="en-IN" sz="3200" dirty="0">
                <a:solidFill>
                  <a:srgbClr val="00B050"/>
                </a:solidFill>
              </a:rPr>
              <a:t>partition</a:t>
            </a:r>
            <a:r>
              <a:rPr lang="en-IN" sz="3200" dirty="0"/>
              <a:t> function</a:t>
            </a:r>
          </a:p>
          <a:p>
            <a:pPr lvl="1"/>
            <a:r>
              <a:rPr lang="en-US" dirty="0"/>
              <a:t>operates on the intermediate key and value types</a:t>
            </a:r>
          </a:p>
          <a:p>
            <a:pPr lvl="1"/>
            <a:r>
              <a:rPr lang="en-US" dirty="0"/>
              <a:t>returns </a:t>
            </a:r>
            <a:r>
              <a:rPr lang="en-IN" dirty="0"/>
              <a:t>the partition index</a:t>
            </a:r>
          </a:p>
          <a:p>
            <a:pPr lvl="1"/>
            <a:r>
              <a:rPr lang="en-US" dirty="0"/>
              <a:t>the partition is determined solely by the key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2"/>
            <a:r>
              <a:rPr lang="en-IN" dirty="0"/>
              <a:t>K -&gt; input key</a:t>
            </a:r>
          </a:p>
          <a:p>
            <a:pPr lvl="2"/>
            <a:r>
              <a:rPr lang="en-IN" dirty="0"/>
              <a:t>V -&gt; value</a:t>
            </a:r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62033" y="3213384"/>
            <a:ext cx="69685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b="1" dirty="0">
                <a:solidFill>
                  <a:srgbClr val="55A51C"/>
                </a:solidFill>
              </a:rPr>
              <a:t>partition: (K, V) → integer </a:t>
            </a:r>
            <a:r>
              <a:rPr lang="en-IN" sz="2133" dirty="0"/>
              <a:t>(partition index)</a:t>
            </a:r>
          </a:p>
        </p:txBody>
      </p:sp>
    </p:spTree>
    <p:extLst>
      <p:ext uri="{BB962C8B-B14F-4D97-AF65-F5344CB8AC3E}">
        <p14:creationId xmlns:p14="http://schemas.microsoft.com/office/powerpoint/2010/main" val="223570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860</Words>
  <Application>Microsoft Office PowerPoint</Application>
  <PresentationFormat>Widescreen</PresentationFormat>
  <Paragraphs>332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Andale Mono</vt:lpstr>
      <vt:lpstr>Arial</vt:lpstr>
      <vt:lpstr>Calibri</vt:lpstr>
      <vt:lpstr>Cambria Math</vt:lpstr>
      <vt:lpstr>Century Schoolbook</vt:lpstr>
      <vt:lpstr>Gill Sans</vt:lpstr>
      <vt:lpstr>Office Theme</vt:lpstr>
      <vt:lpstr>Big Data Processing</vt:lpstr>
      <vt:lpstr>What I am Going to Tell You Today</vt:lpstr>
      <vt:lpstr>PowerPoint Presentation</vt:lpstr>
      <vt:lpstr>Recap: Map-reduce Programming Model</vt:lpstr>
      <vt:lpstr>Map-reduce System: Inside Look</vt:lpstr>
      <vt:lpstr>Mapreduce Types</vt:lpstr>
      <vt:lpstr>Mapreduce Types</vt:lpstr>
      <vt:lpstr>Mapreduce Types</vt:lpstr>
      <vt:lpstr>Mapreduce Types</vt:lpstr>
      <vt:lpstr> Map-Reduce Algorithm Design</vt:lpstr>
      <vt:lpstr> Why Google had to Invent Map-Reduce?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 paik</cp:lastModifiedBy>
  <cp:revision>640</cp:revision>
  <dcterms:created xsi:type="dcterms:W3CDTF">2020-05-13T23:12:08Z</dcterms:created>
  <dcterms:modified xsi:type="dcterms:W3CDTF">2024-02-26T08:06:16Z</dcterms:modified>
</cp:coreProperties>
</file>