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556" r:id="rId3"/>
    <p:sldId id="555" r:id="rId4"/>
    <p:sldId id="550" r:id="rId5"/>
    <p:sldId id="554" r:id="rId6"/>
    <p:sldId id="503" r:id="rId7"/>
    <p:sldId id="504" r:id="rId8"/>
    <p:sldId id="508" r:id="rId9"/>
    <p:sldId id="509" r:id="rId10"/>
    <p:sldId id="510" r:id="rId11"/>
    <p:sldId id="512" r:id="rId12"/>
    <p:sldId id="350" r:id="rId13"/>
    <p:sldId id="356" r:id="rId14"/>
    <p:sldId id="358" r:id="rId15"/>
    <p:sldId id="359" r:id="rId16"/>
    <p:sldId id="360" r:id="rId17"/>
    <p:sldId id="362" r:id="rId18"/>
    <p:sldId id="363" r:id="rId19"/>
    <p:sldId id="364" r:id="rId20"/>
    <p:sldId id="39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CAA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EC899-9F02-491A-8D3A-9F1A2E35BED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7F388-92B4-4CCE-98AB-E3403A750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447380"/>
      </p:ext>
    </p:extLst>
  </p:cSld>
  <p:clrMap bg1="dk1" tx1="lt1" bg2="dk2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A62B8-ED7E-4D6E-9A93-014178291C1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C15D4-91CA-4DB9-8C01-BAE492E5A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799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16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88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18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749"/>
            <a:ext cx="10515600" cy="4705214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IN" dirty="0"/>
              <a:t>Jiaul Paik, IIT </a:t>
            </a:r>
            <a:r>
              <a:rPr lang="en-IN" dirty="0" err="1"/>
              <a:t>Kharagpur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68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86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37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97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23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52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82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17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81B5-CE63-4C0B-AF1D-F1A23F61954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163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915" y="1122363"/>
            <a:ext cx="9972085" cy="140840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4"/>
                </a:solidFill>
                <a:latin typeface="Century Schoolbook" panose="02040604050505020304" pitchFamily="18" charset="0"/>
              </a:rPr>
              <a:t>Big Data Processing</a:t>
            </a:r>
            <a:endParaRPr lang="en-IN" sz="4800" dirty="0">
              <a:solidFill>
                <a:schemeClr val="accent4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1564" y="3500438"/>
            <a:ext cx="9144000" cy="1655762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Century Schoolbook" panose="02040604050505020304" pitchFamily="18" charset="0"/>
              </a:rPr>
              <a:t>Jiaul Paik</a:t>
            </a:r>
          </a:p>
          <a:p>
            <a:r>
              <a:rPr lang="en-IN" sz="3200" dirty="0">
                <a:latin typeface="Century Schoolbook" panose="02040604050505020304" pitchFamily="18" charset="0"/>
              </a:rPr>
              <a:t>Lecture 11</a:t>
            </a:r>
          </a:p>
        </p:txBody>
      </p:sp>
    </p:spTree>
    <p:extLst>
      <p:ext uri="{BB962C8B-B14F-4D97-AF65-F5344CB8AC3E}">
        <p14:creationId xmlns:p14="http://schemas.microsoft.com/office/powerpoint/2010/main" val="2733896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8240" y="228600"/>
            <a:ext cx="9875520" cy="54121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Map-Reduce Program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158240" y="990600"/>
                <a:ext cx="10579669" cy="5181600"/>
              </a:xfrm>
            </p:spPr>
            <p:txBody>
              <a:bodyPr/>
              <a:lstStyle/>
              <a:p>
                <a:r>
                  <a:rPr lang="en-US" dirty="0"/>
                  <a:t>Mapper</a:t>
                </a:r>
              </a:p>
              <a:p>
                <a:endParaRPr lang="en-US" dirty="0"/>
              </a:p>
              <a:p>
                <a:pPr lvl="1"/>
                <a:r>
                  <a:rPr lang="en-US" b="0" dirty="0"/>
                  <a:t>Key = pair of two drugs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pPr lvl="1"/>
                <a:r>
                  <a:rPr lang="en-US" b="0" dirty="0"/>
                  <a:t>Value = Record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dirty="0"/>
                  <a:t> of any one of these drugs</a:t>
                </a:r>
              </a:p>
              <a:p>
                <a:pPr marL="38100" indent="0">
                  <a:buNone/>
                </a:pPr>
                <a:endParaRPr lang="en-US" dirty="0"/>
              </a:p>
              <a:p>
                <a:r>
                  <a:rPr lang="en-US" dirty="0"/>
                  <a:t>Reducer</a:t>
                </a:r>
              </a:p>
              <a:p>
                <a:pPr lvl="1"/>
                <a:r>
                  <a:rPr lang="en-US" b="0" dirty="0"/>
                  <a:t>Receives the key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(</m:t>
                    </m:r>
                    <m:r>
                      <a:rPr lang="en-US" b="0" i="1">
                        <a:latin typeface="Cambria Math"/>
                      </a:rPr>
                      <m:t>𝑖</m:t>
                    </m:r>
                    <m:r>
                      <a:rPr lang="en-US" b="0" i="1">
                        <a:latin typeface="Cambria Math"/>
                      </a:rPr>
                      <m:t>,</m:t>
                    </m:r>
                    <m:r>
                      <a:rPr lang="en-US" b="0" i="1">
                        <a:latin typeface="Cambria Math"/>
                      </a:rPr>
                      <m:t>𝑗</m:t>
                    </m:r>
                    <m:r>
                      <a:rPr lang="en-US" b="0" i="1">
                        <a:latin typeface="Cambria Math"/>
                      </a:rPr>
                      <m:t>)</m:t>
                    </m:r>
                  </m:oMath>
                </a14:m>
                <a:r>
                  <a:rPr lang="en-US" b="0" dirty="0"/>
                  <a:t> and the list of two values for the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8240" y="990600"/>
                <a:ext cx="10579669" cy="5181600"/>
              </a:xfrm>
              <a:blipFill>
                <a:blip r:embed="rId2"/>
                <a:stretch>
                  <a:fillRect l="-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789354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8240" y="296986"/>
            <a:ext cx="9875520" cy="54121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What is wrong with this Algorithm?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158241" y="990600"/>
                <a:ext cx="9875520" cy="5181600"/>
              </a:xfrm>
            </p:spPr>
            <p:txBody>
              <a:bodyPr/>
              <a:lstStyle/>
              <a:p>
                <a:r>
                  <a:rPr lang="en-US" dirty="0">
                    <a:latin typeface="+mn-lt"/>
                  </a:rPr>
                  <a:t>Mapper generates 2999 key-value pairs for each drug.</a:t>
                </a:r>
              </a:p>
              <a:p>
                <a:endParaRPr lang="en-US" dirty="0"/>
              </a:p>
              <a:p>
                <a:pPr marL="533400" lvl="1" indent="0">
                  <a:buNone/>
                </a:pPr>
                <a:r>
                  <a:rPr lang="en-US" b="0" dirty="0"/>
                  <a:t>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MB</m:t>
                    </m:r>
                    <m:r>
                      <a:rPr lang="en-US" b="0" i="1" smtClean="0">
                        <a:latin typeface="Cambria Math"/>
                      </a:rPr>
                      <m:t>×2999=3 </m:t>
                    </m:r>
                    <m:r>
                      <a:rPr lang="en-US" b="0" i="1" smtClean="0">
                        <a:latin typeface="Cambria Math"/>
                      </a:rPr>
                      <m:t>𝐺𝐵</m:t>
                    </m:r>
                    <m:r>
                      <a:rPr lang="en-US" b="0" i="1" smtClean="0">
                        <a:latin typeface="Cambria Math"/>
                      </a:rPr>
                      <m:t> (</m:t>
                    </m:r>
                    <m:r>
                      <a:rPr lang="en-US" b="0" i="1" smtClean="0">
                        <a:latin typeface="Cambria Math"/>
                      </a:rPr>
                      <m:t>𝑎𝑝𝑝𝑟𝑜𝑥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pPr marL="533400" lvl="1" indent="0">
                  <a:buNone/>
                </a:pPr>
                <a:r>
                  <a:rPr lang="en-US" b="0" dirty="0"/>
                  <a:t>For 3000 drugs</a:t>
                </a:r>
              </a:p>
              <a:p>
                <a:pPr lvl="1"/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3 </m:t>
                    </m:r>
                    <m:r>
                      <a:rPr lang="en-US" b="0" i="1" smtClean="0">
                        <a:latin typeface="Cambria Math"/>
                      </a:rPr>
                      <m:t>𝐺𝐵</m:t>
                    </m:r>
                    <m:r>
                      <a:rPr lang="en-US" b="0" i="1" smtClean="0">
                        <a:latin typeface="Cambria Math"/>
                      </a:rPr>
                      <m:t>×3000=9 </m:t>
                    </m:r>
                    <m:r>
                      <a:rPr lang="en-US" b="0" i="1" smtClean="0">
                        <a:latin typeface="Cambria Math"/>
                      </a:rPr>
                      <m:t>𝑇𝐵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9 TB data communication over 1 </a:t>
                </a:r>
                <a:r>
                  <a:rPr lang="en-US" dirty="0" err="1"/>
                  <a:t>gb</a:t>
                </a:r>
                <a:r>
                  <a:rPr lang="en-US" dirty="0"/>
                  <a:t> </a:t>
                </a:r>
                <a:r>
                  <a:rPr lang="en-US" dirty="0" err="1"/>
                  <a:t>ethernet</a:t>
                </a:r>
                <a:r>
                  <a:rPr lang="en-US" dirty="0"/>
                  <a:t> = 25 hours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8241" y="990600"/>
                <a:ext cx="9875520" cy="5181600"/>
              </a:xfrm>
              <a:blipFill>
                <a:blip r:embed="rId2"/>
                <a:stretch>
                  <a:fillRect l="-926" r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816578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5223" y="2842330"/>
            <a:ext cx="9618102" cy="184508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000" dirty="0"/>
            </a:br>
            <a:r>
              <a:rPr lang="en-US" sz="4000" b="1" dirty="0">
                <a:solidFill>
                  <a:srgbClr val="0070C0"/>
                </a:solidFill>
              </a:rPr>
              <a:t>Increasing Scalability of MR Algorithm</a:t>
            </a:r>
            <a:br>
              <a:rPr lang="en-US" sz="4000" dirty="0"/>
            </a:br>
            <a:r>
              <a:rPr lang="en-US" sz="4000" dirty="0"/>
              <a:t> </a:t>
            </a:r>
            <a:br>
              <a:rPr lang="en-US" sz="4000" dirty="0"/>
            </a:br>
            <a:r>
              <a:rPr lang="en-US" sz="4000" b="1" dirty="0">
                <a:solidFill>
                  <a:srgbClr val="00B050"/>
                </a:solidFill>
              </a:rPr>
              <a:t>Value-to-Key</a:t>
            </a:r>
            <a:r>
              <a:rPr lang="en-US" sz="4000" dirty="0"/>
              <a:t> </a:t>
            </a:r>
            <a:r>
              <a:rPr lang="en-US" sz="4000" b="1" dirty="0"/>
              <a:t>Design Pattern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9033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7"/>
          <p:cNvSpPr>
            <a:spLocks noChangeArrowheads="1"/>
          </p:cNvSpPr>
          <p:nvPr/>
        </p:nvSpPr>
        <p:spPr bwMode="auto">
          <a:xfrm>
            <a:off x="7379209" y="309349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2</a:t>
            </a:r>
          </a:p>
        </p:txBody>
      </p:sp>
      <p:sp>
        <p:nvSpPr>
          <p:cNvPr id="180" name="Rectangle 6"/>
          <p:cNvSpPr>
            <a:spLocks noChangeArrowheads="1"/>
          </p:cNvSpPr>
          <p:nvPr/>
        </p:nvSpPr>
        <p:spPr bwMode="auto">
          <a:xfrm>
            <a:off x="6644641" y="2329902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81" name="Rectangle 7"/>
          <p:cNvSpPr>
            <a:spLocks noChangeArrowheads="1"/>
          </p:cNvSpPr>
          <p:nvPr/>
        </p:nvSpPr>
        <p:spPr bwMode="auto">
          <a:xfrm>
            <a:off x="6644641" y="2710902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82" name="Rectangle 8"/>
          <p:cNvSpPr>
            <a:spLocks noChangeArrowheads="1"/>
          </p:cNvSpPr>
          <p:nvPr/>
        </p:nvSpPr>
        <p:spPr bwMode="auto">
          <a:xfrm>
            <a:off x="6644641" y="309349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2</a:t>
            </a:r>
          </a:p>
        </p:txBody>
      </p:sp>
      <p:sp>
        <p:nvSpPr>
          <p:cNvPr id="183" name="Rectangle 10"/>
          <p:cNvSpPr>
            <a:spLocks noChangeArrowheads="1"/>
          </p:cNvSpPr>
          <p:nvPr/>
        </p:nvSpPr>
        <p:spPr bwMode="auto">
          <a:xfrm>
            <a:off x="6644641" y="3853902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84" name="Rectangle 16"/>
          <p:cNvSpPr>
            <a:spLocks noChangeArrowheads="1"/>
          </p:cNvSpPr>
          <p:nvPr/>
        </p:nvSpPr>
        <p:spPr bwMode="auto">
          <a:xfrm>
            <a:off x="6644641" y="3472902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85" name="Rectangle 18"/>
          <p:cNvSpPr>
            <a:spLocks noChangeArrowheads="1"/>
          </p:cNvSpPr>
          <p:nvPr/>
        </p:nvSpPr>
        <p:spPr bwMode="auto">
          <a:xfrm>
            <a:off x="6644641" y="4234902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86" name="Rectangle 19"/>
          <p:cNvSpPr>
            <a:spLocks noChangeArrowheads="1"/>
          </p:cNvSpPr>
          <p:nvPr/>
        </p:nvSpPr>
        <p:spPr bwMode="auto">
          <a:xfrm>
            <a:off x="6644641" y="1950487"/>
            <a:ext cx="284163" cy="3000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87" name="Rectangle 34"/>
          <p:cNvSpPr>
            <a:spLocks noChangeArrowheads="1"/>
          </p:cNvSpPr>
          <p:nvPr/>
        </p:nvSpPr>
        <p:spPr bwMode="auto">
          <a:xfrm>
            <a:off x="6644641" y="4615902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88" name="Rectangle 34"/>
          <p:cNvSpPr>
            <a:spLocks noChangeArrowheads="1"/>
          </p:cNvSpPr>
          <p:nvPr/>
        </p:nvSpPr>
        <p:spPr bwMode="auto">
          <a:xfrm>
            <a:off x="6644641" y="4996902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89" name="Rectangle 34"/>
          <p:cNvSpPr>
            <a:spLocks noChangeArrowheads="1"/>
          </p:cNvSpPr>
          <p:nvPr/>
        </p:nvSpPr>
        <p:spPr bwMode="auto">
          <a:xfrm>
            <a:off x="6652580" y="5377902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79" name="Rectangle 85"/>
          <p:cNvSpPr>
            <a:spLocks noChangeArrowheads="1"/>
          </p:cNvSpPr>
          <p:nvPr/>
        </p:nvSpPr>
        <p:spPr bwMode="black">
          <a:xfrm>
            <a:off x="5907247" y="1947313"/>
            <a:ext cx="274115" cy="3052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1" rIns="90488" bIns="4445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80" name="Rectangle 86"/>
          <p:cNvSpPr>
            <a:spLocks noChangeArrowheads="1"/>
          </p:cNvSpPr>
          <p:nvPr/>
        </p:nvSpPr>
        <p:spPr bwMode="black">
          <a:xfrm>
            <a:off x="5907247" y="2328313"/>
            <a:ext cx="274115" cy="3052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1" rIns="90488" bIns="4445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81" name="Rectangle 87"/>
          <p:cNvSpPr>
            <a:spLocks noChangeArrowheads="1"/>
          </p:cNvSpPr>
          <p:nvPr/>
        </p:nvSpPr>
        <p:spPr bwMode="black">
          <a:xfrm>
            <a:off x="5907247" y="2709313"/>
            <a:ext cx="274115" cy="3052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1" rIns="90488" bIns="4445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82" name="Rectangle 88"/>
          <p:cNvSpPr>
            <a:spLocks noChangeArrowheads="1"/>
          </p:cNvSpPr>
          <p:nvPr/>
        </p:nvSpPr>
        <p:spPr bwMode="black">
          <a:xfrm>
            <a:off x="5907247" y="4233313"/>
            <a:ext cx="274115" cy="3052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1" rIns="90488" bIns="4445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83" name="Rectangle 89"/>
          <p:cNvSpPr>
            <a:spLocks noChangeArrowheads="1"/>
          </p:cNvSpPr>
          <p:nvPr/>
        </p:nvSpPr>
        <p:spPr bwMode="black">
          <a:xfrm>
            <a:off x="5907247" y="3471313"/>
            <a:ext cx="274115" cy="3052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1" rIns="90488" bIns="4445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84" name="Rectangle 90"/>
          <p:cNvSpPr>
            <a:spLocks noChangeArrowheads="1"/>
          </p:cNvSpPr>
          <p:nvPr/>
        </p:nvSpPr>
        <p:spPr bwMode="black">
          <a:xfrm>
            <a:off x="5907247" y="3852313"/>
            <a:ext cx="274115" cy="3052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1" rIns="90488" bIns="4445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85" name="Rectangle 91"/>
          <p:cNvSpPr>
            <a:spLocks noChangeArrowheads="1"/>
          </p:cNvSpPr>
          <p:nvPr/>
        </p:nvSpPr>
        <p:spPr bwMode="black">
          <a:xfrm>
            <a:off x="5907247" y="3090313"/>
            <a:ext cx="274115" cy="3052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1" rIns="90488" bIns="4445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2</a:t>
            </a:r>
          </a:p>
        </p:txBody>
      </p:sp>
      <p:sp>
        <p:nvSpPr>
          <p:cNvPr id="86" name="Rectangle 92"/>
          <p:cNvSpPr>
            <a:spLocks noChangeArrowheads="1"/>
          </p:cNvSpPr>
          <p:nvPr/>
        </p:nvSpPr>
        <p:spPr bwMode="black">
          <a:xfrm>
            <a:off x="5907247" y="4614313"/>
            <a:ext cx="274115" cy="3052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1" rIns="90488" bIns="4445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87" name="Rectangle 19"/>
          <p:cNvSpPr>
            <a:spLocks noChangeArrowheads="1"/>
          </p:cNvSpPr>
          <p:nvPr/>
        </p:nvSpPr>
        <p:spPr bwMode="auto">
          <a:xfrm>
            <a:off x="4599939" y="1950487"/>
            <a:ext cx="1150939" cy="3000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blue</a:t>
            </a:r>
          </a:p>
        </p:txBody>
      </p:sp>
      <p:sp>
        <p:nvSpPr>
          <p:cNvPr id="88" name="Rectangle 19"/>
          <p:cNvSpPr>
            <a:spLocks noChangeArrowheads="1"/>
          </p:cNvSpPr>
          <p:nvPr/>
        </p:nvSpPr>
        <p:spPr bwMode="auto">
          <a:xfrm>
            <a:off x="4599939" y="2329902"/>
            <a:ext cx="1150939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cat</a:t>
            </a: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4599939" y="2710902"/>
            <a:ext cx="1150939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egg</a:t>
            </a:r>
          </a:p>
        </p:txBody>
      </p: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4599939" y="3092902"/>
            <a:ext cx="1150939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fish</a:t>
            </a:r>
          </a:p>
        </p:txBody>
      </p:sp>
      <p:sp>
        <p:nvSpPr>
          <p:cNvPr id="91" name="Rectangle 19"/>
          <p:cNvSpPr>
            <a:spLocks noChangeArrowheads="1"/>
          </p:cNvSpPr>
          <p:nvPr/>
        </p:nvSpPr>
        <p:spPr bwMode="auto">
          <a:xfrm>
            <a:off x="4599939" y="3472902"/>
            <a:ext cx="1150939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green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4599939" y="3853902"/>
            <a:ext cx="1150939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ham</a:t>
            </a:r>
          </a:p>
        </p:txBody>
      </p:sp>
      <p:sp>
        <p:nvSpPr>
          <p:cNvPr id="93" name="Rectangle 19"/>
          <p:cNvSpPr>
            <a:spLocks noChangeArrowheads="1"/>
          </p:cNvSpPr>
          <p:nvPr/>
        </p:nvSpPr>
        <p:spPr bwMode="auto">
          <a:xfrm>
            <a:off x="4599939" y="4234902"/>
            <a:ext cx="1150939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hat</a:t>
            </a:r>
          </a:p>
        </p:txBody>
      </p:sp>
      <p:sp>
        <p:nvSpPr>
          <p:cNvPr id="94" name="Rectangle 19"/>
          <p:cNvSpPr>
            <a:spLocks noChangeArrowheads="1"/>
          </p:cNvSpPr>
          <p:nvPr/>
        </p:nvSpPr>
        <p:spPr bwMode="auto">
          <a:xfrm>
            <a:off x="4599939" y="4615902"/>
            <a:ext cx="1150939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one</a:t>
            </a:r>
          </a:p>
        </p:txBody>
      </p:sp>
      <p:cxnSp>
        <p:nvCxnSpPr>
          <p:cNvPr id="103" name="Straight Arrow Connector 227"/>
          <p:cNvCxnSpPr>
            <a:cxnSpLocks noChangeShapeType="1"/>
            <a:stCxn id="87" idx="3"/>
            <a:endCxn id="79" idx="1"/>
          </p:cNvCxnSpPr>
          <p:nvPr/>
        </p:nvCxnSpPr>
        <p:spPr bwMode="auto">
          <a:xfrm flipV="1">
            <a:off x="5750878" y="2099920"/>
            <a:ext cx="156369" cy="587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4" name="Straight Arrow Connector 228"/>
          <p:cNvCxnSpPr>
            <a:cxnSpLocks noChangeShapeType="1"/>
            <a:stCxn id="79" idx="3"/>
            <a:endCxn id="163" idx="1"/>
          </p:cNvCxnSpPr>
          <p:nvPr/>
        </p:nvCxnSpPr>
        <p:spPr bwMode="auto">
          <a:xfrm>
            <a:off x="6181362" y="2099920"/>
            <a:ext cx="177181" cy="587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5" name="Straight Arrow Connector 231"/>
          <p:cNvCxnSpPr>
            <a:cxnSpLocks noChangeShapeType="1"/>
            <a:stCxn id="88" idx="3"/>
            <a:endCxn id="80" idx="1"/>
          </p:cNvCxnSpPr>
          <p:nvPr/>
        </p:nvCxnSpPr>
        <p:spPr bwMode="auto">
          <a:xfrm>
            <a:off x="5750878" y="2479921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6" name="Straight Arrow Connector 232"/>
          <p:cNvCxnSpPr>
            <a:cxnSpLocks noChangeShapeType="1"/>
            <a:stCxn id="80" idx="3"/>
            <a:endCxn id="157" idx="1"/>
          </p:cNvCxnSpPr>
          <p:nvPr/>
        </p:nvCxnSpPr>
        <p:spPr bwMode="auto">
          <a:xfrm flipV="1">
            <a:off x="6181362" y="2479921"/>
            <a:ext cx="177181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7" name="Straight Arrow Connector 233"/>
          <p:cNvCxnSpPr>
            <a:cxnSpLocks noChangeShapeType="1"/>
            <a:stCxn id="89" idx="3"/>
            <a:endCxn id="81" idx="1"/>
          </p:cNvCxnSpPr>
          <p:nvPr/>
        </p:nvCxnSpPr>
        <p:spPr bwMode="auto">
          <a:xfrm>
            <a:off x="5750878" y="2860921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8" name="Straight Arrow Connector 234"/>
          <p:cNvCxnSpPr>
            <a:cxnSpLocks noChangeShapeType="1"/>
            <a:stCxn id="81" idx="3"/>
            <a:endCxn id="158" idx="1"/>
          </p:cNvCxnSpPr>
          <p:nvPr/>
        </p:nvCxnSpPr>
        <p:spPr bwMode="auto">
          <a:xfrm flipV="1">
            <a:off x="6181362" y="2860921"/>
            <a:ext cx="177181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9" name="Straight Arrow Connector 235"/>
          <p:cNvCxnSpPr>
            <a:cxnSpLocks noChangeShapeType="1"/>
            <a:stCxn id="90" idx="3"/>
            <a:endCxn id="85" idx="1"/>
          </p:cNvCxnSpPr>
          <p:nvPr/>
        </p:nvCxnSpPr>
        <p:spPr bwMode="auto">
          <a:xfrm flipV="1">
            <a:off x="5750878" y="3242920"/>
            <a:ext cx="156369" cy="1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0" name="Straight Arrow Connector 236"/>
          <p:cNvCxnSpPr>
            <a:cxnSpLocks noChangeShapeType="1"/>
            <a:stCxn id="85" idx="3"/>
            <a:endCxn id="159" idx="1"/>
          </p:cNvCxnSpPr>
          <p:nvPr/>
        </p:nvCxnSpPr>
        <p:spPr bwMode="auto">
          <a:xfrm>
            <a:off x="6181362" y="3242920"/>
            <a:ext cx="177181" cy="58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1" name="Straight Arrow Connector 237"/>
          <p:cNvCxnSpPr>
            <a:cxnSpLocks noChangeShapeType="1"/>
            <a:stCxn id="91" idx="3"/>
            <a:endCxn id="83" idx="1"/>
          </p:cNvCxnSpPr>
          <p:nvPr/>
        </p:nvCxnSpPr>
        <p:spPr bwMode="auto">
          <a:xfrm>
            <a:off x="5750878" y="3622921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2" name="Straight Arrow Connector 238"/>
          <p:cNvCxnSpPr>
            <a:cxnSpLocks noChangeShapeType="1"/>
            <a:stCxn id="83" idx="3"/>
            <a:endCxn id="161" idx="1"/>
          </p:cNvCxnSpPr>
          <p:nvPr/>
        </p:nvCxnSpPr>
        <p:spPr bwMode="auto">
          <a:xfrm flipV="1">
            <a:off x="6181362" y="3622921"/>
            <a:ext cx="177181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3" name="Straight Arrow Connector 239"/>
          <p:cNvCxnSpPr>
            <a:cxnSpLocks noChangeShapeType="1"/>
            <a:stCxn id="92" idx="3"/>
            <a:endCxn id="84" idx="1"/>
          </p:cNvCxnSpPr>
          <p:nvPr/>
        </p:nvCxnSpPr>
        <p:spPr bwMode="auto">
          <a:xfrm>
            <a:off x="5750878" y="4003921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4" name="Straight Arrow Connector 240"/>
          <p:cNvCxnSpPr>
            <a:cxnSpLocks noChangeShapeType="1"/>
            <a:stCxn id="84" idx="3"/>
            <a:endCxn id="160" idx="1"/>
          </p:cNvCxnSpPr>
          <p:nvPr/>
        </p:nvCxnSpPr>
        <p:spPr bwMode="auto">
          <a:xfrm flipV="1">
            <a:off x="6181362" y="4003921"/>
            <a:ext cx="177181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5" name="Straight Arrow Connector 241"/>
          <p:cNvCxnSpPr>
            <a:cxnSpLocks noChangeShapeType="1"/>
            <a:stCxn id="93" idx="3"/>
            <a:endCxn id="82" idx="1"/>
          </p:cNvCxnSpPr>
          <p:nvPr/>
        </p:nvCxnSpPr>
        <p:spPr bwMode="auto">
          <a:xfrm>
            <a:off x="5750878" y="4384921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6" name="Straight Arrow Connector 242"/>
          <p:cNvCxnSpPr>
            <a:cxnSpLocks noChangeShapeType="1"/>
            <a:stCxn id="82" idx="3"/>
            <a:endCxn id="162" idx="1"/>
          </p:cNvCxnSpPr>
          <p:nvPr/>
        </p:nvCxnSpPr>
        <p:spPr bwMode="auto">
          <a:xfrm flipV="1">
            <a:off x="6181362" y="4384921"/>
            <a:ext cx="177181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7" name="Straight Arrow Connector 243"/>
          <p:cNvCxnSpPr>
            <a:cxnSpLocks noChangeShapeType="1"/>
            <a:stCxn id="94" idx="3"/>
            <a:endCxn id="86" idx="1"/>
          </p:cNvCxnSpPr>
          <p:nvPr/>
        </p:nvCxnSpPr>
        <p:spPr bwMode="auto">
          <a:xfrm>
            <a:off x="5750878" y="4765921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8" name="Straight Arrow Connector 244"/>
          <p:cNvCxnSpPr>
            <a:cxnSpLocks noChangeShapeType="1"/>
            <a:stCxn id="86" idx="3"/>
            <a:endCxn id="164" idx="1"/>
          </p:cNvCxnSpPr>
          <p:nvPr/>
        </p:nvCxnSpPr>
        <p:spPr bwMode="auto">
          <a:xfrm flipV="1">
            <a:off x="6181362" y="4765921"/>
            <a:ext cx="177181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37" name="Rectangle 92"/>
          <p:cNvSpPr>
            <a:spLocks noChangeArrowheads="1"/>
          </p:cNvSpPr>
          <p:nvPr/>
        </p:nvSpPr>
        <p:spPr bwMode="black">
          <a:xfrm>
            <a:off x="5907247" y="4995313"/>
            <a:ext cx="274115" cy="3052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1" rIns="90488" bIns="4445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38" name="Rectangle 19"/>
          <p:cNvSpPr>
            <a:spLocks noChangeArrowheads="1"/>
          </p:cNvSpPr>
          <p:nvPr/>
        </p:nvSpPr>
        <p:spPr bwMode="auto">
          <a:xfrm>
            <a:off x="4599939" y="4996902"/>
            <a:ext cx="1150939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red</a:t>
            </a:r>
          </a:p>
        </p:txBody>
      </p:sp>
      <p:cxnSp>
        <p:nvCxnSpPr>
          <p:cNvPr id="139" name="Straight Arrow Connector 243"/>
          <p:cNvCxnSpPr>
            <a:cxnSpLocks noChangeShapeType="1"/>
            <a:stCxn id="138" idx="3"/>
            <a:endCxn id="137" idx="1"/>
          </p:cNvCxnSpPr>
          <p:nvPr/>
        </p:nvCxnSpPr>
        <p:spPr bwMode="auto">
          <a:xfrm>
            <a:off x="5750878" y="5146921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0" name="Straight Arrow Connector 244"/>
          <p:cNvCxnSpPr>
            <a:cxnSpLocks noChangeShapeType="1"/>
            <a:stCxn id="137" idx="3"/>
            <a:endCxn id="166" idx="1"/>
          </p:cNvCxnSpPr>
          <p:nvPr/>
        </p:nvCxnSpPr>
        <p:spPr bwMode="auto">
          <a:xfrm flipV="1">
            <a:off x="6181362" y="5146921"/>
            <a:ext cx="177181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42" name="Rectangle 92"/>
          <p:cNvSpPr>
            <a:spLocks noChangeArrowheads="1"/>
          </p:cNvSpPr>
          <p:nvPr/>
        </p:nvSpPr>
        <p:spPr bwMode="black">
          <a:xfrm>
            <a:off x="5907247" y="5376313"/>
            <a:ext cx="274115" cy="3052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1" rIns="90488" bIns="4445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43" name="Rectangle 19"/>
          <p:cNvSpPr>
            <a:spLocks noChangeArrowheads="1"/>
          </p:cNvSpPr>
          <p:nvPr/>
        </p:nvSpPr>
        <p:spPr bwMode="auto">
          <a:xfrm>
            <a:off x="4607877" y="5377902"/>
            <a:ext cx="1150939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two</a:t>
            </a:r>
          </a:p>
        </p:txBody>
      </p:sp>
      <p:cxnSp>
        <p:nvCxnSpPr>
          <p:cNvPr id="144" name="Straight Arrow Connector 243"/>
          <p:cNvCxnSpPr>
            <a:cxnSpLocks noChangeShapeType="1"/>
            <a:stCxn id="143" idx="3"/>
            <a:endCxn id="142" idx="1"/>
          </p:cNvCxnSpPr>
          <p:nvPr/>
        </p:nvCxnSpPr>
        <p:spPr bwMode="auto">
          <a:xfrm>
            <a:off x="5758816" y="5527921"/>
            <a:ext cx="148431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5" name="Straight Arrow Connector 244"/>
          <p:cNvCxnSpPr>
            <a:cxnSpLocks noChangeShapeType="1"/>
            <a:stCxn id="142" idx="3"/>
            <a:endCxn id="167" idx="1"/>
          </p:cNvCxnSpPr>
          <p:nvPr/>
        </p:nvCxnSpPr>
        <p:spPr bwMode="auto">
          <a:xfrm flipV="1">
            <a:off x="6181362" y="5527921"/>
            <a:ext cx="18511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7" name="Rectangle 6"/>
          <p:cNvSpPr>
            <a:spLocks noChangeArrowheads="1"/>
          </p:cNvSpPr>
          <p:nvPr/>
        </p:nvSpPr>
        <p:spPr bwMode="auto">
          <a:xfrm>
            <a:off x="6358543" y="2329902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3</a:t>
            </a:r>
          </a:p>
        </p:txBody>
      </p:sp>
      <p:sp>
        <p:nvSpPr>
          <p:cNvPr id="158" name="Rectangle 7"/>
          <p:cNvSpPr>
            <a:spLocks noChangeArrowheads="1"/>
          </p:cNvSpPr>
          <p:nvPr/>
        </p:nvSpPr>
        <p:spPr bwMode="auto">
          <a:xfrm>
            <a:off x="6358543" y="2710902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4</a:t>
            </a:r>
          </a:p>
        </p:txBody>
      </p:sp>
      <p:sp>
        <p:nvSpPr>
          <p:cNvPr id="159" name="Rectangle 8"/>
          <p:cNvSpPr>
            <a:spLocks noChangeArrowheads="1"/>
          </p:cNvSpPr>
          <p:nvPr/>
        </p:nvSpPr>
        <p:spPr bwMode="auto">
          <a:xfrm>
            <a:off x="6358543" y="309349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60" name="Rectangle 10"/>
          <p:cNvSpPr>
            <a:spLocks noChangeArrowheads="1"/>
          </p:cNvSpPr>
          <p:nvPr/>
        </p:nvSpPr>
        <p:spPr bwMode="auto">
          <a:xfrm>
            <a:off x="6358543" y="3853902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4</a:t>
            </a:r>
          </a:p>
        </p:txBody>
      </p:sp>
      <p:sp>
        <p:nvSpPr>
          <p:cNvPr id="161" name="Rectangle 16"/>
          <p:cNvSpPr>
            <a:spLocks noChangeArrowheads="1"/>
          </p:cNvSpPr>
          <p:nvPr/>
        </p:nvSpPr>
        <p:spPr bwMode="auto">
          <a:xfrm>
            <a:off x="6358543" y="3472902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4</a:t>
            </a:r>
          </a:p>
        </p:txBody>
      </p:sp>
      <p:sp>
        <p:nvSpPr>
          <p:cNvPr id="162" name="Rectangle 18"/>
          <p:cNvSpPr>
            <a:spLocks noChangeArrowheads="1"/>
          </p:cNvSpPr>
          <p:nvPr/>
        </p:nvSpPr>
        <p:spPr bwMode="auto">
          <a:xfrm>
            <a:off x="6358543" y="4234902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3</a:t>
            </a:r>
          </a:p>
        </p:txBody>
      </p:sp>
      <p:sp>
        <p:nvSpPr>
          <p:cNvPr id="163" name="Rectangle 19"/>
          <p:cNvSpPr>
            <a:spLocks noChangeArrowheads="1"/>
          </p:cNvSpPr>
          <p:nvPr/>
        </p:nvSpPr>
        <p:spPr bwMode="auto">
          <a:xfrm>
            <a:off x="6358543" y="1950487"/>
            <a:ext cx="284163" cy="3000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2</a:t>
            </a:r>
          </a:p>
        </p:txBody>
      </p:sp>
      <p:sp>
        <p:nvSpPr>
          <p:cNvPr id="164" name="Rectangle 34"/>
          <p:cNvSpPr>
            <a:spLocks noChangeArrowheads="1"/>
          </p:cNvSpPr>
          <p:nvPr/>
        </p:nvSpPr>
        <p:spPr bwMode="auto">
          <a:xfrm>
            <a:off x="6358543" y="4615902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65" name="Rectangle 7"/>
          <p:cNvSpPr>
            <a:spLocks noChangeArrowheads="1"/>
          </p:cNvSpPr>
          <p:nvPr/>
        </p:nvSpPr>
        <p:spPr bwMode="auto">
          <a:xfrm>
            <a:off x="7101841" y="309349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2</a:t>
            </a:r>
          </a:p>
        </p:txBody>
      </p:sp>
      <p:sp>
        <p:nvSpPr>
          <p:cNvPr id="166" name="Rectangle 34"/>
          <p:cNvSpPr>
            <a:spLocks noChangeArrowheads="1"/>
          </p:cNvSpPr>
          <p:nvPr/>
        </p:nvSpPr>
        <p:spPr bwMode="auto">
          <a:xfrm>
            <a:off x="6358543" y="4996902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2</a:t>
            </a:r>
          </a:p>
        </p:txBody>
      </p:sp>
      <p:sp>
        <p:nvSpPr>
          <p:cNvPr id="167" name="Rectangle 34"/>
          <p:cNvSpPr>
            <a:spLocks noChangeArrowheads="1"/>
          </p:cNvSpPr>
          <p:nvPr/>
        </p:nvSpPr>
        <p:spPr bwMode="auto">
          <a:xfrm>
            <a:off x="6366481" y="5377902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cxnSp>
        <p:nvCxnSpPr>
          <p:cNvPr id="194" name="Straight Arrow Connector 236"/>
          <p:cNvCxnSpPr>
            <a:cxnSpLocks noChangeShapeType="1"/>
            <a:stCxn id="182" idx="3"/>
            <a:endCxn id="165" idx="1"/>
          </p:cNvCxnSpPr>
          <p:nvPr/>
        </p:nvCxnSpPr>
        <p:spPr bwMode="auto">
          <a:xfrm>
            <a:off x="6928804" y="3243507"/>
            <a:ext cx="173037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148" name="Group 16"/>
          <p:cNvGrpSpPr/>
          <p:nvPr/>
        </p:nvGrpSpPr>
        <p:grpSpPr>
          <a:xfrm>
            <a:off x="907666" y="1073380"/>
            <a:ext cx="1940813" cy="490954"/>
            <a:chOff x="762000" y="1905000"/>
            <a:chExt cx="1940812" cy="490954"/>
          </a:xfrm>
        </p:grpSpPr>
        <p:sp>
          <p:nvSpPr>
            <p:cNvPr id="151" name="TextBox 150"/>
            <p:cNvSpPr txBox="1"/>
            <p:nvPr/>
          </p:nvSpPr>
          <p:spPr>
            <a:xfrm>
              <a:off x="838200" y="2057400"/>
              <a:ext cx="18646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one fish, two fish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Doc 1</a:t>
              </a:r>
            </a:p>
          </p:txBody>
        </p:sp>
      </p:grpSp>
      <p:grpSp>
        <p:nvGrpSpPr>
          <p:cNvPr id="168" name="Group 32"/>
          <p:cNvGrpSpPr/>
          <p:nvPr/>
        </p:nvGrpSpPr>
        <p:grpSpPr>
          <a:xfrm>
            <a:off x="906980" y="1892171"/>
            <a:ext cx="1963255" cy="490954"/>
            <a:chOff x="762000" y="1905000"/>
            <a:chExt cx="1963255" cy="490954"/>
          </a:xfrm>
        </p:grpSpPr>
        <p:sp>
          <p:nvSpPr>
            <p:cNvPr id="169" name="TextBox 168"/>
            <p:cNvSpPr txBox="1"/>
            <p:nvPr/>
          </p:nvSpPr>
          <p:spPr>
            <a:xfrm>
              <a:off x="838200" y="2057400"/>
              <a:ext cx="188705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red fish, blue fish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Doc 2</a:t>
              </a:r>
            </a:p>
          </p:txBody>
        </p:sp>
      </p:grpSp>
      <p:grpSp>
        <p:nvGrpSpPr>
          <p:cNvPr id="171" name="Group 44"/>
          <p:cNvGrpSpPr/>
          <p:nvPr/>
        </p:nvGrpSpPr>
        <p:grpSpPr>
          <a:xfrm>
            <a:off x="984647" y="2750074"/>
            <a:ext cx="1528842" cy="490954"/>
            <a:chOff x="762000" y="1905000"/>
            <a:chExt cx="1528842" cy="490954"/>
          </a:xfrm>
        </p:grpSpPr>
        <p:sp>
          <p:nvSpPr>
            <p:cNvPr id="172" name="TextBox 171"/>
            <p:cNvSpPr txBox="1"/>
            <p:nvPr/>
          </p:nvSpPr>
          <p:spPr>
            <a:xfrm>
              <a:off x="838200" y="2057400"/>
              <a:ext cx="14526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cat in the hat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Doc 3</a:t>
              </a:r>
            </a:p>
          </p:txBody>
        </p:sp>
      </p:grpSp>
      <p:grpSp>
        <p:nvGrpSpPr>
          <p:cNvPr id="174" name="Group 44"/>
          <p:cNvGrpSpPr/>
          <p:nvPr/>
        </p:nvGrpSpPr>
        <p:grpSpPr>
          <a:xfrm>
            <a:off x="936799" y="3499510"/>
            <a:ext cx="2255002" cy="490954"/>
            <a:chOff x="762000" y="1905000"/>
            <a:chExt cx="2255003" cy="490954"/>
          </a:xfrm>
        </p:grpSpPr>
        <p:sp>
          <p:nvSpPr>
            <p:cNvPr id="175" name="TextBox 174"/>
            <p:cNvSpPr txBox="1"/>
            <p:nvPr/>
          </p:nvSpPr>
          <p:spPr>
            <a:xfrm>
              <a:off x="838200" y="2057400"/>
              <a:ext cx="21788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green eggs and ham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Doc 4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6790" y="146600"/>
            <a:ext cx="4791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Creating Inverted Index</a:t>
            </a:r>
          </a:p>
        </p:txBody>
      </p:sp>
    </p:spTree>
    <p:extLst>
      <p:ext uri="{BB962C8B-B14F-4D97-AF65-F5344CB8AC3E}">
        <p14:creationId xmlns:p14="http://schemas.microsoft.com/office/powerpoint/2010/main" val="169582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137" grpId="0" animBg="1"/>
      <p:bldP spid="138" grpId="0" animBg="1"/>
      <p:bldP spid="142" grpId="0" animBg="1"/>
      <p:bldP spid="143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8971" y="215205"/>
            <a:ext cx="91440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MapReduce: Index Construction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136713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Map over all documents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0005" y="1828801"/>
            <a:ext cx="724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marR="0" lvl="0" indent="-34289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Emit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term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 as key, (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docid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,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tf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) as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value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336299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Sort/shuffle: group postings by term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470943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Reduce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509043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marR="0" lvl="0" indent="-34289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Gather and sort the postings (by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docid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)</a:t>
            </a:r>
          </a:p>
          <a:p>
            <a:pPr marL="342891" marR="0" lvl="0" indent="-34289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Write postings to disk</a:t>
            </a:r>
          </a:p>
        </p:txBody>
      </p:sp>
    </p:spTree>
    <p:extLst>
      <p:ext uri="{BB962C8B-B14F-4D97-AF65-F5344CB8AC3E}">
        <p14:creationId xmlns:p14="http://schemas.microsoft.com/office/powerpoint/2010/main" val="106859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ltGray">
          <a:xfrm>
            <a:off x="6865491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 bwMode="ltGray">
          <a:xfrm>
            <a:off x="6865491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32" name="Rectangle 31"/>
          <p:cNvSpPr/>
          <p:nvPr/>
        </p:nvSpPr>
        <p:spPr bwMode="ltGray">
          <a:xfrm>
            <a:off x="6865491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 bwMode="ltGray">
          <a:xfrm>
            <a:off x="9339704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 bwMode="ltGray">
          <a:xfrm>
            <a:off x="9339704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50" name="Rectangle 49"/>
          <p:cNvSpPr/>
          <p:nvPr/>
        </p:nvSpPr>
        <p:spPr bwMode="ltGray">
          <a:xfrm>
            <a:off x="52578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2</a:t>
            </a:r>
          </a:p>
        </p:txBody>
      </p:sp>
      <p:sp>
        <p:nvSpPr>
          <p:cNvPr id="53" name="Rectangle 52"/>
          <p:cNvSpPr/>
          <p:nvPr/>
        </p:nvSpPr>
        <p:spPr bwMode="ltGray">
          <a:xfrm>
            <a:off x="59436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2</a:t>
            </a:r>
          </a:p>
        </p:txBody>
      </p:sp>
      <p:sp>
        <p:nvSpPr>
          <p:cNvPr id="56" name="Rectangle 55"/>
          <p:cNvSpPr/>
          <p:nvPr/>
        </p:nvSpPr>
        <p:spPr bwMode="ltGray">
          <a:xfrm>
            <a:off x="5257800" y="56388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 bwMode="ltGray">
          <a:xfrm>
            <a:off x="8610600" y="5833647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62" name="Rectangle 61"/>
          <p:cNvSpPr/>
          <p:nvPr/>
        </p:nvSpPr>
        <p:spPr bwMode="ltGray">
          <a:xfrm>
            <a:off x="5257800" y="6096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65" name="Rectangle 64"/>
          <p:cNvSpPr/>
          <p:nvPr/>
        </p:nvSpPr>
        <p:spPr bwMode="ltGray">
          <a:xfrm>
            <a:off x="5257800" y="4724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 bwMode="ltGray">
          <a:xfrm>
            <a:off x="8610600" y="4995447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71" name="Rectangle 70"/>
          <p:cNvSpPr/>
          <p:nvPr/>
        </p:nvSpPr>
        <p:spPr bwMode="ltGray">
          <a:xfrm>
            <a:off x="8610600" y="5410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 bwMode="ltGray">
          <a:xfrm>
            <a:off x="4267200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ltGray">
          <a:xfrm>
            <a:off x="4267200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 bwMode="ltGray">
          <a:xfrm>
            <a:off x="4267200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ltGray">
          <a:xfrm>
            <a:off x="3982917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97117" y="1947447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one</a:t>
            </a:r>
          </a:p>
        </p:txBody>
      </p:sp>
      <p:sp>
        <p:nvSpPr>
          <p:cNvPr id="11" name="Rectangle 10"/>
          <p:cNvSpPr/>
          <p:nvPr/>
        </p:nvSpPr>
        <p:spPr bwMode="ltGray">
          <a:xfrm>
            <a:off x="3982917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97117" y="2404647"/>
            <a:ext cx="508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two</a:t>
            </a:r>
          </a:p>
        </p:txBody>
      </p:sp>
      <p:sp>
        <p:nvSpPr>
          <p:cNvPr id="14" name="Rectangle 13"/>
          <p:cNvSpPr/>
          <p:nvPr/>
        </p:nvSpPr>
        <p:spPr bwMode="ltGray">
          <a:xfrm>
            <a:off x="3982917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97118" y="2861847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fish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3068518" y="1261644"/>
            <a:ext cx="1509541" cy="460177"/>
            <a:chOff x="762000" y="1905000"/>
            <a:chExt cx="1509541" cy="460178"/>
          </a:xfrm>
        </p:grpSpPr>
        <p:sp>
          <p:nvSpPr>
            <p:cNvPr id="3" name="TextBox 2"/>
            <p:cNvSpPr txBox="1"/>
            <p:nvPr/>
          </p:nvSpPr>
          <p:spPr>
            <a:xfrm>
              <a:off x="838200" y="2057400"/>
              <a:ext cx="1433341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ea typeface="+mn-ea"/>
                  <a:cs typeface="Gill Sans"/>
                </a:rPr>
                <a:t>one fish, two fish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2000" y="1905000"/>
              <a:ext cx="5966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"/>
                  <a:ea typeface="+mn-ea"/>
                  <a:cs typeface="Gill Sans"/>
                </a:rPr>
                <a:t>Doc 1</a:t>
              </a:r>
            </a:p>
          </p:txBody>
        </p:sp>
      </p:grpSp>
      <p:sp>
        <p:nvSpPr>
          <p:cNvPr id="24" name="Rectangle 23"/>
          <p:cNvSpPr/>
          <p:nvPr/>
        </p:nvSpPr>
        <p:spPr bwMode="ltGray">
          <a:xfrm>
            <a:off x="6560691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74892" y="1947447"/>
            <a:ext cx="4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red</a:t>
            </a:r>
          </a:p>
        </p:txBody>
      </p:sp>
      <p:sp>
        <p:nvSpPr>
          <p:cNvPr id="27" name="Rectangle 26"/>
          <p:cNvSpPr/>
          <p:nvPr/>
        </p:nvSpPr>
        <p:spPr bwMode="ltGray">
          <a:xfrm>
            <a:off x="6560691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74891" y="240464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blue</a:t>
            </a:r>
          </a:p>
        </p:txBody>
      </p:sp>
      <p:sp>
        <p:nvSpPr>
          <p:cNvPr id="30" name="Rectangle 29"/>
          <p:cNvSpPr/>
          <p:nvPr/>
        </p:nvSpPr>
        <p:spPr bwMode="ltGray">
          <a:xfrm>
            <a:off x="6560691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74891" y="2861847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fish</a:t>
            </a:r>
          </a:p>
        </p:txBody>
      </p:sp>
      <p:grpSp>
        <p:nvGrpSpPr>
          <p:cNvPr id="5" name="Group 32"/>
          <p:cNvGrpSpPr/>
          <p:nvPr/>
        </p:nvGrpSpPr>
        <p:grpSpPr>
          <a:xfrm>
            <a:off x="5646293" y="1261644"/>
            <a:ext cx="1513645" cy="460177"/>
            <a:chOff x="762000" y="1905000"/>
            <a:chExt cx="1513645" cy="460178"/>
          </a:xfrm>
        </p:grpSpPr>
        <p:sp>
          <p:nvSpPr>
            <p:cNvPr id="34" name="TextBox 33"/>
            <p:cNvSpPr txBox="1"/>
            <p:nvPr/>
          </p:nvSpPr>
          <p:spPr>
            <a:xfrm>
              <a:off x="838200" y="2057400"/>
              <a:ext cx="1437445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ea typeface="+mn-ea"/>
                  <a:cs typeface="Gill Sans"/>
                </a:rPr>
                <a:t>red fish, blue fish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2000" y="1905000"/>
              <a:ext cx="5966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"/>
                  <a:ea typeface="+mn-ea"/>
                  <a:cs typeface="Gill Sans"/>
                </a:rPr>
                <a:t>Doc 2</a:t>
              </a:r>
            </a:p>
          </p:txBody>
        </p:sp>
      </p:grpSp>
      <p:sp>
        <p:nvSpPr>
          <p:cNvPr id="36" name="Rectangle 35"/>
          <p:cNvSpPr/>
          <p:nvPr/>
        </p:nvSpPr>
        <p:spPr bwMode="ltGray">
          <a:xfrm>
            <a:off x="9034904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49104" y="1947447"/>
            <a:ext cx="434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cat</a:t>
            </a:r>
          </a:p>
        </p:txBody>
      </p:sp>
      <p:sp>
        <p:nvSpPr>
          <p:cNvPr id="39" name="Rectangle 38"/>
          <p:cNvSpPr/>
          <p:nvPr/>
        </p:nvSpPr>
        <p:spPr bwMode="ltGray">
          <a:xfrm>
            <a:off x="9034904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49104" y="2404647"/>
            <a:ext cx="456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hat</a:t>
            </a:r>
          </a:p>
        </p:txBody>
      </p:sp>
      <p:grpSp>
        <p:nvGrpSpPr>
          <p:cNvPr id="6" name="Group 44"/>
          <p:cNvGrpSpPr/>
          <p:nvPr/>
        </p:nvGrpSpPr>
        <p:grpSpPr>
          <a:xfrm>
            <a:off x="8120505" y="1261644"/>
            <a:ext cx="1222668" cy="460177"/>
            <a:chOff x="762000" y="1905000"/>
            <a:chExt cx="1222669" cy="460178"/>
          </a:xfrm>
        </p:grpSpPr>
        <p:sp>
          <p:nvSpPr>
            <p:cNvPr id="46" name="TextBox 45"/>
            <p:cNvSpPr txBox="1"/>
            <p:nvPr/>
          </p:nvSpPr>
          <p:spPr>
            <a:xfrm>
              <a:off x="838200" y="2057400"/>
              <a:ext cx="1146469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ea typeface="+mn-ea"/>
                  <a:cs typeface="Gill Sans"/>
                </a:rPr>
                <a:t>cat in the hat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62000" y="1905000"/>
              <a:ext cx="5966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"/>
                  <a:ea typeface="+mn-ea"/>
                  <a:cs typeface="Gill Sans"/>
                </a:rPr>
                <a:t>Doc 3</a:t>
              </a:r>
            </a:p>
          </p:txBody>
        </p:sp>
      </p:grpSp>
      <p:sp>
        <p:nvSpPr>
          <p:cNvPr id="48" name="Rectangle 47"/>
          <p:cNvSpPr/>
          <p:nvPr/>
        </p:nvSpPr>
        <p:spPr bwMode="ltGray">
          <a:xfrm>
            <a:off x="49530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267200" y="5147847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fish</a:t>
            </a:r>
          </a:p>
        </p:txBody>
      </p:sp>
      <p:sp>
        <p:nvSpPr>
          <p:cNvPr id="51" name="Rectangle 50"/>
          <p:cNvSpPr/>
          <p:nvPr/>
        </p:nvSpPr>
        <p:spPr bwMode="ltGray">
          <a:xfrm>
            <a:off x="56388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2</a:t>
            </a:r>
          </a:p>
        </p:txBody>
      </p:sp>
      <p:sp>
        <p:nvSpPr>
          <p:cNvPr id="54" name="Rectangle 53"/>
          <p:cNvSpPr/>
          <p:nvPr/>
        </p:nvSpPr>
        <p:spPr bwMode="ltGray">
          <a:xfrm>
            <a:off x="4953000" y="56388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67200" y="5605047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one</a:t>
            </a:r>
          </a:p>
        </p:txBody>
      </p:sp>
      <p:sp>
        <p:nvSpPr>
          <p:cNvPr id="57" name="Rectangle 56"/>
          <p:cNvSpPr/>
          <p:nvPr/>
        </p:nvSpPr>
        <p:spPr bwMode="ltGray">
          <a:xfrm>
            <a:off x="8305800" y="5833647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620001" y="5799894"/>
            <a:ext cx="508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two</a:t>
            </a:r>
          </a:p>
        </p:txBody>
      </p:sp>
      <p:sp>
        <p:nvSpPr>
          <p:cNvPr id="60" name="Rectangle 59"/>
          <p:cNvSpPr/>
          <p:nvPr/>
        </p:nvSpPr>
        <p:spPr bwMode="ltGray">
          <a:xfrm>
            <a:off x="4953000" y="6096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267201" y="6062247"/>
            <a:ext cx="4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red</a:t>
            </a:r>
          </a:p>
        </p:txBody>
      </p:sp>
      <p:sp>
        <p:nvSpPr>
          <p:cNvPr id="63" name="Rectangle 62"/>
          <p:cNvSpPr/>
          <p:nvPr/>
        </p:nvSpPr>
        <p:spPr bwMode="ltGray">
          <a:xfrm>
            <a:off x="4953000" y="4724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67200" y="4690647"/>
            <a:ext cx="434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cat</a:t>
            </a:r>
          </a:p>
        </p:txBody>
      </p:sp>
      <p:sp>
        <p:nvSpPr>
          <p:cNvPr id="66" name="Rectangle 65"/>
          <p:cNvSpPr/>
          <p:nvPr/>
        </p:nvSpPr>
        <p:spPr bwMode="ltGray">
          <a:xfrm>
            <a:off x="8305800" y="4995447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620000" y="4961694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blue</a:t>
            </a:r>
          </a:p>
        </p:txBody>
      </p:sp>
      <p:sp>
        <p:nvSpPr>
          <p:cNvPr id="69" name="Rectangle 68"/>
          <p:cNvSpPr/>
          <p:nvPr/>
        </p:nvSpPr>
        <p:spPr bwMode="ltGray">
          <a:xfrm>
            <a:off x="8305800" y="5410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0000" y="5376447"/>
            <a:ext cx="456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hat</a:t>
            </a: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2362200" y="3810000"/>
            <a:ext cx="7848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Shuffle and Sort: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 aggregate values by keys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752602" y="2286002"/>
            <a:ext cx="949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Map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752600" y="5029202"/>
            <a:ext cx="1413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Reduce</a:t>
            </a:r>
          </a:p>
        </p:txBody>
      </p:sp>
      <p:sp>
        <p:nvSpPr>
          <p:cNvPr id="72" name="Title 1"/>
          <p:cNvSpPr txBox="1">
            <a:spLocks/>
          </p:cNvSpPr>
          <p:nvPr/>
        </p:nvSpPr>
        <p:spPr>
          <a:xfrm>
            <a:off x="719403" y="211723"/>
            <a:ext cx="10449340" cy="62647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Inverted Index: Basic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MapReduce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82106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2" grpId="0" animBg="1"/>
      <p:bldP spid="38" grpId="0" animBg="1"/>
      <p:bldP spid="41" grpId="0" animBg="1"/>
      <p:bldP spid="50" grpId="0" animBg="1"/>
      <p:bldP spid="53" grpId="0" animBg="1"/>
      <p:bldP spid="56" grpId="0" animBg="1"/>
      <p:bldP spid="59" grpId="0" animBg="1"/>
      <p:bldP spid="62" grpId="0" animBg="1"/>
      <p:bldP spid="65" grpId="0" animBg="1"/>
      <p:bldP spid="68" grpId="0" animBg="1"/>
      <p:bldP spid="71" grpId="0" animBg="1"/>
      <p:bldP spid="10" grpId="0" animBg="1"/>
      <p:bldP spid="13" grpId="0" animBg="1"/>
      <p:bldP spid="16" grpId="0" animBg="1"/>
      <p:bldP spid="8" grpId="0" animBg="1"/>
      <p:bldP spid="9" grpId="0"/>
      <p:bldP spid="11" grpId="0" animBg="1"/>
      <p:bldP spid="12" grpId="0"/>
      <p:bldP spid="14" grpId="0" animBg="1"/>
      <p:bldP spid="15" grpId="0"/>
      <p:bldP spid="24" grpId="0" animBg="1"/>
      <p:bldP spid="25" grpId="0"/>
      <p:bldP spid="27" grpId="0" animBg="1"/>
      <p:bldP spid="28" grpId="0"/>
      <p:bldP spid="30" grpId="0" animBg="1"/>
      <p:bldP spid="31" grpId="0"/>
      <p:bldP spid="36" grpId="0" animBg="1"/>
      <p:bldP spid="37" grpId="0"/>
      <p:bldP spid="39" grpId="0" animBg="1"/>
      <p:bldP spid="40" grpId="0"/>
      <p:bldP spid="48" grpId="0" animBg="1"/>
      <p:bldP spid="49" grpId="0"/>
      <p:bldP spid="51" grpId="0" animBg="1"/>
      <p:bldP spid="54" grpId="0" animBg="1"/>
      <p:bldP spid="55" grpId="0"/>
      <p:bldP spid="57" grpId="0" animBg="1"/>
      <p:bldP spid="58" grpId="0"/>
      <p:bldP spid="60" grpId="0" animBg="1"/>
      <p:bldP spid="61" grpId="0"/>
      <p:bldP spid="63" grpId="0" animBg="1"/>
      <p:bldP spid="64" grpId="0"/>
      <p:bldP spid="66" grpId="0" animBg="1"/>
      <p:bldP spid="67" grpId="0"/>
      <p:bldP spid="69" grpId="0" animBg="1"/>
      <p:bldP spid="70" grpId="0"/>
      <p:bldP spid="8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538065" y="187674"/>
            <a:ext cx="91440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Inverted Indexing: Pseudo-Code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07571" y="1263270"/>
            <a:ext cx="5021424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class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Mapper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map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docid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, doc)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     counts = new HashMap()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     for (term in tokenize(doc))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           counts(term) +=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ndale Mono"/>
              <a:ea typeface="+mn-ea"/>
              <a:cs typeface="Andal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    for ((term,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tf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) in counts)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         emit(term, 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docid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tf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0" y="1263270"/>
            <a:ext cx="5153783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class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Reducer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reduce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(term, postings: list[(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docid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tf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)]) </a:t>
            </a:r>
            <a:endParaRPr lang="en-US" sz="240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       p = new 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ndale Mono"/>
              <a:ea typeface="+mn-ea"/>
              <a:cs typeface="Andal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       for ((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docid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tf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) in postings)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       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p.append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((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docid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tf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Andale Mono"/>
                <a:cs typeface="Andale Mono"/>
              </a:rPr>
              <a:t>   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p.sort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       emit(term, 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975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917511" y="213539"/>
            <a:ext cx="91440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Where is the trouble?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43AD78-13C7-4B3C-8B35-2AE20A05A677}"/>
              </a:ext>
            </a:extLst>
          </p:cNvPr>
          <p:cNvSpPr/>
          <p:nvPr/>
        </p:nvSpPr>
        <p:spPr>
          <a:xfrm>
            <a:off x="9335353" y="5594730"/>
            <a:ext cx="2032985" cy="685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In memory sorting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69858FF0-51CC-44BF-8EC3-1DC85B1DC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571" y="1263270"/>
            <a:ext cx="5021424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class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ndale Mono"/>
                <a:cs typeface="Andale Mono"/>
              </a:rPr>
              <a:t>Mapper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ndale Mono"/>
                <a:cs typeface="Andale Mono"/>
              </a:rPr>
              <a:t>map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docid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, doc)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     counts = new HashMap()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     for (term in tokenize(doc))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           counts(term) +=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ndale Mono"/>
              <a:cs typeface="Andal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    for ((term,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tf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) in counts)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         emit(term,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docid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tf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CFC139-8E5B-41C5-B00D-E374EAE47233}"/>
              </a:ext>
            </a:extLst>
          </p:cNvPr>
          <p:cNvSpPr txBox="1"/>
          <p:nvPr/>
        </p:nvSpPr>
        <p:spPr>
          <a:xfrm>
            <a:off x="6261421" y="1263270"/>
            <a:ext cx="434112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class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ndale Mono"/>
                <a:cs typeface="Andale Mono"/>
              </a:rPr>
              <a:t>Reducer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ndale Mono"/>
                <a:cs typeface="Andale Mono"/>
              </a:rPr>
              <a:t>reduce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(term, postings: list[(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docid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tf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)]) </a:t>
            </a:r>
            <a:endParaRPr lang="en-US" sz="200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       p = new 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ndale Mono"/>
              <a:cs typeface="Andal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       for ((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docid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tf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) in postings)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   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p.append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((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docid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tf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Andale Mono"/>
                <a:cs typeface="Andale Mono"/>
              </a:rPr>
              <a:t>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p.sort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       emit(term, 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}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96A2BB88-51DE-47B8-B06C-A66C58A745DD}"/>
              </a:ext>
            </a:extLst>
          </p:cNvPr>
          <p:cNvCxnSpPr>
            <a:endCxn id="7" idx="0"/>
          </p:cNvCxnSpPr>
          <p:nvPr/>
        </p:nvCxnSpPr>
        <p:spPr>
          <a:xfrm>
            <a:off x="7602071" y="4222376"/>
            <a:ext cx="2749775" cy="1372354"/>
          </a:xfrm>
          <a:prstGeom prst="bentConnector2">
            <a:avLst/>
          </a:prstGeom>
          <a:ln w="4762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70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3733800" y="1986915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 bwMode="ltGray">
          <a:xfrm>
            <a:off x="3733800" y="4272915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 bwMode="ltGray">
          <a:xfrm>
            <a:off x="3733800" y="2901315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 bwMode="ltGray">
          <a:xfrm>
            <a:off x="3733800" y="2444115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 bwMode="ltGray">
          <a:xfrm>
            <a:off x="3733800" y="3358515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 bwMode="ltGray">
          <a:xfrm>
            <a:off x="3733800" y="3815715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3</a:t>
            </a:r>
          </a:p>
        </p:txBody>
      </p:sp>
      <p:sp>
        <p:nvSpPr>
          <p:cNvPr id="6" name="Rectangle 5"/>
          <p:cNvSpPr/>
          <p:nvPr/>
        </p:nvSpPr>
        <p:spPr bwMode="ltGray">
          <a:xfrm>
            <a:off x="3276600" y="1986915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0" y="1953162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fish</a:t>
            </a:r>
          </a:p>
        </p:txBody>
      </p:sp>
      <p:sp>
        <p:nvSpPr>
          <p:cNvPr id="9" name="Rectangle 8"/>
          <p:cNvSpPr/>
          <p:nvPr/>
        </p:nvSpPr>
        <p:spPr bwMode="ltGray">
          <a:xfrm>
            <a:off x="3276600" y="4272915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9</a:t>
            </a:r>
          </a:p>
        </p:txBody>
      </p:sp>
      <p:sp>
        <p:nvSpPr>
          <p:cNvPr id="13" name="Rectangle 12"/>
          <p:cNvSpPr/>
          <p:nvPr/>
        </p:nvSpPr>
        <p:spPr bwMode="ltGray">
          <a:xfrm>
            <a:off x="3276600" y="2901315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21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76601" y="1529715"/>
            <a:ext cx="834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(values)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09800" y="1529715"/>
            <a:ext cx="590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(key)</a:t>
            </a:r>
          </a:p>
        </p:txBody>
      </p:sp>
      <p:sp>
        <p:nvSpPr>
          <p:cNvPr id="18" name="Rectangle 17"/>
          <p:cNvSpPr/>
          <p:nvPr/>
        </p:nvSpPr>
        <p:spPr bwMode="ltGray">
          <a:xfrm>
            <a:off x="3276600" y="2444115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34</a:t>
            </a:r>
          </a:p>
        </p:txBody>
      </p:sp>
      <p:sp>
        <p:nvSpPr>
          <p:cNvPr id="21" name="Rectangle 20"/>
          <p:cNvSpPr/>
          <p:nvPr/>
        </p:nvSpPr>
        <p:spPr bwMode="ltGray">
          <a:xfrm>
            <a:off x="3276600" y="3358515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35</a:t>
            </a:r>
          </a:p>
        </p:txBody>
      </p:sp>
      <p:sp>
        <p:nvSpPr>
          <p:cNvPr id="24" name="Rectangle 23"/>
          <p:cNvSpPr/>
          <p:nvPr/>
        </p:nvSpPr>
        <p:spPr bwMode="ltGray">
          <a:xfrm>
            <a:off x="3276600" y="3815715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80</a:t>
            </a:r>
          </a:p>
        </p:txBody>
      </p:sp>
      <p:sp>
        <p:nvSpPr>
          <p:cNvPr id="27" name="Rectangle 26"/>
          <p:cNvSpPr/>
          <p:nvPr/>
        </p:nvSpPr>
        <p:spPr bwMode="ltGray">
          <a:xfrm>
            <a:off x="6858000" y="1986915"/>
            <a:ext cx="838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fish, 1</a:t>
            </a:r>
          </a:p>
        </p:txBody>
      </p:sp>
      <p:sp>
        <p:nvSpPr>
          <p:cNvPr id="30" name="Rectangle 29"/>
          <p:cNvSpPr/>
          <p:nvPr/>
        </p:nvSpPr>
        <p:spPr bwMode="ltGray">
          <a:xfrm>
            <a:off x="6858000" y="2444115"/>
            <a:ext cx="838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fish, 9</a:t>
            </a:r>
          </a:p>
        </p:txBody>
      </p:sp>
      <p:sp>
        <p:nvSpPr>
          <p:cNvPr id="34" name="Rectangle 33"/>
          <p:cNvSpPr/>
          <p:nvPr/>
        </p:nvSpPr>
        <p:spPr bwMode="ltGray">
          <a:xfrm>
            <a:off x="6858000" y="2901315"/>
            <a:ext cx="838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fish,21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07235" y="1529715"/>
            <a:ext cx="834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(values)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58001" y="1529715"/>
            <a:ext cx="668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(keys)</a:t>
            </a:r>
          </a:p>
        </p:txBody>
      </p:sp>
      <p:sp>
        <p:nvSpPr>
          <p:cNvPr id="39" name="Rectangle 38"/>
          <p:cNvSpPr/>
          <p:nvPr/>
        </p:nvSpPr>
        <p:spPr bwMode="ltGray">
          <a:xfrm>
            <a:off x="6858000" y="3358515"/>
            <a:ext cx="838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fish,34</a:t>
            </a:r>
          </a:p>
        </p:txBody>
      </p:sp>
      <p:sp>
        <p:nvSpPr>
          <p:cNvPr id="42" name="Rectangle 41"/>
          <p:cNvSpPr/>
          <p:nvPr/>
        </p:nvSpPr>
        <p:spPr bwMode="ltGray">
          <a:xfrm>
            <a:off x="6858000" y="3815715"/>
            <a:ext cx="838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fish,35</a:t>
            </a:r>
          </a:p>
        </p:txBody>
      </p:sp>
      <p:sp>
        <p:nvSpPr>
          <p:cNvPr id="45" name="Rectangle 44"/>
          <p:cNvSpPr/>
          <p:nvPr/>
        </p:nvSpPr>
        <p:spPr bwMode="ltGray">
          <a:xfrm>
            <a:off x="6858000" y="4272915"/>
            <a:ext cx="838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fish,80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33801" y="5394568"/>
            <a:ext cx="424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3BE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MR framework does the sorting!</a:t>
            </a:r>
          </a:p>
        </p:txBody>
      </p:sp>
      <p:sp>
        <p:nvSpPr>
          <p:cNvPr id="55" name="Right Arrow 54"/>
          <p:cNvSpPr/>
          <p:nvPr/>
        </p:nvSpPr>
        <p:spPr bwMode="auto">
          <a:xfrm>
            <a:off x="5410200" y="3053717"/>
            <a:ext cx="914400" cy="45292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57" name="Title 1"/>
          <p:cNvSpPr txBox="1">
            <a:spLocks/>
          </p:cNvSpPr>
          <p:nvPr/>
        </p:nvSpPr>
        <p:spPr>
          <a:xfrm>
            <a:off x="564737" y="233771"/>
            <a:ext cx="91440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Scalable MR Indexing: Value-to-Key</a:t>
            </a:r>
          </a:p>
        </p:txBody>
      </p:sp>
      <p:sp>
        <p:nvSpPr>
          <p:cNvPr id="58" name="Rectangle 57"/>
          <p:cNvSpPr/>
          <p:nvPr/>
        </p:nvSpPr>
        <p:spPr bwMode="ltGray">
          <a:xfrm>
            <a:off x="8078624" y="1986915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2</a:t>
            </a:r>
          </a:p>
        </p:txBody>
      </p:sp>
      <p:sp>
        <p:nvSpPr>
          <p:cNvPr id="59" name="Rectangle 58"/>
          <p:cNvSpPr/>
          <p:nvPr/>
        </p:nvSpPr>
        <p:spPr bwMode="ltGray">
          <a:xfrm>
            <a:off x="8078624" y="4272915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 bwMode="ltGray">
          <a:xfrm>
            <a:off x="8078624" y="2901315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3</a:t>
            </a:r>
          </a:p>
        </p:txBody>
      </p:sp>
      <p:sp>
        <p:nvSpPr>
          <p:cNvPr id="61" name="Rectangle 60"/>
          <p:cNvSpPr/>
          <p:nvPr/>
        </p:nvSpPr>
        <p:spPr bwMode="ltGray">
          <a:xfrm>
            <a:off x="8078624" y="2444115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62" name="Rectangle 61"/>
          <p:cNvSpPr/>
          <p:nvPr/>
        </p:nvSpPr>
        <p:spPr bwMode="ltGray">
          <a:xfrm>
            <a:off x="8078624" y="3358515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2</a:t>
            </a:r>
          </a:p>
        </p:txBody>
      </p:sp>
      <p:sp>
        <p:nvSpPr>
          <p:cNvPr id="63" name="Rectangle 62"/>
          <p:cNvSpPr/>
          <p:nvPr/>
        </p:nvSpPr>
        <p:spPr bwMode="ltGray">
          <a:xfrm>
            <a:off x="8078624" y="3815715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7777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4" grpId="0" animBg="1"/>
      <p:bldP spid="37" grpId="0"/>
      <p:bldP spid="38" grpId="0"/>
      <p:bldP spid="39" grpId="0" animBg="1"/>
      <p:bldP spid="42" grpId="0" animBg="1"/>
      <p:bldP spid="45" grpId="0" animBg="1"/>
      <p:bldP spid="54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6949" y="203448"/>
            <a:ext cx="91440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Inverted Indexing: Pseudo-Code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51589" y="1375238"/>
            <a:ext cx="4536233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class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ndale Mono"/>
                <a:cs typeface="Andale Mono"/>
              </a:rPr>
              <a:t>Mapper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ndale Mono"/>
                <a:cs typeface="Andale Mono"/>
              </a:rPr>
              <a:t>map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docid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, doc) </a:t>
            </a:r>
            <a:endParaRPr lang="en-US" sz="200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    counts = new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HashMap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    for (term in tokenize(doc))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        counts(term) +=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ndale Mono"/>
              <a:cs typeface="Andal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    for ((term,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tf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) in counts)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       emit((term,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docid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),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tf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72927" y="1260365"/>
            <a:ext cx="419090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class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ndale Mono"/>
                <a:cs typeface="Andale Mono"/>
              </a:rPr>
              <a:t>Reducer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prev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 = null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  postings = new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PostingsList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ndale Mono"/>
              <a:cs typeface="Andal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ndale Mono"/>
                <a:cs typeface="Andale Mono"/>
              </a:rPr>
              <a:t>reduce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(key,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tf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) </a:t>
            </a:r>
            <a:endParaRPr lang="en-US" sz="200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    if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key.term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 !=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prev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 &amp;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prev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 != null)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        emit(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prev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, postings)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postings.reset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ndale Mono"/>
              <a:cs typeface="Andal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postings.append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key.docid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tf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prev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key.term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ndale Mono"/>
              <a:cs typeface="Andal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cs typeface="Andale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889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F973018-E728-47B0-9629-E2F6059C3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6255"/>
            <a:ext cx="10515600" cy="731838"/>
          </a:xfrm>
        </p:spPr>
        <p:txBody>
          <a:bodyPr/>
          <a:lstStyle/>
          <a:p>
            <a:pPr algn="ctr"/>
            <a:r>
              <a:rPr lang="en-IN" b="1" dirty="0"/>
              <a:t>Topics I am Going to Cover</a:t>
            </a:r>
          </a:p>
        </p:txBody>
      </p:sp>
    </p:spTree>
    <p:extLst>
      <p:ext uri="{BB962C8B-B14F-4D97-AF65-F5344CB8AC3E}">
        <p14:creationId xmlns:p14="http://schemas.microsoft.com/office/powerpoint/2010/main" val="1094085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6804056" y="3956315"/>
            <a:ext cx="1920213" cy="457200"/>
          </a:xfrm>
          <a:prstGeom prst="round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768075" y="3030247"/>
            <a:ext cx="1920213" cy="494764"/>
          </a:xfrm>
          <a:prstGeom prst="round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6949" y="203448"/>
            <a:ext cx="91440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3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Custom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Partitioner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007435" y="3717032"/>
            <a:ext cx="4416491" cy="105611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3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You need to define your own partition function</a:t>
            </a:r>
          </a:p>
        </p:txBody>
      </p:sp>
      <p:sp>
        <p:nvSpPr>
          <p:cNvPr id="7" name="Rectangle 6"/>
          <p:cNvSpPr/>
          <p:nvPr/>
        </p:nvSpPr>
        <p:spPr bwMode="ltGray">
          <a:xfrm>
            <a:off x="6960096" y="3118115"/>
            <a:ext cx="838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3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fish, 1</a:t>
            </a:r>
          </a:p>
        </p:txBody>
      </p:sp>
      <p:sp>
        <p:nvSpPr>
          <p:cNvPr id="8" name="Rectangle 7"/>
          <p:cNvSpPr/>
          <p:nvPr/>
        </p:nvSpPr>
        <p:spPr bwMode="ltGray">
          <a:xfrm>
            <a:off x="6960096" y="3575315"/>
            <a:ext cx="838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3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fish, 9</a:t>
            </a:r>
          </a:p>
        </p:txBody>
      </p:sp>
      <p:sp>
        <p:nvSpPr>
          <p:cNvPr id="9" name="Rectangle 8"/>
          <p:cNvSpPr/>
          <p:nvPr/>
        </p:nvSpPr>
        <p:spPr bwMode="ltGray">
          <a:xfrm>
            <a:off x="6960096" y="4032515"/>
            <a:ext cx="838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3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fish,21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09331" y="2660915"/>
            <a:ext cx="834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(values)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60097" y="2660915"/>
            <a:ext cx="668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(keys)</a:t>
            </a:r>
          </a:p>
        </p:txBody>
      </p:sp>
      <p:sp>
        <p:nvSpPr>
          <p:cNvPr id="12" name="Rectangle 11"/>
          <p:cNvSpPr/>
          <p:nvPr/>
        </p:nvSpPr>
        <p:spPr bwMode="ltGray">
          <a:xfrm>
            <a:off x="6960096" y="4489715"/>
            <a:ext cx="838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3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fish,34</a:t>
            </a:r>
          </a:p>
        </p:txBody>
      </p:sp>
      <p:sp>
        <p:nvSpPr>
          <p:cNvPr id="13" name="Rectangle 12"/>
          <p:cNvSpPr/>
          <p:nvPr/>
        </p:nvSpPr>
        <p:spPr bwMode="ltGray">
          <a:xfrm>
            <a:off x="6960096" y="4946915"/>
            <a:ext cx="838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3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fish,35</a:t>
            </a:r>
          </a:p>
        </p:txBody>
      </p:sp>
      <p:sp>
        <p:nvSpPr>
          <p:cNvPr id="14" name="Rectangle 13"/>
          <p:cNvSpPr/>
          <p:nvPr/>
        </p:nvSpPr>
        <p:spPr bwMode="ltGray">
          <a:xfrm>
            <a:off x="6960096" y="5404115"/>
            <a:ext cx="838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3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fish,80</a:t>
            </a:r>
          </a:p>
        </p:txBody>
      </p:sp>
      <p:sp>
        <p:nvSpPr>
          <p:cNvPr id="15" name="Rectangle 14"/>
          <p:cNvSpPr/>
          <p:nvPr/>
        </p:nvSpPr>
        <p:spPr bwMode="ltGray">
          <a:xfrm>
            <a:off x="8180720" y="3118115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3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 bwMode="ltGray">
          <a:xfrm>
            <a:off x="8180720" y="5404115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3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 bwMode="ltGray">
          <a:xfrm>
            <a:off x="8180720" y="4032515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3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 bwMode="ltGray">
          <a:xfrm>
            <a:off x="8180720" y="3575315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3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 bwMode="ltGray">
          <a:xfrm>
            <a:off x="8180720" y="4489715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3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 bwMode="ltGray">
          <a:xfrm>
            <a:off x="8180720" y="4946915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3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9403" y="1689932"/>
            <a:ext cx="7608047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marR="0" lvl="0" indent="-38099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667" b="1" i="0" u="none" strike="noStrike" kern="1200" cap="none" spc="0" normalizeH="0" baseline="0" noProof="0" dirty="0">
                <a:ln>
                  <a:noFill/>
                </a:ln>
                <a:solidFill>
                  <a:srgbClr val="0063B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By default, MR does not ensure data for the same word will come to the same reducer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9860748" y="3422915"/>
            <a:ext cx="1056117" cy="350507"/>
          </a:xfrm>
          <a:prstGeom prst="round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reducer</a:t>
            </a:r>
          </a:p>
        </p:txBody>
      </p:sp>
      <p:cxnSp>
        <p:nvCxnSpPr>
          <p:cNvPr id="25" name="Straight Arrow Connector 24"/>
          <p:cNvCxnSpPr>
            <a:stCxn id="22" idx="3"/>
            <a:endCxn id="21" idx="1"/>
          </p:cNvCxnSpPr>
          <p:nvPr/>
        </p:nvCxnSpPr>
        <p:spPr>
          <a:xfrm>
            <a:off x="8688289" y="3277629"/>
            <a:ext cx="1172460" cy="32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3"/>
          </p:cNvCxnSpPr>
          <p:nvPr/>
        </p:nvCxnSpPr>
        <p:spPr>
          <a:xfrm flipV="1">
            <a:off x="8724270" y="3717032"/>
            <a:ext cx="1136479" cy="46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177437" y="3204072"/>
            <a:ext cx="575799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867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3511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1036-3116-4EB0-9478-1401E3538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076393"/>
            <a:ext cx="10515600" cy="4705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Map-reduce Algorithm Design </a:t>
            </a:r>
          </a:p>
          <a:p>
            <a:pPr marL="457200" lvl="1" indent="0">
              <a:buNone/>
            </a:pPr>
            <a:endParaRPr lang="en-IN" sz="2800" dirty="0"/>
          </a:p>
          <a:p>
            <a:pPr marL="971550" lvl="1" indent="-514350">
              <a:buFont typeface="+mj-lt"/>
              <a:buAutoNum type="alphaLcParenR"/>
            </a:pPr>
            <a:r>
              <a:rPr lang="en-IN" sz="2800" dirty="0"/>
              <a:t>Map-reduce algorithm for database table join </a:t>
            </a:r>
          </a:p>
          <a:p>
            <a:pPr marL="971550" lvl="1" indent="-514350">
              <a:buFont typeface="+mj-lt"/>
              <a:buAutoNum type="alphaLcParenR"/>
            </a:pPr>
            <a:endParaRPr lang="en-IN" sz="2800" dirty="0"/>
          </a:p>
          <a:p>
            <a:pPr marL="971550" lvl="1" indent="-514350">
              <a:buFont typeface="+mj-lt"/>
              <a:buAutoNum type="alphaLcParenR"/>
            </a:pPr>
            <a:r>
              <a:rPr lang="en-IN" sz="2800" dirty="0"/>
              <a:t>Bad map-reduce program: An interesting case study</a:t>
            </a:r>
          </a:p>
          <a:p>
            <a:pPr marL="971550" lvl="1" indent="-514350">
              <a:buFont typeface="+mj-lt"/>
              <a:buAutoNum type="alphaLcParenR"/>
            </a:pPr>
            <a:endParaRPr lang="en-IN" sz="2800" dirty="0"/>
          </a:p>
          <a:p>
            <a:pPr marL="971550" lvl="1" indent="-514350">
              <a:buFont typeface="+mj-lt"/>
              <a:buAutoNum type="alphaLcParenR"/>
            </a:pPr>
            <a:r>
              <a:rPr lang="en-IN" sz="2800" dirty="0"/>
              <a:t>Pairs and Stripes</a:t>
            </a:r>
          </a:p>
        </p:txBody>
      </p:sp>
    </p:spTree>
    <p:extLst>
      <p:ext uri="{BB962C8B-B14F-4D97-AF65-F5344CB8AC3E}">
        <p14:creationId xmlns:p14="http://schemas.microsoft.com/office/powerpoint/2010/main" val="239690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715" y="2273522"/>
            <a:ext cx="9220200" cy="1760415"/>
          </a:xfrm>
        </p:spPr>
        <p:txBody>
          <a:bodyPr/>
          <a:lstStyle/>
          <a:p>
            <a:pPr algn="ctr"/>
            <a:br>
              <a:rPr lang="en-US" sz="4000" dirty="0"/>
            </a:br>
            <a:r>
              <a:rPr lang="en-US" sz="4000" b="1" dirty="0">
                <a:solidFill>
                  <a:srgbClr val="0070C0"/>
                </a:solidFill>
              </a:rPr>
              <a:t>Map-Reduce Algorithm Design</a:t>
            </a:r>
          </a:p>
        </p:txBody>
      </p:sp>
    </p:spTree>
    <p:extLst>
      <p:ext uri="{BB962C8B-B14F-4D97-AF65-F5344CB8AC3E}">
        <p14:creationId xmlns:p14="http://schemas.microsoft.com/office/powerpoint/2010/main" val="23444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302" y="2320030"/>
            <a:ext cx="10745395" cy="221794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Joining Tables in Database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06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252" y="258884"/>
            <a:ext cx="9875520" cy="541215"/>
          </a:xfrm>
        </p:spPr>
        <p:txBody>
          <a:bodyPr>
            <a:noAutofit/>
          </a:bodyPr>
          <a:lstStyle/>
          <a:p>
            <a:r>
              <a:rPr lang="en-US" sz="3200" b="1" dirty="0"/>
              <a:t>Database Table Join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10796954" cy="1524000"/>
          </a:xfrm>
        </p:spPr>
        <p:txBody>
          <a:bodyPr/>
          <a:lstStyle/>
          <a:p>
            <a:pPr marL="38099" indent="0">
              <a:buNone/>
            </a:pPr>
            <a:r>
              <a:rPr lang="en-US" b="1" dirty="0"/>
              <a:t>Compute the natural join: </a:t>
            </a:r>
            <a:r>
              <a:rPr lang="en-US" dirty="0">
                <a:solidFill>
                  <a:srgbClr val="00B0F0"/>
                </a:solidFill>
              </a:rPr>
              <a:t>T1(A,B) ⋈ T2(B,C)</a:t>
            </a:r>
          </a:p>
          <a:p>
            <a:pPr marL="0" indent="0">
              <a:buNone/>
            </a:pPr>
            <a:r>
              <a:rPr lang="en-US" sz="2400" b="0" dirty="0"/>
              <a:t>(combine rows from T1 and T2 s.t rows have common value in column B)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300480" y="3581400"/>
          <a:ext cx="2357120" cy="18542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17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</a:t>
                      </a:r>
                      <a:endParaRPr lang="en-US" sz="1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</a:t>
                      </a:r>
                      <a:endParaRPr lang="en-US" sz="1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</a:t>
                      </a:r>
                      <a:r>
                        <a:rPr lang="en-US" sz="1500" baseline="-25000" dirty="0"/>
                        <a:t>1</a:t>
                      </a:r>
                      <a:endParaRPr lang="en-US" sz="1500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</a:t>
                      </a:r>
                      <a:r>
                        <a:rPr lang="en-US" sz="1500" baseline="-25000" dirty="0"/>
                        <a:t>1</a:t>
                      </a:r>
                      <a:endParaRPr lang="en-US" sz="1500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</a:t>
                      </a:r>
                      <a:r>
                        <a:rPr lang="en-US" sz="1500" baseline="-25000" dirty="0"/>
                        <a:t>2</a:t>
                      </a:r>
                      <a:endParaRPr lang="en-US" sz="1500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</a:t>
                      </a:r>
                      <a:r>
                        <a:rPr lang="en-US" sz="1500" baseline="-25000" dirty="0"/>
                        <a:t>1</a:t>
                      </a:r>
                      <a:endParaRPr lang="en-US" sz="1500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</a:t>
                      </a:r>
                      <a:r>
                        <a:rPr lang="en-US" sz="1500" baseline="-25000" dirty="0"/>
                        <a:t>3</a:t>
                      </a:r>
                      <a:endParaRPr lang="en-US" sz="1500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</a:t>
                      </a:r>
                      <a:r>
                        <a:rPr lang="en-US" sz="1500" baseline="-25000" dirty="0"/>
                        <a:t>2</a:t>
                      </a:r>
                      <a:endParaRPr lang="en-US" sz="1500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</a:t>
                      </a:r>
                      <a:r>
                        <a:rPr lang="en-US" sz="1500" baseline="-25000" dirty="0"/>
                        <a:t>4</a:t>
                      </a:r>
                      <a:endParaRPr lang="en-US" sz="1500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</a:t>
                      </a:r>
                      <a:r>
                        <a:rPr lang="en-US" sz="1500" baseline="-25000" dirty="0"/>
                        <a:t>3</a:t>
                      </a:r>
                      <a:endParaRPr lang="en-US" sz="1500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395285" y="3919264"/>
          <a:ext cx="2357120" cy="14833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17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</a:t>
                      </a:r>
                      <a:endParaRPr lang="en-US" sz="1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</a:t>
                      </a:r>
                      <a:endParaRPr lang="en-US" sz="1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</a:t>
                      </a:r>
                      <a:r>
                        <a:rPr lang="en-US" sz="1500" baseline="-25000" dirty="0"/>
                        <a:t>2</a:t>
                      </a:r>
                      <a:endParaRPr lang="en-US" sz="1500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</a:t>
                      </a:r>
                      <a:r>
                        <a:rPr lang="en-US" sz="1500" baseline="-25000" dirty="0"/>
                        <a:t>1</a:t>
                      </a:r>
                      <a:endParaRPr lang="en-US" sz="1500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</a:t>
                      </a:r>
                      <a:r>
                        <a:rPr lang="en-US" sz="1500" baseline="-25000" dirty="0"/>
                        <a:t>2</a:t>
                      </a:r>
                      <a:endParaRPr lang="en-US" sz="1500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</a:t>
                      </a:r>
                      <a:r>
                        <a:rPr lang="en-US" sz="1500" baseline="-25000" dirty="0"/>
                        <a:t>2</a:t>
                      </a:r>
                      <a:endParaRPr lang="en-US" sz="1500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</a:t>
                      </a:r>
                      <a:r>
                        <a:rPr lang="en-US" sz="1500" baseline="-25000" dirty="0"/>
                        <a:t>3</a:t>
                      </a:r>
                      <a:endParaRPr lang="en-US" sz="1500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</a:t>
                      </a:r>
                      <a:r>
                        <a:rPr lang="en-US" sz="1500" baseline="-25000" dirty="0"/>
                        <a:t>3</a:t>
                      </a:r>
                      <a:endParaRPr lang="en-US" sz="1500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801169" y="4495804"/>
            <a:ext cx="439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⋈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7802881" y="3851187"/>
          <a:ext cx="2357121" cy="148336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785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</a:t>
                      </a:r>
                      <a:endParaRPr lang="en-US" sz="1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</a:t>
                      </a:r>
                      <a:endParaRPr lang="en-US" sz="1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</a:t>
                      </a:r>
                      <a:endParaRPr lang="en-US" sz="1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</a:t>
                      </a:r>
                      <a:r>
                        <a:rPr lang="en-US" sz="1500" baseline="-25000" dirty="0"/>
                        <a:t>3</a:t>
                      </a:r>
                      <a:endParaRPr lang="en-US" sz="1500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marL="0" marR="0" indent="0" algn="ctr" defTabSz="7321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</a:t>
                      </a:r>
                      <a:r>
                        <a:rPr lang="en-US" sz="1500" baseline="-25000" dirty="0"/>
                        <a:t>2</a:t>
                      </a:r>
                      <a:endParaRPr lang="en-US" sz="1500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</a:t>
                      </a:r>
                      <a:r>
                        <a:rPr lang="en-US" sz="1500" baseline="-25000" dirty="0"/>
                        <a:t>1</a:t>
                      </a:r>
                      <a:endParaRPr lang="en-US" sz="1500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</a:t>
                      </a:r>
                      <a:r>
                        <a:rPr lang="en-US" sz="1500" baseline="-25000" dirty="0"/>
                        <a:t>3</a:t>
                      </a:r>
                      <a:endParaRPr lang="en-US" sz="1500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marL="0" marR="0" indent="0" algn="ctr" defTabSz="7321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</a:t>
                      </a:r>
                      <a:r>
                        <a:rPr lang="en-US" sz="1500" baseline="-25000" dirty="0"/>
                        <a:t>2</a:t>
                      </a:r>
                      <a:endParaRPr lang="en-US" sz="1500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</a:t>
                      </a:r>
                      <a:r>
                        <a:rPr lang="en-US" sz="1500" baseline="-25000" dirty="0"/>
                        <a:t>2</a:t>
                      </a:r>
                      <a:endParaRPr lang="en-US" sz="1500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</a:t>
                      </a:r>
                      <a:r>
                        <a:rPr lang="en-US" sz="1500" baseline="-25000" dirty="0"/>
                        <a:t>4</a:t>
                      </a:r>
                      <a:endParaRPr lang="en-US" sz="1500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marL="0" marR="0" indent="0" algn="ctr" defTabSz="7321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</a:t>
                      </a:r>
                      <a:r>
                        <a:rPr lang="en-US" sz="1500" baseline="-25000" dirty="0"/>
                        <a:t>3</a:t>
                      </a:r>
                      <a:endParaRPr lang="en-US" sz="1500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</a:t>
                      </a:r>
                      <a:r>
                        <a:rPr lang="en-US" sz="1500" baseline="-25000" dirty="0"/>
                        <a:t>3</a:t>
                      </a:r>
                      <a:endParaRPr lang="en-US" sz="1500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091171" y="4495802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11381" y="312420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15484" y="3493533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1309" y="4431691"/>
            <a:ext cx="46839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⋈</a:t>
            </a:r>
            <a:endParaRPr kumimoji="0" lang="en-IN" sz="26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91171" y="4389107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262369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104557"/>
            <a:ext cx="10515600" cy="732155"/>
          </a:xfrm>
        </p:spPr>
        <p:txBody>
          <a:bodyPr/>
          <a:lstStyle/>
          <a:p>
            <a:r>
              <a:rPr lang="en-US" sz="3200" dirty="0"/>
              <a:t>Map-Reduce Join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8880" y="1295402"/>
            <a:ext cx="10288768" cy="5257801"/>
          </a:xfrm>
        </p:spPr>
        <p:txBody>
          <a:bodyPr/>
          <a:lstStyle/>
          <a:p>
            <a:r>
              <a:rPr lang="en-US" b="1" dirty="0"/>
              <a:t>Map process</a:t>
            </a:r>
          </a:p>
          <a:p>
            <a:endParaRPr lang="en-US" b="1" dirty="0"/>
          </a:p>
          <a:p>
            <a:pPr lvl="1"/>
            <a:r>
              <a:rPr lang="en-US" b="0" dirty="0"/>
              <a:t>Each row (</a:t>
            </a:r>
            <a:r>
              <a:rPr lang="en-US" b="0" dirty="0" err="1"/>
              <a:t>a,b</a:t>
            </a:r>
            <a:r>
              <a:rPr lang="en-US" b="0" dirty="0"/>
              <a:t>) from T1 into key-value pair </a:t>
            </a:r>
            <a:r>
              <a:rPr lang="en-US" b="0" dirty="0">
                <a:solidFill>
                  <a:srgbClr val="C00000"/>
                </a:solidFill>
              </a:rPr>
              <a:t>(b,(a,T1))</a:t>
            </a:r>
          </a:p>
          <a:p>
            <a:pPr lvl="1"/>
            <a:r>
              <a:rPr lang="en-US" b="0" dirty="0"/>
              <a:t>Each row (</a:t>
            </a:r>
            <a:r>
              <a:rPr lang="en-US" b="0" dirty="0" err="1"/>
              <a:t>b,c</a:t>
            </a:r>
            <a:r>
              <a:rPr lang="en-US" b="0" dirty="0"/>
              <a:t>) from T2 into </a:t>
            </a:r>
            <a:r>
              <a:rPr lang="en-US" b="0" dirty="0">
                <a:solidFill>
                  <a:srgbClr val="C00000"/>
                </a:solidFill>
              </a:rPr>
              <a:t>(b,(c,T2))</a:t>
            </a:r>
            <a:endParaRPr lang="en-US" i="1" dirty="0"/>
          </a:p>
          <a:p>
            <a:pPr marL="1391095" lvl="8" indent="0">
              <a:buNone/>
            </a:pPr>
            <a:endParaRPr lang="en-US" i="1" dirty="0"/>
          </a:p>
          <a:p>
            <a:r>
              <a:rPr lang="en-US" dirty="0"/>
              <a:t>Reduce process</a:t>
            </a:r>
          </a:p>
          <a:p>
            <a:endParaRPr lang="en-US" dirty="0"/>
          </a:p>
          <a:p>
            <a:pPr lvl="1"/>
            <a:r>
              <a:rPr lang="en-US" b="0" dirty="0"/>
              <a:t>Each reduce process matches all the pairs </a:t>
            </a:r>
            <a:r>
              <a:rPr lang="en-US" b="0" dirty="0">
                <a:solidFill>
                  <a:srgbClr val="C00000"/>
                </a:solidFill>
              </a:rPr>
              <a:t>(b,(a,T1)) </a:t>
            </a:r>
            <a:r>
              <a:rPr lang="en-US" b="0" dirty="0"/>
              <a:t>with all </a:t>
            </a:r>
            <a:r>
              <a:rPr lang="en-US" b="0" dirty="0">
                <a:solidFill>
                  <a:srgbClr val="C00000"/>
                </a:solidFill>
              </a:rPr>
              <a:t>(b,(c,T2)) </a:t>
            </a:r>
            <a:r>
              <a:rPr lang="en-US" b="0" dirty="0"/>
              <a:t>and outputs </a:t>
            </a:r>
            <a:r>
              <a:rPr lang="en-US" b="0" dirty="0">
                <a:solidFill>
                  <a:srgbClr val="C00000"/>
                </a:solidFill>
              </a:rPr>
              <a:t>(</a:t>
            </a:r>
            <a:r>
              <a:rPr lang="en-US" b="0" dirty="0" err="1">
                <a:solidFill>
                  <a:srgbClr val="C00000"/>
                </a:solidFill>
              </a:rPr>
              <a:t>a,b,c</a:t>
            </a:r>
            <a:r>
              <a:rPr lang="en-US" b="0" dirty="0">
                <a:solidFill>
                  <a:srgbClr val="C00000"/>
                </a:solidFill>
              </a:rPr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947" y="164637"/>
            <a:ext cx="5871701" cy="153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3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0"/>
            <a:ext cx="9076620" cy="2889738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b="1" dirty="0"/>
              <a:t>Data Communication in Map-Reduce</a:t>
            </a:r>
            <a:br>
              <a:rPr lang="en-US" sz="4000" dirty="0"/>
            </a:br>
            <a:br>
              <a:rPr lang="en-US" sz="4000" dirty="0"/>
            </a:br>
            <a:r>
              <a:rPr lang="en-US" sz="3000" b="1" dirty="0">
                <a:solidFill>
                  <a:srgbClr val="FF0000"/>
                </a:solidFill>
              </a:rPr>
              <a:t>A Case Study of Bad Map-reduce code</a:t>
            </a:r>
            <a:br>
              <a:rPr lang="en-US" sz="4000" dirty="0"/>
            </a:b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091852" y="5684885"/>
            <a:ext cx="5576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 Jeffrey Ullman - Algorithm Design for MapReduce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7984" y="6059316"/>
            <a:ext cx="501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Credit: Jeff Ullman, Stanford University</a:t>
            </a:r>
          </a:p>
        </p:txBody>
      </p:sp>
    </p:spTree>
    <p:extLst>
      <p:ext uri="{BB962C8B-B14F-4D97-AF65-F5344CB8AC3E}">
        <p14:creationId xmlns:p14="http://schemas.microsoft.com/office/powerpoint/2010/main" val="140177370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4856" y="167054"/>
            <a:ext cx="9875520" cy="54121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Drug-Interaction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8240" y="956407"/>
            <a:ext cx="9875520" cy="5181600"/>
          </a:xfrm>
        </p:spPr>
        <p:txBody>
          <a:bodyPr/>
          <a:lstStyle/>
          <a:p>
            <a:r>
              <a:rPr lang="en-US" dirty="0"/>
              <a:t>Data on 3000 drugs</a:t>
            </a:r>
          </a:p>
          <a:p>
            <a:pPr lvl="1"/>
            <a:endParaRPr lang="en-US" dirty="0"/>
          </a:p>
          <a:p>
            <a:pPr lvl="1"/>
            <a:r>
              <a:rPr lang="en-US" b="0" dirty="0"/>
              <a:t>List of patients taking the drug, the date, and diagnosis </a:t>
            </a:r>
          </a:p>
          <a:p>
            <a:pPr lvl="1"/>
            <a:r>
              <a:rPr lang="en-US" b="0" dirty="0"/>
              <a:t>Average 1 MB/drug </a:t>
            </a:r>
          </a:p>
          <a:p>
            <a:pPr lvl="1"/>
            <a:endParaRPr lang="en-US" dirty="0"/>
          </a:p>
          <a:p>
            <a:r>
              <a:rPr lang="en-US" dirty="0"/>
              <a:t>Objective</a:t>
            </a:r>
          </a:p>
          <a:p>
            <a:pPr lvl="1"/>
            <a:r>
              <a:rPr lang="en-US" b="0" dirty="0"/>
              <a:t>Find drug interaction: If two drug taken together, does this increase heart attack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Run Chi-square test between every pair of drugs</a:t>
            </a:r>
          </a:p>
          <a:p>
            <a:pPr lvl="1"/>
            <a:endParaRPr lang="en-US" dirty="0"/>
          </a:p>
          <a:p>
            <a:r>
              <a:rPr lang="en-US" dirty="0"/>
              <a:t>Total volume of data: 3 GB</a:t>
            </a:r>
          </a:p>
        </p:txBody>
      </p:sp>
    </p:spTree>
    <p:extLst>
      <p:ext uri="{BB962C8B-B14F-4D97-AF65-F5344CB8AC3E}">
        <p14:creationId xmlns:p14="http://schemas.microsoft.com/office/powerpoint/2010/main" val="2521093990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3185</TotalTime>
  <Words>1091</Words>
  <Application>Microsoft Office PowerPoint</Application>
  <PresentationFormat>Widescreen</PresentationFormat>
  <Paragraphs>347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Andale Mono</vt:lpstr>
      <vt:lpstr>Arial</vt:lpstr>
      <vt:lpstr>Bell MT</vt:lpstr>
      <vt:lpstr>Calibri</vt:lpstr>
      <vt:lpstr>Cambria Math</vt:lpstr>
      <vt:lpstr>Century Schoolbook</vt:lpstr>
      <vt:lpstr>Gill Sans</vt:lpstr>
      <vt:lpstr>Office Theme</vt:lpstr>
      <vt:lpstr>Big Data Processing</vt:lpstr>
      <vt:lpstr>Topics I am Going to Cover</vt:lpstr>
      <vt:lpstr>PowerPoint Presentation</vt:lpstr>
      <vt:lpstr> Map-Reduce Algorithm Design</vt:lpstr>
      <vt:lpstr>Joining Tables in Database</vt:lpstr>
      <vt:lpstr>Database Table Join</vt:lpstr>
      <vt:lpstr>Map-Reduce Join</vt:lpstr>
      <vt:lpstr>    Data Communication in Map-Reduce  A Case Study of Bad Map-reduce code </vt:lpstr>
      <vt:lpstr>Drug-Interaction</vt:lpstr>
      <vt:lpstr>Map-Reduce Program</vt:lpstr>
      <vt:lpstr>What is wrong with this Algorithm?</vt:lpstr>
      <vt:lpstr> Increasing Scalability of MR Algorithm   Value-to-Key Design Pattern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Processing</dc:title>
  <dc:creator>jiaul paik</dc:creator>
  <cp:lastModifiedBy>jiaul</cp:lastModifiedBy>
  <cp:revision>666</cp:revision>
  <dcterms:created xsi:type="dcterms:W3CDTF">2020-05-13T23:12:08Z</dcterms:created>
  <dcterms:modified xsi:type="dcterms:W3CDTF">2024-02-28T05:57:38Z</dcterms:modified>
</cp:coreProperties>
</file>