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8"/>
  </p:notesMasterIdLst>
  <p:handoutMasterIdLst>
    <p:handoutMasterId r:id="rId49"/>
  </p:handoutMasterIdLst>
  <p:sldIdLst>
    <p:sldId id="256" r:id="rId3"/>
    <p:sldId id="394" r:id="rId4"/>
    <p:sldId id="395" r:id="rId5"/>
    <p:sldId id="445" r:id="rId6"/>
    <p:sldId id="396" r:id="rId7"/>
    <p:sldId id="401" r:id="rId8"/>
    <p:sldId id="407" r:id="rId9"/>
    <p:sldId id="408" r:id="rId10"/>
    <p:sldId id="410" r:id="rId11"/>
    <p:sldId id="411" r:id="rId12"/>
    <p:sldId id="412" r:id="rId13"/>
    <p:sldId id="413" r:id="rId14"/>
    <p:sldId id="415" r:id="rId15"/>
    <p:sldId id="416" r:id="rId16"/>
    <p:sldId id="417" r:id="rId17"/>
    <p:sldId id="418" r:id="rId18"/>
    <p:sldId id="419" r:id="rId19"/>
    <p:sldId id="427" r:id="rId20"/>
    <p:sldId id="428" r:id="rId21"/>
    <p:sldId id="429" r:id="rId22"/>
    <p:sldId id="430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4" r:id="rId31"/>
    <p:sldId id="455" r:id="rId32"/>
    <p:sldId id="456" r:id="rId33"/>
    <p:sldId id="457" r:id="rId34"/>
    <p:sldId id="458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31" r:id="rId43"/>
    <p:sldId id="432" r:id="rId44"/>
    <p:sldId id="433" r:id="rId45"/>
    <p:sldId id="434" r:id="rId46"/>
    <p:sldId id="43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05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65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20786"/>
            <a:ext cx="10972800" cy="5412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5400"/>
            <a:ext cx="10972800" cy="5181600"/>
          </a:xfrm>
        </p:spPr>
        <p:txBody>
          <a:bodyPr/>
          <a:lstStyle>
            <a:lvl1pPr marL="457200" indent="-4191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3810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2pPr>
            <a:lvl3pPr marL="1371600" indent="-3810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828800" indent="-3429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4pPr>
            <a:lvl5pPr marL="2286000" indent="-3429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708735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>
                <a:latin typeface="Century Schoolbook" panose="02040604050505020304" pitchFamily="18" charset="0"/>
              </a:rPr>
              <a:t>Lecture 14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18" y="237565"/>
            <a:ext cx="9875520" cy="46501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990600"/>
            <a:ext cx="9875520" cy="5562600"/>
          </a:xfrm>
        </p:spPr>
        <p:txBody>
          <a:bodyPr/>
          <a:lstStyle/>
          <a:p>
            <a:r>
              <a:rPr lang="en-US" dirty="0"/>
              <a:t>Two types of Operations</a:t>
            </a:r>
          </a:p>
          <a:p>
            <a:endParaRPr lang="en-US" dirty="0"/>
          </a:p>
          <a:p>
            <a:pPr lvl="1"/>
            <a:r>
              <a:rPr lang="en-US" dirty="0"/>
              <a:t>Transformations </a:t>
            </a:r>
          </a:p>
          <a:p>
            <a:pPr marL="990575" lvl="2" indent="0">
              <a:buNone/>
            </a:pPr>
            <a:endParaRPr lang="en-US" sz="2000" dirty="0"/>
          </a:p>
          <a:p>
            <a:pPr lvl="2"/>
            <a:r>
              <a:rPr lang="en-US" sz="2000" dirty="0"/>
              <a:t>Example:  </a:t>
            </a:r>
            <a:r>
              <a:rPr lang="en-US" sz="2000" dirty="0">
                <a:solidFill>
                  <a:srgbClr val="FF0000"/>
                </a:solidFill>
              </a:rPr>
              <a:t>map(), filter()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Actions</a:t>
            </a:r>
          </a:p>
          <a:p>
            <a:pPr lvl="1"/>
            <a:endParaRPr lang="en-US" dirty="0"/>
          </a:p>
          <a:p>
            <a:pPr lvl="2"/>
            <a:r>
              <a:rPr lang="en-US" sz="2000" dirty="0"/>
              <a:t>Example: </a:t>
            </a:r>
            <a:r>
              <a:rPr lang="en-US" sz="2000" dirty="0">
                <a:solidFill>
                  <a:srgbClr val="FF0000"/>
                </a:solidFill>
              </a:rPr>
              <a:t>count(), </a:t>
            </a:r>
            <a:r>
              <a:rPr lang="en-US" sz="2000" dirty="0" err="1">
                <a:solidFill>
                  <a:srgbClr val="FF0000"/>
                </a:solidFill>
              </a:rPr>
              <a:t>saveAsTextFile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 lvl="2"/>
            <a:endParaRPr lang="en-US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6" y="184004"/>
            <a:ext cx="9875520" cy="673555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857559"/>
            <a:ext cx="9875520" cy="5562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Transformations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Transformations create a new dataset from an existing one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All transformations in Spark are lazy: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they do not compute their results right away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they remember the transformations applied to some base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transformed RDD gets recomputed when an action is run on it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Optimizes the required calculations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Recover from the lost data partitions</a:t>
            </a:r>
          </a:p>
        </p:txBody>
      </p:sp>
    </p:spTree>
    <p:extLst>
      <p:ext uri="{BB962C8B-B14F-4D97-AF65-F5344CB8AC3E}">
        <p14:creationId xmlns:p14="http://schemas.microsoft.com/office/powerpoint/2010/main" val="5473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381002"/>
            <a:ext cx="9875520" cy="46501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Transformations: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41" y="1295401"/>
            <a:ext cx="9724681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2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47" y="230820"/>
            <a:ext cx="9875520" cy="61519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2" y="914400"/>
            <a:ext cx="10119359" cy="5562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Actions </a:t>
            </a:r>
          </a:p>
          <a:p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Operations that return a result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It kicks off a computation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This is when transformations of RDDs are applied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1"/>
            <a:ext cx="9875520" cy="685801"/>
          </a:xfrm>
        </p:spPr>
        <p:txBody>
          <a:bodyPr/>
          <a:lstStyle/>
          <a:p>
            <a:r>
              <a:rPr lang="en-IN" sz="2800" b="1" dirty="0">
                <a:solidFill>
                  <a:srgbClr val="00B050"/>
                </a:solidFill>
              </a:rPr>
              <a:t>Actions: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5358"/>
            <a:ext cx="9067800" cy="51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93" y="182686"/>
            <a:ext cx="9875520" cy="6174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Anatomy of an RDD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990600"/>
            <a:ext cx="9875520" cy="4838667"/>
          </a:xfrm>
        </p:spPr>
        <p:txBody>
          <a:bodyPr/>
          <a:lstStyle/>
          <a:p>
            <a:pPr marL="439292" lvl="2" indent="0">
              <a:buNone/>
            </a:pPr>
            <a:endParaRPr lang="en-US" b="0" dirty="0"/>
          </a:p>
          <a:p>
            <a:pPr marL="439292" lvl="2" indent="0">
              <a:buNone/>
            </a:pPr>
            <a:endParaRPr lang="en-US" sz="1600" dirty="0">
              <a:latin typeface="Adobe Garamond Pro" pitchFamily="18" charset="0"/>
            </a:endParaRPr>
          </a:p>
          <a:p>
            <a:pPr marL="439292" lvl="2" indent="0">
              <a:buNone/>
            </a:pPr>
            <a:endParaRPr lang="en-US" sz="1600" dirty="0">
              <a:latin typeface="Adobe Garamond Pro" pitchFamily="18" charset="0"/>
            </a:endParaRPr>
          </a:p>
          <a:p>
            <a:pPr marL="439292" lvl="2" indent="0">
              <a:buNone/>
            </a:pPr>
            <a:endParaRPr lang="en-US" sz="1600" dirty="0">
              <a:latin typeface="Adobe Garamond Pro" pitchFamily="18" charset="0"/>
            </a:endParaRPr>
          </a:p>
          <a:p>
            <a:pPr marL="439292" lvl="2" indent="0">
              <a:buNone/>
            </a:pPr>
            <a:r>
              <a:rPr lang="en-US" sz="3200" dirty="0">
                <a:latin typeface="Adobe Garamond Pro" pitchFamily="18" charset="0"/>
              </a:rPr>
              <a:t>     </a:t>
            </a:r>
            <a:r>
              <a:rPr lang="en-US" sz="3200" b="1" dirty="0" err="1">
                <a:latin typeface="Adobe Garamond Pro" pitchFamily="18" charset="0"/>
              </a:rPr>
              <a:t>newRDD</a:t>
            </a:r>
            <a:r>
              <a:rPr lang="en-US" sz="3200" dirty="0">
                <a:latin typeface="Adobe Garamond Pro" pitchFamily="18" charset="0"/>
              </a:rPr>
              <a:t> = </a:t>
            </a:r>
            <a:r>
              <a:rPr lang="en-US" sz="3200" b="1" dirty="0" err="1">
                <a:solidFill>
                  <a:srgbClr val="0070C0"/>
                </a:solidFill>
                <a:latin typeface="Adobe Garamond Pro" pitchFamily="18" charset="0"/>
              </a:rPr>
              <a:t>oldRDD.map</a:t>
            </a:r>
            <a:r>
              <a:rPr lang="en-US" sz="3200" dirty="0">
                <a:latin typeface="Adobe Garamond Pro" pitchFamily="18" charset="0"/>
              </a:rPr>
              <a:t>(….)</a:t>
            </a:r>
            <a:r>
              <a:rPr lang="en-US" sz="3200" dirty="0"/>
              <a:t> </a:t>
            </a:r>
          </a:p>
          <a:p>
            <a:pPr marL="439292" lvl="2" indent="0">
              <a:buNone/>
            </a:pPr>
            <a:endParaRPr lang="en-US" dirty="0"/>
          </a:p>
          <a:p>
            <a:pPr marL="439292" lvl="2" indent="0">
              <a:buNone/>
            </a:pPr>
            <a:r>
              <a:rPr lang="en-US" dirty="0"/>
              <a:t> </a:t>
            </a:r>
            <a:endParaRPr lang="en-US" sz="1400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6973952" y="2689934"/>
            <a:ext cx="0" cy="2186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49530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defined code/function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007360" y="2689934"/>
            <a:ext cx="0" cy="6635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3352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creates new RDD from old RDD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saves in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newRDD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05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28524"/>
            <a:ext cx="9875520" cy="685801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Spark does not immediately perform an operation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It simply remembers it </a:t>
            </a:r>
          </a:p>
          <a:p>
            <a:pPr lvl="1"/>
            <a:r>
              <a:rPr lang="en-IN" dirty="0"/>
              <a:t>Uses a flow graph for memorizing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It kicks off computation if an action operation is requested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26289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68" y="228601"/>
            <a:ext cx="9875520" cy="685801"/>
          </a:xfrm>
        </p:spPr>
        <p:txBody>
          <a:bodyPr/>
          <a:lstStyle/>
          <a:p>
            <a:r>
              <a:rPr lang="en-IN" sz="3600" b="1" dirty="0"/>
              <a:t>An 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1" y="2743201"/>
            <a:ext cx="5713615" cy="15850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val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lines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sc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textFile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"data.txt"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Menlo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val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lineLengths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lines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map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=&gt;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length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Menlo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val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totalLength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B60D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lineLengths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reduce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=&gt;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6400" y="838201"/>
            <a:ext cx="12021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am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 is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are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4900" y="39624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7162801" y="4114801"/>
            <a:ext cx="1562099" cy="7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1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048001"/>
            <a:ext cx="4038600" cy="541215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RDD Persistence</a:t>
            </a:r>
          </a:p>
        </p:txBody>
      </p:sp>
    </p:spTree>
    <p:extLst>
      <p:ext uri="{BB962C8B-B14F-4D97-AF65-F5344CB8AC3E}">
        <p14:creationId xmlns:p14="http://schemas.microsoft.com/office/powerpoint/2010/main" val="43303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69" y="230910"/>
            <a:ext cx="9875520" cy="762001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RDD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992911"/>
            <a:ext cx="9875520" cy="51816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Spark can persist (or cache) a dataset in memory across operations</a:t>
            </a:r>
          </a:p>
          <a:p>
            <a:endParaRPr lang="en-US" sz="2400" dirty="0"/>
          </a:p>
          <a:p>
            <a:r>
              <a:rPr lang="en-US" sz="2400" dirty="0"/>
              <a:t>Each node stores in memory any slices of it that it computes and reuses them in other actions on that dataset</a:t>
            </a:r>
          </a:p>
          <a:p>
            <a:pPr lvl="1"/>
            <a:r>
              <a:rPr lang="en-US" sz="1800" dirty="0"/>
              <a:t>often making future actions more than 10x faster</a:t>
            </a:r>
          </a:p>
          <a:p>
            <a:endParaRPr lang="en-US" sz="2400" dirty="0"/>
          </a:p>
          <a:p>
            <a:r>
              <a:rPr lang="en-US" sz="2400" dirty="0"/>
              <a:t>The cache is fault-tolerant: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if any partition of an RDD is lost, it will automatically be recomputed using the transformations that originally created it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637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9311" y="1970844"/>
            <a:ext cx="9030727" cy="220815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</a:t>
            </a:r>
            <a:b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Big Data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594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01050"/>
            <a:ext cx="9875520" cy="5412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Persistence (Caching)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838200"/>
            <a:ext cx="10469881" cy="5715000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Goal is to keep RDD in memory, distributed across machines</a:t>
            </a:r>
          </a:p>
          <a:p>
            <a:pPr marL="533387" lvl="1" indent="0">
              <a:buNone/>
            </a:pPr>
            <a:endParaRPr lang="en-US" sz="3400" dirty="0"/>
          </a:p>
          <a:p>
            <a:pPr marL="533387" lvl="1" indent="0">
              <a:buNone/>
            </a:pPr>
            <a:r>
              <a:rPr lang="en-US" sz="3400" dirty="0"/>
              <a:t>Important for iterative computation to increase efficiency</a:t>
            </a:r>
          </a:p>
          <a:p>
            <a:pPr marL="53338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3387" lvl="1" indent="0">
              <a:buNone/>
            </a:pPr>
            <a:r>
              <a:rPr lang="en-US" dirty="0"/>
              <a:t> </a:t>
            </a:r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endParaRPr lang="en-US" dirty="0"/>
          </a:p>
          <a:p>
            <a:pPr marL="533387" lvl="1" indent="0">
              <a:buNone/>
            </a:pPr>
            <a:r>
              <a:rPr lang="en-US" dirty="0"/>
              <a:t>   </a:t>
            </a:r>
          </a:p>
          <a:p>
            <a:pPr marL="43929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19645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7477" y="5426659"/>
            <a:ext cx="449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Usage: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yourRdd.MEMORY_ONLY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43710"/>
              </p:ext>
            </p:extLst>
          </p:nvPr>
        </p:nvGraphicFramePr>
        <p:xfrm>
          <a:off x="1158239" y="2368774"/>
          <a:ext cx="9365202" cy="245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Storage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91">
                <a:tc>
                  <a:txBody>
                    <a:bodyPr/>
                    <a:lstStyle/>
                    <a:p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MEMORY_ONLY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Stores</a:t>
                      </a:r>
                      <a:r>
                        <a:rPr lang="en-US" sz="15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RDD in memory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2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MEMORY_AND_DISK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Store RDD in memory. If RDD does not fit in memory, store the partitions that don't fit on disk, and read them from there when they're needed.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DISK_ONLY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Store the RDD partitions only on disk.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82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MEMORY_ONLY_2, MEMORY_AND_DISK_2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Same as the levels above, but replicate each partition on two cluster nodes.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318"/>
            <a:ext cx="10972800" cy="541214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RDD Persistence: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189775"/>
            <a:ext cx="894586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2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756925"/>
            <a:ext cx="10515600" cy="732155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00B050"/>
                </a:solidFill>
              </a:rPr>
              <a:t>Distributed Execution of RDD</a:t>
            </a:r>
          </a:p>
        </p:txBody>
      </p:sp>
    </p:spTree>
    <p:extLst>
      <p:ext uri="{BB962C8B-B14F-4D97-AF65-F5344CB8AC3E}">
        <p14:creationId xmlns:p14="http://schemas.microsoft.com/office/powerpoint/2010/main" val="285715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39" y="381000"/>
            <a:ext cx="10972800" cy="541214"/>
          </a:xfrm>
        </p:spPr>
        <p:txBody>
          <a:bodyPr/>
          <a:lstStyle/>
          <a:p>
            <a:r>
              <a:rPr lang="en-IN" sz="40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 log mining</a:t>
            </a:r>
          </a:p>
          <a:p>
            <a:endParaRPr lang="en-IN" dirty="0"/>
          </a:p>
          <a:p>
            <a:pPr lvl="1"/>
            <a:r>
              <a:rPr lang="en-IN" dirty="0"/>
              <a:t>Search for various patterns in an error log.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3236979"/>
            <a:ext cx="42258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53E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53E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ERROR: java lang.io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53E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ERROR: insufficient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53E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ERROR: array out of bound</a:t>
            </a:r>
          </a:p>
        </p:txBody>
      </p:sp>
    </p:spTree>
    <p:extLst>
      <p:ext uri="{BB962C8B-B14F-4D97-AF65-F5344CB8AC3E}">
        <p14:creationId xmlns:p14="http://schemas.microsoft.com/office/powerpoint/2010/main" val="279007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27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782"/>
            <a:ext cx="10515600" cy="5376597"/>
          </a:xfrm>
        </p:spPr>
        <p:txBody>
          <a:bodyPr/>
          <a:lstStyle/>
          <a:p>
            <a:r>
              <a:rPr lang="en-IN" dirty="0"/>
              <a:t>Error log mining</a:t>
            </a:r>
          </a:p>
          <a:p>
            <a:pPr lvl="1"/>
            <a:r>
              <a:rPr lang="en-IN" dirty="0"/>
              <a:t>Search for various patterns in an error log.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1372" y="1963790"/>
            <a:ext cx="85886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</a:t>
            </a:r>
          </a:p>
        </p:txBody>
      </p:sp>
    </p:spTree>
    <p:extLst>
      <p:ext uri="{BB962C8B-B14F-4D97-AF65-F5344CB8AC3E}">
        <p14:creationId xmlns:p14="http://schemas.microsoft.com/office/powerpoint/2010/main" val="138390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27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701"/>
            <a:ext cx="10515600" cy="5376597"/>
          </a:xfrm>
        </p:spPr>
        <p:txBody>
          <a:bodyPr/>
          <a:lstStyle/>
          <a:p>
            <a:r>
              <a:rPr lang="en-IN" dirty="0"/>
              <a:t>Error log mining</a:t>
            </a:r>
          </a:p>
          <a:p>
            <a:pPr lvl="1"/>
            <a:r>
              <a:rPr lang="en-IN" dirty="0"/>
              <a:t>Search for various patterns in an error log.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975" y="2043751"/>
            <a:ext cx="6085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59589" y="3044957"/>
            <a:ext cx="1232690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0363" y="1508787"/>
            <a:ext cx="1248453" cy="38404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368767" y="3044957"/>
            <a:ext cx="1232690" cy="38404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393987" y="4657020"/>
            <a:ext cx="1248453" cy="38404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36115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37" y="140510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RDD Operator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414" y="1220755"/>
            <a:ext cx="6816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27647" y="1341096"/>
            <a:ext cx="2060563" cy="480053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HadoopRDD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27647" y="2509036"/>
            <a:ext cx="2060563" cy="480053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FilteredRDD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27647" y="3702192"/>
            <a:ext cx="2060563" cy="480053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MappedRDD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31555" y="4878424"/>
            <a:ext cx="2056655" cy="480053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MappedRDD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cxnSpLocks/>
            <a:stCxn id="9" idx="2"/>
            <a:endCxn id="13" idx="0"/>
          </p:cNvCxnSpPr>
          <p:nvPr/>
        </p:nvCxnSpPr>
        <p:spPr>
          <a:xfrm>
            <a:off x="10057929" y="1821149"/>
            <a:ext cx="0" cy="687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3" idx="2"/>
            <a:endCxn id="15" idx="0"/>
          </p:cNvCxnSpPr>
          <p:nvPr/>
        </p:nvCxnSpPr>
        <p:spPr>
          <a:xfrm>
            <a:off x="10057929" y="2989089"/>
            <a:ext cx="0" cy="71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5" idx="2"/>
            <a:endCxn id="16" idx="0"/>
          </p:cNvCxnSpPr>
          <p:nvPr/>
        </p:nvCxnSpPr>
        <p:spPr>
          <a:xfrm>
            <a:off x="10057929" y="4182245"/>
            <a:ext cx="1954" cy="696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27"/>
            <a:ext cx="10515600" cy="732155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28264" y="3044957"/>
            <a:ext cx="1356977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0363" y="1316765"/>
            <a:ext cx="1248453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368767" y="2852936"/>
            <a:ext cx="1356977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393987" y="4657019"/>
            <a:ext cx="1331757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392" y="1500267"/>
            <a:ext cx="63189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(_.contains(“memory")).count()</a:t>
            </a:r>
          </a:p>
        </p:txBody>
      </p:sp>
    </p:spTree>
    <p:extLst>
      <p:ext uri="{BB962C8B-B14F-4D97-AF65-F5344CB8AC3E}">
        <p14:creationId xmlns:p14="http://schemas.microsoft.com/office/powerpoint/2010/main" val="413101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80449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79689" y="3044957"/>
            <a:ext cx="1312589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0363" y="1316765"/>
            <a:ext cx="1248453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9368767" y="2852936"/>
            <a:ext cx="1337808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9393987" y="4657019"/>
            <a:ext cx="1337808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3</a:t>
            </a:r>
          </a:p>
        </p:txBody>
      </p:sp>
      <p:cxnSp>
        <p:nvCxnSpPr>
          <p:cNvPr id="10" name="Straight Arrow Connector 9"/>
          <p:cNvCxnSpPr>
            <a:cxnSpLocks/>
            <a:stCxn id="5" idx="0"/>
            <a:endCxn id="6" idx="1"/>
          </p:cNvCxnSpPr>
          <p:nvPr/>
        </p:nvCxnSpPr>
        <p:spPr>
          <a:xfrm flipV="1">
            <a:off x="7935984" y="1796819"/>
            <a:ext cx="1424379" cy="124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3"/>
            <a:endCxn id="7" idx="1"/>
          </p:cNvCxnSpPr>
          <p:nvPr/>
        </p:nvCxnSpPr>
        <p:spPr>
          <a:xfrm>
            <a:off x="8592278" y="3236979"/>
            <a:ext cx="776489" cy="48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8" idx="0"/>
          </p:cNvCxnSpPr>
          <p:nvPr/>
        </p:nvCxnSpPr>
        <p:spPr>
          <a:xfrm>
            <a:off x="8112224" y="3429001"/>
            <a:ext cx="1950667" cy="1228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391" y="1500267"/>
            <a:ext cx="63011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(_.contains(“memory")).count()</a:t>
            </a:r>
          </a:p>
        </p:txBody>
      </p:sp>
    </p:spTree>
    <p:extLst>
      <p:ext uri="{BB962C8B-B14F-4D97-AF65-F5344CB8AC3E}">
        <p14:creationId xmlns:p14="http://schemas.microsoft.com/office/powerpoint/2010/main" val="124080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55668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53057" y="3044957"/>
            <a:ext cx="1339222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7569" y="1316765"/>
            <a:ext cx="1362901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5973" y="2852936"/>
            <a:ext cx="1362901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957569" y="4657019"/>
            <a:ext cx="1396525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3</a:t>
            </a:r>
          </a:p>
        </p:txBody>
      </p:sp>
      <p:sp>
        <p:nvSpPr>
          <p:cNvPr id="3" name="Curved Down Arrow 2"/>
          <p:cNvSpPr/>
          <p:nvPr/>
        </p:nvSpPr>
        <p:spPr>
          <a:xfrm rot="5206396">
            <a:off x="10290023" y="1572590"/>
            <a:ext cx="620349" cy="508537"/>
          </a:xfrm>
          <a:prstGeom prst="curved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0523" y="1502864"/>
            <a:ext cx="952505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</a:t>
            </a:r>
          </a:p>
        </p:txBody>
      </p:sp>
      <p:sp>
        <p:nvSpPr>
          <p:cNvPr id="13" name="Curved Down Arrow 12"/>
          <p:cNvSpPr/>
          <p:nvPr/>
        </p:nvSpPr>
        <p:spPr>
          <a:xfrm rot="5206396">
            <a:off x="10290023" y="3048393"/>
            <a:ext cx="620349" cy="508537"/>
          </a:xfrm>
          <a:prstGeom prst="curved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0523" y="2978666"/>
            <a:ext cx="952505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</a:t>
            </a:r>
          </a:p>
        </p:txBody>
      </p:sp>
      <p:sp>
        <p:nvSpPr>
          <p:cNvPr id="16" name="Curved Down Arrow 15"/>
          <p:cNvSpPr/>
          <p:nvPr/>
        </p:nvSpPr>
        <p:spPr>
          <a:xfrm rot="5206396">
            <a:off x="10290023" y="4938888"/>
            <a:ext cx="620349" cy="508537"/>
          </a:xfrm>
          <a:prstGeom prst="curved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00523" y="4869161"/>
            <a:ext cx="952505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391" y="1500267"/>
            <a:ext cx="62559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(_.contains(“memory")).count()</a:t>
            </a:r>
          </a:p>
        </p:txBody>
      </p:sp>
    </p:spTree>
    <p:extLst>
      <p:ext uri="{BB962C8B-B14F-4D97-AF65-F5344CB8AC3E}">
        <p14:creationId xmlns:p14="http://schemas.microsoft.com/office/powerpoint/2010/main" val="135693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Iterative Algorithm in Map-reduce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2F9C-723C-4BB8-BE11-8FCC03AF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04613"/>
            <a:ext cx="10905066" cy="25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7" y="78073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04250" y="2943945"/>
            <a:ext cx="1045220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0435" y="1220755"/>
            <a:ext cx="1313972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63B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4747" y="2864505"/>
            <a:ext cx="1278063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4747" y="4561009"/>
            <a:ext cx="1303283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1490" y="1449522"/>
            <a:ext cx="105670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data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10669323" y="1074327"/>
            <a:ext cx="20517" cy="37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40702" y="700408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1</a:t>
            </a:r>
          </a:p>
        </p:txBody>
      </p:sp>
      <p:cxnSp>
        <p:nvCxnSpPr>
          <p:cNvPr id="18" name="Straight Connector 17"/>
          <p:cNvCxnSpPr>
            <a:cxnSpLocks/>
            <a:stCxn id="6" idx="3"/>
            <a:endCxn id="9" idx="1"/>
          </p:cNvCxnSpPr>
          <p:nvPr/>
        </p:nvCxnSpPr>
        <p:spPr>
          <a:xfrm>
            <a:off x="9744407" y="1700809"/>
            <a:ext cx="4170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26735" y="2975257"/>
            <a:ext cx="105670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data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10534568" y="2600063"/>
            <a:ext cx="20517" cy="37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47606" y="2281962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2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751309" y="3252222"/>
            <a:ext cx="384043" cy="301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69468" y="4741961"/>
            <a:ext cx="105670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data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10477301" y="4366766"/>
            <a:ext cx="20517" cy="37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73743" y="4038440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3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777447" y="5008701"/>
            <a:ext cx="384043" cy="301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1049" y="1500267"/>
            <a:ext cx="62479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(_.contains(“memory")).count()</a:t>
            </a:r>
          </a:p>
        </p:txBody>
      </p:sp>
    </p:spTree>
    <p:extLst>
      <p:ext uri="{BB962C8B-B14F-4D97-AF65-F5344CB8AC3E}">
        <p14:creationId xmlns:p14="http://schemas.microsoft.com/office/powerpoint/2010/main" val="3755959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2" y="157227"/>
            <a:ext cx="10515600" cy="732155"/>
          </a:xfrm>
        </p:spPr>
        <p:txBody>
          <a:bodyPr/>
          <a:lstStyle/>
          <a:p>
            <a:r>
              <a:rPr lang="en-IN" sz="3733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11013" y="2948947"/>
            <a:ext cx="1047565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8175" y="1220755"/>
            <a:ext cx="1266231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6267" y="2900941"/>
            <a:ext cx="1248139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407153" y="4561009"/>
            <a:ext cx="1370877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2826" y="1526051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24459" y="3158583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80139" y="4828708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3</a:t>
            </a:r>
          </a:p>
        </p:txBody>
      </p:sp>
      <p:cxnSp>
        <p:nvCxnSpPr>
          <p:cNvPr id="33" name="Straight Arrow Connector 32"/>
          <p:cNvCxnSpPr>
            <a:cxnSpLocks/>
            <a:stCxn id="6" idx="1"/>
            <a:endCxn id="5" idx="0"/>
          </p:cNvCxnSpPr>
          <p:nvPr/>
        </p:nvCxnSpPr>
        <p:spPr>
          <a:xfrm flipH="1">
            <a:off x="7634796" y="1700809"/>
            <a:ext cx="843379" cy="124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7" idx="1"/>
            <a:endCxn id="5" idx="3"/>
          </p:cNvCxnSpPr>
          <p:nvPr/>
        </p:nvCxnSpPr>
        <p:spPr>
          <a:xfrm flipH="1" flipV="1">
            <a:off x="8158578" y="3140969"/>
            <a:ext cx="337689" cy="19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8" idx="1"/>
            <a:endCxn id="5" idx="2"/>
          </p:cNvCxnSpPr>
          <p:nvPr/>
        </p:nvCxnSpPr>
        <p:spPr>
          <a:xfrm flipH="1" flipV="1">
            <a:off x="7634796" y="3332990"/>
            <a:ext cx="772357" cy="1670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3392" y="1500267"/>
            <a:ext cx="62390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(_.contains(“memory")).count()</a:t>
            </a:r>
          </a:p>
        </p:txBody>
      </p:sp>
    </p:spTree>
    <p:extLst>
      <p:ext uri="{BB962C8B-B14F-4D97-AF65-F5344CB8AC3E}">
        <p14:creationId xmlns:p14="http://schemas.microsoft.com/office/powerpoint/2010/main" val="2222753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2" y="157227"/>
            <a:ext cx="10515600" cy="732155"/>
          </a:xfrm>
        </p:spPr>
        <p:txBody>
          <a:bodyPr/>
          <a:lstStyle/>
          <a:p>
            <a:r>
              <a:rPr lang="en-IN" sz="3733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381" y="1724775"/>
            <a:ext cx="5856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(_.contains(“java")).count()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38151" y="2948947"/>
            <a:ext cx="1278063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9399" y="1220755"/>
            <a:ext cx="1355008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9399" y="2900941"/>
            <a:ext cx="1355008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3023" y="4561009"/>
            <a:ext cx="1355007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2826" y="1526051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24459" y="3158583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80139" y="4828708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3</a:t>
            </a:r>
          </a:p>
        </p:txBody>
      </p:sp>
    </p:spTree>
    <p:extLst>
      <p:ext uri="{BB962C8B-B14F-4D97-AF65-F5344CB8AC3E}">
        <p14:creationId xmlns:p14="http://schemas.microsoft.com/office/powerpoint/2010/main" val="1799765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2" y="157227"/>
            <a:ext cx="10515600" cy="732155"/>
          </a:xfrm>
        </p:spPr>
        <p:txBody>
          <a:bodyPr/>
          <a:lstStyle/>
          <a:p>
            <a:r>
              <a:rPr lang="en-IN" sz="3733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381" y="1724775"/>
            <a:ext cx="5856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load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://...")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errors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lines.filter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startsWith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(“ERROR"))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messages =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errors.map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(_.split("\t")).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r(1))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messages.cache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(_.contains(“java")).count()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perform action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messages.filter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(_.contains(“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")).count()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26623" y="2948947"/>
            <a:ext cx="1189592" cy="38404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7175" y="1220755"/>
            <a:ext cx="1507232" cy="9601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237175" y="2900941"/>
            <a:ext cx="1507231" cy="864096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237175" y="4561009"/>
            <a:ext cx="1540855" cy="88421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44283" y="747538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8395" y="2487003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44283" y="4147070"/>
            <a:ext cx="885179" cy="318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3</a:t>
            </a:r>
          </a:p>
        </p:txBody>
      </p:sp>
      <p:sp>
        <p:nvSpPr>
          <p:cNvPr id="3" name="Oval 2"/>
          <p:cNvSpPr/>
          <p:nvPr/>
        </p:nvSpPr>
        <p:spPr>
          <a:xfrm>
            <a:off x="9936427" y="1343100"/>
            <a:ext cx="1507232" cy="576064"/>
          </a:xfrm>
          <a:prstGeom prst="ellips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 from cache</a:t>
            </a:r>
          </a:p>
        </p:txBody>
      </p:sp>
      <p:sp>
        <p:nvSpPr>
          <p:cNvPr id="13" name="Oval 12"/>
          <p:cNvSpPr/>
          <p:nvPr/>
        </p:nvSpPr>
        <p:spPr>
          <a:xfrm>
            <a:off x="10067689" y="3091957"/>
            <a:ext cx="1507232" cy="576064"/>
          </a:xfrm>
          <a:prstGeom prst="ellips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 from cache</a:t>
            </a:r>
          </a:p>
        </p:txBody>
      </p:sp>
      <p:sp>
        <p:nvSpPr>
          <p:cNvPr id="14" name="Oval 13"/>
          <p:cNvSpPr/>
          <p:nvPr/>
        </p:nvSpPr>
        <p:spPr>
          <a:xfrm>
            <a:off x="10067689" y="4800992"/>
            <a:ext cx="1507232" cy="576064"/>
          </a:xfrm>
          <a:prstGeom prst="ellips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 from cache</a:t>
            </a:r>
          </a:p>
        </p:txBody>
      </p:sp>
      <p:cxnSp>
        <p:nvCxnSpPr>
          <p:cNvPr id="10" name="Straight Arrow Connector 9"/>
          <p:cNvCxnSpPr>
            <a:cxnSpLocks/>
            <a:stCxn id="14" idx="2"/>
            <a:endCxn id="8" idx="3"/>
          </p:cNvCxnSpPr>
          <p:nvPr/>
        </p:nvCxnSpPr>
        <p:spPr>
          <a:xfrm flipH="1" flipV="1">
            <a:off x="9778030" y="5003117"/>
            <a:ext cx="289659" cy="85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3" idx="2"/>
            <a:endCxn id="7" idx="3"/>
          </p:cNvCxnSpPr>
          <p:nvPr/>
        </p:nvCxnSpPr>
        <p:spPr>
          <a:xfrm flipH="1" flipV="1">
            <a:off x="9744406" y="3332989"/>
            <a:ext cx="323283" cy="4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3" idx="2"/>
            <a:endCxn id="6" idx="3"/>
          </p:cNvCxnSpPr>
          <p:nvPr/>
        </p:nvCxnSpPr>
        <p:spPr>
          <a:xfrm flipH="1">
            <a:off x="9744407" y="1631132"/>
            <a:ext cx="192020" cy="69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  <a:endCxn id="3" idx="0"/>
          </p:cNvCxnSpPr>
          <p:nvPr/>
        </p:nvCxnSpPr>
        <p:spPr>
          <a:xfrm>
            <a:off x="10086873" y="1065638"/>
            <a:ext cx="603170" cy="277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  <a:endCxn id="13" idx="0"/>
          </p:cNvCxnSpPr>
          <p:nvPr/>
        </p:nvCxnSpPr>
        <p:spPr>
          <a:xfrm>
            <a:off x="10090985" y="2805103"/>
            <a:ext cx="730320" cy="286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2" idx="2"/>
            <a:endCxn id="14" idx="0"/>
          </p:cNvCxnSpPr>
          <p:nvPr/>
        </p:nvCxnSpPr>
        <p:spPr>
          <a:xfrm>
            <a:off x="10086873" y="4465170"/>
            <a:ext cx="734432" cy="335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6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1"/>
            <a:ext cx="5486400" cy="54121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RDD Operations: Examples</a:t>
            </a:r>
          </a:p>
        </p:txBody>
      </p:sp>
    </p:spTree>
    <p:extLst>
      <p:ext uri="{BB962C8B-B14F-4D97-AF65-F5344CB8AC3E}">
        <p14:creationId xmlns:p14="http://schemas.microsoft.com/office/powerpoint/2010/main" val="403514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16" y="211016"/>
            <a:ext cx="10742838" cy="54933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 of Basic RDD Transformations: Single RDD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3394" y="1501212"/>
          <a:ext cx="10945215" cy="488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021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/>
                        <a:t>map()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Apply a function to each element in the RDD and return an RDD of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rdd.map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(x =&gt; x + 1)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{2, 3, 4, 4}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r>
                        <a:rPr lang="en-US" sz="1900" dirty="0" err="1"/>
                        <a:t>flatMap</a:t>
                      </a:r>
                      <a:r>
                        <a:rPr lang="en-US" sz="19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Apply a function to each element in the RDD and return an RDD of the contents of the</a:t>
                      </a:r>
                    </a:p>
                    <a:p>
                      <a:r>
                        <a:rPr lang="en-US" sz="1900" dirty="0"/>
                        <a:t>iterators returned.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rdd.flatMap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(x =&gt; x.to(3))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{1, 2, 3, 2, 3, 3, 3}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107">
                <a:tc>
                  <a:txBody>
                    <a:bodyPr/>
                    <a:lstStyle/>
                    <a:p>
                      <a:r>
                        <a:rPr lang="en-US" sz="19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Return an RDD consisting of only elements that pass the condition passed to filter().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rdd.filter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(x =&gt; x != 1)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{2, 3, 3}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21">
                <a:tc>
                  <a:txBody>
                    <a:bodyPr/>
                    <a:lstStyle/>
                    <a:p>
                      <a:r>
                        <a:rPr lang="en-US" sz="1900" dirty="0"/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Remove duplicates.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rdd.distinct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{1, 2, 3}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/>
                        <a:t>sample(</a:t>
                      </a:r>
                      <a:r>
                        <a:rPr lang="en-US" sz="1900" dirty="0" err="1"/>
                        <a:t>withRe</a:t>
                      </a:r>
                      <a:endParaRPr lang="en-US" sz="1900" dirty="0"/>
                    </a:p>
                    <a:p>
                      <a:r>
                        <a:rPr lang="en-US" sz="1900" dirty="0"/>
                        <a:t>placement, </a:t>
                      </a:r>
                      <a:r>
                        <a:rPr lang="en-US" sz="1900" dirty="0" err="1"/>
                        <a:t>frac</a:t>
                      </a:r>
                      <a:endParaRPr lang="en-US" sz="1900" dirty="0"/>
                    </a:p>
                    <a:p>
                      <a:r>
                        <a:rPr lang="en-US" sz="1900" dirty="0" err="1"/>
                        <a:t>tion</a:t>
                      </a:r>
                      <a:r>
                        <a:rPr lang="en-US" sz="1900" dirty="0"/>
                        <a:t>, [seed])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Sample an RDD, with or without replacement.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rdd.sample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(false, 0.5)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Nondeterministic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A78829-438A-4CA6-A7CC-23FE0336E155}"/>
              </a:ext>
            </a:extLst>
          </p:cNvPr>
          <p:cNvSpPr txBox="1"/>
          <p:nvPr/>
        </p:nvSpPr>
        <p:spPr>
          <a:xfrm>
            <a:off x="2707689" y="98894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 containing {1,2,3,3}</a:t>
            </a:r>
          </a:p>
        </p:txBody>
      </p:sp>
    </p:spTree>
    <p:extLst>
      <p:ext uri="{BB962C8B-B14F-4D97-AF65-F5344CB8AC3E}">
        <p14:creationId xmlns:p14="http://schemas.microsoft.com/office/powerpoint/2010/main" val="344876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47" y="216025"/>
            <a:ext cx="9875520" cy="541215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Example of Basic RDD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990600"/>
            <a:ext cx="10341303" cy="5181600"/>
          </a:xfrm>
        </p:spPr>
        <p:txBody>
          <a:bodyPr/>
          <a:lstStyle/>
          <a:p>
            <a:r>
              <a:rPr lang="en-US" sz="2400" dirty="0"/>
              <a:t>RDD containing {1, 2, 3, 3}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90113" y="1727202"/>
          <a:ext cx="10258887" cy="5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287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032">
                <a:tc>
                  <a:txBody>
                    <a:bodyPr/>
                    <a:lstStyle/>
                    <a:p>
                      <a:r>
                        <a:rPr lang="en-US" sz="2000" dirty="0"/>
                        <a:t>collect()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all elements from the RDD.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rdd.collect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{1, 2, 3, 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032">
                <a:tc>
                  <a:txBody>
                    <a:bodyPr/>
                    <a:lstStyle/>
                    <a:p>
                      <a:r>
                        <a:rPr lang="en-US" sz="2000" dirty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elements in the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rdd.count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48">
                <a:tc>
                  <a:txBody>
                    <a:bodyPr/>
                    <a:lstStyle/>
                    <a:p>
                      <a:r>
                        <a:rPr lang="en-US" sz="2000" dirty="0"/>
                        <a:t>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the top </a:t>
                      </a:r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</a:t>
                      </a:r>
                      <a:endParaRPr lang="en-US" sz="20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elements the RDD.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rdd.top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{3, 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47"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countByValue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times each element occurs in the RDD.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rdd.countByValue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 1), (2, 1), (3, 2)}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r>
                        <a:rPr lang="en-US" sz="2000" dirty="0"/>
                        <a:t>reduce()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Combine the elements of the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 together in parallel (e.g., sum).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rdd.reduce</a:t>
                      </a:r>
                      <a:r>
                        <a:rPr lang="es-E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((x, y) =&gt; x + y)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4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0786"/>
            <a:ext cx="9875520" cy="541215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Example of Basic RDD Transformations: Two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762000"/>
            <a:ext cx="987552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Two-RDD transformations on RDDs containing {1, 2, 3} and {3, 4, 5}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1886770"/>
          <a:ext cx="9677400" cy="375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28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2000" dirty="0"/>
                        <a:t>union()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Produce an RDD containing elements</a:t>
                      </a:r>
                    </a:p>
                    <a:p>
                      <a:r>
                        <a:rPr lang="en-US" sz="2000" dirty="0"/>
                        <a:t>from both RDDs.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rdd.union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(other)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{1, 2, 3, 3,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4, 5}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032">
                <a:tc>
                  <a:txBody>
                    <a:bodyPr/>
                    <a:lstStyle/>
                    <a:p>
                      <a:r>
                        <a:rPr lang="en-US" sz="2000" dirty="0"/>
                        <a:t>intersection()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Common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rdd.intersection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(other)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832">
                <a:tc>
                  <a:txBody>
                    <a:bodyPr/>
                    <a:lstStyle/>
                    <a:p>
                      <a:r>
                        <a:rPr lang="en-US" sz="2000" dirty="0"/>
                        <a:t>subtract()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the contents of one RDD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rdd.subtract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(other)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{1, 2}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/>
                        <a:t>Cartesian()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Cartesian product with the other RDD.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rdd.cartesian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(other)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{(1,3), (1,4), 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525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2" y="144586"/>
            <a:ext cx="9875520" cy="54121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Paired RDD: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2" y="685801"/>
            <a:ext cx="10220959" cy="5638799"/>
          </a:xfrm>
        </p:spPr>
        <p:txBody>
          <a:bodyPr/>
          <a:lstStyle/>
          <a:p>
            <a:r>
              <a:rPr lang="en-US" sz="1600" dirty="0"/>
              <a:t>RDD containing key-value pairs</a:t>
            </a:r>
          </a:p>
          <a:p>
            <a:r>
              <a:rPr lang="en-US" sz="1600" dirty="0"/>
              <a:t>The fundamental concept behind original map-reduce model</a:t>
            </a:r>
          </a:p>
          <a:p>
            <a:pPr marL="0" indent="0">
              <a:buNone/>
            </a:pPr>
            <a:r>
              <a:rPr lang="en-US" sz="1600" dirty="0"/>
              <a:t>             Transformations on one paired RDD containing  {(1, 2), (3, 4), (3, 6)}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39521" y="2208320"/>
          <a:ext cx="10058400" cy="41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1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reduceByKey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Combine values with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same key.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rdd.reduceByKey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(x, y) =&gt; x + 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{(1,2), (3,10)}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groupByKey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 values with the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same key.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rdd.groupByKey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{(1,[2]),(3, [4,6])}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9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mapValues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Apply a function to each value of a pair RDD without changing the key.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rdd.mapValues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(x =&gt; x+1)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{(1,3), (3,5), (3,7)}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keys()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an RDD of just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keys.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rdd.keys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{1, 3,3}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values()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an RDD of just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values.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rdd.values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{2, 4,6}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sortByKey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an RDD sorted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 the key.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rdd.sortByKey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{(1,2), (3,4), (3,6)}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25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586"/>
            <a:ext cx="9875520" cy="54121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Paired RDD: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2" y="685801"/>
            <a:ext cx="10220959" cy="5638799"/>
          </a:xfrm>
        </p:spPr>
        <p:txBody>
          <a:bodyPr/>
          <a:lstStyle/>
          <a:p>
            <a:pPr marL="38099" indent="0">
              <a:buNone/>
            </a:pPr>
            <a:r>
              <a:rPr lang="en-US" dirty="0"/>
              <a:t>RDD containing  {(1, 2), (3, 4), (3, 6)}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95401" y="1981201"/>
          <a:ext cx="9525001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48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B050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countByKey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900" dirty="0"/>
                    </a:p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 the number of elements for each key.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rdd.countByKey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 1), (3, 2)}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lookup(key)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all values associated with the provided key.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rdd.lookup</a:t>
                      </a:r>
                      <a:r>
                        <a:rPr lang="en-US" sz="19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(3)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{4,6}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30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Iterative Algorithm in Map-reduce: Issues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31CA9-8C7E-420A-ABD5-9B5E5A57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45" y="1675227"/>
            <a:ext cx="92025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9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10" y="219724"/>
            <a:ext cx="9875520" cy="541215"/>
          </a:xfrm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Two Paired RDD: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10" y="838200"/>
            <a:ext cx="1077113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Transformations on two paired RDDs: (</a:t>
            </a:r>
            <a:r>
              <a:rPr lang="en-US" sz="2400" dirty="0" err="1">
                <a:solidFill>
                  <a:srgbClr val="C00000"/>
                </a:solidFill>
              </a:rPr>
              <a:t>rdd</a:t>
            </a:r>
            <a:r>
              <a:rPr lang="en-US" sz="2400" dirty="0"/>
              <a:t> = {(1, 2), (3, 4), (3, 6)}, </a:t>
            </a:r>
            <a:r>
              <a:rPr lang="en-US" sz="2400" dirty="0">
                <a:solidFill>
                  <a:srgbClr val="C00000"/>
                </a:solidFill>
              </a:rPr>
              <a:t>other</a:t>
            </a:r>
            <a:r>
              <a:rPr lang="en-US" sz="2400" dirty="0"/>
              <a:t> = {(3, 9)})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2389575"/>
          <a:ext cx="10058400" cy="182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28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join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 an inner join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between two RDDs.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rdd.join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(other)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{(3, (4, 9)), (3,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(6, 9))}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cogroup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 data from both RDDs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sharing the same key.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rdd.cogroup</a:t>
                      </a: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(other)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{(1,([2],[])), (3,</a:t>
                      </a:r>
                    </a:p>
                    <a:p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([4, 6],[9]))}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91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14601"/>
            <a:ext cx="9875520" cy="1219201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rgbClr val="0070C0"/>
                </a:solidFill>
              </a:rPr>
              <a:t>Controlling Partitions in RDD</a:t>
            </a:r>
            <a:br>
              <a:rPr lang="en-IN" sz="3600" b="1" dirty="0">
                <a:solidFill>
                  <a:srgbClr val="0070C0"/>
                </a:solidFill>
              </a:rPr>
            </a:br>
            <a:r>
              <a:rPr lang="en-IN" sz="3600" b="1" dirty="0">
                <a:solidFill>
                  <a:srgbClr val="0070C0"/>
                </a:solidFill>
              </a:rPr>
              <a:t>(controlling parallelism)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263656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28524"/>
            <a:ext cx="9875520" cy="685801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Partitioning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Goal</a:t>
            </a:r>
          </a:p>
          <a:p>
            <a:pPr lvl="1"/>
            <a:r>
              <a:rPr lang="en-US" dirty="0"/>
              <a:t>control how data will be physically distributed across the cluster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reduce the number of partition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increase the number of partition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6908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2633"/>
            <a:ext cx="10515600" cy="732155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Partitioning RDDs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828801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coalesce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927" y="2667000"/>
            <a:ext cx="935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collapses partitions on the same worker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723" y="4267200"/>
            <a:ext cx="562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words.coalesce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    // # partition reduces to 1 </a:t>
            </a:r>
          </a:p>
        </p:txBody>
      </p:sp>
    </p:spTree>
    <p:extLst>
      <p:ext uri="{BB962C8B-B14F-4D97-AF65-F5344CB8AC3E}">
        <p14:creationId xmlns:p14="http://schemas.microsoft.com/office/powerpoint/2010/main" val="1175594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2" y="164637"/>
            <a:ext cx="10515600" cy="732155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Partitioning RDDs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276694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repartition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5132" y="2024451"/>
            <a:ext cx="9357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allows you to repartition your data up or down </a:t>
            </a: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but performs a shuffle across nodes in the process. </a:t>
            </a: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Increasing the number of partitions can increase the level of parallelism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2" y="4267200"/>
            <a:ext cx="5545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words.repartition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(10)   // gives us 10 partitions</a:t>
            </a:r>
          </a:p>
        </p:txBody>
      </p:sp>
    </p:spTree>
    <p:extLst>
      <p:ext uri="{BB962C8B-B14F-4D97-AF65-F5344CB8AC3E}">
        <p14:creationId xmlns:p14="http://schemas.microsoft.com/office/powerpoint/2010/main" val="2730639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2" y="164637"/>
            <a:ext cx="10515600" cy="732155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Partitioning RDDs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276694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Inbuilt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5132" y="2024451"/>
            <a:ext cx="9357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Spark supports two inbuilt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080" marR="0" lvl="1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HashPartitioner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(for discrete values)</a:t>
            </a:r>
          </a:p>
          <a:p>
            <a:pPr marL="800080" marR="0" lvl="1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080" marR="0" lvl="1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RangePartitioner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(for continuous values)</a:t>
            </a:r>
          </a:p>
        </p:txBody>
      </p:sp>
    </p:spTree>
    <p:extLst>
      <p:ext uri="{BB962C8B-B14F-4D97-AF65-F5344CB8AC3E}">
        <p14:creationId xmlns:p14="http://schemas.microsoft.com/office/powerpoint/2010/main" val="26477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185" y="287044"/>
            <a:ext cx="9875520" cy="627356"/>
          </a:xfrm>
        </p:spPr>
        <p:txBody>
          <a:bodyPr>
            <a:noAutofit/>
          </a:bodyPr>
          <a:lstStyle/>
          <a:p>
            <a:r>
              <a:rPr lang="en-US" sz="4000" b="1" dirty="0"/>
              <a:t>Limitations of basic map-reduce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8241" y="1127464"/>
            <a:ext cx="9875520" cy="5349536"/>
          </a:xfrm>
        </p:spPr>
        <p:txBody>
          <a:bodyPr/>
          <a:lstStyle/>
          <a:p>
            <a:r>
              <a:rPr lang="en-US" sz="2800" dirty="0">
                <a:solidFill>
                  <a:srgbClr val="0063BE"/>
                </a:solidFill>
              </a:rPr>
              <a:t>Good for one-pass computation</a:t>
            </a:r>
          </a:p>
          <a:p>
            <a:endParaRPr lang="en-US" sz="2800" dirty="0">
              <a:solidFill>
                <a:srgbClr val="0063BE"/>
              </a:solidFill>
            </a:endParaRPr>
          </a:p>
          <a:p>
            <a:r>
              <a:rPr lang="en-US" sz="2800" dirty="0">
                <a:solidFill>
                  <a:srgbClr val="0063BE"/>
                </a:solidFill>
              </a:rPr>
              <a:t>But inefficient for </a:t>
            </a:r>
            <a:r>
              <a:rPr lang="en-US" sz="2800" i="1" dirty="0">
                <a:solidFill>
                  <a:srgbClr val="0063BE"/>
                </a:solidFill>
              </a:rPr>
              <a:t>multi-pass </a:t>
            </a:r>
            <a:r>
              <a:rPr lang="en-US" sz="2800" dirty="0">
                <a:solidFill>
                  <a:srgbClr val="0063BE"/>
                </a:solidFill>
              </a:rPr>
              <a:t>algorithms</a:t>
            </a:r>
          </a:p>
          <a:p>
            <a:pPr lvl="1"/>
            <a:r>
              <a:rPr lang="en-US" sz="2800" b="0" dirty="0">
                <a:solidFill>
                  <a:srgbClr val="0063BE"/>
                </a:solidFill>
                <a:latin typeface="+mj-lt"/>
              </a:rPr>
              <a:t>k-means, gradient descent</a:t>
            </a:r>
          </a:p>
          <a:p>
            <a:pPr marL="38099" indent="0">
              <a:buNone/>
            </a:pPr>
            <a:endParaRPr lang="en-US" sz="2800" b="0" dirty="0">
              <a:solidFill>
                <a:srgbClr val="0063BE"/>
              </a:solidFill>
              <a:latin typeface="+mj-lt"/>
            </a:endParaRPr>
          </a:p>
          <a:p>
            <a:r>
              <a:rPr lang="en-US" sz="2800" dirty="0">
                <a:solidFill>
                  <a:srgbClr val="0063BE"/>
                </a:solidFill>
              </a:rPr>
              <a:t>Spark uses an in-memory distributed data structure to store the data that is repeatedly used</a:t>
            </a:r>
          </a:p>
          <a:p>
            <a:endParaRPr lang="en-US" sz="2800" dirty="0">
              <a:solidFill>
                <a:srgbClr val="0063BE"/>
              </a:solidFill>
            </a:endParaRPr>
          </a:p>
          <a:p>
            <a:pPr lvl="1"/>
            <a:r>
              <a:rPr lang="en-US" sz="2800" dirty="0">
                <a:solidFill>
                  <a:srgbClr val="0063BE"/>
                </a:solidFill>
              </a:rPr>
              <a:t>Read-only data structure</a:t>
            </a:r>
          </a:p>
          <a:p>
            <a:endParaRPr lang="en-US" b="0" dirty="0">
              <a:solidFill>
                <a:srgbClr val="0063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02" y="148502"/>
            <a:ext cx="9875520" cy="6174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Concept in Spark for Working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876301"/>
            <a:ext cx="9875520" cy="2754509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Resilient Distributed Dataset (RDD)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Resilient:</a:t>
            </a:r>
            <a:r>
              <a:rPr lang="en-US" dirty="0"/>
              <a:t>   can re-compute missing or damaged partitions due to node failures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Distributed:</a:t>
            </a:r>
            <a:r>
              <a:rPr lang="en-US" dirty="0"/>
              <a:t>  data residing on multiple nodes in a cluster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Dataset:</a:t>
            </a:r>
            <a:r>
              <a:rPr lang="en-US" dirty="0"/>
              <a:t>  a collection of partitioned data with primitive values (e.g., </a:t>
            </a:r>
            <a:r>
              <a:rPr lang="en-US" dirty="0" err="1"/>
              <a:t>int</a:t>
            </a:r>
            <a:r>
              <a:rPr lang="en-US" dirty="0"/>
              <a:t>, string) or any user defined object (e.g., (word, count) pairs)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219645" lvl="1" indent="0">
              <a:buNone/>
            </a:pPr>
            <a:endParaRPr lang="en-US" sz="1600" dirty="0"/>
          </a:p>
          <a:p>
            <a:pPr lvl="1"/>
            <a:endParaRPr lang="en-US" b="0" dirty="0"/>
          </a:p>
        </p:txBody>
      </p:sp>
      <p:sp>
        <p:nvSpPr>
          <p:cNvPr id="19" name="Rectangle 18"/>
          <p:cNvSpPr/>
          <p:nvPr/>
        </p:nvSpPr>
        <p:spPr>
          <a:xfrm>
            <a:off x="2946259" y="4637984"/>
            <a:ext cx="1524000" cy="1828800"/>
          </a:xfrm>
          <a:prstGeom prst="rect">
            <a:avLst/>
          </a:prstGeom>
          <a:solidFill>
            <a:srgbClr val="FFFFFF"/>
          </a:solidFill>
          <a:ln w="26425" cap="flat" cmpd="sng" algn="ctr">
            <a:solidFill>
              <a:srgbClr val="79463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056" y="4630863"/>
            <a:ext cx="1600200" cy="1828800"/>
          </a:xfrm>
          <a:prstGeom prst="rect">
            <a:avLst/>
          </a:prstGeom>
          <a:solidFill>
            <a:srgbClr val="FFFFFF"/>
          </a:solidFill>
          <a:ln w="26425" cap="flat" cmpd="sng" algn="ctr">
            <a:solidFill>
              <a:srgbClr val="79463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38539" y="48245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138539" y="52055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138539" y="55865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natural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8539" y="59675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66756" y="47483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am, 10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100939" y="51293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master, 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100939" y="5510368"/>
            <a:ext cx="10668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natural, 7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024739" y="5983947"/>
            <a:ext cx="1219200" cy="228600"/>
          </a:xfrm>
          <a:prstGeom prst="roundRect">
            <a:avLst/>
          </a:prstGeom>
          <a:solidFill>
            <a:srgbClr val="808DA0"/>
          </a:solidFill>
          <a:ln w="26425" cap="flat" cmpd="sng" algn="ctr">
            <a:solidFill>
              <a:srgbClr val="808D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student,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46259" y="409247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 of strings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72861" y="4000142"/>
            <a:ext cx="1269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 of pairs</a:t>
            </a:r>
          </a:p>
          <a:p>
            <a:pPr marL="0" marR="0" lvl="0" indent="0" algn="l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(word, count)</a:t>
            </a:r>
          </a:p>
        </p:txBody>
      </p:sp>
      <p:cxnSp>
        <p:nvCxnSpPr>
          <p:cNvPr id="33" name="Straight Arrow Connector 32"/>
          <p:cNvCxnSpPr>
            <a:endCxn id="35" idx="0"/>
          </p:cNvCxnSpPr>
          <p:nvPr/>
        </p:nvCxnSpPr>
        <p:spPr>
          <a:xfrm>
            <a:off x="4205339" y="4983862"/>
            <a:ext cx="1375194" cy="492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0"/>
          </p:cNvCxnSpPr>
          <p:nvPr/>
        </p:nvCxnSpPr>
        <p:spPr>
          <a:xfrm flipH="1">
            <a:off x="5580533" y="4907662"/>
            <a:ext cx="1444210" cy="568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14939" y="547618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 element</a:t>
            </a:r>
          </a:p>
        </p:txBody>
      </p:sp>
    </p:spTree>
    <p:extLst>
      <p:ext uri="{BB962C8B-B14F-4D97-AF65-F5344CB8AC3E}">
        <p14:creationId xmlns:p14="http://schemas.microsoft.com/office/powerpoint/2010/main" val="35350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62" y="224005"/>
            <a:ext cx="9875520" cy="588301"/>
          </a:xfrm>
        </p:spPr>
        <p:txBody>
          <a:bodyPr/>
          <a:lstStyle/>
          <a:p>
            <a:r>
              <a:rPr lang="en-IN" sz="4000" b="1" dirty="0">
                <a:solidFill>
                  <a:srgbClr val="0070C0"/>
                </a:solidFill>
              </a:rPr>
              <a:t>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2" y="990602"/>
            <a:ext cx="10195559" cy="2895599"/>
          </a:xfrm>
        </p:spPr>
        <p:txBody>
          <a:bodyPr/>
          <a:lstStyle/>
          <a:p>
            <a:r>
              <a:rPr lang="en-US" sz="2400" dirty="0"/>
              <a:t>Connects to a cluster manager which allocate resources across applications</a:t>
            </a:r>
          </a:p>
          <a:p>
            <a:r>
              <a:rPr lang="en-US" sz="2400" dirty="0"/>
              <a:t>Acquires executors on cluster nodes – worker processes to run computations and store data</a:t>
            </a:r>
          </a:p>
          <a:p>
            <a:r>
              <a:rPr lang="en-US" sz="2400" dirty="0"/>
              <a:t>Sends app code to the executors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57600"/>
            <a:ext cx="5410200" cy="2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28601"/>
            <a:ext cx="9875520" cy="541215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Main Steps of an RDD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219200"/>
            <a:ext cx="9875520" cy="5181600"/>
          </a:xfrm>
        </p:spPr>
        <p:txBody>
          <a:bodyPr>
            <a:no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Create</a:t>
            </a:r>
            <a:r>
              <a:rPr lang="en-US" sz="2400" dirty="0"/>
              <a:t>  RDD from external data (from distributed file system or local file system)</a:t>
            </a:r>
          </a:p>
          <a:p>
            <a:pPr marL="1447764" lvl="2" indent="-457189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189" indent="-457189">
              <a:buFont typeface="+mj-lt"/>
              <a:buAutoNum type="arabicPeriod"/>
            </a:pPr>
            <a:endParaRPr lang="en-US" sz="24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Transform</a:t>
            </a:r>
            <a:r>
              <a:rPr lang="en-US" sz="2400" dirty="0"/>
              <a:t> them to define new RDDs using transformations </a:t>
            </a:r>
          </a:p>
          <a:p>
            <a:pPr lvl="1" indent="-457189"/>
            <a:r>
              <a:rPr lang="en-US" sz="1800" dirty="0"/>
              <a:t>map(), filter()</a:t>
            </a:r>
          </a:p>
          <a:p>
            <a:pPr indent="-457189">
              <a:buFont typeface="+mj-lt"/>
              <a:buAutoNum type="arabicPeriod"/>
            </a:pPr>
            <a:endParaRPr lang="en-US" sz="24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Store in memory </a:t>
            </a:r>
            <a:r>
              <a:rPr lang="en-US" sz="2400" dirty="0"/>
              <a:t>any intermediate RDDs that will need to be reused.</a:t>
            </a:r>
          </a:p>
          <a:p>
            <a:pPr lvl="1" indent="-457189"/>
            <a:r>
              <a:rPr lang="en-US" sz="1800" dirty="0"/>
              <a:t>persist()</a:t>
            </a:r>
          </a:p>
          <a:p>
            <a:pPr indent="-457189">
              <a:buFont typeface="+mj-lt"/>
              <a:buAutoNum type="arabicPeriod"/>
            </a:pPr>
            <a:endParaRPr lang="en-US" sz="24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Launch actions </a:t>
            </a:r>
            <a:r>
              <a:rPr lang="en-US" sz="2400" dirty="0"/>
              <a:t>to kick off a parallel computation</a:t>
            </a:r>
          </a:p>
          <a:p>
            <a:pPr lvl="1" indent="-457189"/>
            <a:r>
              <a:rPr lang="en-US" sz="1800" dirty="0"/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35420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02" y="220785"/>
            <a:ext cx="9875520" cy="541215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Creating an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914400"/>
            <a:ext cx="9875520" cy="5181600"/>
          </a:xfrm>
        </p:spPr>
        <p:txBody>
          <a:bodyPr/>
          <a:lstStyle/>
          <a:p>
            <a:r>
              <a:rPr lang="en-US" dirty="0"/>
              <a:t>Two ways to do it</a:t>
            </a:r>
          </a:p>
          <a:p>
            <a:endParaRPr lang="en-US" dirty="0"/>
          </a:p>
          <a:p>
            <a:pPr marL="562537" lvl="1" indent="-342891">
              <a:buFont typeface="+mj-lt"/>
              <a:buAutoNum type="arabicPeriod"/>
            </a:pPr>
            <a:r>
              <a:rPr lang="en-US" dirty="0"/>
              <a:t>By loading an external dataset from disk</a:t>
            </a:r>
          </a:p>
          <a:p>
            <a:pPr marL="439292" lvl="2" indent="0">
              <a:buNone/>
            </a:pPr>
            <a:r>
              <a:rPr lang="en-US" dirty="0"/>
              <a:t> </a:t>
            </a:r>
          </a:p>
          <a:p>
            <a:pPr marL="562537" lvl="1" indent="-342891">
              <a:buFont typeface="+mj-lt"/>
              <a:buAutoNum type="arabicPeriod"/>
            </a:pPr>
            <a:endParaRPr lang="en-US" dirty="0"/>
          </a:p>
          <a:p>
            <a:pPr marL="562537" lvl="1" indent="-342891">
              <a:buFont typeface="+mj-lt"/>
              <a:buAutoNum type="arabicPeriod"/>
            </a:pPr>
            <a:endParaRPr lang="en-US" dirty="0"/>
          </a:p>
          <a:p>
            <a:pPr marL="562537" lvl="1" indent="-342891">
              <a:buFont typeface="+mj-lt"/>
              <a:buAutoNum type="arabicPeriod"/>
            </a:pPr>
            <a:r>
              <a:rPr lang="en-US" dirty="0"/>
              <a:t>Parallelizing a collection in your driver (main) program</a:t>
            </a:r>
          </a:p>
          <a:p>
            <a:pPr marL="439292" lvl="2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7541" y="2456813"/>
            <a:ext cx="370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2002" y="4085144"/>
            <a:ext cx="648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 </a:t>
            </a: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sc.parallelize(</a:t>
            </a: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("pandas", "i like pandas"))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3B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42" y="5410200"/>
            <a:ext cx="9123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denotes the spark context that calls the spark core and manages the cluster</a:t>
            </a:r>
          </a:p>
        </p:txBody>
      </p:sp>
    </p:spTree>
    <p:extLst>
      <p:ext uri="{BB962C8B-B14F-4D97-AF65-F5344CB8AC3E}">
        <p14:creationId xmlns:p14="http://schemas.microsoft.com/office/powerpoint/2010/main" val="389826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anor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2650</Words>
  <Application>Microsoft Office PowerPoint</Application>
  <PresentationFormat>Widescreen</PresentationFormat>
  <Paragraphs>617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Adobe Garamond Pro</vt:lpstr>
      <vt:lpstr>Arial</vt:lpstr>
      <vt:lpstr>Calibri</vt:lpstr>
      <vt:lpstr>Century Schoolbook</vt:lpstr>
      <vt:lpstr>Menlo</vt:lpstr>
      <vt:lpstr>Quicksand</vt:lpstr>
      <vt:lpstr>Times New Roman</vt:lpstr>
      <vt:lpstr>Office Theme</vt:lpstr>
      <vt:lpstr>Eleanor template</vt:lpstr>
      <vt:lpstr>Big Data Processing</vt:lpstr>
      <vt:lpstr>Spark  Fast Big Data Processing</vt:lpstr>
      <vt:lpstr>Iterative Algorithm in Map-reduce</vt:lpstr>
      <vt:lpstr>Iterative Algorithm in Map-reduce: Issues</vt:lpstr>
      <vt:lpstr>Limitations of basic map-reduce</vt:lpstr>
      <vt:lpstr>Key Concept in Spark for Working with Data</vt:lpstr>
      <vt:lpstr>Master</vt:lpstr>
      <vt:lpstr>Main Steps of an RDD Processing</vt:lpstr>
      <vt:lpstr>Creating an RDD</vt:lpstr>
      <vt:lpstr>RDD Operations</vt:lpstr>
      <vt:lpstr>  RDD Operations</vt:lpstr>
      <vt:lpstr>Transformations: Examples</vt:lpstr>
      <vt:lpstr>RDD Operations</vt:lpstr>
      <vt:lpstr>Actions: Examples</vt:lpstr>
      <vt:lpstr>Anatomy of an RDD Operation</vt:lpstr>
      <vt:lpstr>Lazy Evaluation</vt:lpstr>
      <vt:lpstr>An Example Code</vt:lpstr>
      <vt:lpstr>RDD Persistence</vt:lpstr>
      <vt:lpstr>RDD Persistence</vt:lpstr>
      <vt:lpstr>Persistence (Caching)</vt:lpstr>
      <vt:lpstr>RDD Persistence: Example</vt:lpstr>
      <vt:lpstr>Distributed Execution of RDD</vt:lpstr>
      <vt:lpstr>Example</vt:lpstr>
      <vt:lpstr>Example</vt:lpstr>
      <vt:lpstr>Example</vt:lpstr>
      <vt:lpstr>RDD Operator Graph</vt:lpstr>
      <vt:lpstr>Example</vt:lpstr>
      <vt:lpstr>Example</vt:lpstr>
      <vt:lpstr>Example</vt:lpstr>
      <vt:lpstr>Example</vt:lpstr>
      <vt:lpstr>Example</vt:lpstr>
      <vt:lpstr>Example</vt:lpstr>
      <vt:lpstr>Example</vt:lpstr>
      <vt:lpstr>RDD Operations: Examples</vt:lpstr>
      <vt:lpstr>Example of Basic RDD Transformations: Single RDD</vt:lpstr>
      <vt:lpstr>Example of Basic RDD Actions</vt:lpstr>
      <vt:lpstr>Example of Basic RDD Transformations: Two RDD</vt:lpstr>
      <vt:lpstr>Paired RDD: Transformations</vt:lpstr>
      <vt:lpstr>Paired RDD: Actions</vt:lpstr>
      <vt:lpstr>Two Paired RDD: Transformations</vt:lpstr>
      <vt:lpstr>Controlling Partitions in RDD (controlling parallelism)</vt:lpstr>
      <vt:lpstr>Partitioning RDDs</vt:lpstr>
      <vt:lpstr>Partitioning RDDs</vt:lpstr>
      <vt:lpstr>Partitioning RDDs</vt:lpstr>
      <vt:lpstr>Partitioning RDDs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</cp:lastModifiedBy>
  <cp:revision>698</cp:revision>
  <dcterms:created xsi:type="dcterms:W3CDTF">2020-05-13T23:12:08Z</dcterms:created>
  <dcterms:modified xsi:type="dcterms:W3CDTF">2024-03-19T14:02:19Z</dcterms:modified>
</cp:coreProperties>
</file>