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7"/>
  </p:notesMasterIdLst>
  <p:handoutMasterIdLst>
    <p:handoutMasterId r:id="rId48"/>
  </p:handoutMasterIdLst>
  <p:sldIdLst>
    <p:sldId id="256" r:id="rId3"/>
    <p:sldId id="560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44" r:id="rId20"/>
    <p:sldId id="503" r:id="rId21"/>
    <p:sldId id="545" r:id="rId22"/>
    <p:sldId id="546" r:id="rId23"/>
    <p:sldId id="547" r:id="rId24"/>
    <p:sldId id="475" r:id="rId25"/>
    <p:sldId id="477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559" r:id="rId39"/>
    <p:sldId id="538" r:id="rId40"/>
    <p:sldId id="539" r:id="rId41"/>
    <p:sldId id="540" r:id="rId42"/>
    <p:sldId id="541" r:id="rId43"/>
    <p:sldId id="542" r:id="rId44"/>
    <p:sldId id="557" r:id="rId45"/>
    <p:sldId id="30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F0DE05-F831-4F66-A0DC-F7E716EE8E6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B0503020204020204" pitchFamily="2" charset="-122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90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3DEE04-9601-4486-986A-6E9E5BE5242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B0503020204020204" pitchFamily="2" charset="-122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168BD-A4C1-437B-851C-515EC0B6DF1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B0503020204020204" pitchFamily="2" charset="-122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71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7DDBC1-F3B9-4D4D-8C0B-09475A69A05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B0503020204020204" pitchFamily="2" charset="-122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14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D1051-EB01-429D-978B-C680BC27210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B0503020204020204" pitchFamily="2" charset="-122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008489-0372-483B-990A-ECD8968D543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B0503020204020204" pitchFamily="2" charset="-122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12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03541-0F50-4BE9-ADF4-EEDAE2B41EF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B0503020204020204" pitchFamily="2" charset="-122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0598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5650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220786"/>
            <a:ext cx="10972800" cy="54121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5400"/>
            <a:ext cx="10972800" cy="5181600"/>
          </a:xfrm>
        </p:spPr>
        <p:txBody>
          <a:bodyPr/>
          <a:lstStyle>
            <a:lvl1pPr marL="457200" indent="-419100">
              <a:buClr>
                <a:srgbClr val="0020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914400" indent="-381000">
              <a:buClr>
                <a:srgbClr val="002060"/>
              </a:buClr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2pPr>
            <a:lvl3pPr marL="1371600" indent="-381000">
              <a:buClr>
                <a:srgbClr val="0020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828800" indent="-342900">
              <a:buClr>
                <a:srgbClr val="002060"/>
              </a:buClr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4pPr>
            <a:lvl5pPr marL="2286000" indent="-342900">
              <a:buClr>
                <a:srgbClr val="0020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708735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r>
              <a:rPr lang="en-IN" sz="3200" dirty="0">
                <a:latin typeface="Century Schoolbook" panose="02040604050505020304" pitchFamily="18" charset="0"/>
              </a:rPr>
              <a:t>Lecture 15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Problem: Finding average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7435" y="2832027"/>
            <a:ext cx="143500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 15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ram 25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abir 20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 30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ram 25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samir 30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kamal 30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abir 50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35627" y="3696123"/>
            <a:ext cx="1632181" cy="480053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3872" y="3120059"/>
            <a:ext cx="14510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22.5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ram  25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7435" y="1604798"/>
            <a:ext cx="924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Given a two column file with key (1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column) and value. Find the average value for each key. </a:t>
            </a:r>
          </a:p>
        </p:txBody>
      </p:sp>
    </p:spTree>
    <p:extLst>
      <p:ext uri="{BB962C8B-B14F-4D97-AF65-F5344CB8AC3E}">
        <p14:creationId xmlns:p14="http://schemas.microsoft.com/office/powerpoint/2010/main" val="149421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287"/>
            <a:ext cx="10515600" cy="663608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Finding average: Spark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875745" y="1508787"/>
            <a:ext cx="6217907" cy="36313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data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("average.txt")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pairs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data.map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(line =&gt; 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line.split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("\\s+")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(s(0), (s(1).toDouble,1))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interout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pairs.reduceByKey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{((t1,v1), (t2,v2)) =&gt; (t1+t2, v1+v2)}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output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interout.map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 =&gt; (r._1, r._2._1/r._2._2))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output.saveAsTextFile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outfile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364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60" y="311965"/>
            <a:ext cx="10515600" cy="471587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Problem: Join Two Tables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4913" y="1060910"/>
            <a:ext cx="8642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Given two tables T1 and T2 with m and n number of columns.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Join the tables based on the common column values.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0064" y="2468894"/>
            <a:ext cx="462909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Amar		kgp		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sandip 	kolkata 	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sundar 	delhi 		35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5" y="246914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27256" y="2468894"/>
            <a:ext cx="504226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amar 		btech 		1991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sandip 	mtech 	2002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sundar 	msc 		2016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539154" y="4119658"/>
            <a:ext cx="584213" cy="864096"/>
          </a:xfrm>
          <a:prstGeom prst="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5118" y="5192527"/>
            <a:ext cx="733405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amar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	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kgp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	16 	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btech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	1991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sandip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kolkata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30 	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mtech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2002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sundar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delhi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	35 	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msc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	2016</a:t>
            </a:r>
          </a:p>
        </p:txBody>
      </p:sp>
    </p:spTree>
    <p:extLst>
      <p:ext uri="{BB962C8B-B14F-4D97-AF65-F5344CB8AC3E}">
        <p14:creationId xmlns:p14="http://schemas.microsoft.com/office/powerpoint/2010/main" val="78913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71" y="124287"/>
            <a:ext cx="10515600" cy="616414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Table Join: spark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11976" y="1124744"/>
            <a:ext cx="5384025" cy="373740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import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breeze.linalg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.{Vector,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DenseVector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squaredDistance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tab1 =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(“T1")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tab1pair = tab1.map(line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 =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line.split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("\\s+")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s.length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 = new Array[String](len-1)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for(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&lt;-1 until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	w(i-1) = s(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(s(0),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DenseVector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(w))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4033" y="1124744"/>
            <a:ext cx="5384025" cy="373740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tab2 =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(“T2")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tab2pair = tab2.map(line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 =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line.split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("\\s+")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s.length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 = new Array[String](len-1)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for(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&lt;-1 until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	w(i-1) = s(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(s(0),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DenseVector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(w))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7808" y="5157192"/>
            <a:ext cx="3840427" cy="960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joinedRdd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tab1pair.join(tab2pair)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joinedRdd.saveAsTextfile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("output")</a:t>
            </a:r>
          </a:p>
        </p:txBody>
      </p:sp>
    </p:spTree>
    <p:extLst>
      <p:ext uri="{BB962C8B-B14F-4D97-AF65-F5344CB8AC3E}">
        <p14:creationId xmlns:p14="http://schemas.microsoft.com/office/powerpoint/2010/main" val="629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260648"/>
            <a:ext cx="10515600" cy="576064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Problem: K-nearest neighbour search (KNN)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4755" y="1124745"/>
                <a:ext cx="1083085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IN" dirty="0"/>
                  <a:t>You are given 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dirty="0"/>
                  <a:t> of d-dimension (d columns).  Given a query vector Q, find the </a:t>
                </a:r>
              </a:p>
              <a:p>
                <a:pPr algn="just"/>
                <a:r>
                  <a:rPr lang="en-IN" dirty="0"/>
                  <a:t>top k (say k=10) most similar vector to Q from the given set of vectors. The similarity is computed based </a:t>
                </a:r>
              </a:p>
              <a:p>
                <a:pPr algn="just"/>
                <a:r>
                  <a:rPr lang="en-IN" dirty="0"/>
                  <a:t>on cosine measure.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5" y="1124745"/>
                <a:ext cx="10830850" cy="923330"/>
              </a:xfrm>
              <a:prstGeom prst="rect">
                <a:avLst/>
              </a:prstGeom>
              <a:blipFill>
                <a:blip r:embed="rId2"/>
                <a:stretch>
                  <a:fillRect l="-507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19403" y="2852937"/>
            <a:ext cx="5234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1     -0.135380 0.242444 0.114091 0.479621</a:t>
            </a:r>
          </a:p>
          <a:p>
            <a:pPr marL="457189" indent="-457189">
              <a:buAutoNum type="arabicPlain" startAt="2"/>
            </a:pPr>
            <a:r>
              <a:rPr lang="en-IN" sz="2000" dirty="0"/>
              <a:t>0.026691 -0.406129 0.443043 0.881185</a:t>
            </a:r>
          </a:p>
          <a:p>
            <a:pPr marL="457189" indent="-457189">
              <a:buAutoNum type="arabicPlain" startAt="2"/>
            </a:pPr>
            <a:r>
              <a:rPr lang="en-IN" sz="2000" dirty="0"/>
              <a:t>0.025691 -0.406129 0.443043 0.891185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508" y="2463284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4123" y="244256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4193" y="2463284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Query vector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261" y="3162466"/>
            <a:ext cx="480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15   -0.512065 3.641124 0.621640 -1.031282</a:t>
            </a:r>
          </a:p>
        </p:txBody>
      </p:sp>
    </p:spTree>
    <p:extLst>
      <p:ext uri="{BB962C8B-B14F-4D97-AF65-F5344CB8AC3E}">
        <p14:creationId xmlns:p14="http://schemas.microsoft.com/office/powerpoint/2010/main" val="20741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857" y="260648"/>
            <a:ext cx="10515600" cy="567597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KNN: Spark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7435" y="1412776"/>
            <a:ext cx="9697077" cy="36603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189" indent="-457189">
              <a:buFont typeface="+mj-lt"/>
              <a:buAutoNum type="arabicPeriod"/>
            </a:pPr>
            <a:r>
              <a:rPr lang="en-IN" sz="2400" dirty="0"/>
              <a:t>Read the vectors from file and convert it to key and value pairs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IN" sz="2400" dirty="0"/>
              <a:t>Key = vector id, value = vector fields</a:t>
            </a:r>
          </a:p>
          <a:p>
            <a:pPr marL="914377" lvl="1" indent="-457189">
              <a:buFont typeface="+mj-lt"/>
              <a:buAutoNum type="arabicPeriod"/>
            </a:pPr>
            <a:endParaRPr lang="en-IN" sz="2400" dirty="0"/>
          </a:p>
          <a:p>
            <a:pPr marL="457189" indent="-457189">
              <a:buFont typeface="+mj-lt"/>
              <a:buAutoNum type="arabicPeriod"/>
            </a:pPr>
            <a:r>
              <a:rPr lang="en-IN" sz="2400" dirty="0"/>
              <a:t>Read the query vectors </a:t>
            </a:r>
          </a:p>
          <a:p>
            <a:pPr marL="457189" indent="-457189">
              <a:buFont typeface="+mj-lt"/>
              <a:buAutoNum type="arabicPeriod"/>
            </a:pPr>
            <a:endParaRPr lang="en-IN" sz="2400" dirty="0"/>
          </a:p>
          <a:p>
            <a:pPr marL="457189" indent="-457189">
              <a:buFont typeface="+mj-lt"/>
              <a:buAutoNum type="arabicPeriod"/>
            </a:pPr>
            <a:r>
              <a:rPr lang="en-IN" sz="2400" dirty="0"/>
              <a:t>Compute the cosine similarity between the query vector and each of the given vectors</a:t>
            </a:r>
          </a:p>
          <a:p>
            <a:pPr marL="457189" indent="-457189">
              <a:buFont typeface="+mj-lt"/>
              <a:buAutoNum type="arabicPeriod"/>
            </a:pPr>
            <a:endParaRPr lang="en-IN" sz="2400" dirty="0"/>
          </a:p>
          <a:p>
            <a:pPr marL="457189" indent="-457189">
              <a:buFont typeface="+mj-lt"/>
              <a:buAutoNum type="arabicPeriod"/>
            </a:pPr>
            <a:r>
              <a:rPr lang="en-IN" sz="2400" dirty="0"/>
              <a:t>Find out the top k most similar vectors</a:t>
            </a:r>
          </a:p>
        </p:txBody>
      </p:sp>
    </p:spTree>
    <p:extLst>
      <p:ext uri="{BB962C8B-B14F-4D97-AF65-F5344CB8AC3E}">
        <p14:creationId xmlns:p14="http://schemas.microsoft.com/office/powerpoint/2010/main" val="202749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173104"/>
            <a:ext cx="10515600" cy="471587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KNN: Spark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380" y="644691"/>
            <a:ext cx="7469137" cy="27843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err="1"/>
              <a:t>val</a:t>
            </a:r>
            <a:r>
              <a:rPr lang="en-IN" sz="1600" dirty="0"/>
              <a:t> doc = </a:t>
            </a:r>
            <a:r>
              <a:rPr lang="en-IN" sz="1600" dirty="0" err="1"/>
              <a:t>sc.textFile</a:t>
            </a:r>
            <a:r>
              <a:rPr lang="en-IN" sz="1600" dirty="0"/>
              <a:t>("</a:t>
            </a:r>
            <a:r>
              <a:rPr lang="en-IN" sz="1600" dirty="0" err="1"/>
              <a:t>knn-vec</a:t>
            </a:r>
            <a:r>
              <a:rPr lang="en-IN" sz="1600" dirty="0"/>
              <a:t>")</a:t>
            </a:r>
          </a:p>
          <a:p>
            <a:r>
              <a:rPr lang="en-IN" sz="1600" dirty="0" err="1"/>
              <a:t>val</a:t>
            </a:r>
            <a:r>
              <a:rPr lang="en-IN" sz="1600" dirty="0"/>
              <a:t> </a:t>
            </a:r>
            <a:r>
              <a:rPr lang="en-IN" sz="1600" dirty="0" err="1"/>
              <a:t>procDocs</a:t>
            </a:r>
            <a:r>
              <a:rPr lang="en-IN" sz="1600" dirty="0"/>
              <a:t> = </a:t>
            </a:r>
            <a:r>
              <a:rPr lang="en-IN" sz="1600" dirty="0" err="1"/>
              <a:t>doc.map</a:t>
            </a:r>
            <a:r>
              <a:rPr lang="en-IN" sz="1600" dirty="0"/>
              <a:t>(line =&gt; {</a:t>
            </a:r>
          </a:p>
          <a:p>
            <a:r>
              <a:rPr lang="en-IN" sz="1600" dirty="0"/>
              <a:t>    		</a:t>
            </a:r>
            <a:r>
              <a:rPr lang="en-IN" sz="1600" dirty="0" err="1"/>
              <a:t>var</a:t>
            </a:r>
            <a:r>
              <a:rPr lang="en-IN" sz="1600" dirty="0"/>
              <a:t> temp = </a:t>
            </a:r>
            <a:r>
              <a:rPr lang="en-IN" sz="1600" dirty="0" err="1"/>
              <a:t>line.split</a:t>
            </a:r>
            <a:r>
              <a:rPr lang="en-IN" sz="1600" dirty="0"/>
              <a:t>("\\s+")</a:t>
            </a:r>
          </a:p>
          <a:p>
            <a:r>
              <a:rPr lang="en-IN" sz="1600" dirty="0"/>
              <a:t>    		</a:t>
            </a:r>
            <a:r>
              <a:rPr lang="en-IN" sz="1600" dirty="0" err="1"/>
              <a:t>var</a:t>
            </a:r>
            <a:r>
              <a:rPr lang="en-IN" sz="1600" dirty="0"/>
              <a:t> </a:t>
            </a:r>
            <a:r>
              <a:rPr lang="en-IN" sz="1600" dirty="0" err="1"/>
              <a:t>docid</a:t>
            </a:r>
            <a:r>
              <a:rPr lang="en-IN" sz="1600" dirty="0"/>
              <a:t> = temp(0)</a:t>
            </a:r>
          </a:p>
          <a:p>
            <a:r>
              <a:rPr lang="en-IN" sz="1600" dirty="0"/>
              <a:t>    		</a:t>
            </a:r>
            <a:r>
              <a:rPr lang="en-IN" sz="1600" dirty="0" err="1"/>
              <a:t>var</a:t>
            </a:r>
            <a:r>
              <a:rPr lang="en-IN" sz="1600" dirty="0"/>
              <a:t> </a:t>
            </a:r>
            <a:r>
              <a:rPr lang="en-IN" sz="1600" dirty="0" err="1"/>
              <a:t>len</a:t>
            </a:r>
            <a:r>
              <a:rPr lang="en-IN" sz="1600" dirty="0"/>
              <a:t> = </a:t>
            </a:r>
            <a:r>
              <a:rPr lang="en-IN" sz="1600" dirty="0" err="1"/>
              <a:t>temp.length</a:t>
            </a:r>
            <a:endParaRPr lang="en-IN" sz="1600" dirty="0"/>
          </a:p>
          <a:p>
            <a:r>
              <a:rPr lang="en-IN" sz="1600" dirty="0"/>
              <a:t>    		</a:t>
            </a:r>
            <a:r>
              <a:rPr lang="en-IN" sz="1600" dirty="0" err="1"/>
              <a:t>var</a:t>
            </a:r>
            <a:r>
              <a:rPr lang="en-IN" sz="1600" dirty="0"/>
              <a:t> elements = new Array[Double](len-1)</a:t>
            </a:r>
          </a:p>
          <a:p>
            <a:r>
              <a:rPr lang="en-IN" sz="1600" dirty="0"/>
              <a:t>    		for(</a:t>
            </a:r>
            <a:r>
              <a:rPr lang="en-IN" sz="1600" dirty="0" err="1"/>
              <a:t>i</a:t>
            </a:r>
            <a:r>
              <a:rPr lang="en-IN" sz="1600" dirty="0"/>
              <a:t> &lt;- 1 to (len-1) ) {elements(i-1) = temp(</a:t>
            </a:r>
            <a:r>
              <a:rPr lang="en-IN" sz="1600" dirty="0" err="1"/>
              <a:t>i</a:t>
            </a:r>
            <a:r>
              <a:rPr lang="en-IN" sz="1600" dirty="0"/>
              <a:t>).</a:t>
            </a:r>
            <a:r>
              <a:rPr lang="en-IN" sz="1600" dirty="0" err="1"/>
              <a:t>toDouble</a:t>
            </a:r>
            <a:r>
              <a:rPr lang="en-IN" sz="1600" dirty="0"/>
              <a:t>}</a:t>
            </a:r>
          </a:p>
          <a:p>
            <a:r>
              <a:rPr lang="en-IN" sz="1600" dirty="0"/>
              <a:t>    		(</a:t>
            </a:r>
            <a:r>
              <a:rPr lang="en-IN" sz="1600" dirty="0" err="1"/>
              <a:t>docid</a:t>
            </a:r>
            <a:r>
              <a:rPr lang="en-IN" sz="1600" dirty="0"/>
              <a:t>, elements)</a:t>
            </a:r>
          </a:p>
          <a:p>
            <a:r>
              <a:rPr lang="en-IN" sz="1600" dirty="0"/>
              <a:t>    	}</a:t>
            </a:r>
          </a:p>
          <a:p>
            <a:r>
              <a:rPr lang="en-IN" sz="1600" dirty="0"/>
              <a:t>    ).cache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7381" y="3731684"/>
            <a:ext cx="7469136" cy="28889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err="1"/>
              <a:t>val</a:t>
            </a:r>
            <a:r>
              <a:rPr lang="en-IN" sz="1600" dirty="0"/>
              <a:t> query = </a:t>
            </a:r>
            <a:r>
              <a:rPr lang="en-IN" sz="1600" dirty="0" err="1"/>
              <a:t>sc.textFile</a:t>
            </a:r>
            <a:r>
              <a:rPr lang="en-IN" sz="1600" dirty="0"/>
              <a:t>("</a:t>
            </a:r>
            <a:r>
              <a:rPr lang="en-IN" sz="1600" dirty="0" err="1"/>
              <a:t>knn</a:t>
            </a:r>
            <a:r>
              <a:rPr lang="en-IN" sz="1600" dirty="0"/>
              <a:t>-query")</a:t>
            </a:r>
          </a:p>
          <a:p>
            <a:r>
              <a:rPr lang="en-IN" sz="1600" dirty="0" err="1"/>
              <a:t>val</a:t>
            </a:r>
            <a:r>
              <a:rPr lang="en-IN" sz="1600" dirty="0"/>
              <a:t> </a:t>
            </a:r>
            <a:r>
              <a:rPr lang="en-IN" sz="1600" dirty="0" err="1"/>
              <a:t>procQuery</a:t>
            </a:r>
            <a:r>
              <a:rPr lang="en-IN" sz="1600" dirty="0"/>
              <a:t> = </a:t>
            </a:r>
            <a:r>
              <a:rPr lang="en-IN" sz="1600" dirty="0" err="1"/>
              <a:t>query.map</a:t>
            </a:r>
            <a:r>
              <a:rPr lang="en-IN" sz="1600" dirty="0"/>
              <a:t>(line =&gt; {</a:t>
            </a:r>
          </a:p>
          <a:p>
            <a:r>
              <a:rPr lang="en-IN" sz="1600" dirty="0"/>
              <a:t>    		</a:t>
            </a:r>
            <a:r>
              <a:rPr lang="en-IN" sz="1600" dirty="0" err="1"/>
              <a:t>var</a:t>
            </a:r>
            <a:r>
              <a:rPr lang="en-IN" sz="1600" dirty="0"/>
              <a:t> temp = </a:t>
            </a:r>
            <a:r>
              <a:rPr lang="en-IN" sz="1600" dirty="0" err="1"/>
              <a:t>line.split</a:t>
            </a:r>
            <a:r>
              <a:rPr lang="en-IN" sz="1600" dirty="0"/>
              <a:t>("\\s+")</a:t>
            </a:r>
          </a:p>
          <a:p>
            <a:r>
              <a:rPr lang="en-IN" sz="1600" dirty="0"/>
              <a:t>    		</a:t>
            </a:r>
            <a:r>
              <a:rPr lang="en-IN" sz="1600" dirty="0" err="1"/>
              <a:t>var</a:t>
            </a:r>
            <a:r>
              <a:rPr lang="en-IN" sz="1600" dirty="0"/>
              <a:t> </a:t>
            </a:r>
            <a:r>
              <a:rPr lang="en-IN" sz="1600" dirty="0" err="1"/>
              <a:t>qid</a:t>
            </a:r>
            <a:r>
              <a:rPr lang="en-IN" sz="1600" dirty="0"/>
              <a:t> = temp(0).</a:t>
            </a:r>
            <a:r>
              <a:rPr lang="en-IN" sz="1600" dirty="0" err="1"/>
              <a:t>toInt</a:t>
            </a:r>
            <a:endParaRPr lang="en-IN" sz="1600" dirty="0"/>
          </a:p>
          <a:p>
            <a:r>
              <a:rPr lang="en-IN" sz="1600" dirty="0"/>
              <a:t>    		</a:t>
            </a:r>
            <a:r>
              <a:rPr lang="en-IN" sz="1600" dirty="0" err="1"/>
              <a:t>var</a:t>
            </a:r>
            <a:r>
              <a:rPr lang="en-IN" sz="1600" dirty="0"/>
              <a:t> </a:t>
            </a:r>
            <a:r>
              <a:rPr lang="en-IN" sz="1600" dirty="0" err="1"/>
              <a:t>len</a:t>
            </a:r>
            <a:r>
              <a:rPr lang="en-IN" sz="1600" dirty="0"/>
              <a:t> = </a:t>
            </a:r>
            <a:r>
              <a:rPr lang="en-IN" sz="1600" dirty="0" err="1"/>
              <a:t>temp.length</a:t>
            </a:r>
            <a:endParaRPr lang="en-IN" sz="1600" dirty="0"/>
          </a:p>
          <a:p>
            <a:r>
              <a:rPr lang="en-IN" sz="1600" dirty="0"/>
              <a:t>    		</a:t>
            </a:r>
            <a:r>
              <a:rPr lang="en-IN" sz="1600" dirty="0" err="1"/>
              <a:t>var</a:t>
            </a:r>
            <a:r>
              <a:rPr lang="en-IN" sz="1600" dirty="0"/>
              <a:t> elements = new Array[Double](len-1)</a:t>
            </a:r>
          </a:p>
          <a:p>
            <a:r>
              <a:rPr lang="en-IN" sz="1600" dirty="0"/>
              <a:t>    		for(</a:t>
            </a:r>
            <a:r>
              <a:rPr lang="en-IN" sz="1600" dirty="0" err="1"/>
              <a:t>i</a:t>
            </a:r>
            <a:r>
              <a:rPr lang="en-IN" sz="1600" dirty="0"/>
              <a:t> &lt;- 1 to (len-1) ) {elements(i-1) = temp(</a:t>
            </a:r>
            <a:r>
              <a:rPr lang="en-IN" sz="1600" dirty="0" err="1"/>
              <a:t>i</a:t>
            </a:r>
            <a:r>
              <a:rPr lang="en-IN" sz="1600" dirty="0"/>
              <a:t>).</a:t>
            </a:r>
            <a:r>
              <a:rPr lang="en-IN" sz="1600" dirty="0" err="1"/>
              <a:t>toDouble</a:t>
            </a:r>
            <a:r>
              <a:rPr lang="en-IN" sz="1600" dirty="0"/>
              <a:t>}</a:t>
            </a:r>
          </a:p>
          <a:p>
            <a:r>
              <a:rPr lang="en-IN" sz="1600" dirty="0"/>
              <a:t>    		(</a:t>
            </a:r>
            <a:r>
              <a:rPr lang="en-IN" sz="1600" dirty="0" err="1"/>
              <a:t>qid</a:t>
            </a:r>
            <a:r>
              <a:rPr lang="en-IN" sz="1600" dirty="0"/>
              <a:t>, elements)</a:t>
            </a:r>
          </a:p>
          <a:p>
            <a:r>
              <a:rPr lang="en-IN" sz="1600" dirty="0"/>
              <a:t>    	}</a:t>
            </a:r>
          </a:p>
          <a:p>
            <a:r>
              <a:rPr lang="en-IN" sz="1600" dirty="0"/>
              <a:t>    ).cache</a:t>
            </a:r>
          </a:p>
        </p:txBody>
      </p:sp>
    </p:spTree>
    <p:extLst>
      <p:ext uri="{BB962C8B-B14F-4D97-AF65-F5344CB8AC3E}">
        <p14:creationId xmlns:p14="http://schemas.microsoft.com/office/powerpoint/2010/main" val="42757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173104"/>
            <a:ext cx="10515600" cy="471587"/>
          </a:xfrm>
        </p:spPr>
        <p:txBody>
          <a:bodyPr/>
          <a:lstStyle/>
          <a:p>
            <a:r>
              <a:rPr lang="en-IN" sz="3733" dirty="0"/>
              <a:t>KNN: Spark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339" y="727969"/>
            <a:ext cx="5111352" cy="40748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doc =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sc.textFile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knn-vec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")</a:t>
            </a:r>
          </a:p>
          <a:p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procDocs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doc.map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(line =&gt; {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	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temp =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line.split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("\\s+")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	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docid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= temp(0)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	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len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temp.length</a:t>
            </a:r>
            <a:endParaRPr lang="en-IN" sz="1067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	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elements = new Array[Double](len-1)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	for(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&lt;- 1 to (len-1) ) {elements(i-1) = temp(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).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toDouble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	(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docid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, elements)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}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).cache</a:t>
            </a:r>
          </a:p>
          <a:p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query =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sc.textFile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knn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-query")</a:t>
            </a:r>
          </a:p>
          <a:p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procQuery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query.map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(line =&gt; {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	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temp =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line.split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("\\s+")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	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qid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= temp(0).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toInt</a:t>
            </a:r>
            <a:endParaRPr lang="en-IN" sz="1067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	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len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temp.length</a:t>
            </a:r>
            <a:endParaRPr lang="en-IN" sz="1067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	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elements = new Array[Double](len-1)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	for(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&lt;- 1 to (len-1) ) {elements(i-1) = temp(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).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toDouble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	(</a:t>
            </a:r>
            <a:r>
              <a:rPr lang="en-IN" sz="1067" dirty="0" err="1">
                <a:solidFill>
                  <a:schemeClr val="bg1">
                    <a:lumMod val="65000"/>
                  </a:schemeClr>
                </a:solidFill>
              </a:rPr>
              <a:t>qid</a:t>
            </a:r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, elements)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	}</a:t>
            </a:r>
          </a:p>
          <a:p>
            <a:r>
              <a:rPr lang="en-IN" sz="1067" dirty="0">
                <a:solidFill>
                  <a:schemeClr val="bg1">
                    <a:lumMod val="65000"/>
                  </a:schemeClr>
                </a:solidFill>
              </a:rPr>
              <a:t>    ).cache</a:t>
            </a:r>
          </a:p>
          <a:p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5423925" y="269048"/>
            <a:ext cx="6144683" cy="604867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err="1"/>
              <a:t>val</a:t>
            </a:r>
            <a:r>
              <a:rPr lang="en-IN" sz="1600" dirty="0"/>
              <a:t> </a:t>
            </a:r>
            <a:r>
              <a:rPr lang="en-IN" sz="1600" dirty="0" err="1"/>
              <a:t>allq</a:t>
            </a:r>
            <a:r>
              <a:rPr lang="en-IN" sz="1600" dirty="0"/>
              <a:t> = </a:t>
            </a:r>
            <a:r>
              <a:rPr lang="en-IN" sz="1600" dirty="0" err="1"/>
              <a:t>procQuery.collect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err="1"/>
              <a:t>val</a:t>
            </a:r>
            <a:r>
              <a:rPr lang="en-IN" sz="1600" dirty="0"/>
              <a:t> </a:t>
            </a:r>
            <a:r>
              <a:rPr lang="en-IN" sz="1600" dirty="0" err="1"/>
              <a:t>numq</a:t>
            </a:r>
            <a:r>
              <a:rPr lang="en-IN" sz="1600" dirty="0"/>
              <a:t> = </a:t>
            </a:r>
            <a:r>
              <a:rPr lang="en-IN" sz="1600" dirty="0" err="1"/>
              <a:t>allq.length</a:t>
            </a:r>
            <a:endParaRPr lang="en-IN" sz="1600" dirty="0"/>
          </a:p>
          <a:p>
            <a:r>
              <a:rPr lang="en-IN" sz="1600" dirty="0"/>
              <a:t> for(j &lt;- 0 to (numq-1)) {</a:t>
            </a:r>
          </a:p>
          <a:p>
            <a:r>
              <a:rPr lang="en-IN" sz="1600" dirty="0"/>
              <a:t>    		</a:t>
            </a:r>
            <a:r>
              <a:rPr lang="en-IN" sz="1600" dirty="0" err="1"/>
              <a:t>var</a:t>
            </a:r>
            <a:r>
              <a:rPr lang="en-IN" sz="1600" dirty="0"/>
              <a:t> </a:t>
            </a:r>
            <a:r>
              <a:rPr lang="en-IN" sz="1600" dirty="0" err="1"/>
              <a:t>qno</a:t>
            </a:r>
            <a:r>
              <a:rPr lang="en-IN" sz="1600" dirty="0"/>
              <a:t> = </a:t>
            </a:r>
            <a:r>
              <a:rPr lang="en-IN" sz="1600" dirty="0" err="1"/>
              <a:t>allq</a:t>
            </a:r>
            <a:r>
              <a:rPr lang="en-IN" sz="1600" dirty="0"/>
              <a:t>(j)._1</a:t>
            </a:r>
          </a:p>
          <a:p>
            <a:r>
              <a:rPr lang="en-IN" sz="1600" dirty="0"/>
              <a:t>    		</a:t>
            </a:r>
            <a:r>
              <a:rPr lang="en-IN" sz="1600" dirty="0" err="1"/>
              <a:t>var</a:t>
            </a:r>
            <a:r>
              <a:rPr lang="en-IN" sz="1600" dirty="0"/>
              <a:t> </a:t>
            </a:r>
            <a:r>
              <a:rPr lang="en-IN" sz="1600" dirty="0" err="1"/>
              <a:t>qvec</a:t>
            </a:r>
            <a:r>
              <a:rPr lang="en-IN" sz="1600" dirty="0"/>
              <a:t> = </a:t>
            </a:r>
            <a:r>
              <a:rPr lang="en-IN" sz="1600" dirty="0" err="1"/>
              <a:t>allq</a:t>
            </a:r>
            <a:r>
              <a:rPr lang="en-IN" sz="1600" dirty="0"/>
              <a:t>(j)._2</a:t>
            </a:r>
          </a:p>
          <a:p>
            <a:r>
              <a:rPr lang="en-IN" sz="1600" dirty="0"/>
              <a:t>    		</a:t>
            </a:r>
            <a:r>
              <a:rPr lang="en-IN" sz="1600" dirty="0" err="1"/>
              <a:t>procDocs.map</a:t>
            </a:r>
            <a:r>
              <a:rPr lang="en-IN" sz="1600" dirty="0"/>
              <a:t>(t =&gt; {</a:t>
            </a:r>
          </a:p>
          <a:p>
            <a:r>
              <a:rPr lang="en-IN" sz="1600" dirty="0"/>
              <a:t>	    		</a:t>
            </a:r>
            <a:r>
              <a:rPr lang="en-IN" sz="1600" dirty="0" err="1"/>
              <a:t>var</a:t>
            </a:r>
            <a:r>
              <a:rPr lang="en-IN" sz="1600" dirty="0"/>
              <a:t> </a:t>
            </a:r>
            <a:r>
              <a:rPr lang="en-IN" sz="1600" dirty="0" err="1"/>
              <a:t>sc</a:t>
            </a:r>
            <a:r>
              <a:rPr lang="en-IN" sz="1600" dirty="0"/>
              <a:t> = 0.0</a:t>
            </a:r>
          </a:p>
          <a:p>
            <a:r>
              <a:rPr lang="en-IN" sz="1600" dirty="0"/>
              <a:t>	    		</a:t>
            </a:r>
            <a:r>
              <a:rPr lang="en-IN" sz="1600" dirty="0" err="1"/>
              <a:t>var</a:t>
            </a:r>
            <a:r>
              <a:rPr lang="en-IN" sz="1600" dirty="0"/>
              <a:t> l1 = 0.0</a:t>
            </a:r>
          </a:p>
          <a:p>
            <a:r>
              <a:rPr lang="en-IN" sz="1600" dirty="0"/>
              <a:t>	    		</a:t>
            </a:r>
            <a:r>
              <a:rPr lang="en-IN" sz="1600" dirty="0" err="1"/>
              <a:t>var</a:t>
            </a:r>
            <a:r>
              <a:rPr lang="en-IN" sz="1600" dirty="0"/>
              <a:t> l2 = 0.0</a:t>
            </a:r>
          </a:p>
          <a:p>
            <a:r>
              <a:rPr lang="en-IN" sz="1600" dirty="0"/>
              <a:t>	    		</a:t>
            </a:r>
            <a:r>
              <a:rPr lang="en-IN" sz="1600" dirty="0" err="1"/>
              <a:t>var</a:t>
            </a:r>
            <a:r>
              <a:rPr lang="en-IN" sz="1600" dirty="0"/>
              <a:t> dim = </a:t>
            </a:r>
            <a:r>
              <a:rPr lang="en-IN" sz="1600" dirty="0" err="1"/>
              <a:t>qvec.length</a:t>
            </a:r>
            <a:endParaRPr lang="en-IN" sz="1600" dirty="0"/>
          </a:p>
          <a:p>
            <a:r>
              <a:rPr lang="en-IN" sz="1600" dirty="0"/>
              <a:t>	    		for(</a:t>
            </a:r>
            <a:r>
              <a:rPr lang="en-IN" sz="1600" dirty="0" err="1"/>
              <a:t>i</a:t>
            </a:r>
            <a:r>
              <a:rPr lang="en-IN" sz="1600" dirty="0"/>
              <a:t> &lt;- 0 to (dim-1)) {</a:t>
            </a:r>
          </a:p>
          <a:p>
            <a:r>
              <a:rPr lang="en-IN" sz="1600" dirty="0"/>
              <a:t>	    			</a:t>
            </a:r>
            <a:r>
              <a:rPr lang="en-IN" sz="1600" dirty="0" err="1"/>
              <a:t>sc</a:t>
            </a:r>
            <a:r>
              <a:rPr lang="en-IN" sz="1600" dirty="0"/>
              <a:t> += </a:t>
            </a:r>
            <a:r>
              <a:rPr lang="en-IN" sz="1600" dirty="0" err="1"/>
              <a:t>qvec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) * t._2(</a:t>
            </a:r>
            <a:r>
              <a:rPr lang="en-IN" sz="1600" dirty="0" err="1"/>
              <a:t>i</a:t>
            </a:r>
            <a:r>
              <a:rPr lang="en-IN" sz="1600" dirty="0"/>
              <a:t>)</a:t>
            </a:r>
          </a:p>
          <a:p>
            <a:r>
              <a:rPr lang="en-IN" sz="1600" dirty="0"/>
              <a:t>	    			l1 += </a:t>
            </a:r>
            <a:r>
              <a:rPr lang="en-IN" sz="1600" dirty="0" err="1"/>
              <a:t>qvec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) * </a:t>
            </a:r>
            <a:r>
              <a:rPr lang="en-IN" sz="1600" dirty="0" err="1"/>
              <a:t>qvec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)</a:t>
            </a:r>
          </a:p>
          <a:p>
            <a:r>
              <a:rPr lang="nn-NO" sz="1600" dirty="0"/>
              <a:t>	    			l2 += t._2(i) * t._2(i)</a:t>
            </a:r>
          </a:p>
          <a:p>
            <a:r>
              <a:rPr lang="en-IN" sz="1600" dirty="0"/>
              <a:t>	    		}</a:t>
            </a:r>
          </a:p>
          <a:p>
            <a:r>
              <a:rPr lang="en-IN" sz="1600" dirty="0"/>
              <a:t>	    	                 if(l2 == 0.0)</a:t>
            </a:r>
          </a:p>
          <a:p>
            <a:r>
              <a:rPr lang="en-IN" sz="1600" dirty="0"/>
              <a:t>	    		  l2 = 1000000.0</a:t>
            </a:r>
          </a:p>
          <a:p>
            <a:r>
              <a:rPr lang="en-IN" sz="1600" dirty="0"/>
              <a:t>	    	                 </a:t>
            </a:r>
            <a:r>
              <a:rPr lang="en-IN" sz="1600" dirty="0" err="1"/>
              <a:t>sc</a:t>
            </a:r>
            <a:r>
              <a:rPr lang="en-IN" sz="1600" dirty="0"/>
              <a:t> = </a:t>
            </a:r>
            <a:r>
              <a:rPr lang="en-IN" sz="1600" dirty="0" err="1"/>
              <a:t>sc</a:t>
            </a:r>
            <a:r>
              <a:rPr lang="en-IN" sz="1600" dirty="0"/>
              <a:t>/(</a:t>
            </a:r>
            <a:r>
              <a:rPr lang="en-IN" sz="1600" dirty="0" err="1"/>
              <a:t>Math.sqrt</a:t>
            </a:r>
            <a:r>
              <a:rPr lang="en-IN" sz="1600" dirty="0"/>
              <a:t>(l1) * </a:t>
            </a:r>
            <a:r>
              <a:rPr lang="en-IN" sz="1600" dirty="0" err="1"/>
              <a:t>Math.sqrt</a:t>
            </a:r>
            <a:r>
              <a:rPr lang="en-IN" sz="1600" dirty="0"/>
              <a:t>(l2))</a:t>
            </a:r>
          </a:p>
          <a:p>
            <a:r>
              <a:rPr lang="en-IN" sz="1600" dirty="0"/>
              <a:t>	    	                 (</a:t>
            </a:r>
            <a:r>
              <a:rPr lang="en-IN" sz="1600" dirty="0" err="1"/>
              <a:t>sc</a:t>
            </a:r>
            <a:r>
              <a:rPr lang="en-IN" sz="1600" dirty="0"/>
              <a:t>, </a:t>
            </a:r>
            <a:r>
              <a:rPr lang="en-IN" sz="1600" dirty="0" err="1"/>
              <a:t>qno</a:t>
            </a:r>
            <a:r>
              <a:rPr lang="en-IN" sz="1600" dirty="0"/>
              <a:t>, t._1)</a:t>
            </a:r>
          </a:p>
          <a:p>
            <a:r>
              <a:rPr lang="en-IN" sz="1600" dirty="0"/>
              <a:t>    		    }</a:t>
            </a:r>
          </a:p>
          <a:p>
            <a:r>
              <a:rPr lang="en-IN" sz="1600" dirty="0"/>
              <a:t>    		).top(10).</a:t>
            </a:r>
            <a:r>
              <a:rPr lang="en-IN" sz="1600" dirty="0" err="1"/>
              <a:t>foreach</a:t>
            </a:r>
            <a:r>
              <a:rPr lang="en-IN" sz="1600" dirty="0"/>
              <a:t>(</a:t>
            </a:r>
            <a:r>
              <a:rPr lang="en-IN" sz="1600" dirty="0" err="1"/>
              <a:t>println</a:t>
            </a:r>
            <a:r>
              <a:rPr lang="en-IN" sz="1600" dirty="0"/>
              <a:t>)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0386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4" y="833345"/>
            <a:ext cx="10972800" cy="541214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00B050"/>
                </a:solidFill>
              </a:rPr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13987"/>
            <a:ext cx="10972800" cy="2655163"/>
          </a:xfrm>
        </p:spPr>
        <p:txBody>
          <a:bodyPr/>
          <a:lstStyle/>
          <a:p>
            <a:pPr algn="just"/>
            <a:r>
              <a:rPr lang="en-IN" dirty="0"/>
              <a:t>Given a set of n objects (as vectors of dimension d), cluster them into k groups so that </a:t>
            </a:r>
          </a:p>
          <a:p>
            <a:pPr algn="just"/>
            <a:endParaRPr lang="en-IN" dirty="0"/>
          </a:p>
          <a:p>
            <a:pPr lvl="1" algn="just"/>
            <a:r>
              <a:rPr lang="en-IN" dirty="0"/>
              <a:t>the  objects in each group are similar to each other </a:t>
            </a:r>
          </a:p>
          <a:p>
            <a:pPr lvl="1" algn="just"/>
            <a:r>
              <a:rPr lang="en-IN" dirty="0"/>
              <a:t>the objects in different groups are dissimilar to each other</a:t>
            </a:r>
          </a:p>
        </p:txBody>
      </p:sp>
    </p:spTree>
    <p:extLst>
      <p:ext uri="{BB962C8B-B14F-4D97-AF65-F5344CB8AC3E}">
        <p14:creationId xmlns:p14="http://schemas.microsoft.com/office/powerpoint/2010/main" val="79211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74" y="214227"/>
            <a:ext cx="8229600" cy="596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838200"/>
            <a:ext cx="8229600" cy="5791200"/>
          </a:xfrm>
        </p:spPr>
        <p:txBody>
          <a:bodyPr/>
          <a:lstStyle/>
          <a:p>
            <a:pPr marL="38100" indent="0">
              <a:buNone/>
            </a:pPr>
            <a:endParaRPr lang="en-US" dirty="0"/>
          </a:p>
          <a:p>
            <a:r>
              <a:rPr lang="en-US" dirty="0"/>
              <a:t>Main steps of k-means: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1149" y="2731682"/>
            <a:ext cx="367825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Arial"/>
              </a:rPr>
              <a:t>STEP 1</a:t>
            </a:r>
            <a:r>
              <a:rPr lang="en-US" sz="1400" b="1" dirty="0">
                <a:solidFill>
                  <a:srgbClr val="292934"/>
                </a:solidFill>
                <a:latin typeface="Arial"/>
              </a:rPr>
              <a:t>:</a:t>
            </a:r>
            <a:r>
              <a:rPr lang="en-US" sz="1400" dirty="0">
                <a:solidFill>
                  <a:srgbClr val="292934"/>
                </a:solidFill>
                <a:latin typeface="Arial"/>
              </a:rPr>
              <a:t> Start with k initial cluster centers</a:t>
            </a:r>
            <a:endParaRPr lang="en-US" sz="1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5955" y="3822694"/>
            <a:ext cx="3657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b="1" dirty="0">
                <a:solidFill>
                  <a:srgbClr val="002060"/>
                </a:solidFill>
                <a:latin typeface="Arial"/>
              </a:rPr>
              <a:t>STEP 2:</a:t>
            </a:r>
            <a:r>
              <a:rPr lang="en-US" sz="14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Arial"/>
              </a:rPr>
              <a:t>Assign/cluster each member to the closest center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028061" y="5063971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000" b="1" dirty="0">
                <a:solidFill>
                  <a:srgbClr val="002060"/>
                </a:solidFill>
                <a:latin typeface="Arial"/>
              </a:rPr>
              <a:t>STEP 3:</a:t>
            </a:r>
            <a:r>
              <a:rPr lang="en-US" sz="2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600" dirty="0">
                <a:solidFill>
                  <a:srgbClr val="292934"/>
                </a:solidFill>
                <a:latin typeface="Arial"/>
              </a:rPr>
              <a:t>Recalculate centers as the mean of the points in a cluster</a:t>
            </a:r>
          </a:p>
        </p:txBody>
      </p:sp>
      <p:sp>
        <p:nvSpPr>
          <p:cNvPr id="16" name="Curved Up Arrow 15"/>
          <p:cNvSpPr/>
          <p:nvPr/>
        </p:nvSpPr>
        <p:spPr>
          <a:xfrm rot="16200000">
            <a:off x="6577703" y="4006008"/>
            <a:ext cx="1965535" cy="1338263"/>
          </a:xfrm>
          <a:prstGeom prst="curvedUpArrow">
            <a:avLst>
              <a:gd name="adj1" fmla="val 25000"/>
              <a:gd name="adj2" fmla="val 50000"/>
              <a:gd name="adj3" fmla="val 23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92934"/>
                </a:solidFill>
                <a:latin typeface="Arial"/>
              </a:rPr>
              <a:t>go back here </a:t>
            </a:r>
          </a:p>
          <a:p>
            <a:pPr algn="ctr"/>
            <a:endParaRPr lang="en-US" sz="1000" b="1" dirty="0">
              <a:solidFill>
                <a:srgbClr val="292934"/>
              </a:solidFill>
              <a:latin typeface="Arial"/>
            </a:endParaRPr>
          </a:p>
          <a:p>
            <a:pPr algn="ctr"/>
            <a:endParaRPr lang="en-US" sz="1000" b="1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724044" y="3520030"/>
            <a:ext cx="132461" cy="274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724401" y="4592525"/>
            <a:ext cx="120355" cy="471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6" name="Straight Connector 25"/>
          <p:cNvCxnSpPr>
            <a:stCxn id="6" idx="1"/>
          </p:cNvCxnSpPr>
          <p:nvPr/>
        </p:nvCxnSpPr>
        <p:spPr>
          <a:xfrm flipH="1">
            <a:off x="2514600" y="4203694"/>
            <a:ext cx="5013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996" y="5552506"/>
            <a:ext cx="5134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14600" y="4203696"/>
            <a:ext cx="0" cy="1355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04578" y="4687247"/>
            <a:ext cx="120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92934"/>
                </a:solidFill>
                <a:latin typeface="Arial"/>
              </a:rPr>
              <a:t>Iterative steps</a:t>
            </a:r>
          </a:p>
        </p:txBody>
      </p:sp>
    </p:spTree>
    <p:extLst>
      <p:ext uri="{BB962C8B-B14F-4D97-AF65-F5344CB8AC3E}">
        <p14:creationId xmlns:p14="http://schemas.microsoft.com/office/powerpoint/2010/main" val="8195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  <p:bldP spid="17" grpId="0" animBg="1"/>
      <p:bldP spid="18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274F-9630-441C-AAE0-3855F612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1907-77A8-4D8E-BBD9-70592E2C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Important Spark Operations </a:t>
            </a:r>
          </a:p>
          <a:p>
            <a:endParaRPr lang="en-IN" dirty="0"/>
          </a:p>
          <a:p>
            <a:r>
              <a:rPr lang="en-IN" dirty="0"/>
              <a:t>Spark Programming: Examples</a:t>
            </a:r>
          </a:p>
          <a:p>
            <a:endParaRPr lang="en-IN" dirty="0"/>
          </a:p>
          <a:p>
            <a:pPr lvl="1"/>
            <a:r>
              <a:rPr lang="en-IN" dirty="0"/>
              <a:t>Simple Programming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Iterative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57900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62" y="174893"/>
            <a:ext cx="10515600" cy="540133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K-means: Spark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9457" y="17968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5414" y="1412777"/>
            <a:ext cx="6528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//reading and parsing data    </a:t>
            </a:r>
          </a:p>
          <a:p>
            <a:r>
              <a:rPr lang="en-IN" sz="1600" dirty="0" err="1"/>
              <a:t>val</a:t>
            </a:r>
            <a:r>
              <a:rPr lang="en-IN" sz="1600" dirty="0"/>
              <a:t> lines = </a:t>
            </a:r>
            <a:r>
              <a:rPr lang="en-IN" sz="1600" dirty="0" err="1"/>
              <a:t>sc.textFile</a:t>
            </a:r>
            <a:r>
              <a:rPr lang="en-IN" sz="1600" dirty="0"/>
              <a:t>(“filename”)</a:t>
            </a:r>
          </a:p>
          <a:p>
            <a:endParaRPr lang="en-IN" sz="1600" dirty="0"/>
          </a:p>
          <a:p>
            <a:r>
              <a:rPr lang="en-IN" sz="1600" dirty="0" err="1"/>
              <a:t>val</a:t>
            </a:r>
            <a:r>
              <a:rPr lang="en-IN" sz="1600" dirty="0"/>
              <a:t> data = </a:t>
            </a:r>
            <a:r>
              <a:rPr lang="en-IN" sz="1600" dirty="0" err="1"/>
              <a:t>lines.map</a:t>
            </a:r>
            <a:r>
              <a:rPr lang="en-IN" sz="1600" dirty="0"/>
              <a:t>(</a:t>
            </a:r>
            <a:r>
              <a:rPr lang="en-IN" sz="1600" dirty="0" err="1"/>
              <a:t>parseVector</a:t>
            </a:r>
            <a:r>
              <a:rPr lang="en-IN" sz="1600" dirty="0"/>
              <a:t> ).cache()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3769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39" y="164638"/>
            <a:ext cx="10515600" cy="540133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K-means: Spark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9457" y="17968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5414" y="1412776"/>
            <a:ext cx="6528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//reading and parsing data    </a:t>
            </a:r>
          </a:p>
          <a:p>
            <a:r>
              <a:rPr lang="en-IN" sz="1600" dirty="0" err="1"/>
              <a:t>val</a:t>
            </a:r>
            <a:r>
              <a:rPr lang="en-IN" sz="1600" dirty="0"/>
              <a:t> lines = </a:t>
            </a:r>
            <a:r>
              <a:rPr lang="en-IN" sz="1600" dirty="0" err="1"/>
              <a:t>sc.textFile</a:t>
            </a:r>
            <a:r>
              <a:rPr lang="en-IN" sz="1600" dirty="0"/>
              <a:t>(“filename”)</a:t>
            </a:r>
          </a:p>
          <a:p>
            <a:r>
              <a:rPr lang="en-IN" sz="1600" dirty="0" err="1"/>
              <a:t>val</a:t>
            </a:r>
            <a:r>
              <a:rPr lang="en-IN" sz="1600" dirty="0"/>
              <a:t> data = </a:t>
            </a:r>
            <a:r>
              <a:rPr lang="en-IN" sz="1600" dirty="0" err="1"/>
              <a:t>lines.map</a:t>
            </a:r>
            <a:r>
              <a:rPr lang="en-IN" sz="1600" dirty="0"/>
              <a:t>(</a:t>
            </a:r>
            <a:r>
              <a:rPr lang="en-IN" sz="1600" dirty="0" err="1"/>
              <a:t>parseVector</a:t>
            </a:r>
            <a:r>
              <a:rPr lang="en-IN" sz="1600" dirty="0"/>
              <a:t> ).cache()</a:t>
            </a:r>
          </a:p>
          <a:p>
            <a:endParaRPr lang="en-IN" sz="1600" dirty="0"/>
          </a:p>
          <a:p>
            <a:r>
              <a:rPr lang="en-IN" sz="1600" dirty="0"/>
              <a:t>//set number of cluster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val</a:t>
            </a:r>
            <a:r>
              <a:rPr lang="en-IN" sz="1600" dirty="0"/>
              <a:t> K = </a:t>
            </a:r>
            <a:r>
              <a:rPr lang="en-IN" sz="1600" dirty="0" err="1"/>
              <a:t>numClust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4124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178653"/>
            <a:ext cx="10515600" cy="540133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K-means: Spark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9457" y="17968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74270" y="900080"/>
            <a:ext cx="65287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//reading and parsing data    </a:t>
            </a:r>
          </a:p>
          <a:p>
            <a:r>
              <a:rPr lang="en-IN" sz="1400" dirty="0" err="1"/>
              <a:t>val</a:t>
            </a:r>
            <a:r>
              <a:rPr lang="en-IN" sz="1400" dirty="0"/>
              <a:t> lines = </a:t>
            </a:r>
            <a:r>
              <a:rPr lang="en-IN" sz="1400" dirty="0" err="1"/>
              <a:t>sc.textFile</a:t>
            </a:r>
            <a:r>
              <a:rPr lang="en-IN" sz="1400" dirty="0"/>
              <a:t>(“filename”)</a:t>
            </a:r>
          </a:p>
          <a:p>
            <a:r>
              <a:rPr lang="en-IN" sz="1400" dirty="0" err="1"/>
              <a:t>val</a:t>
            </a:r>
            <a:r>
              <a:rPr lang="en-IN" sz="1400" dirty="0"/>
              <a:t> data = </a:t>
            </a:r>
            <a:r>
              <a:rPr lang="en-IN" sz="1400" dirty="0" err="1"/>
              <a:t>lines.map</a:t>
            </a:r>
            <a:r>
              <a:rPr lang="en-IN" sz="1400" dirty="0"/>
              <a:t>(</a:t>
            </a:r>
            <a:r>
              <a:rPr lang="en-IN" sz="1400" dirty="0" err="1"/>
              <a:t>parseVector</a:t>
            </a:r>
            <a:r>
              <a:rPr lang="en-IN" sz="1400" dirty="0"/>
              <a:t> ).cache()</a:t>
            </a:r>
          </a:p>
          <a:p>
            <a:r>
              <a:rPr lang="en-IN" sz="1400" dirty="0"/>
              <a:t>//set number of cluster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val</a:t>
            </a:r>
            <a:r>
              <a:rPr lang="en-IN" sz="1400" dirty="0"/>
              <a:t> K = </a:t>
            </a:r>
            <a:r>
              <a:rPr lang="en-IN" sz="1400" dirty="0" err="1"/>
              <a:t>numClust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//initialize centroids</a:t>
            </a:r>
          </a:p>
          <a:p>
            <a:r>
              <a:rPr lang="en-IN" sz="1400" dirty="0" err="1"/>
              <a:t>val</a:t>
            </a:r>
            <a:r>
              <a:rPr lang="en-IN" sz="1400" dirty="0"/>
              <a:t> </a:t>
            </a:r>
            <a:r>
              <a:rPr lang="en-IN" sz="1400" dirty="0" err="1"/>
              <a:t>kCenters</a:t>
            </a:r>
            <a:r>
              <a:rPr lang="en-IN" sz="1400" dirty="0"/>
              <a:t> = </a:t>
            </a:r>
            <a:r>
              <a:rPr lang="en-IN" sz="1400" dirty="0" err="1"/>
              <a:t>data.takeSample</a:t>
            </a:r>
            <a:r>
              <a:rPr lang="en-IN" sz="1400" dirty="0"/>
              <a:t>(</a:t>
            </a:r>
            <a:r>
              <a:rPr lang="en-IN" sz="1400" dirty="0" err="1"/>
              <a:t>withReplacement</a:t>
            </a:r>
            <a:r>
              <a:rPr lang="en-IN" sz="1400" dirty="0"/>
              <a:t> = false, K, 5)</a:t>
            </a:r>
          </a:p>
          <a:p>
            <a:endParaRPr lang="en-IN" sz="1400" dirty="0"/>
          </a:p>
          <a:p>
            <a:r>
              <a:rPr lang="en-IN" sz="1400" dirty="0"/>
              <a:t>// iterative steps </a:t>
            </a:r>
          </a:p>
          <a:p>
            <a:endParaRPr lang="en-IN" sz="1400" dirty="0"/>
          </a:p>
          <a:p>
            <a:r>
              <a:rPr lang="en-IN" sz="1400" dirty="0"/>
              <a:t>while(</a:t>
            </a:r>
            <a:r>
              <a:rPr lang="en-IN" sz="1400" dirty="0" err="1"/>
              <a:t>i</a:t>
            </a:r>
            <a:r>
              <a:rPr lang="en-IN" sz="1400" dirty="0"/>
              <a:t> &lt; </a:t>
            </a:r>
            <a:r>
              <a:rPr lang="en-IN" sz="1400" dirty="0" err="1"/>
              <a:t>maxIter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val</a:t>
            </a:r>
            <a:r>
              <a:rPr lang="en-IN" sz="1400" dirty="0"/>
              <a:t> closest = </a:t>
            </a:r>
            <a:r>
              <a:rPr lang="en-IN" sz="1400" dirty="0" err="1"/>
              <a:t>data.map</a:t>
            </a:r>
            <a:r>
              <a:rPr lang="en-IN" sz="1400" dirty="0"/>
              <a:t> (p =&gt; (</a:t>
            </a:r>
            <a:r>
              <a:rPr lang="en-IN" sz="1400" dirty="0" err="1"/>
              <a:t>getClosestCenter</a:t>
            </a:r>
            <a:r>
              <a:rPr lang="en-IN" sz="1400" dirty="0"/>
              <a:t>(p, </a:t>
            </a:r>
            <a:r>
              <a:rPr lang="en-IN" sz="1400" dirty="0" err="1"/>
              <a:t>kCenters</a:t>
            </a:r>
            <a:r>
              <a:rPr lang="en-IN" sz="1400" dirty="0"/>
              <a:t>), (p, 1)))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val</a:t>
            </a:r>
            <a:r>
              <a:rPr lang="en-IN" sz="1400" dirty="0"/>
              <a:t> </a:t>
            </a:r>
            <a:r>
              <a:rPr lang="en-IN" sz="1400" dirty="0" err="1"/>
              <a:t>pointStats</a:t>
            </a:r>
            <a:r>
              <a:rPr lang="en-IN" sz="1400" dirty="0"/>
              <a:t> = </a:t>
            </a:r>
            <a:r>
              <a:rPr lang="en-IN" sz="1400" dirty="0" err="1"/>
              <a:t>closest.reduceByKey</a:t>
            </a:r>
            <a:r>
              <a:rPr lang="en-IN" sz="1400" dirty="0"/>
              <a:t>(</a:t>
            </a:r>
            <a:r>
              <a:rPr lang="en-IN" sz="1400" dirty="0" err="1"/>
              <a:t>mergeResults</a:t>
            </a:r>
            <a:r>
              <a:rPr lang="en-IN" sz="1400" dirty="0"/>
              <a:t>)</a:t>
            </a:r>
          </a:p>
          <a:p>
            <a:r>
              <a:rPr lang="en-IN" sz="1400" dirty="0"/>
              <a:t>      </a:t>
            </a:r>
            <a:r>
              <a:rPr lang="en-IN" sz="1400" dirty="0" err="1"/>
              <a:t>val</a:t>
            </a:r>
            <a:r>
              <a:rPr lang="en-IN" sz="1400" dirty="0"/>
              <a:t> </a:t>
            </a:r>
            <a:r>
              <a:rPr lang="en-IN" sz="1400" dirty="0" err="1"/>
              <a:t>newkCenters</a:t>
            </a:r>
            <a:r>
              <a:rPr lang="en-IN" sz="1400" dirty="0"/>
              <a:t> = </a:t>
            </a:r>
            <a:r>
              <a:rPr lang="en-IN" sz="1400" dirty="0" err="1"/>
              <a:t>pointStats.map</a:t>
            </a:r>
            <a:r>
              <a:rPr lang="en-IN" sz="1400" dirty="0"/>
              <a:t> {pair =&gt;</a:t>
            </a:r>
          </a:p>
          <a:p>
            <a:r>
              <a:rPr lang="en-IN" sz="1400" dirty="0"/>
              <a:t>          (pair._1, pair._2._1 * (1.0 / pair._2._2))}.</a:t>
            </a:r>
            <a:r>
              <a:rPr lang="en-IN" sz="1400" dirty="0" err="1"/>
              <a:t>collectAsMap</a:t>
            </a:r>
            <a:r>
              <a:rPr lang="en-IN" sz="1400" dirty="0"/>
              <a:t>()</a:t>
            </a:r>
          </a:p>
          <a:p>
            <a:r>
              <a:rPr lang="en-IN" sz="1400" dirty="0"/>
              <a:t>      for (j &lt;- </a:t>
            </a:r>
            <a:r>
              <a:rPr lang="en-IN" sz="1400" dirty="0" err="1"/>
              <a:t>newkCenters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     </a:t>
            </a:r>
            <a:r>
              <a:rPr lang="en-IN" sz="1400" dirty="0" err="1"/>
              <a:t>kCenters</a:t>
            </a:r>
            <a:r>
              <a:rPr lang="en-IN" sz="1400" dirty="0"/>
              <a:t>(j._1) = j._2</a:t>
            </a:r>
          </a:p>
          <a:p>
            <a:r>
              <a:rPr lang="en-IN" sz="1400" dirty="0"/>
              <a:t>      }</a:t>
            </a:r>
          </a:p>
          <a:p>
            <a:r>
              <a:rPr lang="en-IN" sz="1400" dirty="0"/>
              <a:t> }</a:t>
            </a:r>
          </a:p>
          <a:p>
            <a:endParaRPr lang="en-IN" sz="1400" dirty="0"/>
          </a:p>
          <a:p>
            <a:r>
              <a:rPr lang="en-IN" sz="1400" dirty="0" err="1"/>
              <a:t>kCenters.foreach</a:t>
            </a:r>
            <a:r>
              <a:rPr lang="en-IN" sz="1400" dirty="0"/>
              <a:t>(</a:t>
            </a:r>
            <a:r>
              <a:rPr lang="en-IN" sz="1400" dirty="0" err="1"/>
              <a:t>println</a:t>
            </a:r>
            <a:r>
              <a:rPr lang="en-IN" sz="1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E0F98-9EC9-4676-8178-11A25A66493F}"/>
              </a:ext>
            </a:extLst>
          </p:cNvPr>
          <p:cNvSpPr txBox="1"/>
          <p:nvPr/>
        </p:nvSpPr>
        <p:spPr>
          <a:xfrm>
            <a:off x="4000758" y="5633444"/>
            <a:ext cx="7959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rgbClr val="FF0000"/>
                </a:solidFill>
              </a:rPr>
              <a:t>getClosestCenter</a:t>
            </a:r>
            <a:r>
              <a:rPr lang="en-IN" sz="1600" dirty="0">
                <a:solidFill>
                  <a:srgbClr val="FF0000"/>
                </a:solidFill>
              </a:rPr>
              <a:t>(p, </a:t>
            </a:r>
            <a:r>
              <a:rPr lang="en-IN" sz="1600" dirty="0" err="1">
                <a:solidFill>
                  <a:srgbClr val="FF0000"/>
                </a:solidFill>
              </a:rPr>
              <a:t>centers</a:t>
            </a:r>
            <a:r>
              <a:rPr lang="en-IN" sz="1600" dirty="0">
                <a:solidFill>
                  <a:srgbClr val="FF0000"/>
                </a:solidFill>
              </a:rPr>
              <a:t>) -&gt; id of the closest centroid</a:t>
            </a:r>
          </a:p>
          <a:p>
            <a:endParaRPr lang="en-IN" sz="1600" dirty="0">
              <a:solidFill>
                <a:srgbClr val="FF0000"/>
              </a:solidFill>
            </a:endParaRPr>
          </a:p>
          <a:p>
            <a:r>
              <a:rPr lang="en-IN" sz="1600" dirty="0" err="1">
                <a:solidFill>
                  <a:srgbClr val="FF0000"/>
                </a:solidFill>
              </a:rPr>
              <a:t>mergeResults</a:t>
            </a:r>
            <a:r>
              <a:rPr lang="en-IN" sz="1600" dirty="0">
                <a:solidFill>
                  <a:srgbClr val="FF0000"/>
                </a:solidFill>
              </a:rPr>
              <a:t> -&gt; (centroid id, (sum  of points in the cluster, no of points in the cluster))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8FFB7-25DB-4F7E-A74E-5CECEEB52176}"/>
              </a:ext>
            </a:extLst>
          </p:cNvPr>
          <p:cNvCxnSpPr/>
          <p:nvPr/>
        </p:nvCxnSpPr>
        <p:spPr>
          <a:xfrm>
            <a:off x="5802923" y="4299438"/>
            <a:ext cx="2754659" cy="55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9BE218-D780-44BA-8382-AFB2DBDE858A}"/>
              </a:ext>
            </a:extLst>
          </p:cNvPr>
          <p:cNvSpPr txBox="1"/>
          <p:nvPr/>
        </p:nvSpPr>
        <p:spPr>
          <a:xfrm>
            <a:off x="8657948" y="467141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RDD to dictionary</a:t>
            </a:r>
          </a:p>
        </p:txBody>
      </p:sp>
    </p:spTree>
    <p:extLst>
      <p:ext uri="{BB962C8B-B14F-4D97-AF65-F5344CB8AC3E}">
        <p14:creationId xmlns:p14="http://schemas.microsoft.com/office/powerpoint/2010/main" val="24719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54" y="1912776"/>
            <a:ext cx="10972800" cy="2561569"/>
          </a:xfrm>
        </p:spPr>
        <p:txBody>
          <a:bodyPr/>
          <a:lstStyle/>
          <a:p>
            <a:pPr algn="ctr"/>
            <a:r>
              <a:rPr lang="en-IN" sz="4800" b="1" dirty="0" err="1">
                <a:solidFill>
                  <a:srgbClr val="0070C0"/>
                </a:solidFill>
              </a:rPr>
              <a:t>Pagerank</a:t>
            </a:r>
            <a:r>
              <a:rPr lang="en-IN" sz="4800" b="1" dirty="0">
                <a:solidFill>
                  <a:srgbClr val="00B050"/>
                </a:solidFill>
              </a:rPr>
              <a:t> </a:t>
            </a:r>
            <a:br>
              <a:rPr lang="en-IN" sz="4800" b="1" dirty="0">
                <a:solidFill>
                  <a:srgbClr val="00B050"/>
                </a:solidFill>
              </a:rPr>
            </a:br>
            <a:br>
              <a:rPr lang="en-IN" sz="4000" b="1" dirty="0">
                <a:solidFill>
                  <a:srgbClr val="00B050"/>
                </a:solidFill>
              </a:rPr>
            </a:br>
            <a:r>
              <a:rPr lang="en-IN" sz="4000" b="1" dirty="0">
                <a:solidFill>
                  <a:srgbClr val="00B050"/>
                </a:solidFill>
              </a:rPr>
              <a:t>Analysing the Link Structure of the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156453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32794" y="319798"/>
            <a:ext cx="8928390" cy="48433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66618" y="1071419"/>
            <a:ext cx="10760364" cy="4775200"/>
          </a:xfrm>
        </p:spPr>
        <p:txBody>
          <a:bodyPr/>
          <a:lstStyle/>
          <a:p>
            <a:pPr algn="just" eaLnBrk="1" hangingPunct="1"/>
            <a:r>
              <a:rPr lang="en-US" altLang="zh-CN" sz="2600" dirty="0">
                <a:ea typeface="宋体" panose="02010600030101010101" pitchFamily="2" charset="-122"/>
              </a:rPr>
              <a:t>Why is Page Importance Rating important?</a:t>
            </a:r>
          </a:p>
          <a:p>
            <a:pPr lvl="1" algn="just"/>
            <a:r>
              <a:rPr lang="en-US" altLang="zh-CN" sz="2000" dirty="0">
                <a:ea typeface="宋体" panose="02010600030101010101" pitchFamily="2" charset="-122"/>
              </a:rPr>
              <a:t>New challenges for information retrieval on the World Wide Web. </a:t>
            </a:r>
          </a:p>
          <a:p>
            <a:pPr lvl="1" algn="just"/>
            <a:r>
              <a:rPr lang="en-US" altLang="zh-CN" sz="2000" dirty="0">
                <a:ea typeface="宋体" panose="02010600030101010101" pitchFamily="2" charset="-122"/>
              </a:rPr>
              <a:t>Huge number of web pages: </a:t>
            </a:r>
          </a:p>
          <a:p>
            <a:pPr lvl="1" algn="just"/>
            <a:r>
              <a:rPr lang="en-US" altLang="zh-CN" sz="2000" dirty="0">
                <a:ea typeface="宋体" panose="02010600030101010101" pitchFamily="2" charset="-122"/>
              </a:rPr>
              <a:t>Diversity of web pages:   different topics, different quality, etc.</a:t>
            </a:r>
          </a:p>
          <a:p>
            <a:pPr algn="just" eaLnBrk="1" hangingPunct="1"/>
            <a:endParaRPr lang="en-US" altLang="zh-CN" sz="2600" dirty="0">
              <a:ea typeface="宋体" panose="02010600030101010101" pitchFamily="2" charset="-122"/>
            </a:endParaRPr>
          </a:p>
          <a:p>
            <a:pPr algn="just" eaLnBrk="1" hangingPunct="1"/>
            <a:endParaRPr lang="en-US" altLang="zh-CN" sz="2600" dirty="0"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sz="2600" dirty="0">
                <a:ea typeface="宋体" panose="02010600030101010101" pitchFamily="2" charset="-122"/>
              </a:rPr>
              <a:t>What is PageRank?	</a:t>
            </a:r>
          </a:p>
          <a:p>
            <a:pPr lvl="1" algn="just"/>
            <a:r>
              <a:rPr lang="en-US" altLang="zh-CN" sz="2000" dirty="0">
                <a:ea typeface="宋体" panose="02010600030101010101" pitchFamily="2" charset="-122"/>
              </a:rPr>
              <a:t>A method for rating the importance of web pages </a:t>
            </a:r>
          </a:p>
          <a:p>
            <a:pPr lvl="1" algn="just"/>
            <a:r>
              <a:rPr lang="en-US" altLang="zh-CN" sz="2000" dirty="0">
                <a:ea typeface="宋体" panose="02010600030101010101" pitchFamily="2" charset="-122"/>
              </a:rPr>
              <a:t>It uses the link structure of the web. </a:t>
            </a:r>
          </a:p>
          <a:p>
            <a:pPr marL="547688" lvl="2" algn="just">
              <a:spcBef>
                <a:spcPts val="600"/>
              </a:spcBef>
              <a:buSzPct val="7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 algn="just" eaLnBrk="1" hangingPunct="1"/>
            <a:endParaRPr lang="en-US" altLang="zh-CN" sz="2300" dirty="0">
              <a:ea typeface="宋体" panose="02010600030101010101" pitchFamily="2" charset="-122"/>
            </a:endParaRPr>
          </a:p>
          <a:p>
            <a:pPr marL="547688" lvl="2" algn="just"/>
            <a:endParaRPr lang="en-US" altLang="zh-CN" sz="2000" dirty="0">
              <a:ea typeface="宋体" panose="02010600030101010101" pitchFamily="2" charset="-122"/>
            </a:endParaRPr>
          </a:p>
          <a:p>
            <a:pPr lvl="1" algn="just" eaLnBrk="1" hangingPunct="1">
              <a:buFont typeface="Wingdings 2" panose="05020102010507070707" pitchFamily="18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601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85499" y="215107"/>
            <a:ext cx="6496050" cy="62071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Link Structure of the Web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8" r="14749"/>
          <a:stretch>
            <a:fillRect/>
          </a:stretch>
        </p:blipFill>
        <p:spPr bwMode="auto">
          <a:xfrm>
            <a:off x="1832850" y="1586206"/>
            <a:ext cx="27432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4453811" y="1814807"/>
            <a:ext cx="562217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Backlinks and Forward links</a:t>
            </a:r>
          </a:p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A and B are C’s backlinks</a:t>
            </a:r>
          </a:p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C is A and B’s forward link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1253412" y="4348456"/>
            <a:ext cx="75168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Intuitively, a webpage is important if </a:t>
            </a:r>
          </a:p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It has a lot of backlinks.</a:t>
            </a:r>
          </a:p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Importance of the page giving the backlink</a:t>
            </a:r>
          </a:p>
          <a:p>
            <a:pPr marL="1485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what if the link is from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www.google.com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?</a:t>
            </a:r>
          </a:p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274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A Simple Version of PageRank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058037" y="3006791"/>
            <a:ext cx="6605183" cy="3298001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u: a web page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B</a:t>
            </a:r>
            <a:r>
              <a:rPr lang="en-US" altLang="zh-CN" sz="2400" baseline="-25000" dirty="0"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ea typeface="宋体" panose="02010600030101010101" pitchFamily="2" charset="-122"/>
              </a:rPr>
              <a:t>: the set of u’s backlinks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err="1">
                <a:ea typeface="宋体" panose="02010600030101010101" pitchFamily="2" charset="-122"/>
              </a:rPr>
              <a:t>N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ea typeface="宋体" panose="02010600030101010101" pitchFamily="2" charset="-122"/>
              </a:rPr>
              <a:t>: the number of forward links of page v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c: the normalization factor</a:t>
            </a:r>
          </a:p>
        </p:txBody>
      </p:sp>
      <p:sp>
        <p:nvSpPr>
          <p:cNvPr id="2" name="Oval 1"/>
          <p:cNvSpPr/>
          <p:nvPr/>
        </p:nvSpPr>
        <p:spPr>
          <a:xfrm>
            <a:off x="8045679" y="762000"/>
            <a:ext cx="662473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83001" y="2264229"/>
            <a:ext cx="662473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9821606" y="1494907"/>
            <a:ext cx="662473" cy="6251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</a:t>
            </a:r>
          </a:p>
        </p:txBody>
      </p:sp>
      <p:cxnSp>
        <p:nvCxnSpPr>
          <p:cNvPr id="4" name="Straight Arrow Connector 3"/>
          <p:cNvCxnSpPr>
            <a:stCxn id="2" idx="6"/>
            <a:endCxn id="7" idx="2"/>
          </p:cNvCxnSpPr>
          <p:nvPr/>
        </p:nvCxnSpPr>
        <p:spPr>
          <a:xfrm>
            <a:off x="8708152" y="1074576"/>
            <a:ext cx="1113454" cy="732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 flipV="1">
            <a:off x="8745474" y="1807483"/>
            <a:ext cx="1076132" cy="769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9336384">
            <a:off x="8898834" y="221155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backlink</a:t>
            </a:r>
          </a:p>
        </p:txBody>
      </p:sp>
      <p:sp>
        <p:nvSpPr>
          <p:cNvPr id="15" name="TextBox 14"/>
          <p:cNvSpPr txBox="1"/>
          <p:nvPr/>
        </p:nvSpPr>
        <p:spPr>
          <a:xfrm rot="2020791">
            <a:off x="8861511" y="10818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backlink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03417" y="1231641"/>
                <a:ext cx="4403257" cy="1580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</m:d>
                      <m:r>
                        <a:rPr kumimoji="0" lang="en-I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en-I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7" y="1231641"/>
                <a:ext cx="4403257" cy="15808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958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24268" y="149290"/>
            <a:ext cx="8294688" cy="670757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00B050"/>
                </a:solidFill>
                <a:ea typeface="宋体" panose="02010600030101010101" pitchFamily="2" charset="-122"/>
              </a:rPr>
              <a:t>An example of Simplified PageRank</a:t>
            </a:r>
          </a:p>
        </p:txBody>
      </p:sp>
      <p:pic>
        <p:nvPicPr>
          <p:cNvPr id="92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1182688"/>
            <a:ext cx="34909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768601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1131888"/>
            <a:ext cx="24669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4348164"/>
            <a:ext cx="3695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3" name="TextBox 5"/>
          <p:cNvSpPr txBox="1">
            <a:spLocks noChangeArrowheads="1"/>
          </p:cNvSpPr>
          <p:nvPr/>
        </p:nvSpPr>
        <p:spPr bwMode="auto">
          <a:xfrm>
            <a:off x="3013076" y="5991226"/>
            <a:ext cx="637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PageRank Calculation: first iteration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63342" y="284324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465040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64321" y="171093"/>
            <a:ext cx="8294688" cy="64067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00B050"/>
                </a:solidFill>
                <a:ea typeface="宋体" panose="02010600030101010101" pitchFamily="2" charset="-122"/>
              </a:rPr>
              <a:t>An example of Simplified PageRank</a:t>
            </a:r>
          </a:p>
        </p:txBody>
      </p:sp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2706826" y="6106564"/>
            <a:ext cx="6965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PageRank Calculation: second iteration</a:t>
            </a:r>
          </a:p>
        </p:txBody>
      </p:sp>
      <p:pic>
        <p:nvPicPr>
          <p:cNvPr id="1024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182689"/>
            <a:ext cx="32194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768601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1131888"/>
            <a:ext cx="24669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64" y="4400551"/>
            <a:ext cx="39338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1182688"/>
            <a:ext cx="34909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607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10409" y="236192"/>
            <a:ext cx="8294688" cy="63674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B050"/>
                </a:solidFill>
                <a:ea typeface="宋体" panose="02010600030101010101" pitchFamily="2" charset="-122"/>
              </a:rPr>
              <a:t>An example of Simplified PageRank</a:t>
            </a:r>
          </a:p>
        </p:txBody>
      </p:sp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3013076" y="5991226"/>
            <a:ext cx="637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Convergence after some iterations</a:t>
            </a:r>
          </a:p>
        </p:txBody>
      </p:sp>
      <p:pic>
        <p:nvPicPr>
          <p:cNvPr id="112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182689"/>
            <a:ext cx="32194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768601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1131888"/>
            <a:ext cx="24669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4" y="4397375"/>
            <a:ext cx="35337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1182688"/>
            <a:ext cx="34909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9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2660915"/>
            <a:ext cx="10515600" cy="732155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00B050"/>
                </a:solidFill>
              </a:rPr>
              <a:t>Important Spark Operations</a:t>
            </a:r>
          </a:p>
        </p:txBody>
      </p:sp>
    </p:spTree>
    <p:extLst>
      <p:ext uri="{BB962C8B-B14F-4D97-AF65-F5344CB8AC3E}">
        <p14:creationId xmlns:p14="http://schemas.microsoft.com/office/powerpoint/2010/main" val="4098348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30849" y="266030"/>
            <a:ext cx="10972800" cy="54121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00B050"/>
                </a:solidFill>
                <a:ea typeface="宋体" panose="02010600030101010101" pitchFamily="2" charset="-122"/>
              </a:rPr>
              <a:t>A Problem with Simplified PageRank: Loop issue </a:t>
            </a: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2064625" y="5252842"/>
            <a:ext cx="787247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During each iteration, the loop accumulates rank but does not distributes the rank to other pages!</a:t>
            </a:r>
          </a:p>
        </p:txBody>
      </p:sp>
      <p:sp>
        <p:nvSpPr>
          <p:cNvPr id="2" name="Rectangle 1"/>
          <p:cNvSpPr/>
          <p:nvPr/>
        </p:nvSpPr>
        <p:spPr>
          <a:xfrm>
            <a:off x="3559347" y="2453951"/>
            <a:ext cx="662473" cy="1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5039" y="2453950"/>
            <a:ext cx="662473" cy="1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0731" y="2453951"/>
            <a:ext cx="662473" cy="1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>
            <a:stCxn id="2" idx="3"/>
            <a:endCxn id="7" idx="1"/>
          </p:cNvCxnSpPr>
          <p:nvPr/>
        </p:nvCxnSpPr>
        <p:spPr>
          <a:xfrm flipV="1">
            <a:off x="4221820" y="3030043"/>
            <a:ext cx="97321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  <a:endCxn id="8" idx="1"/>
          </p:cNvCxnSpPr>
          <p:nvPr/>
        </p:nvCxnSpPr>
        <p:spPr>
          <a:xfrm>
            <a:off x="5857512" y="3030043"/>
            <a:ext cx="97321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24730" y="3544225"/>
            <a:ext cx="822649" cy="607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</p:cNvCxnSpPr>
          <p:nvPr/>
        </p:nvCxnSpPr>
        <p:spPr>
          <a:xfrm flipH="1" flipV="1">
            <a:off x="3741294" y="1519482"/>
            <a:ext cx="3751910" cy="1510562"/>
          </a:xfrm>
          <a:prstGeom prst="bentConnector3">
            <a:avLst>
              <a:gd name="adj1" fmla="val -609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27298" y="1519482"/>
            <a:ext cx="27992" cy="934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49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8161" y="176213"/>
            <a:ext cx="8294688" cy="81915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B050"/>
                </a:solidFill>
                <a:ea typeface="宋体" panose="02010600030101010101" pitchFamily="2" charset="-122"/>
              </a:rPr>
              <a:t>An example of the Problem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077913"/>
            <a:ext cx="41052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1" y="1308101"/>
            <a:ext cx="21320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2984501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6" y="4797426"/>
            <a:ext cx="3414713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118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4162" y="54625"/>
            <a:ext cx="8294688" cy="91613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B050"/>
                </a:solidFill>
                <a:ea typeface="宋体" panose="02010600030101010101" pitchFamily="2" charset="-122"/>
              </a:rPr>
              <a:t>An example of the Problem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077913"/>
            <a:ext cx="41052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1" y="1308101"/>
            <a:ext cx="21320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2984501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4797425"/>
            <a:ext cx="36020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141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90524" y="115094"/>
            <a:ext cx="8294688" cy="89217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B050"/>
                </a:solidFill>
                <a:ea typeface="宋体" panose="02010600030101010101" pitchFamily="2" charset="-122"/>
              </a:rPr>
              <a:t>An example of the Problem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077913"/>
            <a:ext cx="41052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1" y="1308101"/>
            <a:ext cx="21320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2984501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4724401"/>
            <a:ext cx="3227387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598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69599" y="208252"/>
            <a:ext cx="7772400" cy="678156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00B050"/>
                </a:solidFill>
                <a:ea typeface="宋体" panose="02010600030101010101" pitchFamily="2" charset="-122"/>
              </a:rPr>
              <a:t>Random Walks in Graphs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85091" y="1258889"/>
            <a:ext cx="10626248" cy="48736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Random Surfer Model</a:t>
            </a:r>
          </a:p>
          <a:p>
            <a:pPr lvl="1" algn="just" eaLnBrk="1" hangingPunct="1"/>
            <a:r>
              <a:rPr lang="en-US" altLang="zh-CN" dirty="0">
                <a:ea typeface="宋体" panose="02010600030101010101" pitchFamily="2" charset="-122"/>
              </a:rPr>
              <a:t>Simply keeps clicking successive links at random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Modified Model</a:t>
            </a:r>
          </a:p>
          <a:p>
            <a:pPr lvl="1" algn="just" eaLnBrk="1" hangingPunct="1"/>
            <a:r>
              <a:rPr lang="en-US" altLang="zh-CN" dirty="0">
                <a:ea typeface="宋体" panose="02010600030101010101" pitchFamily="2" charset="-122"/>
              </a:rPr>
              <a:t>The “random surfer” simply keeps clicking successive links at random </a:t>
            </a:r>
          </a:p>
          <a:p>
            <a:pPr lvl="1" algn="just" eaLnBrk="1" hangingPunct="1"/>
            <a:r>
              <a:rPr lang="en-US" altLang="zh-CN" dirty="0">
                <a:ea typeface="宋体" panose="02010600030101010101" pitchFamily="2" charset="-122"/>
              </a:rPr>
              <a:t>But periodically “gets bored” </a:t>
            </a:r>
          </a:p>
          <a:p>
            <a:pPr lvl="1" algn="just" eaLnBrk="1" hangingPunct="1"/>
            <a:r>
              <a:rPr lang="en-US" altLang="zh-CN" dirty="0">
                <a:ea typeface="宋体" panose="02010600030101010101" pitchFamily="2" charset="-122"/>
              </a:rPr>
              <a:t>And jumps to a random page based on the distribution of E </a:t>
            </a:r>
          </a:p>
        </p:txBody>
      </p:sp>
    </p:spTree>
    <p:extLst>
      <p:ext uri="{BB962C8B-B14F-4D97-AF65-F5344CB8AC3E}">
        <p14:creationId xmlns:p14="http://schemas.microsoft.com/office/powerpoint/2010/main" val="10614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27025" y="188913"/>
            <a:ext cx="7772400" cy="76041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Modified Version of PageRank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754153" y="5089851"/>
            <a:ext cx="98251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a distribution of ranks of web pages that “users” jump to when  they “gets bored” after successive links at random.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77813" y="1979973"/>
                <a:ext cx="7097328" cy="1580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</m:d>
                      <m:r>
                        <a:rPr kumimoji="0" lang="en-I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I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 +</m:t>
                          </m:r>
                          <m:sSub>
                            <m:sSub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813" y="1979973"/>
                <a:ext cx="7097328" cy="15808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endCxn id="17412" idx="0"/>
          </p:cNvCxnSpPr>
          <p:nvPr/>
        </p:nvCxnSpPr>
        <p:spPr>
          <a:xfrm flipH="1">
            <a:off x="6666721" y="2901820"/>
            <a:ext cx="1852128" cy="218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18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70334" y="115888"/>
            <a:ext cx="8101012" cy="817562"/>
          </a:xfrm>
        </p:spPr>
        <p:txBody>
          <a:bodyPr/>
          <a:lstStyle/>
          <a:p>
            <a:r>
              <a:rPr lang="en-US" altLang="zh-CN" sz="4000" dirty="0">
                <a:solidFill>
                  <a:srgbClr val="00B050"/>
                </a:solidFill>
                <a:ea typeface="宋体" panose="02010600030101010101" pitchFamily="2" charset="-122"/>
              </a:rPr>
              <a:t>An example of Modified PageRank</a:t>
            </a:r>
            <a:endParaRPr lang="zh-CN" altLang="en-US" sz="40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97FDE-6D0B-465D-A4D2-AE4FE6999F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sym typeface="Quicksand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077913"/>
            <a:ext cx="41052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1" y="1152525"/>
            <a:ext cx="2132013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2479676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4146550"/>
            <a:ext cx="20193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851400"/>
            <a:ext cx="53530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081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13652" y="3020219"/>
            <a:ext cx="8101012" cy="817562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B050"/>
                </a:solidFill>
                <a:ea typeface="宋体" panose="02010600030101010101" pitchFamily="2" charset="-122"/>
              </a:rPr>
              <a:t>PageRank in Spark</a:t>
            </a:r>
            <a:endParaRPr lang="zh-CN" altLang="en-US" sz="40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97FDE-6D0B-465D-A4D2-AE4FE6999F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643203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Pagerank</a:t>
            </a:r>
            <a:r>
              <a:rPr lang="en-IN" dirty="0"/>
              <a:t> in Spark: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Reading and storing data</a:t>
            </a:r>
          </a:p>
          <a:p>
            <a:endParaRPr lang="en-US" dirty="0"/>
          </a:p>
          <a:p>
            <a:r>
              <a:rPr lang="en-US" dirty="0"/>
              <a:t>Part 2: Populating the Initial </a:t>
            </a:r>
            <a:r>
              <a:rPr lang="en-US" dirty="0" err="1"/>
              <a:t>pagerank</a:t>
            </a:r>
            <a:r>
              <a:rPr lang="en-US" dirty="0"/>
              <a:t> values</a:t>
            </a:r>
          </a:p>
          <a:p>
            <a:endParaRPr lang="en-US" dirty="0"/>
          </a:p>
          <a:p>
            <a:r>
              <a:rPr lang="en-US" dirty="0"/>
              <a:t>Part 3: Looping </a:t>
            </a:r>
          </a:p>
          <a:p>
            <a:pPr lvl="1"/>
            <a:r>
              <a:rPr lang="en-US" dirty="0"/>
              <a:t>Calculating Contributions from individual pages</a:t>
            </a:r>
          </a:p>
          <a:p>
            <a:pPr lvl="1"/>
            <a:r>
              <a:rPr lang="en-US" dirty="0"/>
              <a:t>Re-calculating Ranks by aggregation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788843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4501" y="2015921"/>
            <a:ext cx="12939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 	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  	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 	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  	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997" y="1207958"/>
            <a:ext cx="158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  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1473" y="1207958"/>
            <a:ext cx="57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1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3" y="260648"/>
            <a:ext cx="10515600" cy="732155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map vs </a:t>
            </a:r>
            <a:r>
              <a:rPr lang="en-IN" b="1" dirty="0" err="1">
                <a:solidFill>
                  <a:srgbClr val="00B050"/>
                </a:solidFill>
              </a:rPr>
              <a:t>flatmap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4352" y="1743298"/>
            <a:ext cx="12021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data.txt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 am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She is there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 are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224" y="1604797"/>
            <a:ext cx="586984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map(f):</a:t>
            </a: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Return a new distributed dataset formed by passing each element of the source through a function </a:t>
            </a:r>
            <a:r>
              <a:rPr kumimoji="0" lang="en-US" sz="1333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endParaRPr kumimoji="0" lang="en-IN" sz="13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224" y="2586124"/>
            <a:ext cx="586984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flatMap</a:t>
            </a:r>
            <a:r>
              <a:rPr kumimoji="0" lang="en-IN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(f):</a:t>
            </a:r>
            <a:r>
              <a:rPr kumimoji="0" lang="en-IN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Similar to map, but each input item can be mapped to 0 or more output items (so </a:t>
            </a:r>
            <a:r>
              <a:rPr kumimoji="0" lang="en-US" sz="1333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should return a Sequence rather than a single item)</a:t>
            </a:r>
            <a:endParaRPr kumimoji="0" lang="en-IN" sz="13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1424" y="4005064"/>
            <a:ext cx="438774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Example:</a:t>
            </a: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Counting number of letters in each 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1424" y="4685340"/>
            <a:ext cx="3425938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Example:</a:t>
            </a:r>
            <a:r>
              <a:rPr kumimoji="0" lang="en-IN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getting words from each line</a:t>
            </a:r>
          </a:p>
        </p:txBody>
      </p:sp>
    </p:spTree>
    <p:extLst>
      <p:ext uri="{BB962C8B-B14F-4D97-AF65-F5344CB8AC3E}">
        <p14:creationId xmlns:p14="http://schemas.microsoft.com/office/powerpoint/2010/main" val="333093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294678"/>
            <a:ext cx="10972800" cy="541215"/>
          </a:xfrm>
        </p:spPr>
        <p:txBody>
          <a:bodyPr/>
          <a:lstStyle/>
          <a:p>
            <a:r>
              <a:rPr lang="en-IN" dirty="0"/>
              <a:t>Reading and Storing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055" y="1588655"/>
            <a:ext cx="8737600" cy="370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read file disk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lines = </a:t>
            </a:r>
            <a:r>
              <a:rPr kumimoji="0" lang="en-IN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IN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inputFile</a:t>
            </a:r>
            <a:r>
              <a:rPr kumimoji="0" lang="en-IN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1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create paired </a:t>
            </a:r>
            <a:r>
              <a:rPr kumimoji="0" lang="en-IN" sz="2133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rdd</a:t>
            </a:r>
            <a:r>
              <a:rPr kumimoji="0" lang="en-IN" sz="21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(from node and to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pairs =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lines.map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{ s =&gt;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parts =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s.split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("\\s+")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(parts(0), parts(1))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create adjacency list and store in 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links =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pairs.distinct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().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groupByKey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().cache()</a:t>
            </a:r>
            <a:endParaRPr kumimoji="0" lang="en-IN" sz="21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03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8627"/>
            <a:ext cx="10515600" cy="732155"/>
          </a:xfrm>
        </p:spPr>
        <p:txBody>
          <a:bodyPr/>
          <a:lstStyle/>
          <a:p>
            <a:r>
              <a:rPr lang="en-IN" dirty="0"/>
              <a:t>Initialize the </a:t>
            </a:r>
            <a:r>
              <a:rPr lang="en-IN" dirty="0" err="1"/>
              <a:t>pagerank</a:t>
            </a:r>
            <a:r>
              <a:rPr lang="en-IN" dirty="0"/>
              <a:t>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8436" y="2115125"/>
            <a:ext cx="638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set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pagerank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values to 1.0 for all pages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ranks =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links.mapValues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(v =&gt; 1.0)</a:t>
            </a:r>
          </a:p>
        </p:txBody>
      </p:sp>
    </p:spTree>
    <p:extLst>
      <p:ext uri="{BB962C8B-B14F-4D97-AF65-F5344CB8AC3E}">
        <p14:creationId xmlns:p14="http://schemas.microsoft.com/office/powerpoint/2010/main" val="3335197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220785"/>
            <a:ext cx="10972800" cy="69353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Looping to re-calculate </a:t>
            </a:r>
            <a:r>
              <a:rPr lang="en-IN" b="1" dirty="0" err="1">
                <a:solidFill>
                  <a:srgbClr val="002060"/>
                </a:solidFill>
              </a:rPr>
              <a:t>pagerank</a:t>
            </a:r>
            <a:r>
              <a:rPr lang="en-IN" b="1" dirty="0">
                <a:solidFill>
                  <a:srgbClr val="002060"/>
                </a:solidFill>
              </a:rPr>
              <a:t>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E8E37-5F7D-40F8-99D9-23B84FB779CB}"/>
              </a:ext>
            </a:extLst>
          </p:cNvPr>
          <p:cNvSpPr txBox="1"/>
          <p:nvPr/>
        </p:nvSpPr>
        <p:spPr>
          <a:xfrm>
            <a:off x="829420" y="1531587"/>
            <a:ext cx="95639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&lt;- 1 to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numIters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joinedRDD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links.join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(ranks)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adjRankRDD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joinedRDD.values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// normalize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indNormScore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adjRankRDD.flatMap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 case 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urls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rank) =&gt;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size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url.size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urls.map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urls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=&gt; 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rank / size))   // the ranks are normalized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ranks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indNormScore.reduceByKey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 + _).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mapValues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((1-p) + p * _)   // ranks RDD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630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36" y="137537"/>
            <a:ext cx="10515600" cy="567597"/>
          </a:xfrm>
        </p:spPr>
        <p:txBody>
          <a:bodyPr/>
          <a:lstStyle/>
          <a:p>
            <a:r>
              <a:rPr lang="en-IN" b="1" dirty="0" err="1">
                <a:solidFill>
                  <a:srgbClr val="002060"/>
                </a:solidFill>
              </a:rPr>
              <a:t>Pagerank</a:t>
            </a:r>
            <a:r>
              <a:rPr lang="en-IN" b="1" dirty="0">
                <a:solidFill>
                  <a:srgbClr val="002060"/>
                </a:solidFill>
              </a:rPr>
              <a:t> in Spark: How it works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4401" y="1210237"/>
          <a:ext cx="86409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83088998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87934773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66861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60706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802628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339159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99770" y="1210237"/>
          <a:ext cx="105611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32">
                  <a:extLst>
                    <a:ext uri="{9D8B030D-6E8A-4147-A177-3AD203B41FA5}">
                      <a16:colId xmlns:a16="http://schemas.microsoft.com/office/drawing/2014/main" val="2830889989"/>
                    </a:ext>
                  </a:extLst>
                </a:gridCol>
                <a:gridCol w="774485">
                  <a:extLst>
                    <a:ext uri="{9D8B030D-6E8A-4147-A177-3AD203B41FA5}">
                      <a16:colId xmlns:a16="http://schemas.microsoft.com/office/drawing/2014/main" val="387934773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(3,1), 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66861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(2,1), 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60706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1,1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802628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4,1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3391595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40693" y="2738545"/>
          <a:ext cx="84627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2830889989"/>
                    </a:ext>
                  </a:extLst>
                </a:gridCol>
                <a:gridCol w="568564">
                  <a:extLst>
                    <a:ext uri="{9D8B030D-6E8A-4147-A177-3AD203B41FA5}">
                      <a16:colId xmlns:a16="http://schemas.microsoft.com/office/drawing/2014/main" val="387934773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(3,1)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66861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(2,1)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60706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802628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3391595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1386963" y="1819837"/>
            <a:ext cx="412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1386963" y="1819838"/>
            <a:ext cx="412807" cy="152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6101" y="1833028"/>
            <a:ext cx="57606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join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353326" y="1199143"/>
          <a:ext cx="77448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485">
                  <a:extLst>
                    <a:ext uri="{9D8B030D-6E8A-4147-A177-3AD203B41FA5}">
                      <a16:colId xmlns:a16="http://schemas.microsoft.com/office/drawing/2014/main" val="387934773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(3,1), 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66861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(2,1), 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60706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1,1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802628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4,1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33915956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endCxn id="14" idx="1"/>
          </p:cNvCxnSpPr>
          <p:nvPr/>
        </p:nvCxnSpPr>
        <p:spPr>
          <a:xfrm flipV="1">
            <a:off x="2855887" y="1808743"/>
            <a:ext cx="497439" cy="2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2725" y="15009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values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792879" y="1199143"/>
          <a:ext cx="1039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69">
                  <a:extLst>
                    <a:ext uri="{9D8B030D-6E8A-4147-A177-3AD203B41FA5}">
                      <a16:colId xmlns:a16="http://schemas.microsoft.com/office/drawing/2014/main" val="2830889989"/>
                    </a:ext>
                  </a:extLst>
                </a:gridCol>
                <a:gridCol w="519669">
                  <a:extLst>
                    <a:ext uri="{9D8B030D-6E8A-4147-A177-3AD203B41FA5}">
                      <a16:colId xmlns:a16="http://schemas.microsoft.com/office/drawing/2014/main" val="387934773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0.5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66861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0.5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60706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1.0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802628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0.5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3391595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0.5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46982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1.0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8728859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127811" y="1808743"/>
            <a:ext cx="672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7027" y="1500967"/>
            <a:ext cx="66877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67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flatmap</a:t>
            </a:r>
            <a:endParaRPr kumimoji="0" lang="en-IN" sz="1067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6925731" y="1413437"/>
          <a:ext cx="99447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">
                  <a:extLst>
                    <a:ext uri="{9D8B030D-6E8A-4147-A177-3AD203B41FA5}">
                      <a16:colId xmlns:a16="http://schemas.microsoft.com/office/drawing/2014/main" val="2830889989"/>
                    </a:ext>
                  </a:extLst>
                </a:gridCol>
                <a:gridCol w="497236">
                  <a:extLst>
                    <a:ext uri="{9D8B030D-6E8A-4147-A177-3AD203B41FA5}">
                      <a16:colId xmlns:a16="http://schemas.microsoft.com/office/drawing/2014/main" val="387934773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0.5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66861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2.0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60706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0.5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802628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1.0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33915956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5832218" y="2161321"/>
            <a:ext cx="1093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93585" y="1874063"/>
            <a:ext cx="105509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67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reduceByKey</a:t>
            </a:r>
            <a:endParaRPr kumimoji="0" lang="en-IN" sz="1067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9013716" y="1387573"/>
          <a:ext cx="12107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71">
                  <a:extLst>
                    <a:ext uri="{9D8B030D-6E8A-4147-A177-3AD203B41FA5}">
                      <a16:colId xmlns:a16="http://schemas.microsoft.com/office/drawing/2014/main" val="2830889989"/>
                    </a:ext>
                  </a:extLst>
                </a:gridCol>
                <a:gridCol w="605371">
                  <a:extLst>
                    <a:ext uri="{9D8B030D-6E8A-4147-A177-3AD203B41FA5}">
                      <a16:colId xmlns:a16="http://schemas.microsoft.com/office/drawing/2014/main" val="387934773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1.0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66861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0.57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60706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0.57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802628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1.85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33915956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6" idx="1"/>
          </p:cNvCxnSpPr>
          <p:nvPr/>
        </p:nvCxnSpPr>
        <p:spPr>
          <a:xfrm flipV="1">
            <a:off x="7920204" y="1997173"/>
            <a:ext cx="1093512" cy="5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98627" y="1730434"/>
            <a:ext cx="90441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67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mapValues</a:t>
            </a:r>
            <a:endParaRPr kumimoji="0" lang="en-IN" sz="1067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9947" y="850499"/>
            <a:ext cx="68800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ranks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86025" y="850499"/>
            <a:ext cx="136287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indNormScore</a:t>
            </a:r>
            <a:endParaRPr kumimoji="0" lang="en-IN" sz="1333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29878" y="1034995"/>
            <a:ext cx="63991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ranks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1892165" y="4285193"/>
          <a:ext cx="14611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44">
                  <a:extLst>
                    <a:ext uri="{9D8B030D-6E8A-4147-A177-3AD203B41FA5}">
                      <a16:colId xmlns:a16="http://schemas.microsoft.com/office/drawing/2014/main" val="2830889989"/>
                    </a:ext>
                  </a:extLst>
                </a:gridCol>
                <a:gridCol w="1071516">
                  <a:extLst>
                    <a:ext uri="{9D8B030D-6E8A-4147-A177-3AD203B41FA5}">
                      <a16:colId xmlns:a16="http://schemas.microsoft.com/office/drawing/2014/main" val="387934773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(3,1), 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66861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(2,1), 0.57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60706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1,0.57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802628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4,1.85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33915956"/>
                  </a:ext>
                </a:extLst>
              </a:tr>
            </a:tbl>
          </a:graphicData>
        </a:graphic>
      </p:graphicFrame>
      <p:cxnSp>
        <p:nvCxnSpPr>
          <p:cNvPr id="36" name="Straight Connector 35"/>
          <p:cNvCxnSpPr>
            <a:cxnSpLocks/>
          </p:cNvCxnSpPr>
          <p:nvPr/>
        </p:nvCxnSpPr>
        <p:spPr>
          <a:xfrm flipV="1">
            <a:off x="142893" y="4106002"/>
            <a:ext cx="4447214" cy="4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386963" y="3315201"/>
            <a:ext cx="776815" cy="96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flipH="1">
            <a:off x="2201793" y="2244313"/>
            <a:ext cx="6811925" cy="200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31054" y="3759329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join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353326" y="4894793"/>
            <a:ext cx="78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07184" y="4736454"/>
            <a:ext cx="52770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553" y="247003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504847-C2FA-4B3B-BC65-6D1FF061FE6F}"/>
              </a:ext>
            </a:extLst>
          </p:cNvPr>
          <p:cNvSpPr txBox="1"/>
          <p:nvPr/>
        </p:nvSpPr>
        <p:spPr>
          <a:xfrm>
            <a:off x="46962" y="1982703"/>
            <a:ext cx="39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itr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55A079-A035-42D4-AF4C-06579079864D}"/>
              </a:ext>
            </a:extLst>
          </p:cNvPr>
          <p:cNvSpPr txBox="1"/>
          <p:nvPr/>
        </p:nvSpPr>
        <p:spPr>
          <a:xfrm>
            <a:off x="98596" y="4704522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itr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D3069B-63B4-484C-94EB-F31F7FC3BBDC}"/>
              </a:ext>
            </a:extLst>
          </p:cNvPr>
          <p:cNvSpPr txBox="1"/>
          <p:nvPr/>
        </p:nvSpPr>
        <p:spPr>
          <a:xfrm>
            <a:off x="5380074" y="3332883"/>
            <a:ext cx="6561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&lt;- 1 to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numIters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joinedRDD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links.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join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(ranks)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adjRankRDD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joinedRDD.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values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normalize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indNormScore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=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adjRankRDD.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flatMap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 case 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urls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rank) =&gt;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size =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url.size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urls.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urls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=&gt; 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rank / size))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final ranks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ranks =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indNormScore.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reduceByKey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 + _).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mapValues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((1-p) + p * _)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529749-8B3B-468D-9069-050AFA77C2CC}"/>
              </a:ext>
            </a:extLst>
          </p:cNvPr>
          <p:cNvSpPr txBox="1"/>
          <p:nvPr/>
        </p:nvSpPr>
        <p:spPr>
          <a:xfrm>
            <a:off x="1756692" y="876882"/>
            <a:ext cx="11063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joinedRDD</a:t>
            </a:r>
            <a:r>
              <a:rPr kumimoji="0" lang="en-IN" sz="1333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81CFD3-70BD-4CE6-B0A4-B2D00526D6B5}"/>
              </a:ext>
            </a:extLst>
          </p:cNvPr>
          <p:cNvSpPr txBox="1"/>
          <p:nvPr/>
        </p:nvSpPr>
        <p:spPr>
          <a:xfrm>
            <a:off x="3134021" y="794773"/>
            <a:ext cx="12666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adjRankRDD</a:t>
            </a:r>
            <a:r>
              <a:rPr kumimoji="0" lang="en-IN" sz="1333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2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1" grpId="0"/>
      <p:bldP spid="25" grpId="0"/>
      <p:bldP spid="29" grpId="0"/>
      <p:bldP spid="32" grpId="0"/>
      <p:bldP spid="33" grpId="0"/>
      <p:bldP spid="44" grpId="0"/>
      <p:bldP spid="49" grpId="0"/>
      <p:bldP spid="38" grpId="0"/>
      <p:bldP spid="40" grpId="0"/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3" y="3062922"/>
            <a:ext cx="10515600" cy="732155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72079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104557"/>
            <a:ext cx="10515600" cy="732155"/>
          </a:xfrm>
        </p:spPr>
        <p:txBody>
          <a:bodyPr/>
          <a:lstStyle/>
          <a:p>
            <a:r>
              <a:rPr lang="en-IN" sz="3733" b="1" dirty="0" err="1">
                <a:solidFill>
                  <a:srgbClr val="00B050"/>
                </a:solidFill>
              </a:rPr>
              <a:t>reduceByKey</a:t>
            </a:r>
            <a:r>
              <a:rPr lang="en-IN" sz="3733" b="1" dirty="0">
                <a:solidFill>
                  <a:srgbClr val="00B050"/>
                </a:solidFill>
              </a:rPr>
              <a:t> vs </a:t>
            </a:r>
            <a:r>
              <a:rPr lang="en-IN" sz="3733" b="1" dirty="0" err="1">
                <a:solidFill>
                  <a:srgbClr val="00B050"/>
                </a:solidFill>
              </a:rPr>
              <a:t>groupByKey</a:t>
            </a:r>
            <a:endParaRPr lang="en-IN" sz="3733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435" y="1701582"/>
            <a:ext cx="7477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reduceByKey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(f):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Aggregates data based on the common keys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is done in each partition, before they are shuffled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7193" y="3525011"/>
            <a:ext cx="6797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groupByKey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Returns the set of elements with common key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1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93" y="260648"/>
            <a:ext cx="10515600" cy="567597"/>
          </a:xfrm>
        </p:spPr>
        <p:txBody>
          <a:bodyPr/>
          <a:lstStyle/>
          <a:p>
            <a:r>
              <a:rPr lang="en-IN" b="1" dirty="0" err="1">
                <a:solidFill>
                  <a:srgbClr val="00B050"/>
                </a:solidFill>
              </a:rPr>
              <a:t>reduceBykey</a:t>
            </a:r>
            <a:r>
              <a:rPr lang="en-IN" b="1" dirty="0">
                <a:solidFill>
                  <a:srgbClr val="00B050"/>
                </a:solidFill>
              </a:rPr>
              <a:t>: Illustration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970" y="1700808"/>
            <a:ext cx="1825374" cy="1920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578274" y="2530599"/>
            <a:ext cx="384043" cy="2880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4863" y="2310547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968694"/>
            <a:ext cx="7088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Find sum of values based on the common 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3792791" y="1700808"/>
            <a:ext cx="2015177" cy="1920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(a,2)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(b,1)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723463" y="2548928"/>
            <a:ext cx="384043" cy="2880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6489" y="2310547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(b,3)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30399" y="1570808"/>
            <a:ext cx="1915118" cy="2050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(b,1)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562951" y="2515344"/>
            <a:ext cx="384043" cy="2880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7329" y="2243861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(b,6)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51584" y="4293096"/>
            <a:ext cx="2039337" cy="1920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(a,2)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(a,2)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311691" y="5107632"/>
            <a:ext cx="384043" cy="2880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5401" y="5045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(a,10)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99275" y="4305242"/>
            <a:ext cx="2039337" cy="1920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(b,3)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(b,6)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431167" y="5119777"/>
            <a:ext cx="384043" cy="2880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5210" y="5045305"/>
            <a:ext cx="77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(b,11)</a:t>
            </a:r>
          </a:p>
        </p:txBody>
      </p:sp>
      <p:cxnSp>
        <p:nvCxnSpPr>
          <p:cNvPr id="21" name="Straight Arrow Connector 20"/>
          <p:cNvCxnSpPr>
            <a:cxnSpLocks/>
            <a:stCxn id="3" idx="2"/>
            <a:endCxn id="14" idx="0"/>
          </p:cNvCxnSpPr>
          <p:nvPr/>
        </p:nvCxnSpPr>
        <p:spPr>
          <a:xfrm>
            <a:off x="1633657" y="3621021"/>
            <a:ext cx="1737596" cy="6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7" idx="2"/>
            <a:endCxn id="14" idx="0"/>
          </p:cNvCxnSpPr>
          <p:nvPr/>
        </p:nvCxnSpPr>
        <p:spPr>
          <a:xfrm flipH="1">
            <a:off x="3371253" y="3621021"/>
            <a:ext cx="1429127" cy="6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0" idx="2"/>
            <a:endCxn id="14" idx="0"/>
          </p:cNvCxnSpPr>
          <p:nvPr/>
        </p:nvCxnSpPr>
        <p:spPr>
          <a:xfrm flipH="1">
            <a:off x="3371253" y="3621021"/>
            <a:ext cx="5316705" cy="6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2"/>
            <a:endCxn id="17" idx="0"/>
          </p:cNvCxnSpPr>
          <p:nvPr/>
        </p:nvCxnSpPr>
        <p:spPr>
          <a:xfrm>
            <a:off x="1778258" y="3621022"/>
            <a:ext cx="4778247" cy="6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17" idx="0"/>
          </p:cNvCxnSpPr>
          <p:nvPr/>
        </p:nvCxnSpPr>
        <p:spPr>
          <a:xfrm>
            <a:off x="5039883" y="3621022"/>
            <a:ext cx="1516621" cy="6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7" idx="0"/>
          </p:cNvCxnSpPr>
          <p:nvPr/>
        </p:nvCxnSpPr>
        <p:spPr>
          <a:xfrm flipH="1">
            <a:off x="6556504" y="3621022"/>
            <a:ext cx="2131784" cy="6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5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168" y="166304"/>
            <a:ext cx="10515600" cy="567597"/>
          </a:xfrm>
        </p:spPr>
        <p:txBody>
          <a:bodyPr/>
          <a:lstStyle/>
          <a:p>
            <a:r>
              <a:rPr lang="en-IN" dirty="0" err="1">
                <a:solidFill>
                  <a:srgbClr val="00B050"/>
                </a:solidFill>
              </a:rPr>
              <a:t>groupByKey</a:t>
            </a:r>
            <a:r>
              <a:rPr lang="en-IN" dirty="0">
                <a:solidFill>
                  <a:srgbClr val="00B050"/>
                </a:solidFill>
              </a:rPr>
              <a:t>: Illustration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2" y="1700808"/>
            <a:ext cx="976777" cy="1920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968694"/>
            <a:ext cx="7088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Find sum of values based on the common 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71797" y="1700808"/>
            <a:ext cx="957087" cy="1920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(a,2)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20203" y="1570808"/>
            <a:ext cx="933651" cy="2050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(b,1)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46343" y="4293096"/>
            <a:ext cx="2042753" cy="214287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(a,1)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195409" y="5105955"/>
            <a:ext cx="384043" cy="2880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9723" y="5034856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(a,10)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32047" y="4305242"/>
            <a:ext cx="2092544" cy="21307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(b,1)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078956" y="5374720"/>
            <a:ext cx="384043" cy="2880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18179" y="5357496"/>
            <a:ext cx="70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(b,11)</a:t>
            </a:r>
          </a:p>
        </p:txBody>
      </p:sp>
      <p:cxnSp>
        <p:nvCxnSpPr>
          <p:cNvPr id="21" name="Straight Arrow Connector 20"/>
          <p:cNvCxnSpPr>
            <a:stCxn id="3" idx="2"/>
            <a:endCxn id="14" idx="0"/>
          </p:cNvCxnSpPr>
          <p:nvPr/>
        </p:nvCxnSpPr>
        <p:spPr>
          <a:xfrm>
            <a:off x="1778258" y="3621021"/>
            <a:ext cx="1725313" cy="6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4" idx="0"/>
          </p:cNvCxnSpPr>
          <p:nvPr/>
        </p:nvCxnSpPr>
        <p:spPr>
          <a:xfrm flipH="1">
            <a:off x="3503571" y="3621021"/>
            <a:ext cx="1536312" cy="6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4" idx="0"/>
          </p:cNvCxnSpPr>
          <p:nvPr/>
        </p:nvCxnSpPr>
        <p:spPr>
          <a:xfrm flipH="1">
            <a:off x="3503571" y="3621021"/>
            <a:ext cx="5184717" cy="6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2"/>
            <a:endCxn id="17" idx="0"/>
          </p:cNvCxnSpPr>
          <p:nvPr/>
        </p:nvCxnSpPr>
        <p:spPr>
          <a:xfrm>
            <a:off x="1778258" y="3621022"/>
            <a:ext cx="4778247" cy="6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17" idx="0"/>
          </p:cNvCxnSpPr>
          <p:nvPr/>
        </p:nvCxnSpPr>
        <p:spPr>
          <a:xfrm>
            <a:off x="5039883" y="3621022"/>
            <a:ext cx="1516621" cy="6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7" idx="0"/>
          </p:cNvCxnSpPr>
          <p:nvPr/>
        </p:nvCxnSpPr>
        <p:spPr>
          <a:xfrm flipH="1">
            <a:off x="6556504" y="3621022"/>
            <a:ext cx="2131784" cy="6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6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60649"/>
            <a:ext cx="10515600" cy="471585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Problem: Word 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1687645"/>
            <a:ext cx="11484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 are given a text file containing a set of lines. Produce the words and its counts.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948947"/>
            <a:ext cx="23230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she is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 will be okay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can do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my name is this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155064" y="3717032"/>
            <a:ext cx="1440160" cy="384043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1905" y="3236979"/>
            <a:ext cx="10230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is,2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she,1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can,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.</a:t>
            </a:r>
          </a:p>
        </p:txBody>
      </p:sp>
    </p:spTree>
    <p:extLst>
      <p:ext uri="{BB962C8B-B14F-4D97-AF65-F5344CB8AC3E}">
        <p14:creationId xmlns:p14="http://schemas.microsoft.com/office/powerpoint/2010/main" val="155718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43823"/>
            <a:ext cx="10515600" cy="663608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Word Count: Spark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404" y="1316766"/>
            <a:ext cx="5952661" cy="451250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data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sc.textFile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("text.txt")</a:t>
            </a: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words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data.flatMap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(line 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line.split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("\\s+"))</a:t>
            </a: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pair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words.map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(w =&gt; (w,1))</a:t>
            </a: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wordcount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pair.reduceByKey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 + _)</a:t>
            </a: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wordcount.collect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().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foreach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println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wordcount.saveAsTextFile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("output")</a:t>
            </a: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setting number of reduce tasks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wordcount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pair.reduceByKey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(_ + _, 4)</a:t>
            </a:r>
          </a:p>
        </p:txBody>
      </p:sp>
    </p:spTree>
    <p:extLst>
      <p:ext uri="{BB962C8B-B14F-4D97-AF65-F5344CB8AC3E}">
        <p14:creationId xmlns:p14="http://schemas.microsoft.com/office/powerpoint/2010/main" val="12856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leanor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3017</Words>
  <Application>Microsoft Office PowerPoint</Application>
  <PresentationFormat>Widescreen</PresentationFormat>
  <Paragraphs>549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等线</vt:lpstr>
      <vt:lpstr>宋体</vt:lpstr>
      <vt:lpstr>Arial</vt:lpstr>
      <vt:lpstr>Calibri</vt:lpstr>
      <vt:lpstr>Cambria Math</vt:lpstr>
      <vt:lpstr>Century Schoolbook</vt:lpstr>
      <vt:lpstr>Quicksand</vt:lpstr>
      <vt:lpstr>Wingdings 2</vt:lpstr>
      <vt:lpstr>Office Theme</vt:lpstr>
      <vt:lpstr>Eleanor template</vt:lpstr>
      <vt:lpstr>Big Data Processing</vt:lpstr>
      <vt:lpstr>Plan</vt:lpstr>
      <vt:lpstr>Important Spark Operations</vt:lpstr>
      <vt:lpstr>map vs flatmap</vt:lpstr>
      <vt:lpstr>reduceByKey vs groupByKey</vt:lpstr>
      <vt:lpstr>reduceBykey: Illustration</vt:lpstr>
      <vt:lpstr>groupByKey: Illustration</vt:lpstr>
      <vt:lpstr>Problem: Word Count</vt:lpstr>
      <vt:lpstr>Word Count: Spark Code</vt:lpstr>
      <vt:lpstr>Problem: Finding average</vt:lpstr>
      <vt:lpstr>Finding average: Spark code</vt:lpstr>
      <vt:lpstr>Problem: Join Two Tables</vt:lpstr>
      <vt:lpstr>Table Join: spark Code</vt:lpstr>
      <vt:lpstr>Problem: K-nearest neighbour search (KNN)</vt:lpstr>
      <vt:lpstr>KNN: Spark code</vt:lpstr>
      <vt:lpstr>KNN: Spark code</vt:lpstr>
      <vt:lpstr>KNN: Spark Code</vt:lpstr>
      <vt:lpstr>Clustering</vt:lpstr>
      <vt:lpstr>K-means</vt:lpstr>
      <vt:lpstr>K-means: Spark Code</vt:lpstr>
      <vt:lpstr>K-means: Spark Code</vt:lpstr>
      <vt:lpstr>K-means: Spark Code</vt:lpstr>
      <vt:lpstr>Pagerank   Analysing the Link Structure of the Web</vt:lpstr>
      <vt:lpstr>Introduction</vt:lpstr>
      <vt:lpstr>Link Structure of the Web</vt:lpstr>
      <vt:lpstr>A Simple Version of PageRank</vt:lpstr>
      <vt:lpstr>An example of Simplified PageRank</vt:lpstr>
      <vt:lpstr>An example of Simplified PageRank</vt:lpstr>
      <vt:lpstr>An example of Simplified PageRank</vt:lpstr>
      <vt:lpstr>A Problem with Simplified PageRank: Loop issue </vt:lpstr>
      <vt:lpstr>An example of the Problem</vt:lpstr>
      <vt:lpstr>An example of the Problem</vt:lpstr>
      <vt:lpstr>An example of the Problem</vt:lpstr>
      <vt:lpstr>Random Walks in Graphs</vt:lpstr>
      <vt:lpstr>Modified Version of PageRank</vt:lpstr>
      <vt:lpstr>An example of Modified PageRank</vt:lpstr>
      <vt:lpstr>PageRank in Spark</vt:lpstr>
      <vt:lpstr>Pagerank in Spark: Steps</vt:lpstr>
      <vt:lpstr>Data Format</vt:lpstr>
      <vt:lpstr>Reading and Storing data</vt:lpstr>
      <vt:lpstr>Initialize the pagerank score</vt:lpstr>
      <vt:lpstr>Looping to re-calculate pagerank scores</vt:lpstr>
      <vt:lpstr>Pagerank in Spark: How it works</vt:lpstr>
      <vt:lpstr>Thank you!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jiaul paik</cp:lastModifiedBy>
  <cp:revision>710</cp:revision>
  <dcterms:created xsi:type="dcterms:W3CDTF">2020-05-13T23:12:08Z</dcterms:created>
  <dcterms:modified xsi:type="dcterms:W3CDTF">2024-03-27T02:08:32Z</dcterms:modified>
</cp:coreProperties>
</file>